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6" r:id="rId2"/>
    <p:sldId id="905" r:id="rId3"/>
    <p:sldId id="1053" r:id="rId4"/>
    <p:sldId id="2145708689" r:id="rId5"/>
    <p:sldId id="2145708665" r:id="rId6"/>
    <p:sldId id="882" r:id="rId7"/>
    <p:sldId id="258" r:id="rId8"/>
    <p:sldId id="769" r:id="rId9"/>
    <p:sldId id="2145708674" r:id="rId10"/>
    <p:sldId id="2145708683" r:id="rId11"/>
    <p:sldId id="2145708673" r:id="rId12"/>
    <p:sldId id="2145708667" r:id="rId13"/>
    <p:sldId id="2145708676" r:id="rId14"/>
    <p:sldId id="2145708688" r:id="rId15"/>
    <p:sldId id="2145708680" r:id="rId16"/>
    <p:sldId id="315" r:id="rId17"/>
    <p:sldId id="2145708672" r:id="rId18"/>
    <p:sldId id="2145708675" r:id="rId19"/>
    <p:sldId id="2145708677" r:id="rId20"/>
    <p:sldId id="2145708682" r:id="rId21"/>
    <p:sldId id="2145708678" r:id="rId22"/>
    <p:sldId id="2145708679" r:id="rId23"/>
    <p:sldId id="2145708684" r:id="rId24"/>
    <p:sldId id="2145708685" r:id="rId25"/>
    <p:sldId id="2145708681" r:id="rId26"/>
    <p:sldId id="2145708686" r:id="rId27"/>
    <p:sldId id="2145708687" r:id="rId28"/>
    <p:sldId id="912" r:id="rId29"/>
    <p:sldId id="2145708670" r:id="rId30"/>
    <p:sldId id="2145708671" r:id="rId31"/>
    <p:sldId id="2145708690" r:id="rId32"/>
    <p:sldId id="26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75"/>
    <p:restoredTop sz="96327"/>
  </p:normalViewPr>
  <p:slideViewPr>
    <p:cSldViewPr snapToGrid="0">
      <p:cViewPr varScale="1">
        <p:scale>
          <a:sx n="99" d="100"/>
          <a:sy n="99" d="100"/>
        </p:scale>
        <p:origin x="176" y="109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2BD116-EA2D-F145-9ADA-A9C75D6D3AD4}" type="datetimeFigureOut">
              <a:rPr lang="en-US" smtClean="0"/>
              <a:t>12/14/22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46FB3C-2D80-DE47-BBC5-457E93D049EA}" type="slidenum">
              <a:rPr lang="en-US" smtClean="0"/>
              <a:t>‹#›</a:t>
            </a:fld>
            <a:endParaRPr lang="en-US"/>
          </a:p>
        </p:txBody>
      </p:sp>
    </p:spTree>
    <p:extLst>
      <p:ext uri="{BB962C8B-B14F-4D97-AF65-F5344CB8AC3E}">
        <p14:creationId xmlns:p14="http://schemas.microsoft.com/office/powerpoint/2010/main" val="3788933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2FA16FC2-89B7-4054-B8DA-B90399218495}" type="slidenum">
              <a:rPr lang="en-US" smtClean="0"/>
              <a:t>2</a:t>
            </a:fld>
            <a:endParaRPr lang="en-US"/>
          </a:p>
        </p:txBody>
      </p:sp>
    </p:spTree>
    <p:extLst>
      <p:ext uri="{BB962C8B-B14F-4D97-AF65-F5344CB8AC3E}">
        <p14:creationId xmlns:p14="http://schemas.microsoft.com/office/powerpoint/2010/main" val="3924122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latin typeface="Verdana" panose="020B0604030504040204" pitchFamily="34" charset="0"/>
              <a:ea typeface="Verdana" panose="020B0604030504040204" pitchFamily="34" charset="0"/>
              <a:cs typeface="Verdana" panose="020B0604030504040204" pitchFamily="34" charset="0"/>
            </a:endParaRPr>
          </a:p>
          <a:p>
            <a:pPr algn="l"/>
            <a:endParaRPr lang="en-US" dirty="0"/>
          </a:p>
        </p:txBody>
      </p:sp>
      <p:sp>
        <p:nvSpPr>
          <p:cNvPr id="4" name="Slide Number Placeholder 3"/>
          <p:cNvSpPr>
            <a:spLocks noGrp="1"/>
          </p:cNvSpPr>
          <p:nvPr>
            <p:ph type="sldNum" sz="quarter" idx="5"/>
          </p:nvPr>
        </p:nvSpPr>
        <p:spPr/>
        <p:txBody>
          <a:bodyPr/>
          <a:lstStyle/>
          <a:p>
            <a:fld id="{EBE22E55-066C-5045-BBC4-2AA57927E975}" type="slidenum">
              <a:rPr lang="en-US" smtClean="0"/>
              <a:t>6</a:t>
            </a:fld>
            <a:endParaRPr lang="en-US"/>
          </a:p>
        </p:txBody>
      </p:sp>
    </p:spTree>
    <p:extLst>
      <p:ext uri="{BB962C8B-B14F-4D97-AF65-F5344CB8AC3E}">
        <p14:creationId xmlns:p14="http://schemas.microsoft.com/office/powerpoint/2010/main" val="1172408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9FDF9B-D96B-C04E-84EB-19AF67EDA14C}" type="slidenum">
              <a:rPr lang="en-US" smtClean="0"/>
              <a:t>16</a:t>
            </a:fld>
            <a:endParaRPr lang="en-US"/>
          </a:p>
        </p:txBody>
      </p:sp>
    </p:spTree>
    <p:extLst>
      <p:ext uri="{BB962C8B-B14F-4D97-AF65-F5344CB8AC3E}">
        <p14:creationId xmlns:p14="http://schemas.microsoft.com/office/powerpoint/2010/main" val="4212288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EBB34B-1EE1-7046-9BB4-E3528EEDFAE3}" type="slidenum">
              <a:rPr lang="en-US" smtClean="0"/>
              <a:t>28</a:t>
            </a:fld>
            <a:endParaRPr lang="en-US"/>
          </a:p>
        </p:txBody>
      </p:sp>
    </p:spTree>
    <p:extLst>
      <p:ext uri="{BB962C8B-B14F-4D97-AF65-F5344CB8AC3E}">
        <p14:creationId xmlns:p14="http://schemas.microsoft.com/office/powerpoint/2010/main" val="4197754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2857A-3199-80E4-44C2-85BCED4721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54D10B-FF65-3BFC-6245-38EA2DDE3B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E1CA8E-747C-1A79-7D7F-314556E77368}"/>
              </a:ext>
            </a:extLst>
          </p:cNvPr>
          <p:cNvSpPr>
            <a:spLocks noGrp="1"/>
          </p:cNvSpPr>
          <p:nvPr>
            <p:ph type="dt" sz="half" idx="10"/>
          </p:nvPr>
        </p:nvSpPr>
        <p:spPr/>
        <p:txBody>
          <a:bodyPr/>
          <a:lstStyle/>
          <a:p>
            <a:fld id="{57E94DC9-F864-9E41-9681-1F95173AF918}" type="datetimeFigureOut">
              <a:rPr lang="en-US" smtClean="0"/>
              <a:t>12/14/22</a:t>
            </a:fld>
            <a:endParaRPr lang="en-US"/>
          </a:p>
        </p:txBody>
      </p:sp>
      <p:sp>
        <p:nvSpPr>
          <p:cNvPr id="5" name="Footer Placeholder 4">
            <a:extLst>
              <a:ext uri="{FF2B5EF4-FFF2-40B4-BE49-F238E27FC236}">
                <a16:creationId xmlns:a16="http://schemas.microsoft.com/office/drawing/2014/main" id="{9DCC600A-3D05-FE22-712D-C2E0197965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8C182C-F83A-F4D6-34D6-7768E3D677D5}"/>
              </a:ext>
            </a:extLst>
          </p:cNvPr>
          <p:cNvSpPr>
            <a:spLocks noGrp="1"/>
          </p:cNvSpPr>
          <p:nvPr>
            <p:ph type="sldNum" sz="quarter" idx="12"/>
          </p:nvPr>
        </p:nvSpPr>
        <p:spPr/>
        <p:txBody>
          <a:bodyPr/>
          <a:lstStyle/>
          <a:p>
            <a:fld id="{4602B460-9CC9-7141-B3AB-9D8CE1931D7A}" type="slidenum">
              <a:rPr lang="en-US" smtClean="0"/>
              <a:t>‹#›</a:t>
            </a:fld>
            <a:endParaRPr lang="en-US"/>
          </a:p>
        </p:txBody>
      </p:sp>
    </p:spTree>
    <p:extLst>
      <p:ext uri="{BB962C8B-B14F-4D97-AF65-F5344CB8AC3E}">
        <p14:creationId xmlns:p14="http://schemas.microsoft.com/office/powerpoint/2010/main" val="1192399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E3DE3-D367-6090-BD16-CE6128F8F0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F4046B-33FE-A66E-0133-3EF25B2F0D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314615-E774-FDC6-5EBF-ADDD9BAC6E72}"/>
              </a:ext>
            </a:extLst>
          </p:cNvPr>
          <p:cNvSpPr>
            <a:spLocks noGrp="1"/>
          </p:cNvSpPr>
          <p:nvPr>
            <p:ph type="dt" sz="half" idx="10"/>
          </p:nvPr>
        </p:nvSpPr>
        <p:spPr/>
        <p:txBody>
          <a:bodyPr/>
          <a:lstStyle/>
          <a:p>
            <a:fld id="{57E94DC9-F864-9E41-9681-1F95173AF918}" type="datetimeFigureOut">
              <a:rPr lang="en-US" smtClean="0"/>
              <a:t>12/14/22</a:t>
            </a:fld>
            <a:endParaRPr lang="en-US"/>
          </a:p>
        </p:txBody>
      </p:sp>
      <p:sp>
        <p:nvSpPr>
          <p:cNvPr id="5" name="Footer Placeholder 4">
            <a:extLst>
              <a:ext uri="{FF2B5EF4-FFF2-40B4-BE49-F238E27FC236}">
                <a16:creationId xmlns:a16="http://schemas.microsoft.com/office/drawing/2014/main" id="{2794FFFC-D241-DB57-4305-476DADDAD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07C193-0D70-31D4-C182-C0A2A32E1B17}"/>
              </a:ext>
            </a:extLst>
          </p:cNvPr>
          <p:cNvSpPr>
            <a:spLocks noGrp="1"/>
          </p:cNvSpPr>
          <p:nvPr>
            <p:ph type="sldNum" sz="quarter" idx="12"/>
          </p:nvPr>
        </p:nvSpPr>
        <p:spPr/>
        <p:txBody>
          <a:bodyPr/>
          <a:lstStyle/>
          <a:p>
            <a:fld id="{4602B460-9CC9-7141-B3AB-9D8CE1931D7A}" type="slidenum">
              <a:rPr lang="en-US" smtClean="0"/>
              <a:t>‹#›</a:t>
            </a:fld>
            <a:endParaRPr lang="en-US"/>
          </a:p>
        </p:txBody>
      </p:sp>
    </p:spTree>
    <p:extLst>
      <p:ext uri="{BB962C8B-B14F-4D97-AF65-F5344CB8AC3E}">
        <p14:creationId xmlns:p14="http://schemas.microsoft.com/office/powerpoint/2010/main" val="2036836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F62759-6712-4AEE-DFA3-73469FE9DE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18E812-9FD9-018E-6142-1E5CEF60DA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8ADF0C-6742-F682-72E9-2B5E84787F5E}"/>
              </a:ext>
            </a:extLst>
          </p:cNvPr>
          <p:cNvSpPr>
            <a:spLocks noGrp="1"/>
          </p:cNvSpPr>
          <p:nvPr>
            <p:ph type="dt" sz="half" idx="10"/>
          </p:nvPr>
        </p:nvSpPr>
        <p:spPr/>
        <p:txBody>
          <a:bodyPr/>
          <a:lstStyle/>
          <a:p>
            <a:fld id="{57E94DC9-F864-9E41-9681-1F95173AF918}" type="datetimeFigureOut">
              <a:rPr lang="en-US" smtClean="0"/>
              <a:t>12/14/22</a:t>
            </a:fld>
            <a:endParaRPr lang="en-US"/>
          </a:p>
        </p:txBody>
      </p:sp>
      <p:sp>
        <p:nvSpPr>
          <p:cNvPr id="5" name="Footer Placeholder 4">
            <a:extLst>
              <a:ext uri="{FF2B5EF4-FFF2-40B4-BE49-F238E27FC236}">
                <a16:creationId xmlns:a16="http://schemas.microsoft.com/office/drawing/2014/main" id="{CD1F7FD9-0ABA-FF36-9B25-13711265EE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870882-98A3-26E2-B4D9-32FC9E8ACF92}"/>
              </a:ext>
            </a:extLst>
          </p:cNvPr>
          <p:cNvSpPr>
            <a:spLocks noGrp="1"/>
          </p:cNvSpPr>
          <p:nvPr>
            <p:ph type="sldNum" sz="quarter" idx="12"/>
          </p:nvPr>
        </p:nvSpPr>
        <p:spPr/>
        <p:txBody>
          <a:bodyPr/>
          <a:lstStyle/>
          <a:p>
            <a:fld id="{4602B460-9CC9-7141-B3AB-9D8CE1931D7A}" type="slidenum">
              <a:rPr lang="en-US" smtClean="0"/>
              <a:t>‹#›</a:t>
            </a:fld>
            <a:endParaRPr lang="en-US"/>
          </a:p>
        </p:txBody>
      </p:sp>
    </p:spTree>
    <p:extLst>
      <p:ext uri="{BB962C8B-B14F-4D97-AF65-F5344CB8AC3E}">
        <p14:creationId xmlns:p14="http://schemas.microsoft.com/office/powerpoint/2010/main" val="4174953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838200" y="365125"/>
            <a:ext cx="10515600" cy="1325563"/>
          </a:xfrm>
        </p:spPr>
        <p:txBody>
          <a:bodyPr/>
          <a:lstStyle>
            <a:lvl1pPr>
              <a:defRPr>
                <a:solidFill>
                  <a:schemeClr val="tx1">
                    <a:lumMod val="75000"/>
                    <a:lumOff val="25000"/>
                  </a:schemeClr>
                </a:solidFill>
              </a:defRPr>
            </a:lvl1pPr>
          </a:lstStyle>
          <a:p>
            <a:r>
              <a:rPr lang="en-US"/>
              <a:t>Click to edit Master title style</a:t>
            </a:r>
          </a:p>
        </p:txBody>
      </p:sp>
      <p:cxnSp>
        <p:nvCxnSpPr>
          <p:cNvPr id="7" name="Straight Connector 6"/>
          <p:cNvCxnSpPr/>
          <p:nvPr userDrawn="1"/>
        </p:nvCxnSpPr>
        <p:spPr>
          <a:xfrm>
            <a:off x="583259" y="365125"/>
            <a:ext cx="0" cy="1325563"/>
          </a:xfrm>
          <a:prstGeom prst="line">
            <a:avLst/>
          </a:prstGeom>
          <a:ln w="38100" cmpd="sng">
            <a:solidFill>
              <a:srgbClr val="402B56"/>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838200" y="2003425"/>
            <a:ext cx="10515600" cy="2765425"/>
          </a:xfrm>
        </p:spPr>
        <p:txBody>
          <a:bodyPr/>
          <a:lstStyle/>
          <a:p>
            <a:pPr lvl="0"/>
            <a:r>
              <a:rPr lang="en-US"/>
              <a:t>Click to edit Master text styles</a:t>
            </a:r>
          </a:p>
          <a:p>
            <a:pPr lvl="1"/>
            <a:r>
              <a:rPr lang="en-US"/>
              <a:t>Second level</a:t>
            </a:r>
          </a:p>
          <a:p>
            <a:pPr lvl="2"/>
            <a:r>
              <a:rPr lang="en-US"/>
              <a:t>Third level</a:t>
            </a:r>
          </a:p>
        </p:txBody>
      </p:sp>
      <p:pic>
        <p:nvPicPr>
          <p:cNvPr id="14" name="Picture 13">
            <a:extLst>
              <a:ext uri="{FF2B5EF4-FFF2-40B4-BE49-F238E27FC236}">
                <a16:creationId xmlns:a16="http://schemas.microsoft.com/office/drawing/2014/main" id="{28B3C03B-62D6-4521-83C7-86876ADD773F}"/>
              </a:ext>
            </a:extLst>
          </p:cNvPr>
          <p:cNvPicPr>
            <a:picLocks noChangeAspect="1"/>
          </p:cNvPicPr>
          <p:nvPr userDrawn="1"/>
        </p:nvPicPr>
        <p:blipFill rotWithShape="1">
          <a:blip r:embed="rId2"/>
          <a:srcRect l="15452" t="23560" r="10373" b="37300"/>
          <a:stretch/>
        </p:blipFill>
        <p:spPr>
          <a:xfrm>
            <a:off x="4094396" y="6357725"/>
            <a:ext cx="1121115" cy="354831"/>
          </a:xfrm>
          <a:prstGeom prst="rect">
            <a:avLst/>
          </a:prstGeom>
        </p:spPr>
      </p:pic>
      <p:pic>
        <p:nvPicPr>
          <p:cNvPr id="15" name="Picture 14" descr="footer.png">
            <a:extLst>
              <a:ext uri="{FF2B5EF4-FFF2-40B4-BE49-F238E27FC236}">
                <a16:creationId xmlns:a16="http://schemas.microsoft.com/office/drawing/2014/main" id="{A71C7B26-170B-4959-9EEE-188633C02F0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8006"/>
          <a:stretch/>
        </p:blipFill>
        <p:spPr>
          <a:xfrm>
            <a:off x="5215511" y="6357726"/>
            <a:ext cx="2882094" cy="318964"/>
          </a:xfrm>
          <a:prstGeom prst="rect">
            <a:avLst/>
          </a:prstGeom>
        </p:spPr>
      </p:pic>
    </p:spTree>
    <p:extLst>
      <p:ext uri="{BB962C8B-B14F-4D97-AF65-F5344CB8AC3E}">
        <p14:creationId xmlns:p14="http://schemas.microsoft.com/office/powerpoint/2010/main" val="2487356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1E15A-D5D9-EF79-8D39-9C91A8168D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C6CAD8-7D49-926C-A3A8-6BCCD86974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928D88-6184-5626-829B-2D46B3DA30A5}"/>
              </a:ext>
            </a:extLst>
          </p:cNvPr>
          <p:cNvSpPr>
            <a:spLocks noGrp="1"/>
          </p:cNvSpPr>
          <p:nvPr>
            <p:ph type="dt" sz="half" idx="10"/>
          </p:nvPr>
        </p:nvSpPr>
        <p:spPr/>
        <p:txBody>
          <a:bodyPr/>
          <a:lstStyle/>
          <a:p>
            <a:fld id="{57E94DC9-F864-9E41-9681-1F95173AF918}" type="datetimeFigureOut">
              <a:rPr lang="en-US" smtClean="0"/>
              <a:t>12/14/22</a:t>
            </a:fld>
            <a:endParaRPr lang="en-US"/>
          </a:p>
        </p:txBody>
      </p:sp>
      <p:sp>
        <p:nvSpPr>
          <p:cNvPr id="5" name="Footer Placeholder 4">
            <a:extLst>
              <a:ext uri="{FF2B5EF4-FFF2-40B4-BE49-F238E27FC236}">
                <a16:creationId xmlns:a16="http://schemas.microsoft.com/office/drawing/2014/main" id="{2AA24F1D-BD91-4563-EEB1-DED7F99F0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A5DC8-381A-58A1-BAEA-01C11274634C}"/>
              </a:ext>
            </a:extLst>
          </p:cNvPr>
          <p:cNvSpPr>
            <a:spLocks noGrp="1"/>
          </p:cNvSpPr>
          <p:nvPr>
            <p:ph type="sldNum" sz="quarter" idx="12"/>
          </p:nvPr>
        </p:nvSpPr>
        <p:spPr/>
        <p:txBody>
          <a:bodyPr/>
          <a:lstStyle/>
          <a:p>
            <a:fld id="{4602B460-9CC9-7141-B3AB-9D8CE1931D7A}" type="slidenum">
              <a:rPr lang="en-US" smtClean="0"/>
              <a:t>‹#›</a:t>
            </a:fld>
            <a:endParaRPr lang="en-US"/>
          </a:p>
        </p:txBody>
      </p:sp>
    </p:spTree>
    <p:extLst>
      <p:ext uri="{BB962C8B-B14F-4D97-AF65-F5344CB8AC3E}">
        <p14:creationId xmlns:p14="http://schemas.microsoft.com/office/powerpoint/2010/main" val="3280605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D7A30-FBBD-5AE4-0002-2AFD1E9EBC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596677-8763-915B-969F-C08C2FFEFE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53DFF1-CD68-F405-D7F8-D9A2E13F157A}"/>
              </a:ext>
            </a:extLst>
          </p:cNvPr>
          <p:cNvSpPr>
            <a:spLocks noGrp="1"/>
          </p:cNvSpPr>
          <p:nvPr>
            <p:ph type="dt" sz="half" idx="10"/>
          </p:nvPr>
        </p:nvSpPr>
        <p:spPr/>
        <p:txBody>
          <a:bodyPr/>
          <a:lstStyle/>
          <a:p>
            <a:fld id="{57E94DC9-F864-9E41-9681-1F95173AF918}" type="datetimeFigureOut">
              <a:rPr lang="en-US" smtClean="0"/>
              <a:t>12/14/22</a:t>
            </a:fld>
            <a:endParaRPr lang="en-US"/>
          </a:p>
        </p:txBody>
      </p:sp>
      <p:sp>
        <p:nvSpPr>
          <p:cNvPr id="5" name="Footer Placeholder 4">
            <a:extLst>
              <a:ext uri="{FF2B5EF4-FFF2-40B4-BE49-F238E27FC236}">
                <a16:creationId xmlns:a16="http://schemas.microsoft.com/office/drawing/2014/main" id="{60FDFE09-94B3-147E-E504-FD33A53F40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3DAC50-F4B2-8D87-A96C-881C227691ED}"/>
              </a:ext>
            </a:extLst>
          </p:cNvPr>
          <p:cNvSpPr>
            <a:spLocks noGrp="1"/>
          </p:cNvSpPr>
          <p:nvPr>
            <p:ph type="sldNum" sz="quarter" idx="12"/>
          </p:nvPr>
        </p:nvSpPr>
        <p:spPr/>
        <p:txBody>
          <a:bodyPr/>
          <a:lstStyle/>
          <a:p>
            <a:fld id="{4602B460-9CC9-7141-B3AB-9D8CE1931D7A}" type="slidenum">
              <a:rPr lang="en-US" smtClean="0"/>
              <a:t>‹#›</a:t>
            </a:fld>
            <a:endParaRPr lang="en-US"/>
          </a:p>
        </p:txBody>
      </p:sp>
    </p:spTree>
    <p:extLst>
      <p:ext uri="{BB962C8B-B14F-4D97-AF65-F5344CB8AC3E}">
        <p14:creationId xmlns:p14="http://schemas.microsoft.com/office/powerpoint/2010/main" val="2466569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8212A-1E9C-A7CE-EFA6-BAAED0FE10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37ABA1-053B-1374-C461-CBC02FEAE3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15B4D4-1D33-360D-499A-9DE1CA0A08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D62998-1AE3-F10B-1573-88864567F48B}"/>
              </a:ext>
            </a:extLst>
          </p:cNvPr>
          <p:cNvSpPr>
            <a:spLocks noGrp="1"/>
          </p:cNvSpPr>
          <p:nvPr>
            <p:ph type="dt" sz="half" idx="10"/>
          </p:nvPr>
        </p:nvSpPr>
        <p:spPr/>
        <p:txBody>
          <a:bodyPr/>
          <a:lstStyle/>
          <a:p>
            <a:fld id="{57E94DC9-F864-9E41-9681-1F95173AF918}" type="datetimeFigureOut">
              <a:rPr lang="en-US" smtClean="0"/>
              <a:t>12/14/22</a:t>
            </a:fld>
            <a:endParaRPr lang="en-US"/>
          </a:p>
        </p:txBody>
      </p:sp>
      <p:sp>
        <p:nvSpPr>
          <p:cNvPr id="6" name="Footer Placeholder 5">
            <a:extLst>
              <a:ext uri="{FF2B5EF4-FFF2-40B4-BE49-F238E27FC236}">
                <a16:creationId xmlns:a16="http://schemas.microsoft.com/office/drawing/2014/main" id="{BCD9AE83-54CF-295D-9F9C-2FDB3895FC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5783EB-F198-B53E-C81D-DB86973207CA}"/>
              </a:ext>
            </a:extLst>
          </p:cNvPr>
          <p:cNvSpPr>
            <a:spLocks noGrp="1"/>
          </p:cNvSpPr>
          <p:nvPr>
            <p:ph type="sldNum" sz="quarter" idx="12"/>
          </p:nvPr>
        </p:nvSpPr>
        <p:spPr/>
        <p:txBody>
          <a:bodyPr/>
          <a:lstStyle/>
          <a:p>
            <a:fld id="{4602B460-9CC9-7141-B3AB-9D8CE1931D7A}" type="slidenum">
              <a:rPr lang="en-US" smtClean="0"/>
              <a:t>‹#›</a:t>
            </a:fld>
            <a:endParaRPr lang="en-US"/>
          </a:p>
        </p:txBody>
      </p:sp>
    </p:spTree>
    <p:extLst>
      <p:ext uri="{BB962C8B-B14F-4D97-AF65-F5344CB8AC3E}">
        <p14:creationId xmlns:p14="http://schemas.microsoft.com/office/powerpoint/2010/main" val="194286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7064B-8423-FE10-2834-5042970BA0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6FC18C-DBD4-1DFE-B453-4BC2E8EFA1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0661AF-CBD4-BECD-CF45-EB386427A1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4441D9-A236-707C-2D80-6625F50BED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9DAC48-B513-4064-433C-125A739246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3A994C-C715-9EBC-2253-C5CBE66DA645}"/>
              </a:ext>
            </a:extLst>
          </p:cNvPr>
          <p:cNvSpPr>
            <a:spLocks noGrp="1"/>
          </p:cNvSpPr>
          <p:nvPr>
            <p:ph type="dt" sz="half" idx="10"/>
          </p:nvPr>
        </p:nvSpPr>
        <p:spPr/>
        <p:txBody>
          <a:bodyPr/>
          <a:lstStyle/>
          <a:p>
            <a:fld id="{57E94DC9-F864-9E41-9681-1F95173AF918}" type="datetimeFigureOut">
              <a:rPr lang="en-US" smtClean="0"/>
              <a:t>12/14/22</a:t>
            </a:fld>
            <a:endParaRPr lang="en-US"/>
          </a:p>
        </p:txBody>
      </p:sp>
      <p:sp>
        <p:nvSpPr>
          <p:cNvPr id="8" name="Footer Placeholder 7">
            <a:extLst>
              <a:ext uri="{FF2B5EF4-FFF2-40B4-BE49-F238E27FC236}">
                <a16:creationId xmlns:a16="http://schemas.microsoft.com/office/drawing/2014/main" id="{3AA866E3-CFB6-EDBA-282B-785FB2C554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2399D4-A036-C75D-D0A4-A38987D7CEF4}"/>
              </a:ext>
            </a:extLst>
          </p:cNvPr>
          <p:cNvSpPr>
            <a:spLocks noGrp="1"/>
          </p:cNvSpPr>
          <p:nvPr>
            <p:ph type="sldNum" sz="quarter" idx="12"/>
          </p:nvPr>
        </p:nvSpPr>
        <p:spPr/>
        <p:txBody>
          <a:bodyPr/>
          <a:lstStyle/>
          <a:p>
            <a:fld id="{4602B460-9CC9-7141-B3AB-9D8CE1931D7A}" type="slidenum">
              <a:rPr lang="en-US" smtClean="0"/>
              <a:t>‹#›</a:t>
            </a:fld>
            <a:endParaRPr lang="en-US"/>
          </a:p>
        </p:txBody>
      </p:sp>
    </p:spTree>
    <p:extLst>
      <p:ext uri="{BB962C8B-B14F-4D97-AF65-F5344CB8AC3E}">
        <p14:creationId xmlns:p14="http://schemas.microsoft.com/office/powerpoint/2010/main" val="3194580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FEC85-DD21-12F4-9C23-649CBA90C1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4B8FCE-9719-B87A-19BA-A5F124F2E6EC}"/>
              </a:ext>
            </a:extLst>
          </p:cNvPr>
          <p:cNvSpPr>
            <a:spLocks noGrp="1"/>
          </p:cNvSpPr>
          <p:nvPr>
            <p:ph type="dt" sz="half" idx="10"/>
          </p:nvPr>
        </p:nvSpPr>
        <p:spPr/>
        <p:txBody>
          <a:bodyPr/>
          <a:lstStyle/>
          <a:p>
            <a:fld id="{57E94DC9-F864-9E41-9681-1F95173AF918}" type="datetimeFigureOut">
              <a:rPr lang="en-US" smtClean="0"/>
              <a:t>12/14/22</a:t>
            </a:fld>
            <a:endParaRPr lang="en-US"/>
          </a:p>
        </p:txBody>
      </p:sp>
      <p:sp>
        <p:nvSpPr>
          <p:cNvPr id="4" name="Footer Placeholder 3">
            <a:extLst>
              <a:ext uri="{FF2B5EF4-FFF2-40B4-BE49-F238E27FC236}">
                <a16:creationId xmlns:a16="http://schemas.microsoft.com/office/drawing/2014/main" id="{FA20BA30-AFFD-5E49-687F-8E9C1C0E4F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6FD629-6D4D-8054-3B64-627E68F8D7F1}"/>
              </a:ext>
            </a:extLst>
          </p:cNvPr>
          <p:cNvSpPr>
            <a:spLocks noGrp="1"/>
          </p:cNvSpPr>
          <p:nvPr>
            <p:ph type="sldNum" sz="quarter" idx="12"/>
          </p:nvPr>
        </p:nvSpPr>
        <p:spPr/>
        <p:txBody>
          <a:bodyPr/>
          <a:lstStyle/>
          <a:p>
            <a:fld id="{4602B460-9CC9-7141-B3AB-9D8CE1931D7A}" type="slidenum">
              <a:rPr lang="en-US" smtClean="0"/>
              <a:t>‹#›</a:t>
            </a:fld>
            <a:endParaRPr lang="en-US"/>
          </a:p>
        </p:txBody>
      </p:sp>
    </p:spTree>
    <p:extLst>
      <p:ext uri="{BB962C8B-B14F-4D97-AF65-F5344CB8AC3E}">
        <p14:creationId xmlns:p14="http://schemas.microsoft.com/office/powerpoint/2010/main" val="3071143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C27788-A495-F5BE-C747-0D89484C0266}"/>
              </a:ext>
            </a:extLst>
          </p:cNvPr>
          <p:cNvSpPr>
            <a:spLocks noGrp="1"/>
          </p:cNvSpPr>
          <p:nvPr>
            <p:ph type="dt" sz="half" idx="10"/>
          </p:nvPr>
        </p:nvSpPr>
        <p:spPr/>
        <p:txBody>
          <a:bodyPr/>
          <a:lstStyle/>
          <a:p>
            <a:fld id="{57E94DC9-F864-9E41-9681-1F95173AF918}" type="datetimeFigureOut">
              <a:rPr lang="en-US" smtClean="0"/>
              <a:t>12/14/22</a:t>
            </a:fld>
            <a:endParaRPr lang="en-US"/>
          </a:p>
        </p:txBody>
      </p:sp>
      <p:sp>
        <p:nvSpPr>
          <p:cNvPr id="3" name="Footer Placeholder 2">
            <a:extLst>
              <a:ext uri="{FF2B5EF4-FFF2-40B4-BE49-F238E27FC236}">
                <a16:creationId xmlns:a16="http://schemas.microsoft.com/office/drawing/2014/main" id="{EE4701B9-52F2-7CEC-02BA-01C8ADE634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F85CC5-14A4-7993-72C1-5035081A0FA2}"/>
              </a:ext>
            </a:extLst>
          </p:cNvPr>
          <p:cNvSpPr>
            <a:spLocks noGrp="1"/>
          </p:cNvSpPr>
          <p:nvPr>
            <p:ph type="sldNum" sz="quarter" idx="12"/>
          </p:nvPr>
        </p:nvSpPr>
        <p:spPr/>
        <p:txBody>
          <a:bodyPr/>
          <a:lstStyle/>
          <a:p>
            <a:fld id="{4602B460-9CC9-7141-B3AB-9D8CE1931D7A}" type="slidenum">
              <a:rPr lang="en-US" smtClean="0"/>
              <a:t>‹#›</a:t>
            </a:fld>
            <a:endParaRPr lang="en-US"/>
          </a:p>
        </p:txBody>
      </p:sp>
    </p:spTree>
    <p:extLst>
      <p:ext uri="{BB962C8B-B14F-4D97-AF65-F5344CB8AC3E}">
        <p14:creationId xmlns:p14="http://schemas.microsoft.com/office/powerpoint/2010/main" val="3105949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99DF9-3C5C-9611-5561-36BE58D62C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EC7DDE-FC39-0AB5-621E-779ABDCEEB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712435-5AB6-DEE1-80B3-3F4077E575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E75C18-7E60-E498-2B56-F2E6ECFFF0B5}"/>
              </a:ext>
            </a:extLst>
          </p:cNvPr>
          <p:cNvSpPr>
            <a:spLocks noGrp="1"/>
          </p:cNvSpPr>
          <p:nvPr>
            <p:ph type="dt" sz="half" idx="10"/>
          </p:nvPr>
        </p:nvSpPr>
        <p:spPr/>
        <p:txBody>
          <a:bodyPr/>
          <a:lstStyle/>
          <a:p>
            <a:fld id="{57E94DC9-F864-9E41-9681-1F95173AF918}" type="datetimeFigureOut">
              <a:rPr lang="en-US" smtClean="0"/>
              <a:t>12/14/22</a:t>
            </a:fld>
            <a:endParaRPr lang="en-US"/>
          </a:p>
        </p:txBody>
      </p:sp>
      <p:sp>
        <p:nvSpPr>
          <p:cNvPr id="6" name="Footer Placeholder 5">
            <a:extLst>
              <a:ext uri="{FF2B5EF4-FFF2-40B4-BE49-F238E27FC236}">
                <a16:creationId xmlns:a16="http://schemas.microsoft.com/office/drawing/2014/main" id="{6B9AE69D-AFCE-EB52-2B00-9EFDAD6D12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08A0D2-E3BE-9D85-F469-B83BDAD5BB79}"/>
              </a:ext>
            </a:extLst>
          </p:cNvPr>
          <p:cNvSpPr>
            <a:spLocks noGrp="1"/>
          </p:cNvSpPr>
          <p:nvPr>
            <p:ph type="sldNum" sz="quarter" idx="12"/>
          </p:nvPr>
        </p:nvSpPr>
        <p:spPr/>
        <p:txBody>
          <a:bodyPr/>
          <a:lstStyle/>
          <a:p>
            <a:fld id="{4602B460-9CC9-7141-B3AB-9D8CE1931D7A}" type="slidenum">
              <a:rPr lang="en-US" smtClean="0"/>
              <a:t>‹#›</a:t>
            </a:fld>
            <a:endParaRPr lang="en-US"/>
          </a:p>
        </p:txBody>
      </p:sp>
    </p:spTree>
    <p:extLst>
      <p:ext uri="{BB962C8B-B14F-4D97-AF65-F5344CB8AC3E}">
        <p14:creationId xmlns:p14="http://schemas.microsoft.com/office/powerpoint/2010/main" val="2082521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DDD42-2DD3-1976-505B-74BBC08846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A87D13-D6AA-0EA3-5B35-E4018C40C0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C8D69B-D499-B5CF-C44D-1F5AD14D69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3D3CDD-4D77-A094-8C60-3B581E859303}"/>
              </a:ext>
            </a:extLst>
          </p:cNvPr>
          <p:cNvSpPr>
            <a:spLocks noGrp="1"/>
          </p:cNvSpPr>
          <p:nvPr>
            <p:ph type="dt" sz="half" idx="10"/>
          </p:nvPr>
        </p:nvSpPr>
        <p:spPr/>
        <p:txBody>
          <a:bodyPr/>
          <a:lstStyle/>
          <a:p>
            <a:fld id="{57E94DC9-F864-9E41-9681-1F95173AF918}" type="datetimeFigureOut">
              <a:rPr lang="en-US" smtClean="0"/>
              <a:t>12/14/22</a:t>
            </a:fld>
            <a:endParaRPr lang="en-US"/>
          </a:p>
        </p:txBody>
      </p:sp>
      <p:sp>
        <p:nvSpPr>
          <p:cNvPr id="6" name="Footer Placeholder 5">
            <a:extLst>
              <a:ext uri="{FF2B5EF4-FFF2-40B4-BE49-F238E27FC236}">
                <a16:creationId xmlns:a16="http://schemas.microsoft.com/office/drawing/2014/main" id="{7240EAF1-2F87-F359-5469-E588456DBB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E1CB87-70AE-F057-6EF5-4161374CE357}"/>
              </a:ext>
            </a:extLst>
          </p:cNvPr>
          <p:cNvSpPr>
            <a:spLocks noGrp="1"/>
          </p:cNvSpPr>
          <p:nvPr>
            <p:ph type="sldNum" sz="quarter" idx="12"/>
          </p:nvPr>
        </p:nvSpPr>
        <p:spPr/>
        <p:txBody>
          <a:bodyPr/>
          <a:lstStyle/>
          <a:p>
            <a:fld id="{4602B460-9CC9-7141-B3AB-9D8CE1931D7A}" type="slidenum">
              <a:rPr lang="en-US" smtClean="0"/>
              <a:t>‹#›</a:t>
            </a:fld>
            <a:endParaRPr lang="en-US"/>
          </a:p>
        </p:txBody>
      </p:sp>
    </p:spTree>
    <p:extLst>
      <p:ext uri="{BB962C8B-B14F-4D97-AF65-F5344CB8AC3E}">
        <p14:creationId xmlns:p14="http://schemas.microsoft.com/office/powerpoint/2010/main" val="2053152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F67A1B-0E9A-78A5-F019-BB2E63D9FF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93E119-DCA4-4652-B262-62F6EFD456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3D5339-700F-424A-3221-87F974BE7A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E94DC9-F864-9E41-9681-1F95173AF918}" type="datetimeFigureOut">
              <a:rPr lang="en-US" smtClean="0"/>
              <a:t>12/14/22</a:t>
            </a:fld>
            <a:endParaRPr lang="en-US"/>
          </a:p>
        </p:txBody>
      </p:sp>
      <p:sp>
        <p:nvSpPr>
          <p:cNvPr id="5" name="Footer Placeholder 4">
            <a:extLst>
              <a:ext uri="{FF2B5EF4-FFF2-40B4-BE49-F238E27FC236}">
                <a16:creationId xmlns:a16="http://schemas.microsoft.com/office/drawing/2014/main" id="{B1F6C22F-6E60-37A4-6B60-8270359E95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0B87B6-5DC9-BBF8-2E6B-952C957511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2B460-9CC9-7141-B3AB-9D8CE1931D7A}" type="slidenum">
              <a:rPr lang="en-US" smtClean="0"/>
              <a:t>‹#›</a:t>
            </a:fld>
            <a:endParaRPr lang="en-US"/>
          </a:p>
        </p:txBody>
      </p:sp>
    </p:spTree>
    <p:extLst>
      <p:ext uri="{BB962C8B-B14F-4D97-AF65-F5344CB8AC3E}">
        <p14:creationId xmlns:p14="http://schemas.microsoft.com/office/powerpoint/2010/main" val="177142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10.png"/><Relationship Id="rId2" Type="http://schemas.openxmlformats.org/officeDocument/2006/relationships/image" Target="../media/image23.jpeg"/><Relationship Id="rId1" Type="http://schemas.openxmlformats.org/officeDocument/2006/relationships/slideLayout" Target="../slideLayouts/slideLayout8.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9.jpeg"/><Relationship Id="rId7" Type="http://schemas.openxmlformats.org/officeDocument/2006/relationships/image" Target="../media/image31.jpeg"/><Relationship Id="rId2" Type="http://schemas.openxmlformats.org/officeDocument/2006/relationships/image" Target="../media/image28.png"/><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hyperlink" Target="https://www.amare.com/corporate/en-us/MentaHeart" TargetMode="External"/><Relationship Id="rId4" Type="http://schemas.openxmlformats.org/officeDocument/2006/relationships/image" Target="../media/image30.jpeg"/><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10.png"/><Relationship Id="rId3" Type="http://schemas.openxmlformats.org/officeDocument/2006/relationships/image" Target="../media/image33.png"/><Relationship Id="rId7" Type="http://schemas.openxmlformats.org/officeDocument/2006/relationships/image" Target="../media/image37.jpeg"/><Relationship Id="rId12" Type="http://schemas.openxmlformats.org/officeDocument/2006/relationships/image" Target="../media/image41.jpeg"/><Relationship Id="rId2" Type="http://schemas.openxmlformats.org/officeDocument/2006/relationships/hyperlink" Target="https://www.amare.com/corporate/en-us/EnergyPlusSnickerdoodle" TargetMode="External"/><Relationship Id="rId1" Type="http://schemas.openxmlformats.org/officeDocument/2006/relationships/slideLayout" Target="../slideLayouts/slideLayout7.xml"/><Relationship Id="rId6" Type="http://schemas.openxmlformats.org/officeDocument/2006/relationships/image" Target="../media/image36.jpg"/><Relationship Id="rId11" Type="http://schemas.openxmlformats.org/officeDocument/2006/relationships/image" Target="../media/image40.jpeg"/><Relationship Id="rId5" Type="http://schemas.openxmlformats.org/officeDocument/2006/relationships/image" Target="../media/image35.png"/><Relationship Id="rId10" Type="http://schemas.openxmlformats.org/officeDocument/2006/relationships/image" Target="../media/image39.jpeg"/><Relationship Id="rId4" Type="http://schemas.openxmlformats.org/officeDocument/2006/relationships/image" Target="../media/image34.png"/><Relationship Id="rId9" Type="http://schemas.openxmlformats.org/officeDocument/2006/relationships/hyperlink" Target="https://www.amare.com/corporate/en-us/MentaBioticsOriginal"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hyperlink" Target="https://www.amare.com/corporate/en-us/MoodPlus" TargetMode="External"/><Relationship Id="rId7" Type="http://schemas.openxmlformats.org/officeDocument/2006/relationships/image" Target="../media/image46.jpeg"/><Relationship Id="rId2" Type="http://schemas.openxmlformats.org/officeDocument/2006/relationships/image" Target="../media/image42.png"/><Relationship Id="rId1" Type="http://schemas.openxmlformats.org/officeDocument/2006/relationships/slideLayout" Target="../slideLayouts/slideLayout8.xml"/><Relationship Id="rId6" Type="http://schemas.openxmlformats.org/officeDocument/2006/relationships/image" Target="../media/image45.jpeg"/><Relationship Id="rId5" Type="http://schemas.openxmlformats.org/officeDocument/2006/relationships/image" Target="../media/image44.jpeg"/><Relationship Id="rId10" Type="http://schemas.openxmlformats.org/officeDocument/2006/relationships/image" Target="../media/image10.png"/><Relationship Id="rId4" Type="http://schemas.openxmlformats.org/officeDocument/2006/relationships/image" Target="../media/image43.jpeg"/><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0.png"/><Relationship Id="rId7" Type="http://schemas.openxmlformats.org/officeDocument/2006/relationships/image" Target="../media/image10.png"/><Relationship Id="rId2" Type="http://schemas.openxmlformats.org/officeDocument/2006/relationships/image" Target="../media/image49.jpeg"/><Relationship Id="rId1"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image" Target="../media/image62.jpeg"/><Relationship Id="rId1" Type="http://schemas.openxmlformats.org/officeDocument/2006/relationships/slideLayout" Target="../slideLayouts/slideLayout8.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10.png"/><Relationship Id="rId2" Type="http://schemas.openxmlformats.org/officeDocument/2006/relationships/image" Target="../media/image68.jpeg"/><Relationship Id="rId1" Type="http://schemas.openxmlformats.org/officeDocument/2006/relationships/slideLayout" Target="../slideLayouts/slideLayout8.xml"/><Relationship Id="rId6" Type="http://schemas.openxmlformats.org/officeDocument/2006/relationships/image" Target="../media/image67.png"/><Relationship Id="rId5" Type="http://schemas.openxmlformats.org/officeDocument/2006/relationships/image" Target="../media/image71.jpeg"/><Relationship Id="rId4" Type="http://schemas.openxmlformats.org/officeDocument/2006/relationships/image" Target="../media/image70.jpeg"/></Relationships>
</file>

<file path=ppt/slides/_rels/slide1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g"/><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5.jpg"/><Relationship Id="rId7" Type="http://schemas.openxmlformats.org/officeDocument/2006/relationships/image" Target="../media/image79.jpeg"/><Relationship Id="rId2" Type="http://schemas.openxmlformats.org/officeDocument/2006/relationships/image" Target="../media/image74.png"/><Relationship Id="rId1" Type="http://schemas.openxmlformats.org/officeDocument/2006/relationships/slideLayout" Target="../slideLayouts/slideLayout8.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jpg"/></Relationships>
</file>

<file path=ppt/slides/_rels/slide21.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10.png"/><Relationship Id="rId2" Type="http://schemas.openxmlformats.org/officeDocument/2006/relationships/hyperlink" Target="https://www.amare.com/corporate/en-us/Digestive" TargetMode="External"/><Relationship Id="rId1" Type="http://schemas.openxmlformats.org/officeDocument/2006/relationships/slideLayout" Target="../slideLayouts/slideLayout8.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2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89.png"/><Relationship Id="rId4" Type="http://schemas.openxmlformats.org/officeDocument/2006/relationships/image" Target="../media/image88.jpeg"/></Relationships>
</file>

<file path=ppt/slides/_rels/slide2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92.png"/></Relationships>
</file>

<file path=ppt/slides/_rels/slide25.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10.png"/><Relationship Id="rId2"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jpeg"/></Relationships>
</file>

<file path=ppt/slides/_rels/slide26.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pn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108.png"/><Relationship Id="rId2" Type="http://schemas.openxmlformats.org/officeDocument/2006/relationships/image" Target="../media/image98.jpeg"/><Relationship Id="rId16" Type="http://schemas.openxmlformats.org/officeDocument/2006/relationships/image" Target="../media/image10.png"/><Relationship Id="rId1" Type="http://schemas.openxmlformats.org/officeDocument/2006/relationships/slideLayout" Target="../slideLayouts/slideLayout8.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5" Type="http://schemas.openxmlformats.org/officeDocument/2006/relationships/image" Target="../media/image11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 Id="rId14" Type="http://schemas.openxmlformats.org/officeDocument/2006/relationships/image" Target="../media/image110.png"/></Relationships>
</file>

<file path=ppt/slides/_rels/slide27.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jpeg"/><Relationship Id="rId1" Type="http://schemas.openxmlformats.org/officeDocument/2006/relationships/slideLayout" Target="../slideLayouts/slideLayout8.xml"/><Relationship Id="rId6" Type="http://schemas.openxmlformats.org/officeDocument/2006/relationships/image" Target="../media/image116.png"/><Relationship Id="rId5" Type="http://schemas.openxmlformats.org/officeDocument/2006/relationships/image" Target="../media/image115.png"/><Relationship Id="rId10" Type="http://schemas.openxmlformats.org/officeDocument/2006/relationships/image" Target="../media/image10.png"/><Relationship Id="rId4" Type="http://schemas.openxmlformats.org/officeDocument/2006/relationships/image" Target="../media/image114.png"/><Relationship Id="rId9" Type="http://schemas.openxmlformats.org/officeDocument/2006/relationships/image" Target="../media/image119.png"/></Relationships>
</file>

<file path=ppt/slides/_rels/slide28.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0.png"/><Relationship Id="rId7" Type="http://schemas.openxmlformats.org/officeDocument/2006/relationships/image" Target="../media/image12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2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png"/><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128.jpeg"/><Relationship Id="rId4" Type="http://schemas.openxmlformats.org/officeDocument/2006/relationships/image" Target="../media/image127.jpe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www.facebook.com/DrShawnTalbott" TargetMode="External"/><Relationship Id="rId7" Type="http://schemas.openxmlformats.org/officeDocument/2006/relationships/image" Target="../media/image5.jpg"/><Relationship Id="rId2" Type="http://schemas.openxmlformats.org/officeDocument/2006/relationships/hyperlink" Target="http://www.facebook.com/AmareGlobal" TargetMode="External"/><Relationship Id="rId1" Type="http://schemas.openxmlformats.org/officeDocument/2006/relationships/slideLayout" Target="../slideLayouts/slideLayout7.xml"/><Relationship Id="rId6" Type="http://schemas.openxmlformats.org/officeDocument/2006/relationships/hyperlink" Target="http://www.amare.com/" TargetMode="External"/><Relationship Id="rId5" Type="http://schemas.openxmlformats.org/officeDocument/2006/relationships/hyperlink" Target="http://www.shawntalbott.com/" TargetMode="External"/><Relationship Id="rId4" Type="http://schemas.openxmlformats.org/officeDocument/2006/relationships/hyperlink" Target="http://www.youtube.com/DrShawnTalbott"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1.pn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3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www.ffhdj.com/index.php/ffhd/article/view/599/" TargetMode="Externa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www.amare.com/corporate/en-us/MentaHeart" TargetMode="External"/><Relationship Id="rId7"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1AF6B-33C7-691E-87D6-7F367A37D043}"/>
              </a:ext>
            </a:extLst>
          </p:cNvPr>
          <p:cNvSpPr>
            <a:spLocks noGrp="1"/>
          </p:cNvSpPr>
          <p:nvPr>
            <p:ph type="ctrTitle"/>
          </p:nvPr>
        </p:nvSpPr>
        <p:spPr/>
        <p:txBody>
          <a:bodyPr/>
          <a:lstStyle/>
          <a:p>
            <a:r>
              <a:rPr lang="en-US" b="1" dirty="0">
                <a:solidFill>
                  <a:srgbClr val="7030A0"/>
                </a:solidFill>
              </a:rPr>
              <a:t>Amare Products Overview</a:t>
            </a:r>
          </a:p>
        </p:txBody>
      </p:sp>
      <p:sp>
        <p:nvSpPr>
          <p:cNvPr id="3" name="Subtitle 2">
            <a:extLst>
              <a:ext uri="{FF2B5EF4-FFF2-40B4-BE49-F238E27FC236}">
                <a16:creationId xmlns:a16="http://schemas.microsoft.com/office/drawing/2014/main" id="{42D261DE-024F-1D79-88D5-83FB3F0556E9}"/>
              </a:ext>
            </a:extLst>
          </p:cNvPr>
          <p:cNvSpPr>
            <a:spLocks noGrp="1"/>
          </p:cNvSpPr>
          <p:nvPr>
            <p:ph type="subTitle" idx="1"/>
          </p:nvPr>
        </p:nvSpPr>
        <p:spPr/>
        <p:txBody>
          <a:bodyPr/>
          <a:lstStyle/>
          <a:p>
            <a:r>
              <a:rPr lang="en-US" b="1" dirty="0"/>
              <a:t>Shawn Talbott, PhD</a:t>
            </a:r>
          </a:p>
          <a:p>
            <a:r>
              <a:rPr lang="en-US" sz="2000" dirty="0"/>
              <a:t>CNS, LDN, FACSM, FAIS, FACN</a:t>
            </a:r>
          </a:p>
          <a:p>
            <a:r>
              <a:rPr lang="en-US" sz="2000" dirty="0"/>
              <a:t>Founding Executive &amp; Chief Science Officer</a:t>
            </a:r>
          </a:p>
          <a:p>
            <a:r>
              <a:rPr lang="en-US" sz="2000" b="1" dirty="0">
                <a:solidFill>
                  <a:srgbClr val="7030A0"/>
                </a:solidFill>
              </a:rPr>
              <a:t>Amare Global</a:t>
            </a:r>
          </a:p>
        </p:txBody>
      </p:sp>
    </p:spTree>
    <p:extLst>
      <p:ext uri="{BB962C8B-B14F-4D97-AF65-F5344CB8AC3E}">
        <p14:creationId xmlns:p14="http://schemas.microsoft.com/office/powerpoint/2010/main" val="9358724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33027-19E7-CB6E-002B-A36795F29F1E}"/>
              </a:ext>
            </a:extLst>
          </p:cNvPr>
          <p:cNvSpPr>
            <a:spLocks noGrp="1"/>
          </p:cNvSpPr>
          <p:nvPr>
            <p:ph type="title"/>
          </p:nvPr>
        </p:nvSpPr>
        <p:spPr>
          <a:xfrm>
            <a:off x="285139" y="228600"/>
            <a:ext cx="3932237" cy="1600200"/>
          </a:xfrm>
        </p:spPr>
        <p:txBody>
          <a:bodyPr/>
          <a:lstStyle/>
          <a:p>
            <a:r>
              <a:rPr lang="en-US" b="1" dirty="0">
                <a:solidFill>
                  <a:srgbClr val="7030A0"/>
                </a:solidFill>
              </a:rPr>
              <a:t>Reboot+</a:t>
            </a:r>
          </a:p>
        </p:txBody>
      </p:sp>
      <p:pic>
        <p:nvPicPr>
          <p:cNvPr id="5" name="Content Placeholder 4">
            <a:extLst>
              <a:ext uri="{FF2B5EF4-FFF2-40B4-BE49-F238E27FC236}">
                <a16:creationId xmlns:a16="http://schemas.microsoft.com/office/drawing/2014/main" id="{A6F1A5DF-308D-9938-1C98-6DFEB63ABACB}"/>
              </a:ext>
            </a:extLst>
          </p:cNvPr>
          <p:cNvPicPr>
            <a:picLocks noGrp="1" noChangeAspect="1"/>
          </p:cNvPicPr>
          <p:nvPr>
            <p:ph idx="1"/>
          </p:nvPr>
        </p:nvPicPr>
        <p:blipFill>
          <a:blip r:embed="rId2"/>
          <a:stretch>
            <a:fillRect/>
          </a:stretch>
        </p:blipFill>
        <p:spPr>
          <a:xfrm>
            <a:off x="5029784" y="0"/>
            <a:ext cx="2390193" cy="2390193"/>
          </a:xfrm>
        </p:spPr>
      </p:pic>
      <p:sp>
        <p:nvSpPr>
          <p:cNvPr id="4" name="Text Placeholder 3">
            <a:extLst>
              <a:ext uri="{FF2B5EF4-FFF2-40B4-BE49-F238E27FC236}">
                <a16:creationId xmlns:a16="http://schemas.microsoft.com/office/drawing/2014/main" id="{11253B35-C60C-F054-9BFE-3CC599DF1ED4}"/>
              </a:ext>
            </a:extLst>
          </p:cNvPr>
          <p:cNvSpPr>
            <a:spLocks noGrp="1"/>
          </p:cNvSpPr>
          <p:nvPr>
            <p:ph type="body" sz="half" idx="2"/>
          </p:nvPr>
        </p:nvSpPr>
        <p:spPr>
          <a:xfrm>
            <a:off x="432619" y="1990842"/>
            <a:ext cx="4828600" cy="3878146"/>
          </a:xfrm>
        </p:spPr>
        <p:txBody>
          <a:bodyPr>
            <a:normAutofit/>
          </a:bodyPr>
          <a:lstStyle/>
          <a:p>
            <a:r>
              <a:rPr lang="en-US" sz="1800" b="1" dirty="0">
                <a:solidFill>
                  <a:srgbClr val="7030A0"/>
                </a:solidFill>
              </a:rPr>
              <a:t>NOT a traditional “cleanse” or “detox”</a:t>
            </a:r>
          </a:p>
          <a:p>
            <a:r>
              <a:rPr lang="en-US" sz="1800" dirty="0"/>
              <a:t>Reboot+ is the first step to ridding your body of the imbalances in gut bacteria that can be the source of digestive problems, unbalanced inflammation, and nagging mental wellness issues such as fatigue, tension, and depressed mood.</a:t>
            </a:r>
          </a:p>
          <a:p>
            <a:r>
              <a:rPr lang="en-US" sz="1800" dirty="0"/>
              <a:t>For optimal mental wellness, "rebooting" the ecology of your gut microbiome helps prepare your body and mind for healthy re-population and re-balancing.</a:t>
            </a:r>
          </a:p>
        </p:txBody>
      </p:sp>
      <p:pic>
        <p:nvPicPr>
          <p:cNvPr id="6" name="Picture 5">
            <a:extLst>
              <a:ext uri="{FF2B5EF4-FFF2-40B4-BE49-F238E27FC236}">
                <a16:creationId xmlns:a16="http://schemas.microsoft.com/office/drawing/2014/main" id="{7ABDEB5B-2B6F-D116-E050-924783F06BAE}"/>
              </a:ext>
            </a:extLst>
          </p:cNvPr>
          <p:cNvPicPr>
            <a:picLocks noChangeAspect="1"/>
          </p:cNvPicPr>
          <p:nvPr/>
        </p:nvPicPr>
        <p:blipFill>
          <a:blip r:embed="rId3"/>
          <a:stretch>
            <a:fillRect/>
          </a:stretch>
        </p:blipFill>
        <p:spPr>
          <a:xfrm>
            <a:off x="5261219" y="1990842"/>
            <a:ext cx="6600020" cy="4364869"/>
          </a:xfrm>
          <a:prstGeom prst="rect">
            <a:avLst/>
          </a:prstGeom>
        </p:spPr>
      </p:pic>
      <p:pic>
        <p:nvPicPr>
          <p:cNvPr id="7" name="Picture 6">
            <a:extLst>
              <a:ext uri="{FF2B5EF4-FFF2-40B4-BE49-F238E27FC236}">
                <a16:creationId xmlns:a16="http://schemas.microsoft.com/office/drawing/2014/main" id="{AA7AB2B7-0411-7E23-0A7B-49CD448CA9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61229" y="457200"/>
            <a:ext cx="1265366" cy="1265366"/>
          </a:xfrm>
          <a:prstGeom prst="rect">
            <a:avLst/>
          </a:prstGeom>
        </p:spPr>
      </p:pic>
      <p:pic>
        <p:nvPicPr>
          <p:cNvPr id="8" name="Picture 7">
            <a:extLst>
              <a:ext uri="{FF2B5EF4-FFF2-40B4-BE49-F238E27FC236}">
                <a16:creationId xmlns:a16="http://schemas.microsoft.com/office/drawing/2014/main" id="{45473D8C-D324-E57F-7EC2-B9F5479C3E0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06320" y="457200"/>
            <a:ext cx="1265367" cy="1265367"/>
          </a:xfrm>
          <a:prstGeom prst="rect">
            <a:avLst/>
          </a:prstGeom>
        </p:spPr>
      </p:pic>
      <p:pic>
        <p:nvPicPr>
          <p:cNvPr id="9" name="Picture 8">
            <a:extLst>
              <a:ext uri="{FF2B5EF4-FFF2-40B4-BE49-F238E27FC236}">
                <a16:creationId xmlns:a16="http://schemas.microsoft.com/office/drawing/2014/main" id="{4D43F0B3-7BEF-B1A3-3719-1D89B2CD6A4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16138" y="457200"/>
            <a:ext cx="1265366" cy="1265366"/>
          </a:xfrm>
          <a:prstGeom prst="rect">
            <a:avLst/>
          </a:prstGeom>
        </p:spPr>
      </p:pic>
      <p:pic>
        <p:nvPicPr>
          <p:cNvPr id="10" name="Picture 9">
            <a:extLst>
              <a:ext uri="{FF2B5EF4-FFF2-40B4-BE49-F238E27FC236}">
                <a16:creationId xmlns:a16="http://schemas.microsoft.com/office/drawing/2014/main" id="{5D30461D-160E-ED94-7E8D-2A21A4FB13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11" name="TextBox 10">
            <a:extLst>
              <a:ext uri="{FF2B5EF4-FFF2-40B4-BE49-F238E27FC236}">
                <a16:creationId xmlns:a16="http://schemas.microsoft.com/office/drawing/2014/main" id="{F27B47FE-428C-93E3-D973-AD09AB412F55}"/>
              </a:ext>
            </a:extLst>
          </p:cNvPr>
          <p:cNvSpPr txBox="1"/>
          <p:nvPr/>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spTree>
    <p:extLst>
      <p:ext uri="{BB962C8B-B14F-4D97-AF65-F5344CB8AC3E}">
        <p14:creationId xmlns:p14="http://schemas.microsoft.com/office/powerpoint/2010/main" val="3869558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14EEE-AE65-386C-3B8A-CD832DF2979B}"/>
              </a:ext>
            </a:extLst>
          </p:cNvPr>
          <p:cNvSpPr>
            <a:spLocks noGrp="1"/>
          </p:cNvSpPr>
          <p:nvPr>
            <p:ph type="title"/>
          </p:nvPr>
        </p:nvSpPr>
        <p:spPr/>
        <p:txBody>
          <a:bodyPr/>
          <a:lstStyle/>
          <a:p>
            <a:r>
              <a:rPr lang="en-US" b="1" dirty="0">
                <a:solidFill>
                  <a:srgbClr val="7030A0"/>
                </a:solidFill>
              </a:rPr>
              <a:t>Edge</a:t>
            </a:r>
          </a:p>
        </p:txBody>
      </p:sp>
      <p:sp>
        <p:nvSpPr>
          <p:cNvPr id="4" name="Text Placeholder 3">
            <a:extLst>
              <a:ext uri="{FF2B5EF4-FFF2-40B4-BE49-F238E27FC236}">
                <a16:creationId xmlns:a16="http://schemas.microsoft.com/office/drawing/2014/main" id="{6626A8A1-B54F-DEAF-0795-4258292794FB}"/>
              </a:ext>
            </a:extLst>
          </p:cNvPr>
          <p:cNvSpPr>
            <a:spLocks noGrp="1"/>
          </p:cNvSpPr>
          <p:nvPr>
            <p:ph type="body" sz="half" idx="2"/>
          </p:nvPr>
        </p:nvSpPr>
        <p:spPr>
          <a:xfrm>
            <a:off x="839788" y="2057400"/>
            <a:ext cx="4719061" cy="4359022"/>
          </a:xfrm>
        </p:spPr>
        <p:txBody>
          <a:bodyPr>
            <a:normAutofit/>
          </a:bodyPr>
          <a:lstStyle/>
          <a:p>
            <a:r>
              <a:rPr lang="en-US" sz="2000" b="1" dirty="0">
                <a:solidFill>
                  <a:srgbClr val="7030A0"/>
                </a:solidFill>
              </a:rPr>
              <a:t>Motivation</a:t>
            </a:r>
          </a:p>
          <a:p>
            <a:pPr marL="285750" indent="-285750">
              <a:buFont typeface="Arial" panose="020B0604020202020204" pitchFamily="34" charset="0"/>
              <a:buChar char="•"/>
            </a:pPr>
            <a:r>
              <a:rPr lang="en-US" sz="2000" dirty="0"/>
              <a:t>Mango Leaf (Xanthones – inflammation)</a:t>
            </a:r>
          </a:p>
          <a:p>
            <a:pPr marL="285750" indent="-285750">
              <a:buFont typeface="Arial" panose="020B0604020202020204" pitchFamily="34" charset="0"/>
              <a:buChar char="•"/>
            </a:pPr>
            <a:r>
              <a:rPr lang="en-US" sz="2000" dirty="0"/>
              <a:t>Lychee Fruit (Polyphenols – glycation)</a:t>
            </a:r>
          </a:p>
          <a:p>
            <a:pPr marL="285750" indent="-285750">
              <a:buFont typeface="Arial" panose="020B0604020202020204" pitchFamily="34" charset="0"/>
              <a:buChar char="•"/>
            </a:pPr>
            <a:r>
              <a:rPr lang="en-US" sz="2000" dirty="0"/>
              <a:t>Palm Fruit (Flavonoids – oxidation)</a:t>
            </a:r>
          </a:p>
          <a:p>
            <a:pPr marL="285750" indent="-285750">
              <a:buFont typeface="Arial" panose="020B0604020202020204" pitchFamily="34" charset="0"/>
              <a:buChar char="•"/>
            </a:pPr>
            <a:r>
              <a:rPr lang="en-US" sz="2000" dirty="0"/>
              <a:t>Dozens of clinical studies on sports performance, cognitive performance, glucose balance…</a:t>
            </a:r>
          </a:p>
        </p:txBody>
      </p:sp>
      <p:pic>
        <p:nvPicPr>
          <p:cNvPr id="5" name="Content Placeholder 4" descr="Chart&#10;&#10;Description automatically generated">
            <a:extLst>
              <a:ext uri="{FF2B5EF4-FFF2-40B4-BE49-F238E27FC236}">
                <a16:creationId xmlns:a16="http://schemas.microsoft.com/office/drawing/2014/main" id="{912268BA-95C7-DEDF-E9F9-3E332FB9C525}"/>
              </a:ext>
            </a:extLst>
          </p:cNvPr>
          <p:cNvPicPr>
            <a:picLocks noGrp="1" noChangeAspect="1"/>
          </p:cNvPicPr>
          <p:nvPr>
            <p:ph idx="1"/>
          </p:nvPr>
        </p:nvPicPr>
        <p:blipFill rotWithShape="1">
          <a:blip r:embed="rId2"/>
          <a:srcRect l="12109" t="13383" r="7894" b="7376"/>
          <a:stretch/>
        </p:blipFill>
        <p:spPr>
          <a:xfrm>
            <a:off x="5457628" y="1807710"/>
            <a:ext cx="4719061" cy="2374429"/>
          </a:xfrm>
          <a:prstGeom prst="rect">
            <a:avLst/>
          </a:prstGeom>
        </p:spPr>
      </p:pic>
      <p:pic>
        <p:nvPicPr>
          <p:cNvPr id="3" name="Picture 2">
            <a:extLst>
              <a:ext uri="{FF2B5EF4-FFF2-40B4-BE49-F238E27FC236}">
                <a16:creationId xmlns:a16="http://schemas.microsoft.com/office/drawing/2014/main" id="{AA0C4169-F0EC-F03C-BBFE-FC74E3D7432D}"/>
              </a:ext>
            </a:extLst>
          </p:cNvPr>
          <p:cNvPicPr>
            <a:picLocks noChangeAspect="1"/>
          </p:cNvPicPr>
          <p:nvPr/>
        </p:nvPicPr>
        <p:blipFill>
          <a:blip r:embed="rId3"/>
          <a:stretch>
            <a:fillRect/>
          </a:stretch>
        </p:blipFill>
        <p:spPr>
          <a:xfrm>
            <a:off x="10320482" y="2197100"/>
            <a:ext cx="1638300" cy="1231900"/>
          </a:xfrm>
          <a:prstGeom prst="rect">
            <a:avLst/>
          </a:prstGeom>
        </p:spPr>
      </p:pic>
      <p:pic>
        <p:nvPicPr>
          <p:cNvPr id="6" name="Picture 5">
            <a:extLst>
              <a:ext uri="{FF2B5EF4-FFF2-40B4-BE49-F238E27FC236}">
                <a16:creationId xmlns:a16="http://schemas.microsoft.com/office/drawing/2014/main" id="{71ED7930-A080-9319-965C-0114F061FCF5}"/>
              </a:ext>
            </a:extLst>
          </p:cNvPr>
          <p:cNvPicPr>
            <a:picLocks noChangeAspect="1"/>
          </p:cNvPicPr>
          <p:nvPr/>
        </p:nvPicPr>
        <p:blipFill rotWithShape="1">
          <a:blip r:embed="rId4"/>
          <a:srcRect b="13556"/>
          <a:stretch/>
        </p:blipFill>
        <p:spPr>
          <a:xfrm>
            <a:off x="10250632" y="768764"/>
            <a:ext cx="1778000" cy="977071"/>
          </a:xfrm>
          <a:prstGeom prst="rect">
            <a:avLst/>
          </a:prstGeom>
        </p:spPr>
      </p:pic>
      <p:pic>
        <p:nvPicPr>
          <p:cNvPr id="7" name="Picture 2">
            <a:hlinkClick r:id="rId5"/>
            <a:extLst>
              <a:ext uri="{FF2B5EF4-FFF2-40B4-BE49-F238E27FC236}">
                <a16:creationId xmlns:a16="http://schemas.microsoft.com/office/drawing/2014/main" id="{0D3901D9-BA1F-9159-8413-9D41EFA7FD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79231" y="3981886"/>
            <a:ext cx="1320801" cy="1320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3D0928D9-686A-47B8-4E84-4E62212411C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7064" t="10333" r="36913" b="39938"/>
          <a:stretch/>
        </p:blipFill>
        <p:spPr bwMode="auto">
          <a:xfrm>
            <a:off x="4744894" y="525720"/>
            <a:ext cx="3172692" cy="1600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34CBF7B-13D8-FAEB-2325-CC07CEFF43DA}"/>
              </a:ext>
            </a:extLst>
          </p:cNvPr>
          <p:cNvPicPr>
            <a:picLocks noChangeAspect="1"/>
          </p:cNvPicPr>
          <p:nvPr/>
        </p:nvPicPr>
        <p:blipFill>
          <a:blip r:embed="rId8"/>
          <a:stretch>
            <a:fillRect/>
          </a:stretch>
        </p:blipFill>
        <p:spPr>
          <a:xfrm>
            <a:off x="7723049" y="3981886"/>
            <a:ext cx="2540000" cy="2540000"/>
          </a:xfrm>
          <a:prstGeom prst="rect">
            <a:avLst/>
          </a:prstGeom>
        </p:spPr>
      </p:pic>
      <p:pic>
        <p:nvPicPr>
          <p:cNvPr id="10" name="Picture 9">
            <a:extLst>
              <a:ext uri="{FF2B5EF4-FFF2-40B4-BE49-F238E27FC236}">
                <a16:creationId xmlns:a16="http://schemas.microsoft.com/office/drawing/2014/main" id="{311CE79B-2687-E16C-B726-2F6C39A5E3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11" name="TextBox 10">
            <a:extLst>
              <a:ext uri="{FF2B5EF4-FFF2-40B4-BE49-F238E27FC236}">
                <a16:creationId xmlns:a16="http://schemas.microsoft.com/office/drawing/2014/main" id="{163C288A-FCBF-49E8-EA01-A4DBBAD86E76}"/>
              </a:ext>
            </a:extLst>
          </p:cNvPr>
          <p:cNvSpPr txBox="1"/>
          <p:nvPr/>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spTree>
    <p:extLst>
      <p:ext uri="{BB962C8B-B14F-4D97-AF65-F5344CB8AC3E}">
        <p14:creationId xmlns:p14="http://schemas.microsoft.com/office/powerpoint/2010/main" val="1626525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27DF1E-9E29-C510-3F8B-11BC9E04729E}"/>
              </a:ext>
            </a:extLst>
          </p:cNvPr>
          <p:cNvSpPr txBox="1"/>
          <p:nvPr/>
        </p:nvSpPr>
        <p:spPr>
          <a:xfrm>
            <a:off x="2878135" y="480995"/>
            <a:ext cx="7897091" cy="2400657"/>
          </a:xfrm>
          <a:prstGeom prst="rect">
            <a:avLst/>
          </a:prstGeom>
          <a:noFill/>
        </p:spPr>
        <p:txBody>
          <a:bodyPr wrap="square" rtlCol="0">
            <a:spAutoFit/>
          </a:bodyPr>
          <a:lstStyle/>
          <a:p>
            <a:r>
              <a:rPr lang="en-US" sz="3600" b="1" dirty="0">
                <a:solidFill>
                  <a:srgbClr val="7030A0"/>
                </a:solidFill>
              </a:rPr>
              <a:t>Energy+</a:t>
            </a:r>
          </a:p>
          <a:p>
            <a:r>
              <a:rPr lang="en-US" sz="2400" b="1" dirty="0">
                <a:solidFill>
                  <a:srgbClr val="7030A0"/>
                </a:solidFill>
              </a:rPr>
              <a:t>3-tiered Energy</a:t>
            </a:r>
          </a:p>
          <a:p>
            <a:pPr marL="285750" indent="-285750">
              <a:buFont typeface="Arial" panose="020B0604020202020204" pitchFamily="34" charset="0"/>
              <a:buChar char="•"/>
            </a:pPr>
            <a:r>
              <a:rPr lang="en-US" sz="2400" dirty="0"/>
              <a:t>Physical Energy (Matcha Green Tea – or – Rooibos)</a:t>
            </a:r>
          </a:p>
          <a:p>
            <a:pPr marL="285750" indent="-285750">
              <a:buFont typeface="Arial" panose="020B0604020202020204" pitchFamily="34" charset="0"/>
              <a:buChar char="•"/>
            </a:pPr>
            <a:r>
              <a:rPr lang="en-US" sz="2400" dirty="0"/>
              <a:t>Mental Energy (Pomegranate extract &amp; GBX Polyphenols)</a:t>
            </a:r>
          </a:p>
          <a:p>
            <a:pPr marL="285750" indent="-285750">
              <a:buFont typeface="Arial" panose="020B0604020202020204" pitchFamily="34" charset="0"/>
              <a:buChar char="•"/>
            </a:pPr>
            <a:r>
              <a:rPr lang="en-US" sz="2400" dirty="0"/>
              <a:t>Mental Awareness (Guayusa – or – Glycine)</a:t>
            </a:r>
          </a:p>
          <a:p>
            <a:endParaRPr lang="en-US" dirty="0"/>
          </a:p>
        </p:txBody>
      </p:sp>
      <p:pic>
        <p:nvPicPr>
          <p:cNvPr id="3" name="Picture 2">
            <a:hlinkClick r:id="rId2"/>
            <a:extLst>
              <a:ext uri="{FF2B5EF4-FFF2-40B4-BE49-F238E27FC236}">
                <a16:creationId xmlns:a16="http://schemas.microsoft.com/office/drawing/2014/main" id="{9DE28D8D-C780-D1BF-64D8-2ACC707652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
          <a:stretch/>
        </p:blipFill>
        <p:spPr bwMode="auto">
          <a:xfrm>
            <a:off x="1387341" y="2518621"/>
            <a:ext cx="2305318" cy="230531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17641A5-CB16-A61A-A697-68F8B8670A32}"/>
              </a:ext>
            </a:extLst>
          </p:cNvPr>
          <p:cNvPicPr>
            <a:picLocks noChangeAspect="1"/>
          </p:cNvPicPr>
          <p:nvPr/>
        </p:nvPicPr>
        <p:blipFill>
          <a:blip r:embed="rId4"/>
          <a:stretch>
            <a:fillRect/>
          </a:stretch>
        </p:blipFill>
        <p:spPr>
          <a:xfrm>
            <a:off x="0" y="646720"/>
            <a:ext cx="2540000" cy="2540000"/>
          </a:xfrm>
          <a:prstGeom prst="rect">
            <a:avLst/>
          </a:prstGeom>
        </p:spPr>
      </p:pic>
      <p:pic>
        <p:nvPicPr>
          <p:cNvPr id="6" name="Picture 5">
            <a:extLst>
              <a:ext uri="{FF2B5EF4-FFF2-40B4-BE49-F238E27FC236}">
                <a16:creationId xmlns:a16="http://schemas.microsoft.com/office/drawing/2014/main" id="{44BF9BCB-257E-BE75-748B-651DE6911EF4}"/>
              </a:ext>
            </a:extLst>
          </p:cNvPr>
          <p:cNvPicPr>
            <a:picLocks noChangeAspect="1"/>
          </p:cNvPicPr>
          <p:nvPr/>
        </p:nvPicPr>
        <p:blipFill>
          <a:blip r:embed="rId5"/>
          <a:stretch>
            <a:fillRect/>
          </a:stretch>
        </p:blipFill>
        <p:spPr>
          <a:xfrm>
            <a:off x="2608884" y="4154767"/>
            <a:ext cx="2540000" cy="2540000"/>
          </a:xfrm>
          <a:prstGeom prst="rect">
            <a:avLst/>
          </a:prstGeom>
        </p:spPr>
      </p:pic>
      <p:pic>
        <p:nvPicPr>
          <p:cNvPr id="7" name="Picture 6">
            <a:extLst>
              <a:ext uri="{FF2B5EF4-FFF2-40B4-BE49-F238E27FC236}">
                <a16:creationId xmlns:a16="http://schemas.microsoft.com/office/drawing/2014/main" id="{AD8C0246-758C-4777-419D-A60EAD79102C}"/>
              </a:ext>
            </a:extLst>
          </p:cNvPr>
          <p:cNvPicPr>
            <a:picLocks noChangeAspect="1"/>
          </p:cNvPicPr>
          <p:nvPr/>
        </p:nvPicPr>
        <p:blipFill>
          <a:blip r:embed="rId6"/>
          <a:stretch>
            <a:fillRect/>
          </a:stretch>
        </p:blipFill>
        <p:spPr>
          <a:xfrm>
            <a:off x="9781890" y="2480797"/>
            <a:ext cx="1924855" cy="1924855"/>
          </a:xfrm>
          <a:prstGeom prst="rect">
            <a:avLst/>
          </a:prstGeom>
        </p:spPr>
      </p:pic>
      <p:pic>
        <p:nvPicPr>
          <p:cNvPr id="8" name="Picture 7">
            <a:extLst>
              <a:ext uri="{FF2B5EF4-FFF2-40B4-BE49-F238E27FC236}">
                <a16:creationId xmlns:a16="http://schemas.microsoft.com/office/drawing/2014/main" id="{400A718A-0559-D2CB-8851-7B97D0DC821A}"/>
              </a:ext>
            </a:extLst>
          </p:cNvPr>
          <p:cNvPicPr>
            <a:picLocks noChangeAspect="1"/>
          </p:cNvPicPr>
          <p:nvPr/>
        </p:nvPicPr>
        <p:blipFill>
          <a:blip r:embed="rId7"/>
          <a:stretch>
            <a:fillRect/>
          </a:stretch>
        </p:blipFill>
        <p:spPr>
          <a:xfrm>
            <a:off x="6398642" y="2881652"/>
            <a:ext cx="1320800" cy="1524000"/>
          </a:xfrm>
          <a:prstGeom prst="rect">
            <a:avLst/>
          </a:prstGeom>
        </p:spPr>
      </p:pic>
      <p:pic>
        <p:nvPicPr>
          <p:cNvPr id="10" name="Picture 9">
            <a:extLst>
              <a:ext uri="{FF2B5EF4-FFF2-40B4-BE49-F238E27FC236}">
                <a16:creationId xmlns:a16="http://schemas.microsoft.com/office/drawing/2014/main" id="{9633BB14-26C7-356E-119F-46720EA95347}"/>
              </a:ext>
            </a:extLst>
          </p:cNvPr>
          <p:cNvPicPr>
            <a:picLocks noChangeAspect="1"/>
          </p:cNvPicPr>
          <p:nvPr/>
        </p:nvPicPr>
        <p:blipFill>
          <a:blip r:embed="rId8"/>
          <a:stretch>
            <a:fillRect/>
          </a:stretch>
        </p:blipFill>
        <p:spPr>
          <a:xfrm>
            <a:off x="8033116" y="3503142"/>
            <a:ext cx="1435100" cy="1409700"/>
          </a:xfrm>
          <a:prstGeom prst="rect">
            <a:avLst/>
          </a:prstGeom>
        </p:spPr>
      </p:pic>
      <p:pic>
        <p:nvPicPr>
          <p:cNvPr id="1026" name="Picture 2">
            <a:hlinkClick r:id="rId9"/>
            <a:extLst>
              <a:ext uri="{FF2B5EF4-FFF2-40B4-BE49-F238E27FC236}">
                <a16:creationId xmlns:a16="http://schemas.microsoft.com/office/drawing/2014/main" id="{F6FB8EC8-8D85-AA3A-6B94-7BACCE1C708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36517" y="3186720"/>
            <a:ext cx="1218932" cy="121893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hlinkClick r:id="rId9"/>
            <a:extLst>
              <a:ext uri="{FF2B5EF4-FFF2-40B4-BE49-F238E27FC236}">
                <a16:creationId xmlns:a16="http://schemas.microsoft.com/office/drawing/2014/main" id="{E0675451-BABE-7727-3093-603191E6C8C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14245" y="4912842"/>
            <a:ext cx="1218932" cy="12189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hlinkClick r:id="rId9"/>
            <a:extLst>
              <a:ext uri="{FF2B5EF4-FFF2-40B4-BE49-F238E27FC236}">
                <a16:creationId xmlns:a16="http://schemas.microsoft.com/office/drawing/2014/main" id="{1DDC3D43-35D4-1E68-D3E7-9B6C69E379E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76091" y="5273762"/>
            <a:ext cx="1218932" cy="12189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BCA1D34-C5E9-07D5-4355-47F7D53F591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12" name="TextBox 11">
            <a:extLst>
              <a:ext uri="{FF2B5EF4-FFF2-40B4-BE49-F238E27FC236}">
                <a16:creationId xmlns:a16="http://schemas.microsoft.com/office/drawing/2014/main" id="{3DC2EC8B-A086-2218-D10D-BA3E960E72A2}"/>
              </a:ext>
            </a:extLst>
          </p:cNvPr>
          <p:cNvSpPr txBox="1"/>
          <p:nvPr/>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spTree>
    <p:extLst>
      <p:ext uri="{BB962C8B-B14F-4D97-AF65-F5344CB8AC3E}">
        <p14:creationId xmlns:p14="http://schemas.microsoft.com/office/powerpoint/2010/main" val="888119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07DFF-0DA6-8555-A8CE-4AE930838F8A}"/>
              </a:ext>
            </a:extLst>
          </p:cNvPr>
          <p:cNvSpPr>
            <a:spLocks noGrp="1"/>
          </p:cNvSpPr>
          <p:nvPr>
            <p:ph type="title"/>
          </p:nvPr>
        </p:nvSpPr>
        <p:spPr>
          <a:xfrm>
            <a:off x="114740" y="271244"/>
            <a:ext cx="3932237" cy="1600200"/>
          </a:xfrm>
        </p:spPr>
        <p:txBody>
          <a:bodyPr/>
          <a:lstStyle/>
          <a:p>
            <a:r>
              <a:rPr lang="en-US" b="1" dirty="0">
                <a:solidFill>
                  <a:srgbClr val="7030A0"/>
                </a:solidFill>
              </a:rPr>
              <a:t>Mood+</a:t>
            </a:r>
          </a:p>
        </p:txBody>
      </p:sp>
      <p:sp>
        <p:nvSpPr>
          <p:cNvPr id="4" name="Text Placeholder 3">
            <a:extLst>
              <a:ext uri="{FF2B5EF4-FFF2-40B4-BE49-F238E27FC236}">
                <a16:creationId xmlns:a16="http://schemas.microsoft.com/office/drawing/2014/main" id="{6943205E-36C9-C725-2A23-2E33565232E6}"/>
              </a:ext>
            </a:extLst>
          </p:cNvPr>
          <p:cNvSpPr>
            <a:spLocks noGrp="1"/>
          </p:cNvSpPr>
          <p:nvPr>
            <p:ph type="body" sz="half" idx="2"/>
          </p:nvPr>
        </p:nvSpPr>
        <p:spPr>
          <a:xfrm>
            <a:off x="186813" y="2064774"/>
            <a:ext cx="4887783" cy="3804214"/>
          </a:xfrm>
        </p:spPr>
        <p:txBody>
          <a:bodyPr>
            <a:normAutofit/>
          </a:bodyPr>
          <a:lstStyle/>
          <a:p>
            <a:r>
              <a:rPr lang="en-US" sz="2000" b="1" dirty="0">
                <a:solidFill>
                  <a:srgbClr val="7030A0"/>
                </a:solidFill>
              </a:rPr>
              <a:t>Comprehensive Herbal Mood-Support </a:t>
            </a:r>
          </a:p>
          <a:p>
            <a:endParaRPr lang="en-US" sz="2000" dirty="0"/>
          </a:p>
          <a:p>
            <a:r>
              <a:rPr lang="en-US" sz="2000" dirty="0"/>
              <a:t>Phased Benefits (fast acting / long lasting)</a:t>
            </a:r>
          </a:p>
          <a:p>
            <a:pPr marL="285750" indent="-285750">
              <a:buFont typeface="Arial" panose="020B0604020202020204" pitchFamily="34" charset="0"/>
              <a:buChar char="•"/>
            </a:pPr>
            <a:r>
              <a:rPr lang="en-US" sz="2000" dirty="0" err="1"/>
              <a:t>Kanna</a:t>
            </a:r>
            <a:r>
              <a:rPr lang="en-US" sz="2000" dirty="0"/>
              <a:t> (</a:t>
            </a:r>
            <a:r>
              <a:rPr lang="en-US" sz="2000" dirty="0" err="1"/>
              <a:t>Zembrin</a:t>
            </a:r>
            <a:r>
              <a:rPr lang="en-US" sz="2000" dirty="0"/>
              <a:t>) – Resilience</a:t>
            </a:r>
          </a:p>
          <a:p>
            <a:pPr marL="285750" indent="-285750">
              <a:buFont typeface="Arial" panose="020B0604020202020204" pitchFamily="34" charset="0"/>
              <a:buChar char="•"/>
            </a:pPr>
            <a:r>
              <a:rPr lang="en-US" sz="2000" dirty="0" err="1"/>
              <a:t>Rafuma</a:t>
            </a:r>
            <a:r>
              <a:rPr lang="en-US" sz="2000" dirty="0"/>
              <a:t> (</a:t>
            </a:r>
            <a:r>
              <a:rPr lang="en-US" sz="2000" dirty="0" err="1"/>
              <a:t>Venetron</a:t>
            </a:r>
            <a:r>
              <a:rPr lang="en-US" sz="2000" dirty="0"/>
              <a:t>) – Mood</a:t>
            </a:r>
          </a:p>
          <a:p>
            <a:pPr marL="285750" indent="-285750">
              <a:buFont typeface="Arial" panose="020B0604020202020204" pitchFamily="34" charset="0"/>
              <a:buChar char="•"/>
            </a:pPr>
            <a:r>
              <a:rPr lang="en-US" sz="2000" dirty="0"/>
              <a:t>Ashwagandha (</a:t>
            </a:r>
            <a:r>
              <a:rPr lang="en-US" sz="2000" dirty="0" err="1"/>
              <a:t>Sensoril</a:t>
            </a:r>
            <a:r>
              <a:rPr lang="en-US" sz="2000" dirty="0"/>
              <a:t>) – Stress</a:t>
            </a:r>
          </a:p>
          <a:p>
            <a:pPr marL="285750" indent="-285750">
              <a:buFont typeface="Arial" panose="020B0604020202020204" pitchFamily="34" charset="0"/>
              <a:buChar char="•"/>
            </a:pPr>
            <a:r>
              <a:rPr lang="en-US" sz="2000" dirty="0"/>
              <a:t>Magnolia Bark (</a:t>
            </a:r>
            <a:r>
              <a:rPr lang="en-US" sz="2000" dirty="0" err="1"/>
              <a:t>Relora</a:t>
            </a:r>
            <a:r>
              <a:rPr lang="en-US" sz="2000" dirty="0"/>
              <a:t>) – Anxious Feelings</a:t>
            </a:r>
          </a:p>
        </p:txBody>
      </p:sp>
      <p:pic>
        <p:nvPicPr>
          <p:cNvPr id="5" name="Content Placeholder 4">
            <a:extLst>
              <a:ext uri="{FF2B5EF4-FFF2-40B4-BE49-F238E27FC236}">
                <a16:creationId xmlns:a16="http://schemas.microsoft.com/office/drawing/2014/main" id="{0FABD102-D08B-5426-A06D-16E9B7E36A4F}"/>
              </a:ext>
            </a:extLst>
          </p:cNvPr>
          <p:cNvPicPr>
            <a:picLocks noGrp="1" noChangeAspect="1"/>
          </p:cNvPicPr>
          <p:nvPr>
            <p:ph idx="1"/>
          </p:nvPr>
        </p:nvPicPr>
        <p:blipFill rotWithShape="1">
          <a:blip r:embed="rId2"/>
          <a:srcRect l="37611" t="34216" r="40102" b="16276"/>
          <a:stretch/>
        </p:blipFill>
        <p:spPr>
          <a:xfrm>
            <a:off x="4482594" y="2807226"/>
            <a:ext cx="2496852" cy="3699741"/>
          </a:xfrm>
          <a:prstGeom prst="rect">
            <a:avLst/>
          </a:prstGeom>
        </p:spPr>
      </p:pic>
      <p:pic>
        <p:nvPicPr>
          <p:cNvPr id="7170" name="Picture 2">
            <a:hlinkClick r:id="rId3"/>
            <a:extLst>
              <a:ext uri="{FF2B5EF4-FFF2-40B4-BE49-F238E27FC236}">
                <a16:creationId xmlns:a16="http://schemas.microsoft.com/office/drawing/2014/main" id="{D1C1424F-1B78-27DB-B3C7-46E5CD4F60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65110" y="3127284"/>
            <a:ext cx="1165097" cy="116509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hlinkClick r:id="rId3"/>
            <a:extLst>
              <a:ext uri="{FF2B5EF4-FFF2-40B4-BE49-F238E27FC236}">
                <a16:creationId xmlns:a16="http://schemas.microsoft.com/office/drawing/2014/main" id="{BABF4EBB-E65E-91A2-6C1E-F7A9473CB2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17421" y="1805095"/>
            <a:ext cx="1165097" cy="1165097"/>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a:hlinkClick r:id="rId3"/>
            <a:extLst>
              <a:ext uri="{FF2B5EF4-FFF2-40B4-BE49-F238E27FC236}">
                <a16:creationId xmlns:a16="http://schemas.microsoft.com/office/drawing/2014/main" id="{1DF25803-6988-2F44-DF38-58FEBCC221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87115" y="457200"/>
            <a:ext cx="1165097" cy="116509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hlinkClick r:id="rId3"/>
            <a:extLst>
              <a:ext uri="{FF2B5EF4-FFF2-40B4-BE49-F238E27FC236}">
                <a16:creationId xmlns:a16="http://schemas.microsoft.com/office/drawing/2014/main" id="{3D2B403D-1791-18E7-B7FD-7CCC01F710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39064" y="4449473"/>
            <a:ext cx="1165097" cy="11650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17E0E09-A85B-C4BF-C492-A2AC08C7BFA0}"/>
              </a:ext>
            </a:extLst>
          </p:cNvPr>
          <p:cNvPicPr>
            <a:picLocks noChangeAspect="1"/>
          </p:cNvPicPr>
          <p:nvPr/>
        </p:nvPicPr>
        <p:blipFill>
          <a:blip r:embed="rId8"/>
          <a:stretch>
            <a:fillRect/>
          </a:stretch>
        </p:blipFill>
        <p:spPr>
          <a:xfrm>
            <a:off x="6937019" y="1071344"/>
            <a:ext cx="3174122" cy="4359637"/>
          </a:xfrm>
          <a:prstGeom prst="rect">
            <a:avLst/>
          </a:prstGeom>
        </p:spPr>
      </p:pic>
      <p:pic>
        <p:nvPicPr>
          <p:cNvPr id="8" name="Picture 7" descr="Logo&#10;&#10;Description automatically generated with medium confidence">
            <a:extLst>
              <a:ext uri="{FF2B5EF4-FFF2-40B4-BE49-F238E27FC236}">
                <a16:creationId xmlns:a16="http://schemas.microsoft.com/office/drawing/2014/main" id="{05978C51-AB3A-A8E6-E1E8-5E6FDFBA3413}"/>
              </a:ext>
            </a:extLst>
          </p:cNvPr>
          <p:cNvPicPr>
            <a:picLocks noChangeAspect="1"/>
          </p:cNvPicPr>
          <p:nvPr/>
        </p:nvPicPr>
        <p:blipFill>
          <a:blip r:embed="rId9"/>
          <a:stretch>
            <a:fillRect/>
          </a:stretch>
        </p:blipFill>
        <p:spPr>
          <a:xfrm>
            <a:off x="5074596" y="1039748"/>
            <a:ext cx="1682838" cy="1479581"/>
          </a:xfrm>
          <a:prstGeom prst="rect">
            <a:avLst/>
          </a:prstGeom>
        </p:spPr>
      </p:pic>
      <p:pic>
        <p:nvPicPr>
          <p:cNvPr id="3" name="Picture 2">
            <a:extLst>
              <a:ext uri="{FF2B5EF4-FFF2-40B4-BE49-F238E27FC236}">
                <a16:creationId xmlns:a16="http://schemas.microsoft.com/office/drawing/2014/main" id="{D4211B8B-AE5C-E1A2-D43E-18AFF07C87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6" name="TextBox 5">
            <a:extLst>
              <a:ext uri="{FF2B5EF4-FFF2-40B4-BE49-F238E27FC236}">
                <a16:creationId xmlns:a16="http://schemas.microsoft.com/office/drawing/2014/main" id="{A85E6AF9-C82B-F60F-E88F-72F56973441B}"/>
              </a:ext>
            </a:extLst>
          </p:cNvPr>
          <p:cNvSpPr txBox="1"/>
          <p:nvPr/>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spTree>
    <p:extLst>
      <p:ext uri="{BB962C8B-B14F-4D97-AF65-F5344CB8AC3E}">
        <p14:creationId xmlns:p14="http://schemas.microsoft.com/office/powerpoint/2010/main" val="1185197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467CD-212B-250A-7E92-EF0E66156376}"/>
              </a:ext>
            </a:extLst>
          </p:cNvPr>
          <p:cNvSpPr>
            <a:spLocks noGrp="1"/>
          </p:cNvSpPr>
          <p:nvPr>
            <p:ph type="title"/>
          </p:nvPr>
        </p:nvSpPr>
        <p:spPr>
          <a:xfrm>
            <a:off x="347140" y="123958"/>
            <a:ext cx="3932237" cy="637504"/>
          </a:xfrm>
        </p:spPr>
        <p:txBody>
          <a:bodyPr/>
          <a:lstStyle/>
          <a:p>
            <a:r>
              <a:rPr lang="en-US" b="1" dirty="0">
                <a:solidFill>
                  <a:srgbClr val="7030A0"/>
                </a:solidFill>
              </a:rPr>
              <a:t>Kids Mood+</a:t>
            </a:r>
          </a:p>
        </p:txBody>
      </p:sp>
      <p:pic>
        <p:nvPicPr>
          <p:cNvPr id="5" name="Content Placeholder 4">
            <a:extLst>
              <a:ext uri="{FF2B5EF4-FFF2-40B4-BE49-F238E27FC236}">
                <a16:creationId xmlns:a16="http://schemas.microsoft.com/office/drawing/2014/main" id="{517D4D8D-2A5A-7186-2544-3907F1F7D600}"/>
              </a:ext>
            </a:extLst>
          </p:cNvPr>
          <p:cNvPicPr>
            <a:picLocks noGrp="1" noChangeAspect="1"/>
          </p:cNvPicPr>
          <p:nvPr>
            <p:ph idx="1"/>
          </p:nvPr>
        </p:nvPicPr>
        <p:blipFill>
          <a:blip r:embed="rId2"/>
          <a:stretch>
            <a:fillRect/>
          </a:stretch>
        </p:blipFill>
        <p:spPr>
          <a:xfrm>
            <a:off x="9412801" y="123958"/>
            <a:ext cx="2779199" cy="2779199"/>
          </a:xfrm>
        </p:spPr>
      </p:pic>
      <p:sp>
        <p:nvSpPr>
          <p:cNvPr id="4" name="Text Placeholder 3">
            <a:extLst>
              <a:ext uri="{FF2B5EF4-FFF2-40B4-BE49-F238E27FC236}">
                <a16:creationId xmlns:a16="http://schemas.microsoft.com/office/drawing/2014/main" id="{35AAA508-4820-75F3-D381-A0628790B6E5}"/>
              </a:ext>
            </a:extLst>
          </p:cNvPr>
          <p:cNvSpPr>
            <a:spLocks noGrp="1"/>
          </p:cNvSpPr>
          <p:nvPr>
            <p:ph type="body" sz="half" idx="2"/>
          </p:nvPr>
        </p:nvSpPr>
        <p:spPr>
          <a:xfrm>
            <a:off x="386969" y="794127"/>
            <a:ext cx="4844755" cy="5269745"/>
          </a:xfrm>
        </p:spPr>
        <p:txBody>
          <a:bodyPr>
            <a:normAutofit/>
          </a:bodyPr>
          <a:lstStyle/>
          <a:p>
            <a:r>
              <a:rPr lang="en-US" sz="2000" b="1" i="0" u="none" strike="noStrike" dirty="0">
                <a:solidFill>
                  <a:srgbClr val="7030A0"/>
                </a:solidFill>
                <a:effectLst/>
              </a:rPr>
              <a:t>Not “just kids” – and not “just mood”</a:t>
            </a:r>
          </a:p>
          <a:p>
            <a:endParaRPr lang="en-US" sz="2000" b="0" i="0" u="none" strike="noStrike" dirty="0">
              <a:solidFill>
                <a:srgbClr val="000000"/>
              </a:solidFill>
              <a:effectLst/>
            </a:endParaRPr>
          </a:p>
          <a:p>
            <a:r>
              <a:rPr lang="en-US" sz="2000" b="0" i="0" u="none" strike="noStrike" dirty="0">
                <a:solidFill>
                  <a:srgbClr val="000000"/>
                </a:solidFill>
                <a:effectLst/>
              </a:rPr>
              <a:t>Helps normalize serotonin and dopamine activity — the “feel good” neurotransmitters</a:t>
            </a:r>
          </a:p>
          <a:p>
            <a:endParaRPr lang="en-US" sz="2000" dirty="0">
              <a:solidFill>
                <a:srgbClr val="000000"/>
              </a:solidFill>
            </a:endParaRPr>
          </a:p>
          <a:p>
            <a:r>
              <a:rPr lang="en-US" sz="2000" b="0" i="0" u="none" strike="noStrike" dirty="0">
                <a:solidFill>
                  <a:srgbClr val="000000"/>
                </a:solidFill>
                <a:effectLst/>
              </a:rPr>
              <a:t>Balances stress hormones (cortisol)</a:t>
            </a:r>
          </a:p>
          <a:p>
            <a:endParaRPr lang="en-US" sz="2000" dirty="0">
              <a:solidFill>
                <a:srgbClr val="000000"/>
              </a:solidFill>
            </a:endParaRPr>
          </a:p>
          <a:p>
            <a:r>
              <a:rPr lang="en-US" sz="2000" b="0" i="0" u="none" strike="noStrike" dirty="0">
                <a:solidFill>
                  <a:srgbClr val="000000"/>
                </a:solidFill>
                <a:effectLst/>
              </a:rPr>
              <a:t>Supports Resilience</a:t>
            </a:r>
          </a:p>
          <a:p>
            <a:endParaRPr lang="en-US" sz="2000" dirty="0">
              <a:solidFill>
                <a:srgbClr val="000000"/>
              </a:solidFill>
            </a:endParaRPr>
          </a:p>
          <a:p>
            <a:r>
              <a:rPr lang="en-US" sz="2000" b="0" i="0" u="none" strike="noStrike" dirty="0">
                <a:solidFill>
                  <a:srgbClr val="000000"/>
                </a:solidFill>
                <a:effectLst/>
              </a:rPr>
              <a:t>Improves </a:t>
            </a:r>
            <a:r>
              <a:rPr lang="en-US" sz="2000" dirty="0"/>
              <a:t>Focus, Attention, Mood, Listening, Tension, Irritation</a:t>
            </a:r>
          </a:p>
          <a:p>
            <a:endParaRPr lang="en-US" b="0" i="0" u="none" strike="noStrike" dirty="0">
              <a:solidFill>
                <a:srgbClr val="000000"/>
              </a:solidFill>
              <a:effectLst/>
              <a:latin typeface="Open Sans" panose="020B0606030504020204" pitchFamily="34" charset="0"/>
            </a:endParaRPr>
          </a:p>
          <a:p>
            <a:endParaRPr lang="en-US" dirty="0">
              <a:solidFill>
                <a:srgbClr val="000000"/>
              </a:solidFill>
              <a:latin typeface="Open Sans" panose="020B0606030504020204" pitchFamily="34" charset="0"/>
            </a:endParaRPr>
          </a:p>
          <a:p>
            <a:endParaRPr lang="en-US" dirty="0"/>
          </a:p>
        </p:txBody>
      </p:sp>
      <p:pic>
        <p:nvPicPr>
          <p:cNvPr id="6" name="Picture 5">
            <a:extLst>
              <a:ext uri="{FF2B5EF4-FFF2-40B4-BE49-F238E27FC236}">
                <a16:creationId xmlns:a16="http://schemas.microsoft.com/office/drawing/2014/main" id="{9F8A8766-06B1-5292-C2FC-93F9DB791581}"/>
              </a:ext>
            </a:extLst>
          </p:cNvPr>
          <p:cNvPicPr>
            <a:picLocks noChangeAspect="1"/>
          </p:cNvPicPr>
          <p:nvPr/>
        </p:nvPicPr>
        <p:blipFill>
          <a:blip r:embed="rId3"/>
          <a:stretch>
            <a:fillRect/>
          </a:stretch>
        </p:blipFill>
        <p:spPr>
          <a:xfrm>
            <a:off x="5409575" y="870629"/>
            <a:ext cx="4316223" cy="4316223"/>
          </a:xfrm>
          <a:prstGeom prst="rect">
            <a:avLst/>
          </a:prstGeom>
        </p:spPr>
      </p:pic>
      <p:pic>
        <p:nvPicPr>
          <p:cNvPr id="8" name="Picture 7">
            <a:extLst>
              <a:ext uri="{FF2B5EF4-FFF2-40B4-BE49-F238E27FC236}">
                <a16:creationId xmlns:a16="http://schemas.microsoft.com/office/drawing/2014/main" id="{42AE184F-EEE4-9487-391E-8E37BBFCA729}"/>
              </a:ext>
            </a:extLst>
          </p:cNvPr>
          <p:cNvPicPr>
            <a:picLocks noChangeAspect="1"/>
          </p:cNvPicPr>
          <p:nvPr/>
        </p:nvPicPr>
        <p:blipFill>
          <a:blip r:embed="rId4"/>
          <a:stretch>
            <a:fillRect/>
          </a:stretch>
        </p:blipFill>
        <p:spPr>
          <a:xfrm>
            <a:off x="10492413" y="5072505"/>
            <a:ext cx="1371599" cy="1371599"/>
          </a:xfrm>
          <a:prstGeom prst="rect">
            <a:avLst/>
          </a:prstGeom>
        </p:spPr>
      </p:pic>
      <p:pic>
        <p:nvPicPr>
          <p:cNvPr id="9" name="Picture 8">
            <a:extLst>
              <a:ext uri="{FF2B5EF4-FFF2-40B4-BE49-F238E27FC236}">
                <a16:creationId xmlns:a16="http://schemas.microsoft.com/office/drawing/2014/main" id="{E300691F-DE6E-2C1F-1C4A-A149D16984E1}"/>
              </a:ext>
            </a:extLst>
          </p:cNvPr>
          <p:cNvPicPr>
            <a:picLocks noChangeAspect="1"/>
          </p:cNvPicPr>
          <p:nvPr/>
        </p:nvPicPr>
        <p:blipFill>
          <a:blip r:embed="rId5"/>
          <a:stretch>
            <a:fillRect/>
          </a:stretch>
        </p:blipFill>
        <p:spPr>
          <a:xfrm>
            <a:off x="10247635" y="3152719"/>
            <a:ext cx="1371600" cy="1371600"/>
          </a:xfrm>
          <a:prstGeom prst="rect">
            <a:avLst/>
          </a:prstGeom>
        </p:spPr>
      </p:pic>
      <p:pic>
        <p:nvPicPr>
          <p:cNvPr id="10" name="Picture 9">
            <a:extLst>
              <a:ext uri="{FF2B5EF4-FFF2-40B4-BE49-F238E27FC236}">
                <a16:creationId xmlns:a16="http://schemas.microsoft.com/office/drawing/2014/main" id="{36A0494A-3234-DB84-091F-2CE3D524E47E}"/>
              </a:ext>
            </a:extLst>
          </p:cNvPr>
          <p:cNvPicPr>
            <a:picLocks noChangeAspect="1"/>
          </p:cNvPicPr>
          <p:nvPr/>
        </p:nvPicPr>
        <p:blipFill>
          <a:blip r:embed="rId6"/>
          <a:stretch>
            <a:fillRect/>
          </a:stretch>
        </p:blipFill>
        <p:spPr>
          <a:xfrm>
            <a:off x="8175938" y="5072505"/>
            <a:ext cx="1341549" cy="1341549"/>
          </a:xfrm>
          <a:prstGeom prst="rect">
            <a:avLst/>
          </a:prstGeom>
        </p:spPr>
      </p:pic>
      <p:sp>
        <p:nvSpPr>
          <p:cNvPr id="11" name="TextBox 10">
            <a:extLst>
              <a:ext uri="{FF2B5EF4-FFF2-40B4-BE49-F238E27FC236}">
                <a16:creationId xmlns:a16="http://schemas.microsoft.com/office/drawing/2014/main" id="{81EBFC69-33AE-C6F2-8467-25402CE75FF2}"/>
              </a:ext>
            </a:extLst>
          </p:cNvPr>
          <p:cNvSpPr txBox="1"/>
          <p:nvPr/>
        </p:nvSpPr>
        <p:spPr>
          <a:xfrm>
            <a:off x="8336320" y="6412603"/>
            <a:ext cx="1112420" cy="369332"/>
          </a:xfrm>
          <a:prstGeom prst="rect">
            <a:avLst/>
          </a:prstGeom>
          <a:noFill/>
        </p:spPr>
        <p:txBody>
          <a:bodyPr wrap="none" rtlCol="0">
            <a:spAutoFit/>
          </a:bodyPr>
          <a:lstStyle/>
          <a:p>
            <a:r>
              <a:rPr lang="en-US" dirty="0"/>
              <a:t>Rosemary</a:t>
            </a:r>
          </a:p>
        </p:txBody>
      </p:sp>
      <p:sp>
        <p:nvSpPr>
          <p:cNvPr id="12" name="TextBox 11">
            <a:extLst>
              <a:ext uri="{FF2B5EF4-FFF2-40B4-BE49-F238E27FC236}">
                <a16:creationId xmlns:a16="http://schemas.microsoft.com/office/drawing/2014/main" id="{135413FE-E698-6FD6-CEA9-3CEB540FA79C}"/>
              </a:ext>
            </a:extLst>
          </p:cNvPr>
          <p:cNvSpPr txBox="1"/>
          <p:nvPr/>
        </p:nvSpPr>
        <p:spPr>
          <a:xfrm>
            <a:off x="10387452" y="4524319"/>
            <a:ext cx="1091966" cy="369332"/>
          </a:xfrm>
          <a:prstGeom prst="rect">
            <a:avLst/>
          </a:prstGeom>
          <a:noFill/>
        </p:spPr>
        <p:txBody>
          <a:bodyPr wrap="none" rtlCol="0">
            <a:spAutoFit/>
          </a:bodyPr>
          <a:lstStyle/>
          <a:p>
            <a:r>
              <a:rPr lang="en-US" dirty="0"/>
              <a:t>Holy Basil</a:t>
            </a:r>
          </a:p>
        </p:txBody>
      </p:sp>
      <p:sp>
        <p:nvSpPr>
          <p:cNvPr id="13" name="TextBox 12">
            <a:extLst>
              <a:ext uri="{FF2B5EF4-FFF2-40B4-BE49-F238E27FC236}">
                <a16:creationId xmlns:a16="http://schemas.microsoft.com/office/drawing/2014/main" id="{BC384FDB-9790-3E39-B3C6-1E71524F7885}"/>
              </a:ext>
            </a:extLst>
          </p:cNvPr>
          <p:cNvSpPr txBox="1"/>
          <p:nvPr/>
        </p:nvSpPr>
        <p:spPr>
          <a:xfrm>
            <a:off x="10704835" y="6467480"/>
            <a:ext cx="858633" cy="369332"/>
          </a:xfrm>
          <a:prstGeom prst="rect">
            <a:avLst/>
          </a:prstGeom>
          <a:noFill/>
        </p:spPr>
        <p:txBody>
          <a:bodyPr wrap="none" rtlCol="0">
            <a:spAutoFit/>
          </a:bodyPr>
          <a:lstStyle/>
          <a:p>
            <a:r>
              <a:rPr lang="en-US" dirty="0"/>
              <a:t>Saffron</a:t>
            </a:r>
          </a:p>
        </p:txBody>
      </p:sp>
      <p:pic>
        <p:nvPicPr>
          <p:cNvPr id="14" name="Picture 13">
            <a:extLst>
              <a:ext uri="{FF2B5EF4-FFF2-40B4-BE49-F238E27FC236}">
                <a16:creationId xmlns:a16="http://schemas.microsoft.com/office/drawing/2014/main" id="{7C8ACBB2-4515-1F12-561D-1B0F45D453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15" name="TextBox 14">
            <a:extLst>
              <a:ext uri="{FF2B5EF4-FFF2-40B4-BE49-F238E27FC236}">
                <a16:creationId xmlns:a16="http://schemas.microsoft.com/office/drawing/2014/main" id="{4077D327-DBDD-129B-54CA-0A25B456D462}"/>
              </a:ext>
            </a:extLst>
          </p:cNvPr>
          <p:cNvSpPr txBox="1"/>
          <p:nvPr/>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pic>
        <p:nvPicPr>
          <p:cNvPr id="3" name="Picture 2">
            <a:extLst>
              <a:ext uri="{FF2B5EF4-FFF2-40B4-BE49-F238E27FC236}">
                <a16:creationId xmlns:a16="http://schemas.microsoft.com/office/drawing/2014/main" id="{19BD1389-AC12-6AD9-122C-54F008397870}"/>
              </a:ext>
            </a:extLst>
          </p:cNvPr>
          <p:cNvPicPr>
            <a:picLocks noChangeAspect="1"/>
          </p:cNvPicPr>
          <p:nvPr/>
        </p:nvPicPr>
        <p:blipFill rotWithShape="1">
          <a:blip r:embed="rId8"/>
          <a:srcRect t="32513" b="31662"/>
          <a:stretch/>
        </p:blipFill>
        <p:spPr>
          <a:xfrm>
            <a:off x="137823" y="5156078"/>
            <a:ext cx="3878240" cy="1389382"/>
          </a:xfrm>
          <a:prstGeom prst="rect">
            <a:avLst/>
          </a:prstGeom>
        </p:spPr>
      </p:pic>
    </p:spTree>
    <p:extLst>
      <p:ext uri="{BB962C8B-B14F-4D97-AF65-F5344CB8AC3E}">
        <p14:creationId xmlns:p14="http://schemas.microsoft.com/office/powerpoint/2010/main" val="2171244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ADA83-2F2D-A9E2-4D94-E715A2C37C2A}"/>
              </a:ext>
            </a:extLst>
          </p:cNvPr>
          <p:cNvSpPr>
            <a:spLocks noGrp="1"/>
          </p:cNvSpPr>
          <p:nvPr>
            <p:ph type="title"/>
          </p:nvPr>
        </p:nvSpPr>
        <p:spPr>
          <a:xfrm>
            <a:off x="207023" y="0"/>
            <a:ext cx="3932237" cy="800100"/>
          </a:xfrm>
        </p:spPr>
        <p:txBody>
          <a:bodyPr/>
          <a:lstStyle/>
          <a:p>
            <a:r>
              <a:rPr lang="en-US" b="1" dirty="0">
                <a:solidFill>
                  <a:srgbClr val="7030A0"/>
                </a:solidFill>
              </a:rPr>
              <a:t>GBX Fit</a:t>
            </a:r>
          </a:p>
        </p:txBody>
      </p:sp>
      <p:pic>
        <p:nvPicPr>
          <p:cNvPr id="5" name="Content Placeholder 4">
            <a:extLst>
              <a:ext uri="{FF2B5EF4-FFF2-40B4-BE49-F238E27FC236}">
                <a16:creationId xmlns:a16="http://schemas.microsoft.com/office/drawing/2014/main" id="{9B7906EB-D397-CDC2-7589-8C879DD70E28}"/>
              </a:ext>
            </a:extLst>
          </p:cNvPr>
          <p:cNvPicPr>
            <a:picLocks noGrp="1" noChangeAspect="1"/>
          </p:cNvPicPr>
          <p:nvPr>
            <p:ph idx="1"/>
          </p:nvPr>
        </p:nvPicPr>
        <p:blipFill>
          <a:blip r:embed="rId2"/>
          <a:stretch>
            <a:fillRect/>
          </a:stretch>
        </p:blipFill>
        <p:spPr>
          <a:xfrm>
            <a:off x="5109699" y="1691758"/>
            <a:ext cx="2540000" cy="2540000"/>
          </a:xfrm>
        </p:spPr>
      </p:pic>
      <p:sp>
        <p:nvSpPr>
          <p:cNvPr id="4" name="Text Placeholder 3">
            <a:extLst>
              <a:ext uri="{FF2B5EF4-FFF2-40B4-BE49-F238E27FC236}">
                <a16:creationId xmlns:a16="http://schemas.microsoft.com/office/drawing/2014/main" id="{20ACE4B9-5EA4-ACB0-F94E-71160B5C517A}"/>
              </a:ext>
            </a:extLst>
          </p:cNvPr>
          <p:cNvSpPr>
            <a:spLocks noGrp="1"/>
          </p:cNvSpPr>
          <p:nvPr>
            <p:ph type="body" sz="half" idx="2"/>
          </p:nvPr>
        </p:nvSpPr>
        <p:spPr>
          <a:xfrm>
            <a:off x="297175" y="791677"/>
            <a:ext cx="7755567" cy="5340165"/>
          </a:xfrm>
        </p:spPr>
        <p:txBody>
          <a:bodyPr>
            <a:normAutofit/>
          </a:bodyPr>
          <a:lstStyle/>
          <a:p>
            <a:r>
              <a:rPr lang="en-US" sz="1900" b="1" dirty="0">
                <a:solidFill>
                  <a:srgbClr val="7030A0"/>
                </a:solidFill>
              </a:rPr>
              <a:t>Overweight is a “signaling” problem (hormones, neurotransmitters, SCFAs)</a:t>
            </a:r>
          </a:p>
          <a:p>
            <a:r>
              <a:rPr lang="en-US" sz="1900" dirty="0"/>
              <a:t>Not a math problem! (calories in versus calories out)</a:t>
            </a:r>
          </a:p>
          <a:p>
            <a:r>
              <a:rPr lang="en-US" sz="1900" dirty="0"/>
              <a:t>It might be your microbiome?</a:t>
            </a:r>
          </a:p>
          <a:p>
            <a:r>
              <a:rPr lang="en-US" sz="1900" dirty="0"/>
              <a:t>Microbiome regulates…</a:t>
            </a:r>
          </a:p>
          <a:p>
            <a:pPr lvl="1"/>
            <a:r>
              <a:rPr lang="en-US" sz="1900" dirty="0"/>
              <a:t>Mood</a:t>
            </a:r>
          </a:p>
          <a:p>
            <a:pPr lvl="1"/>
            <a:r>
              <a:rPr lang="en-US" sz="1900" dirty="0"/>
              <a:t>Metabolism</a:t>
            </a:r>
          </a:p>
          <a:p>
            <a:pPr lvl="1"/>
            <a:r>
              <a:rPr lang="en-US" sz="1900" dirty="0"/>
              <a:t>Appetite</a:t>
            </a:r>
          </a:p>
          <a:p>
            <a:pPr lvl="1"/>
            <a:r>
              <a:rPr lang="en-US" sz="1900" dirty="0"/>
              <a:t>Inflammation</a:t>
            </a:r>
          </a:p>
          <a:p>
            <a:pPr lvl="1"/>
            <a:r>
              <a:rPr lang="en-US" sz="1900" dirty="0"/>
              <a:t>Immune Function</a:t>
            </a:r>
          </a:p>
          <a:p>
            <a:pPr lvl="1"/>
            <a:r>
              <a:rPr lang="en-US" sz="1900" dirty="0"/>
              <a:t>Gut Integrity (“leaky gut”)</a:t>
            </a:r>
          </a:p>
          <a:p>
            <a:r>
              <a:rPr lang="en-US" sz="1900" dirty="0"/>
              <a:t>Microbiome is our “internal pharmacy”…</a:t>
            </a:r>
          </a:p>
          <a:p>
            <a:pPr lvl="1"/>
            <a:r>
              <a:rPr lang="en-US" sz="1900" dirty="0"/>
              <a:t>…producing what we need…</a:t>
            </a:r>
          </a:p>
          <a:p>
            <a:pPr lvl="1"/>
            <a:r>
              <a:rPr lang="en-US" sz="1900" dirty="0"/>
              <a:t>		…in the right amounts…</a:t>
            </a:r>
          </a:p>
          <a:p>
            <a:pPr lvl="1"/>
            <a:r>
              <a:rPr lang="en-US" sz="1900" dirty="0"/>
              <a:t>			…when we need it…</a:t>
            </a:r>
          </a:p>
          <a:p>
            <a:pPr lvl="1"/>
            <a:r>
              <a:rPr lang="en-US" sz="1900" dirty="0"/>
              <a:t>				…IF we activate it properly!</a:t>
            </a:r>
          </a:p>
          <a:p>
            <a:endParaRPr lang="en-US" dirty="0"/>
          </a:p>
        </p:txBody>
      </p:sp>
      <p:pic>
        <p:nvPicPr>
          <p:cNvPr id="6" name="Picture 5">
            <a:extLst>
              <a:ext uri="{FF2B5EF4-FFF2-40B4-BE49-F238E27FC236}">
                <a16:creationId xmlns:a16="http://schemas.microsoft.com/office/drawing/2014/main" id="{1B52B40D-9D17-096C-3ACB-07B137AF22BA}"/>
              </a:ext>
            </a:extLst>
          </p:cNvPr>
          <p:cNvPicPr>
            <a:picLocks noChangeAspect="1"/>
          </p:cNvPicPr>
          <p:nvPr/>
        </p:nvPicPr>
        <p:blipFill>
          <a:blip r:embed="rId3"/>
          <a:stretch>
            <a:fillRect/>
          </a:stretch>
        </p:blipFill>
        <p:spPr>
          <a:xfrm>
            <a:off x="7436028" y="2817433"/>
            <a:ext cx="2732049" cy="3429000"/>
          </a:xfrm>
          <a:prstGeom prst="rect">
            <a:avLst/>
          </a:prstGeom>
        </p:spPr>
      </p:pic>
      <p:grpSp>
        <p:nvGrpSpPr>
          <p:cNvPr id="9" name="Group 8">
            <a:extLst>
              <a:ext uri="{FF2B5EF4-FFF2-40B4-BE49-F238E27FC236}">
                <a16:creationId xmlns:a16="http://schemas.microsoft.com/office/drawing/2014/main" id="{55035A9A-3E60-2320-B058-2CBDF27063B3}"/>
              </a:ext>
            </a:extLst>
          </p:cNvPr>
          <p:cNvGrpSpPr/>
          <p:nvPr/>
        </p:nvGrpSpPr>
        <p:grpSpPr>
          <a:xfrm>
            <a:off x="9361990" y="893911"/>
            <a:ext cx="1612173" cy="1197737"/>
            <a:chOff x="6096000" y="1242251"/>
            <a:chExt cx="1612173" cy="1197737"/>
          </a:xfrm>
        </p:grpSpPr>
        <p:pic>
          <p:nvPicPr>
            <p:cNvPr id="7" name="Picture 6" descr="A picture containing text&#10;&#10;Description automatically generated">
              <a:extLst>
                <a:ext uri="{FF2B5EF4-FFF2-40B4-BE49-F238E27FC236}">
                  <a16:creationId xmlns:a16="http://schemas.microsoft.com/office/drawing/2014/main" id="{CD8BEB4E-EA6C-2A81-9283-EA56C3D34D06}"/>
                </a:ext>
              </a:extLst>
            </p:cNvPr>
            <p:cNvPicPr>
              <a:picLocks noChangeAspect="1"/>
            </p:cNvPicPr>
            <p:nvPr/>
          </p:nvPicPr>
          <p:blipFill>
            <a:blip r:embed="rId4"/>
            <a:stretch>
              <a:fillRect/>
            </a:stretch>
          </p:blipFill>
          <p:spPr>
            <a:xfrm>
              <a:off x="6096000" y="1242251"/>
              <a:ext cx="1612173" cy="1197737"/>
            </a:xfrm>
            <a:prstGeom prst="rect">
              <a:avLst/>
            </a:prstGeom>
          </p:spPr>
        </p:pic>
        <p:sp>
          <p:nvSpPr>
            <p:cNvPr id="8" name="TextBox 7">
              <a:extLst>
                <a:ext uri="{FF2B5EF4-FFF2-40B4-BE49-F238E27FC236}">
                  <a16:creationId xmlns:a16="http://schemas.microsoft.com/office/drawing/2014/main" id="{CC922C62-CF1D-A5F4-EDC5-DCFF295E2565}"/>
                </a:ext>
              </a:extLst>
            </p:cNvPr>
            <p:cNvSpPr txBox="1"/>
            <p:nvPr/>
          </p:nvSpPr>
          <p:spPr>
            <a:xfrm>
              <a:off x="6601362" y="1326955"/>
              <a:ext cx="601447" cy="338554"/>
            </a:xfrm>
            <a:prstGeom prst="rect">
              <a:avLst/>
            </a:prstGeom>
            <a:solidFill>
              <a:schemeClr val="bg1"/>
            </a:solidFill>
          </p:spPr>
          <p:txBody>
            <a:bodyPr wrap="none" rtlCol="0">
              <a:spAutoFit/>
            </a:bodyPr>
            <a:lstStyle/>
            <a:p>
              <a:r>
                <a:rPr lang="en-US" sz="1600" dirty="0">
                  <a:solidFill>
                    <a:srgbClr val="7030A0"/>
                  </a:solidFill>
                </a:rPr>
                <a:t>2022</a:t>
              </a:r>
            </a:p>
          </p:txBody>
        </p:sp>
      </p:grpSp>
      <p:pic>
        <p:nvPicPr>
          <p:cNvPr id="3" name="Picture 2">
            <a:extLst>
              <a:ext uri="{FF2B5EF4-FFF2-40B4-BE49-F238E27FC236}">
                <a16:creationId xmlns:a16="http://schemas.microsoft.com/office/drawing/2014/main" id="{430D05B4-26A1-326E-46A7-1B089153A8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10" name="TextBox 9">
            <a:extLst>
              <a:ext uri="{FF2B5EF4-FFF2-40B4-BE49-F238E27FC236}">
                <a16:creationId xmlns:a16="http://schemas.microsoft.com/office/drawing/2014/main" id="{EFC44447-0515-C7CD-4D98-F0FEE611B97B}"/>
              </a:ext>
            </a:extLst>
          </p:cNvPr>
          <p:cNvSpPr txBox="1"/>
          <p:nvPr/>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spTree>
    <p:extLst>
      <p:ext uri="{BB962C8B-B14F-4D97-AF65-F5344CB8AC3E}">
        <p14:creationId xmlns:p14="http://schemas.microsoft.com/office/powerpoint/2010/main" val="2685844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idx="4294967295"/>
          </p:nvPr>
        </p:nvSpPr>
        <p:spPr>
          <a:xfrm>
            <a:off x="2574933" y="455580"/>
            <a:ext cx="7014995" cy="603319"/>
          </a:xfrm>
          <a:prstGeom prst="rect">
            <a:avLst/>
          </a:prstGeom>
        </p:spPr>
        <p:txBody>
          <a:bodyPr vert="horz" wrap="square" lIns="0" tIns="26428" rIns="0" bIns="0" rtlCol="0" anchor="ctr">
            <a:spAutoFit/>
          </a:bodyPr>
          <a:lstStyle/>
          <a:p>
            <a:pPr marL="26426" algn="ctr">
              <a:spcBef>
                <a:spcPts val="208"/>
              </a:spcBef>
            </a:pPr>
            <a:r>
              <a:rPr sz="3747" spc="83" dirty="0">
                <a:solidFill>
                  <a:srgbClr val="521887"/>
                </a:solidFill>
              </a:rPr>
              <a:t>World’s</a:t>
            </a:r>
            <a:r>
              <a:rPr sz="3747" spc="323" dirty="0">
                <a:solidFill>
                  <a:srgbClr val="521887"/>
                </a:solidFill>
              </a:rPr>
              <a:t> </a:t>
            </a:r>
            <a:r>
              <a:rPr sz="3747" spc="135" dirty="0">
                <a:solidFill>
                  <a:srgbClr val="521887"/>
                </a:solidFill>
              </a:rPr>
              <a:t>First</a:t>
            </a:r>
            <a:r>
              <a:rPr sz="3747" spc="333" dirty="0">
                <a:solidFill>
                  <a:srgbClr val="521887"/>
                </a:solidFill>
              </a:rPr>
              <a:t> </a:t>
            </a:r>
            <a:r>
              <a:rPr sz="3747" spc="147" dirty="0">
                <a:solidFill>
                  <a:srgbClr val="521887"/>
                </a:solidFill>
              </a:rPr>
              <a:t>“</a:t>
            </a:r>
            <a:r>
              <a:rPr sz="3747" b="1" spc="147" dirty="0" err="1">
                <a:solidFill>
                  <a:srgbClr val="521887"/>
                </a:solidFill>
              </a:rPr>
              <a:t>QUAD</a:t>
            </a:r>
            <a:r>
              <a:rPr sz="3747" spc="147" dirty="0" err="1">
                <a:solidFill>
                  <a:srgbClr val="521887"/>
                </a:solidFill>
              </a:rPr>
              <a:t>biotic</a:t>
            </a:r>
            <a:r>
              <a:rPr sz="3747" spc="147" dirty="0">
                <a:solidFill>
                  <a:srgbClr val="521887"/>
                </a:solidFill>
              </a:rPr>
              <a:t>”</a:t>
            </a:r>
            <a:endParaRPr sz="3747" dirty="0">
              <a:solidFill>
                <a:srgbClr val="521887"/>
              </a:solidFill>
            </a:endParaRPr>
          </a:p>
        </p:txBody>
      </p:sp>
      <p:pic>
        <p:nvPicPr>
          <p:cNvPr id="43" name="Picture 42">
            <a:extLst>
              <a:ext uri="{FF2B5EF4-FFF2-40B4-BE49-F238E27FC236}">
                <a16:creationId xmlns:a16="http://schemas.microsoft.com/office/drawing/2014/main" id="{A8EBA736-30BA-D146-998B-91D839EECAB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34871" y="2859089"/>
            <a:ext cx="634267" cy="1456955"/>
          </a:xfrm>
          <a:prstGeom prst="rect">
            <a:avLst/>
          </a:prstGeom>
        </p:spPr>
      </p:pic>
      <p:grpSp>
        <p:nvGrpSpPr>
          <p:cNvPr id="103" name="Group 102">
            <a:extLst>
              <a:ext uri="{FF2B5EF4-FFF2-40B4-BE49-F238E27FC236}">
                <a16:creationId xmlns:a16="http://schemas.microsoft.com/office/drawing/2014/main" id="{C8D3AD26-62A6-CC4E-871D-75DF12A656C3}"/>
              </a:ext>
            </a:extLst>
          </p:cNvPr>
          <p:cNvGrpSpPr/>
          <p:nvPr/>
        </p:nvGrpSpPr>
        <p:grpSpPr>
          <a:xfrm>
            <a:off x="7364534" y="3742935"/>
            <a:ext cx="3113591" cy="2184239"/>
            <a:chOff x="3536950" y="1798688"/>
            <a:chExt cx="1496253" cy="1049648"/>
          </a:xfrm>
        </p:grpSpPr>
        <p:pic>
          <p:nvPicPr>
            <p:cNvPr id="51" name="Picture 50">
              <a:extLst>
                <a:ext uri="{FF2B5EF4-FFF2-40B4-BE49-F238E27FC236}">
                  <a16:creationId xmlns:a16="http://schemas.microsoft.com/office/drawing/2014/main" id="{A065632D-84E5-FB4B-8DFA-397FCBED1E0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36950" y="1798688"/>
              <a:ext cx="1412240" cy="949960"/>
            </a:xfrm>
            <a:prstGeom prst="rect">
              <a:avLst/>
            </a:prstGeom>
          </p:spPr>
        </p:pic>
        <p:sp>
          <p:nvSpPr>
            <p:cNvPr id="91" name="Double Bracket 90">
              <a:extLst>
                <a:ext uri="{FF2B5EF4-FFF2-40B4-BE49-F238E27FC236}">
                  <a16:creationId xmlns:a16="http://schemas.microsoft.com/office/drawing/2014/main" id="{F13FF69F-D9E3-DE4C-A760-E47DFEA2B923}"/>
                </a:ext>
              </a:extLst>
            </p:cNvPr>
            <p:cNvSpPr/>
            <p:nvPr/>
          </p:nvSpPr>
          <p:spPr>
            <a:xfrm>
              <a:off x="3536950" y="1933936"/>
              <a:ext cx="1496253" cy="914400"/>
            </a:xfrm>
            <a:prstGeom prst="bracketPair">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747" dirty="0"/>
            </a:p>
          </p:txBody>
        </p:sp>
      </p:grpSp>
      <p:grpSp>
        <p:nvGrpSpPr>
          <p:cNvPr id="102" name="Group 101">
            <a:extLst>
              <a:ext uri="{FF2B5EF4-FFF2-40B4-BE49-F238E27FC236}">
                <a16:creationId xmlns:a16="http://schemas.microsoft.com/office/drawing/2014/main" id="{838627C4-59B5-574F-803A-A298E3221F1F}"/>
              </a:ext>
            </a:extLst>
          </p:cNvPr>
          <p:cNvGrpSpPr/>
          <p:nvPr/>
        </p:nvGrpSpPr>
        <p:grpSpPr>
          <a:xfrm>
            <a:off x="7364534" y="1209070"/>
            <a:ext cx="3113591" cy="2378497"/>
            <a:chOff x="3536950" y="581025"/>
            <a:chExt cx="1496253" cy="1143000"/>
          </a:xfrm>
        </p:grpSpPr>
        <p:pic>
          <p:nvPicPr>
            <p:cNvPr id="47" name="Picture 46">
              <a:extLst>
                <a:ext uri="{FF2B5EF4-FFF2-40B4-BE49-F238E27FC236}">
                  <a16:creationId xmlns:a16="http://schemas.microsoft.com/office/drawing/2014/main" id="{3DAB40E2-1769-3F4E-B898-50B87DE5758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36950" y="581025"/>
              <a:ext cx="1397000" cy="1143000"/>
            </a:xfrm>
            <a:prstGeom prst="rect">
              <a:avLst/>
            </a:prstGeom>
          </p:spPr>
        </p:pic>
        <p:sp>
          <p:nvSpPr>
            <p:cNvPr id="93" name="Double Bracket 92">
              <a:extLst>
                <a:ext uri="{FF2B5EF4-FFF2-40B4-BE49-F238E27FC236}">
                  <a16:creationId xmlns:a16="http://schemas.microsoft.com/office/drawing/2014/main" id="{646D160F-2A99-2F4C-B8B4-281E2DEC5763}"/>
                </a:ext>
              </a:extLst>
            </p:cNvPr>
            <p:cNvSpPr/>
            <p:nvPr/>
          </p:nvSpPr>
          <p:spPr>
            <a:xfrm>
              <a:off x="3536950" y="730778"/>
              <a:ext cx="1496253" cy="914400"/>
            </a:xfrm>
            <a:prstGeom prst="bracketPair">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747"/>
            </a:p>
          </p:txBody>
        </p:sp>
      </p:grpSp>
      <p:grpSp>
        <p:nvGrpSpPr>
          <p:cNvPr id="101" name="Group 100">
            <a:extLst>
              <a:ext uri="{FF2B5EF4-FFF2-40B4-BE49-F238E27FC236}">
                <a16:creationId xmlns:a16="http://schemas.microsoft.com/office/drawing/2014/main" id="{367E26EC-A53F-654A-8848-127B49F20AAE}"/>
              </a:ext>
            </a:extLst>
          </p:cNvPr>
          <p:cNvGrpSpPr/>
          <p:nvPr/>
        </p:nvGrpSpPr>
        <p:grpSpPr>
          <a:xfrm>
            <a:off x="1570299" y="3550931"/>
            <a:ext cx="3246059" cy="2452495"/>
            <a:chOff x="752499" y="1706419"/>
            <a:chExt cx="1559911" cy="1178560"/>
          </a:xfrm>
        </p:grpSpPr>
        <p:pic>
          <p:nvPicPr>
            <p:cNvPr id="49" name="Picture 48">
              <a:extLst>
                <a:ext uri="{FF2B5EF4-FFF2-40B4-BE49-F238E27FC236}">
                  <a16:creationId xmlns:a16="http://schemas.microsoft.com/office/drawing/2014/main" id="{65C3E733-6E59-4349-A6A1-93A792EE547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3810" y="1706419"/>
              <a:ext cx="1498600" cy="1178560"/>
            </a:xfrm>
            <a:prstGeom prst="rect">
              <a:avLst/>
            </a:prstGeom>
          </p:spPr>
        </p:pic>
        <p:sp>
          <p:nvSpPr>
            <p:cNvPr id="94" name="Double Bracket 93">
              <a:extLst>
                <a:ext uri="{FF2B5EF4-FFF2-40B4-BE49-F238E27FC236}">
                  <a16:creationId xmlns:a16="http://schemas.microsoft.com/office/drawing/2014/main" id="{47A49841-D62F-014D-A21A-A5447C786739}"/>
                </a:ext>
              </a:extLst>
            </p:cNvPr>
            <p:cNvSpPr/>
            <p:nvPr/>
          </p:nvSpPr>
          <p:spPr>
            <a:xfrm>
              <a:off x="752499" y="1933936"/>
              <a:ext cx="1496253" cy="914400"/>
            </a:xfrm>
            <a:prstGeom prst="bracketPair">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747"/>
            </a:p>
          </p:txBody>
        </p:sp>
      </p:grpSp>
      <p:grpSp>
        <p:nvGrpSpPr>
          <p:cNvPr id="100" name="Group 99">
            <a:extLst>
              <a:ext uri="{FF2B5EF4-FFF2-40B4-BE49-F238E27FC236}">
                <a16:creationId xmlns:a16="http://schemas.microsoft.com/office/drawing/2014/main" id="{3B464A5C-3B71-9F44-9A90-AAEC04FDF633}"/>
              </a:ext>
            </a:extLst>
          </p:cNvPr>
          <p:cNvGrpSpPr/>
          <p:nvPr/>
        </p:nvGrpSpPr>
        <p:grpSpPr>
          <a:xfrm>
            <a:off x="1570300" y="1227196"/>
            <a:ext cx="3278987" cy="2426208"/>
            <a:chOff x="752499" y="589736"/>
            <a:chExt cx="1575735" cy="1168400"/>
          </a:xfrm>
        </p:grpSpPr>
        <p:pic>
          <p:nvPicPr>
            <p:cNvPr id="45" name="Picture 44">
              <a:extLst>
                <a:ext uri="{FF2B5EF4-FFF2-40B4-BE49-F238E27FC236}">
                  <a16:creationId xmlns:a16="http://schemas.microsoft.com/office/drawing/2014/main" id="{62790A27-4DD9-8649-BAF4-A040C6E67A1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5834" y="589736"/>
              <a:ext cx="1422400" cy="1168400"/>
            </a:xfrm>
            <a:prstGeom prst="rect">
              <a:avLst/>
            </a:prstGeom>
          </p:spPr>
        </p:pic>
        <p:sp>
          <p:nvSpPr>
            <p:cNvPr id="95" name="Double Bracket 94">
              <a:extLst>
                <a:ext uri="{FF2B5EF4-FFF2-40B4-BE49-F238E27FC236}">
                  <a16:creationId xmlns:a16="http://schemas.microsoft.com/office/drawing/2014/main" id="{56803529-48DC-2D4A-8D68-5E76F49BE277}"/>
                </a:ext>
              </a:extLst>
            </p:cNvPr>
            <p:cNvSpPr/>
            <p:nvPr/>
          </p:nvSpPr>
          <p:spPr>
            <a:xfrm>
              <a:off x="752499" y="730778"/>
              <a:ext cx="1496253" cy="914400"/>
            </a:xfrm>
            <a:prstGeom prst="bracketPair">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747"/>
            </a:p>
          </p:txBody>
        </p:sp>
      </p:grpSp>
      <p:cxnSp>
        <p:nvCxnSpPr>
          <p:cNvPr id="97" name="Straight Connector 96">
            <a:extLst>
              <a:ext uri="{FF2B5EF4-FFF2-40B4-BE49-F238E27FC236}">
                <a16:creationId xmlns:a16="http://schemas.microsoft.com/office/drawing/2014/main" id="{19679829-D77B-244D-A014-08247702FE7B}"/>
              </a:ext>
            </a:extLst>
          </p:cNvPr>
          <p:cNvCxnSpPr>
            <a:cxnSpLocks/>
            <a:stCxn id="6" idx="1"/>
          </p:cNvCxnSpPr>
          <p:nvPr/>
        </p:nvCxnSpPr>
        <p:spPr>
          <a:xfrm flipV="1">
            <a:off x="2574933" y="757046"/>
            <a:ext cx="4552" cy="19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A113C5E1-2B47-0C40-93F8-3B522C01BEF9}"/>
              </a:ext>
            </a:extLst>
          </p:cNvPr>
          <p:cNvCxnSpPr>
            <a:cxnSpLocks/>
          </p:cNvCxnSpPr>
          <p:nvPr/>
        </p:nvCxnSpPr>
        <p:spPr>
          <a:xfrm flipH="1">
            <a:off x="9589929" y="757043"/>
            <a:ext cx="2621068"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76A304E-1F83-9B49-92D0-A20B30C1E1A8}"/>
              </a:ext>
            </a:extLst>
          </p:cNvPr>
          <p:cNvCxnSpPr>
            <a:cxnSpLocks/>
          </p:cNvCxnSpPr>
          <p:nvPr/>
        </p:nvCxnSpPr>
        <p:spPr>
          <a:xfrm flipH="1">
            <a:off x="10499" y="757043"/>
            <a:ext cx="2621068"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F50F6FA-95F4-517E-D8A0-821E3D42DE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3" name="TextBox 2">
            <a:extLst>
              <a:ext uri="{FF2B5EF4-FFF2-40B4-BE49-F238E27FC236}">
                <a16:creationId xmlns:a16="http://schemas.microsoft.com/office/drawing/2014/main" id="{64836841-7747-B14B-A73A-A23C04860DC0}"/>
              </a:ext>
            </a:extLst>
          </p:cNvPr>
          <p:cNvSpPr txBox="1"/>
          <p:nvPr/>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spTree>
    <p:extLst>
      <p:ext uri="{BB962C8B-B14F-4D97-AF65-F5344CB8AC3E}">
        <p14:creationId xmlns:p14="http://schemas.microsoft.com/office/powerpoint/2010/main" val="102728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
                                        </p:tgtEl>
                                        <p:attrNameLst>
                                          <p:attrName>style.visibility</p:attrName>
                                        </p:attrNameLst>
                                      </p:cBhvr>
                                      <p:to>
                                        <p:strVal val="visible"/>
                                      </p:to>
                                    </p:set>
                                    <p:animEffect transition="in" filter="fade">
                                      <p:cBhvr>
                                        <p:cTn id="12" dur="1000"/>
                                        <p:tgtEl>
                                          <p:spTgt spid="10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1"/>
                                        </p:tgtEl>
                                        <p:attrNameLst>
                                          <p:attrName>style.visibility</p:attrName>
                                        </p:attrNameLst>
                                      </p:cBhvr>
                                      <p:to>
                                        <p:strVal val="visible"/>
                                      </p:to>
                                    </p:set>
                                    <p:animEffect transition="in" filter="fade">
                                      <p:cBhvr>
                                        <p:cTn id="17" dur="1000"/>
                                        <p:tgtEl>
                                          <p:spTgt spid="10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
                                        </p:tgtEl>
                                        <p:attrNameLst>
                                          <p:attrName>style.visibility</p:attrName>
                                        </p:attrNameLst>
                                      </p:cBhvr>
                                      <p:to>
                                        <p:strVal val="visible"/>
                                      </p:to>
                                    </p:set>
                                    <p:animEffect transition="in" filter="fade">
                                      <p:cBhvr>
                                        <p:cTn id="22" dur="10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27946-F949-34FD-E28D-0D0D6347BE98}"/>
              </a:ext>
            </a:extLst>
          </p:cNvPr>
          <p:cNvSpPr>
            <a:spLocks noGrp="1"/>
          </p:cNvSpPr>
          <p:nvPr>
            <p:ph type="title"/>
          </p:nvPr>
        </p:nvSpPr>
        <p:spPr>
          <a:xfrm>
            <a:off x="453422" y="173724"/>
            <a:ext cx="3932237" cy="624625"/>
          </a:xfrm>
        </p:spPr>
        <p:txBody>
          <a:bodyPr/>
          <a:lstStyle/>
          <a:p>
            <a:r>
              <a:rPr lang="en-US" b="1" dirty="0">
                <a:solidFill>
                  <a:srgbClr val="7030A0"/>
                </a:solidFill>
              </a:rPr>
              <a:t>Ignite for Her</a:t>
            </a:r>
          </a:p>
        </p:txBody>
      </p:sp>
      <p:pic>
        <p:nvPicPr>
          <p:cNvPr id="5" name="Content Placeholder 4">
            <a:extLst>
              <a:ext uri="{FF2B5EF4-FFF2-40B4-BE49-F238E27FC236}">
                <a16:creationId xmlns:a16="http://schemas.microsoft.com/office/drawing/2014/main" id="{E00D9F8A-3480-0CD0-DDAF-80849F083E83}"/>
              </a:ext>
            </a:extLst>
          </p:cNvPr>
          <p:cNvPicPr>
            <a:picLocks noGrp="1" noChangeAspect="1"/>
          </p:cNvPicPr>
          <p:nvPr>
            <p:ph idx="1"/>
          </p:nvPr>
        </p:nvPicPr>
        <p:blipFill>
          <a:blip r:embed="rId2"/>
          <a:stretch>
            <a:fillRect/>
          </a:stretch>
        </p:blipFill>
        <p:spPr>
          <a:xfrm>
            <a:off x="7393382" y="1614945"/>
            <a:ext cx="3254398" cy="3254398"/>
          </a:xfrm>
        </p:spPr>
      </p:pic>
      <p:sp>
        <p:nvSpPr>
          <p:cNvPr id="4" name="Text Placeholder 3">
            <a:extLst>
              <a:ext uri="{FF2B5EF4-FFF2-40B4-BE49-F238E27FC236}">
                <a16:creationId xmlns:a16="http://schemas.microsoft.com/office/drawing/2014/main" id="{F503BACC-3190-EA68-1C1A-53BE3B0DFBC7}"/>
              </a:ext>
            </a:extLst>
          </p:cNvPr>
          <p:cNvSpPr>
            <a:spLocks noGrp="1"/>
          </p:cNvSpPr>
          <p:nvPr>
            <p:ph type="body" sz="half" idx="2"/>
          </p:nvPr>
        </p:nvSpPr>
        <p:spPr>
          <a:xfrm>
            <a:off x="519432" y="901853"/>
            <a:ext cx="7926477" cy="5737538"/>
          </a:xfrm>
        </p:spPr>
        <p:txBody>
          <a:bodyPr>
            <a:normAutofit/>
          </a:bodyPr>
          <a:lstStyle/>
          <a:p>
            <a:r>
              <a:rPr lang="en-US" sz="2000" b="1" i="0" u="none" strike="noStrike" dirty="0">
                <a:solidFill>
                  <a:srgbClr val="7030A0"/>
                </a:solidFill>
                <a:effectLst/>
              </a:rPr>
              <a:t>Hormone Balance for Women </a:t>
            </a:r>
            <a:r>
              <a:rPr lang="en-US" sz="1800" b="0" i="0" u="none" strike="noStrike" dirty="0">
                <a:solidFill>
                  <a:srgbClr val="2C2C2C"/>
                </a:solidFill>
                <a:effectLst/>
              </a:rPr>
              <a:t>(estrogen, progesterone, testosterone, cortisol)</a:t>
            </a:r>
          </a:p>
          <a:p>
            <a:r>
              <a:rPr lang="en-US" sz="2000" b="0" i="0" u="none" strike="noStrike" dirty="0">
                <a:solidFill>
                  <a:srgbClr val="2C2C2C"/>
                </a:solidFill>
                <a:effectLst/>
              </a:rPr>
              <a:t>Combines clinically validated adaptogens, herbs, and phytonutrients that have been used for thousands of years to address performance and reproductive health.</a:t>
            </a:r>
          </a:p>
          <a:p>
            <a:endParaRPr lang="en-US" sz="2000" b="0" i="0" u="none" strike="noStrike" dirty="0">
              <a:solidFill>
                <a:srgbClr val="2C2C2C"/>
              </a:solidFill>
              <a:effectLst/>
            </a:endParaRPr>
          </a:p>
          <a:p>
            <a:pPr marL="26426">
              <a:spcBef>
                <a:spcPts val="208"/>
              </a:spcBef>
            </a:pPr>
            <a:r>
              <a:rPr lang="en-US" sz="2000" b="1" spc="83" dirty="0" err="1">
                <a:solidFill>
                  <a:srgbClr val="522D72"/>
                </a:solidFill>
                <a:ea typeface="Verdana" panose="020B0604030504040204" pitchFamily="34" charset="0"/>
                <a:cs typeface="Verdana" panose="020B0604030504040204" pitchFamily="34" charset="0"/>
              </a:rPr>
              <a:t>Shatavari</a:t>
            </a:r>
            <a:r>
              <a:rPr lang="en-US" sz="2000" b="1" spc="83" dirty="0">
                <a:solidFill>
                  <a:srgbClr val="522D72"/>
                </a:solidFill>
                <a:ea typeface="Verdana" panose="020B0604030504040204" pitchFamily="34" charset="0"/>
                <a:cs typeface="Verdana" panose="020B0604030504040204" pitchFamily="34" charset="0"/>
              </a:rPr>
              <a:t> – </a:t>
            </a:r>
            <a:r>
              <a:rPr lang="en-US" sz="2000" dirty="0">
                <a:solidFill>
                  <a:srgbClr val="757070"/>
                </a:solidFill>
                <a:ea typeface="Verdana" panose="020B0604030504040204" pitchFamily="34" charset="0"/>
                <a:cs typeface="Verdana" panose="020B0604030504040204" pitchFamily="34" charset="0"/>
              </a:rPr>
              <a:t>“Queen of Herbs” – “she with 100 husbands” – mood issues related to menopause/PMS</a:t>
            </a:r>
          </a:p>
          <a:p>
            <a:pPr marL="26426">
              <a:spcBef>
                <a:spcPts val="208"/>
              </a:spcBef>
            </a:pPr>
            <a:endParaRPr lang="en-US" sz="2000" dirty="0">
              <a:solidFill>
                <a:srgbClr val="757070"/>
              </a:solidFill>
              <a:ea typeface="Verdana" panose="020B0604030504040204" pitchFamily="34" charset="0"/>
              <a:cs typeface="Verdana" panose="020B0604030504040204" pitchFamily="34" charset="0"/>
            </a:endParaRPr>
          </a:p>
          <a:p>
            <a:pPr marL="26426">
              <a:spcBef>
                <a:spcPts val="208"/>
              </a:spcBef>
            </a:pPr>
            <a:r>
              <a:rPr lang="en-US" sz="2000" b="1" spc="83" dirty="0">
                <a:solidFill>
                  <a:srgbClr val="522D72"/>
                </a:solidFill>
                <a:ea typeface="Verdana" panose="020B0604030504040204" pitchFamily="34" charset="0"/>
                <a:cs typeface="Verdana" panose="020B0604030504040204" pitchFamily="34" charset="0"/>
              </a:rPr>
              <a:t>Fenugreek – </a:t>
            </a:r>
            <a:r>
              <a:rPr lang="en-US" sz="2000" dirty="0">
                <a:solidFill>
                  <a:srgbClr val="757070"/>
                </a:solidFill>
                <a:ea typeface="Verdana" panose="020B0604030504040204" pitchFamily="34" charset="0"/>
                <a:cs typeface="Verdana" panose="020B0604030504040204" pitchFamily="34" charset="0"/>
              </a:rPr>
              <a:t>libido, lubrication, arousal, orgasm, satisfaction</a:t>
            </a:r>
          </a:p>
          <a:p>
            <a:pPr marL="26426">
              <a:spcBef>
                <a:spcPts val="208"/>
              </a:spcBef>
            </a:pPr>
            <a:endParaRPr lang="en-US" sz="2000" b="0" i="0" u="none" strike="noStrike" dirty="0">
              <a:solidFill>
                <a:srgbClr val="2C2C2C"/>
              </a:solidFill>
              <a:effectLst/>
            </a:endParaRPr>
          </a:p>
          <a:p>
            <a:pPr marL="26426">
              <a:spcBef>
                <a:spcPts val="208"/>
              </a:spcBef>
            </a:pPr>
            <a:r>
              <a:rPr lang="en-US" sz="2000" b="1" spc="83" dirty="0">
                <a:solidFill>
                  <a:srgbClr val="522D72"/>
                </a:solidFill>
                <a:ea typeface="Verdana" panose="020B0604030504040204" pitchFamily="34" charset="0"/>
                <a:cs typeface="Verdana" panose="020B0604030504040204" pitchFamily="34" charset="0"/>
              </a:rPr>
              <a:t>Wild Green Oats – </a:t>
            </a:r>
            <a:r>
              <a:rPr lang="en-US" sz="2000" dirty="0">
                <a:solidFill>
                  <a:srgbClr val="7F7F7F"/>
                </a:solidFill>
                <a:ea typeface="Verdana" panose="020B0604030504040204" pitchFamily="34" charset="0"/>
                <a:cs typeface="Verdana" panose="020B0604030504040204" pitchFamily="34" charset="0"/>
              </a:rPr>
              <a:t>“nervous system tonic” = cramps/bloat, circulation, mood, libido</a:t>
            </a:r>
          </a:p>
          <a:p>
            <a:pPr marL="26426">
              <a:spcBef>
                <a:spcPts val="208"/>
              </a:spcBef>
            </a:pPr>
            <a:endParaRPr lang="en-US" sz="2000" dirty="0">
              <a:solidFill>
                <a:srgbClr val="7F7F7F"/>
              </a:solidFill>
              <a:ea typeface="Verdana" panose="020B0604030504040204" pitchFamily="34" charset="0"/>
              <a:cs typeface="Verdana" panose="020B0604030504040204" pitchFamily="34" charset="0"/>
            </a:endParaRPr>
          </a:p>
          <a:p>
            <a:pPr marL="26426">
              <a:spcBef>
                <a:spcPts val="208"/>
              </a:spcBef>
            </a:pPr>
            <a:r>
              <a:rPr lang="en-US" sz="2000" b="1" spc="83" dirty="0">
                <a:solidFill>
                  <a:srgbClr val="522D72"/>
                </a:solidFill>
                <a:ea typeface="Verdana" panose="020B0604030504040204" pitchFamily="34" charset="0"/>
                <a:cs typeface="Verdana" panose="020B0604030504040204" pitchFamily="34" charset="0"/>
              </a:rPr>
              <a:t>Lemon Balm – </a:t>
            </a:r>
            <a:r>
              <a:rPr lang="en-US" sz="2000" dirty="0">
                <a:solidFill>
                  <a:srgbClr val="7F7F7F"/>
                </a:solidFill>
                <a:ea typeface="Verdana" panose="020B0604030504040204" pitchFamily="34" charset="0"/>
                <a:cs typeface="Verdana" panose="020B0604030504040204" pitchFamily="34" charset="0"/>
              </a:rPr>
              <a:t>calming/relaxation</a:t>
            </a:r>
          </a:p>
          <a:p>
            <a:pPr marL="26426">
              <a:spcBef>
                <a:spcPts val="208"/>
              </a:spcBef>
            </a:pPr>
            <a:endParaRPr lang="en-US" sz="2000" dirty="0">
              <a:solidFill>
                <a:srgbClr val="7F7F7F"/>
              </a:solidFill>
              <a:ea typeface="Verdana" panose="020B0604030504040204" pitchFamily="34" charset="0"/>
              <a:cs typeface="Verdana" panose="020B0604030504040204" pitchFamily="34" charset="0"/>
            </a:endParaRPr>
          </a:p>
          <a:p>
            <a:pPr marL="26426">
              <a:spcBef>
                <a:spcPts val="208"/>
              </a:spcBef>
            </a:pPr>
            <a:r>
              <a:rPr lang="en-US" sz="2000" b="1" spc="83" dirty="0">
                <a:solidFill>
                  <a:srgbClr val="522D72"/>
                </a:solidFill>
                <a:ea typeface="Verdana" panose="020B0604030504040204" pitchFamily="34" charset="0"/>
                <a:cs typeface="Verdana" panose="020B0604030504040204" pitchFamily="34" charset="0"/>
              </a:rPr>
              <a:t>Beet Root – </a:t>
            </a:r>
            <a:r>
              <a:rPr lang="en-US" sz="2000" dirty="0">
                <a:solidFill>
                  <a:srgbClr val="7F7F7F"/>
                </a:solidFill>
                <a:ea typeface="Verdana" panose="020B0604030504040204" pitchFamily="34" charset="0"/>
                <a:cs typeface="Verdana" panose="020B0604030504040204" pitchFamily="34" charset="0"/>
              </a:rPr>
              <a:t>blood flow</a:t>
            </a:r>
            <a:endParaRPr lang="en-US" sz="2000" b="0" i="0" u="none" strike="noStrike" dirty="0">
              <a:solidFill>
                <a:srgbClr val="2C2C2C"/>
              </a:solidFill>
              <a:effectLst/>
            </a:endParaRPr>
          </a:p>
          <a:p>
            <a:endParaRPr lang="en-US" dirty="0"/>
          </a:p>
        </p:txBody>
      </p:sp>
      <p:pic>
        <p:nvPicPr>
          <p:cNvPr id="6" name="Picture 5">
            <a:extLst>
              <a:ext uri="{FF2B5EF4-FFF2-40B4-BE49-F238E27FC236}">
                <a16:creationId xmlns:a16="http://schemas.microsoft.com/office/drawing/2014/main" id="{DA76C300-4D40-58F0-3644-17CD07C60D2F}"/>
              </a:ext>
            </a:extLst>
          </p:cNvPr>
          <p:cNvPicPr>
            <a:picLocks noChangeAspect="1"/>
          </p:cNvPicPr>
          <p:nvPr/>
        </p:nvPicPr>
        <p:blipFill>
          <a:blip r:embed="rId3"/>
          <a:stretch>
            <a:fillRect/>
          </a:stretch>
        </p:blipFill>
        <p:spPr>
          <a:xfrm>
            <a:off x="10730257" y="30771"/>
            <a:ext cx="1243907" cy="1870006"/>
          </a:xfrm>
          <a:prstGeom prst="rect">
            <a:avLst/>
          </a:prstGeom>
        </p:spPr>
      </p:pic>
      <p:pic>
        <p:nvPicPr>
          <p:cNvPr id="7" name="Picture 6">
            <a:extLst>
              <a:ext uri="{FF2B5EF4-FFF2-40B4-BE49-F238E27FC236}">
                <a16:creationId xmlns:a16="http://schemas.microsoft.com/office/drawing/2014/main" id="{AFA5DE62-35F2-C5A1-3649-2A037E77EA57}"/>
              </a:ext>
            </a:extLst>
          </p:cNvPr>
          <p:cNvPicPr>
            <a:picLocks noChangeAspect="1"/>
          </p:cNvPicPr>
          <p:nvPr/>
        </p:nvPicPr>
        <p:blipFill>
          <a:blip r:embed="rId4"/>
          <a:stretch>
            <a:fillRect/>
          </a:stretch>
        </p:blipFill>
        <p:spPr>
          <a:xfrm>
            <a:off x="10264462" y="1965215"/>
            <a:ext cx="1804669" cy="1204206"/>
          </a:xfrm>
          <a:prstGeom prst="rect">
            <a:avLst/>
          </a:prstGeom>
        </p:spPr>
      </p:pic>
      <p:pic>
        <p:nvPicPr>
          <p:cNvPr id="8" name="Picture 7">
            <a:extLst>
              <a:ext uri="{FF2B5EF4-FFF2-40B4-BE49-F238E27FC236}">
                <a16:creationId xmlns:a16="http://schemas.microsoft.com/office/drawing/2014/main" id="{A445A3EE-2DB3-122C-ADEE-F50329B36420}"/>
              </a:ext>
            </a:extLst>
          </p:cNvPr>
          <p:cNvPicPr>
            <a:picLocks noChangeAspect="1"/>
          </p:cNvPicPr>
          <p:nvPr/>
        </p:nvPicPr>
        <p:blipFill>
          <a:blip r:embed="rId5"/>
          <a:stretch>
            <a:fillRect/>
          </a:stretch>
        </p:blipFill>
        <p:spPr>
          <a:xfrm>
            <a:off x="10264462" y="3242144"/>
            <a:ext cx="1804669" cy="1190035"/>
          </a:xfrm>
          <a:prstGeom prst="rect">
            <a:avLst/>
          </a:prstGeom>
        </p:spPr>
      </p:pic>
      <p:pic>
        <p:nvPicPr>
          <p:cNvPr id="9" name="Picture 8">
            <a:extLst>
              <a:ext uri="{FF2B5EF4-FFF2-40B4-BE49-F238E27FC236}">
                <a16:creationId xmlns:a16="http://schemas.microsoft.com/office/drawing/2014/main" id="{014243F4-899D-4388-9D6A-B1DCD7FCA7E3}"/>
              </a:ext>
            </a:extLst>
          </p:cNvPr>
          <p:cNvPicPr>
            <a:picLocks noChangeAspect="1"/>
          </p:cNvPicPr>
          <p:nvPr/>
        </p:nvPicPr>
        <p:blipFill>
          <a:blip r:embed="rId6"/>
          <a:stretch>
            <a:fillRect/>
          </a:stretch>
        </p:blipFill>
        <p:spPr>
          <a:xfrm>
            <a:off x="10782492" y="4504902"/>
            <a:ext cx="1139439" cy="1139439"/>
          </a:xfrm>
          <a:prstGeom prst="rect">
            <a:avLst/>
          </a:prstGeom>
        </p:spPr>
      </p:pic>
      <p:pic>
        <p:nvPicPr>
          <p:cNvPr id="10" name="Picture 9">
            <a:extLst>
              <a:ext uri="{FF2B5EF4-FFF2-40B4-BE49-F238E27FC236}">
                <a16:creationId xmlns:a16="http://schemas.microsoft.com/office/drawing/2014/main" id="{5449AB26-E466-B3F5-A3EE-9D8981F7C020}"/>
              </a:ext>
            </a:extLst>
          </p:cNvPr>
          <p:cNvPicPr>
            <a:picLocks noChangeAspect="1"/>
          </p:cNvPicPr>
          <p:nvPr/>
        </p:nvPicPr>
        <p:blipFill>
          <a:blip r:embed="rId7"/>
          <a:stretch>
            <a:fillRect/>
          </a:stretch>
        </p:blipFill>
        <p:spPr>
          <a:xfrm>
            <a:off x="10441302" y="5650753"/>
            <a:ext cx="1627829" cy="1176476"/>
          </a:xfrm>
          <a:prstGeom prst="rect">
            <a:avLst/>
          </a:prstGeom>
        </p:spPr>
      </p:pic>
      <p:pic>
        <p:nvPicPr>
          <p:cNvPr id="11" name="Picture 10">
            <a:extLst>
              <a:ext uri="{FF2B5EF4-FFF2-40B4-BE49-F238E27FC236}">
                <a16:creationId xmlns:a16="http://schemas.microsoft.com/office/drawing/2014/main" id="{D66D61B9-4E6F-E4B5-E884-33C1AE28EA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12" name="TextBox 11">
            <a:extLst>
              <a:ext uri="{FF2B5EF4-FFF2-40B4-BE49-F238E27FC236}">
                <a16:creationId xmlns:a16="http://schemas.microsoft.com/office/drawing/2014/main" id="{5DA8A304-E977-BCCB-69D2-2E255DB1B801}"/>
              </a:ext>
            </a:extLst>
          </p:cNvPr>
          <p:cNvSpPr txBox="1"/>
          <p:nvPr/>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spTree>
    <p:extLst>
      <p:ext uri="{BB962C8B-B14F-4D97-AF65-F5344CB8AC3E}">
        <p14:creationId xmlns:p14="http://schemas.microsoft.com/office/powerpoint/2010/main" val="2741066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D48FF-9B53-82F9-068A-D7CF4F309F46}"/>
              </a:ext>
            </a:extLst>
          </p:cNvPr>
          <p:cNvSpPr>
            <a:spLocks noGrp="1"/>
          </p:cNvSpPr>
          <p:nvPr>
            <p:ph type="title"/>
          </p:nvPr>
        </p:nvSpPr>
        <p:spPr>
          <a:xfrm>
            <a:off x="839788" y="457200"/>
            <a:ext cx="3932237" cy="1271158"/>
          </a:xfrm>
        </p:spPr>
        <p:txBody>
          <a:bodyPr/>
          <a:lstStyle/>
          <a:p>
            <a:r>
              <a:rPr lang="en-US" b="1" dirty="0">
                <a:solidFill>
                  <a:srgbClr val="7030A0"/>
                </a:solidFill>
              </a:rPr>
              <a:t>Ignite for Him</a:t>
            </a:r>
          </a:p>
        </p:txBody>
      </p:sp>
      <p:pic>
        <p:nvPicPr>
          <p:cNvPr id="5" name="Content Placeholder 4">
            <a:extLst>
              <a:ext uri="{FF2B5EF4-FFF2-40B4-BE49-F238E27FC236}">
                <a16:creationId xmlns:a16="http://schemas.microsoft.com/office/drawing/2014/main" id="{7F097D8F-7FA3-8A63-6571-3129A118F065}"/>
              </a:ext>
            </a:extLst>
          </p:cNvPr>
          <p:cNvPicPr>
            <a:picLocks noGrp="1" noChangeAspect="1"/>
          </p:cNvPicPr>
          <p:nvPr>
            <p:ph idx="1"/>
          </p:nvPr>
        </p:nvPicPr>
        <p:blipFill>
          <a:blip r:embed="rId2"/>
          <a:stretch>
            <a:fillRect/>
          </a:stretch>
        </p:blipFill>
        <p:spPr>
          <a:xfrm>
            <a:off x="6999288" y="1940988"/>
            <a:ext cx="3311851" cy="3311851"/>
          </a:xfrm>
        </p:spPr>
      </p:pic>
      <p:sp>
        <p:nvSpPr>
          <p:cNvPr id="4" name="Text Placeholder 3">
            <a:extLst>
              <a:ext uri="{FF2B5EF4-FFF2-40B4-BE49-F238E27FC236}">
                <a16:creationId xmlns:a16="http://schemas.microsoft.com/office/drawing/2014/main" id="{B8353F90-8345-7779-CA06-73D1374DAE53}"/>
              </a:ext>
            </a:extLst>
          </p:cNvPr>
          <p:cNvSpPr>
            <a:spLocks noGrp="1"/>
          </p:cNvSpPr>
          <p:nvPr>
            <p:ph type="body" sz="half" idx="2"/>
          </p:nvPr>
        </p:nvSpPr>
        <p:spPr>
          <a:xfrm>
            <a:off x="839788" y="1811593"/>
            <a:ext cx="7773270" cy="3811588"/>
          </a:xfrm>
        </p:spPr>
        <p:txBody>
          <a:bodyPr>
            <a:normAutofit/>
          </a:bodyPr>
          <a:lstStyle/>
          <a:p>
            <a:pPr marL="26426">
              <a:spcBef>
                <a:spcPts val="208"/>
              </a:spcBef>
            </a:pPr>
            <a:r>
              <a:rPr lang="en-US" sz="2000" b="1" i="0" u="none" strike="noStrike" dirty="0">
                <a:solidFill>
                  <a:srgbClr val="7030A0"/>
                </a:solidFill>
                <a:effectLst/>
              </a:rPr>
              <a:t>Hormone Balance for Men </a:t>
            </a:r>
            <a:r>
              <a:rPr lang="en-US" sz="1800" b="0" i="0" u="none" strike="noStrike" dirty="0">
                <a:solidFill>
                  <a:srgbClr val="2C2C2C"/>
                </a:solidFill>
                <a:effectLst/>
              </a:rPr>
              <a:t>(testosterone, cortisol, progesterone, estrogen)</a:t>
            </a:r>
          </a:p>
          <a:p>
            <a:pPr marL="26426">
              <a:spcBef>
                <a:spcPts val="208"/>
              </a:spcBef>
            </a:pPr>
            <a:endParaRPr lang="en-US" sz="2000" b="1" spc="83" dirty="0">
              <a:solidFill>
                <a:srgbClr val="522D72"/>
              </a:solidFill>
              <a:ea typeface="Verdana" panose="020B0604030504040204" pitchFamily="34" charset="0"/>
              <a:cs typeface="Verdana" panose="020B0604030504040204" pitchFamily="34" charset="0"/>
            </a:endParaRPr>
          </a:p>
          <a:p>
            <a:pPr marL="26426">
              <a:spcBef>
                <a:spcPts val="208"/>
              </a:spcBef>
            </a:pPr>
            <a:r>
              <a:rPr lang="en-US" sz="2000" b="1" spc="83" dirty="0" err="1">
                <a:solidFill>
                  <a:srgbClr val="522D72"/>
                </a:solidFill>
                <a:ea typeface="Verdana" panose="020B0604030504040204" pitchFamily="34" charset="0"/>
                <a:cs typeface="Verdana" panose="020B0604030504040204" pitchFamily="34" charset="0"/>
              </a:rPr>
              <a:t>Rhodiola</a:t>
            </a:r>
            <a:r>
              <a:rPr lang="en-US" sz="2000" b="1" spc="83" dirty="0">
                <a:solidFill>
                  <a:srgbClr val="522D72"/>
                </a:solidFill>
                <a:ea typeface="Verdana" panose="020B0604030504040204" pitchFamily="34" charset="0"/>
                <a:cs typeface="Verdana" panose="020B0604030504040204" pitchFamily="34" charset="0"/>
              </a:rPr>
              <a:t> – </a:t>
            </a:r>
            <a:r>
              <a:rPr lang="en-US" sz="2000" dirty="0">
                <a:solidFill>
                  <a:srgbClr val="757070"/>
                </a:solidFill>
                <a:ea typeface="Verdana" panose="020B0604030504040204" pitchFamily="34" charset="0"/>
                <a:cs typeface="Verdana" panose="020B0604030504040204" pitchFamily="34" charset="0"/>
              </a:rPr>
              <a:t>stamina/endurance – DNA fingerprint</a:t>
            </a:r>
          </a:p>
          <a:p>
            <a:pPr marL="26426">
              <a:spcBef>
                <a:spcPts val="208"/>
              </a:spcBef>
            </a:pPr>
            <a:endParaRPr lang="en-US" sz="2000" dirty="0">
              <a:solidFill>
                <a:srgbClr val="757070"/>
              </a:solidFill>
              <a:ea typeface="Verdana" panose="020B0604030504040204" pitchFamily="34" charset="0"/>
              <a:cs typeface="Verdana" panose="020B0604030504040204" pitchFamily="34" charset="0"/>
            </a:endParaRPr>
          </a:p>
          <a:p>
            <a:pPr marL="26426">
              <a:spcBef>
                <a:spcPts val="208"/>
              </a:spcBef>
            </a:pPr>
            <a:r>
              <a:rPr lang="en-US" sz="2000" b="1" spc="83" dirty="0">
                <a:solidFill>
                  <a:srgbClr val="522D72"/>
                </a:solidFill>
                <a:ea typeface="Verdana" panose="020B0604030504040204" pitchFamily="34" charset="0"/>
                <a:cs typeface="Verdana" panose="020B0604030504040204" pitchFamily="34" charset="0"/>
              </a:rPr>
              <a:t>Beet Root – </a:t>
            </a:r>
            <a:r>
              <a:rPr lang="en-US" sz="2000" dirty="0">
                <a:solidFill>
                  <a:srgbClr val="7F7F7F"/>
                </a:solidFill>
                <a:ea typeface="Verdana" panose="020B0604030504040204" pitchFamily="34" charset="0"/>
                <a:cs typeface="Verdana" panose="020B0604030504040204" pitchFamily="34" charset="0"/>
              </a:rPr>
              <a:t>Blood flow</a:t>
            </a:r>
          </a:p>
          <a:p>
            <a:pPr marL="26426">
              <a:spcBef>
                <a:spcPts val="208"/>
              </a:spcBef>
            </a:pPr>
            <a:endParaRPr lang="en-US" sz="2000" dirty="0">
              <a:solidFill>
                <a:srgbClr val="7F7F7F"/>
              </a:solidFill>
              <a:ea typeface="Verdana" panose="020B0604030504040204" pitchFamily="34" charset="0"/>
              <a:cs typeface="Verdana" panose="020B0604030504040204" pitchFamily="34" charset="0"/>
            </a:endParaRPr>
          </a:p>
          <a:p>
            <a:pPr marL="26426">
              <a:spcBef>
                <a:spcPts val="208"/>
              </a:spcBef>
            </a:pPr>
            <a:r>
              <a:rPr lang="en-US" sz="2000" b="1" spc="83" dirty="0">
                <a:solidFill>
                  <a:srgbClr val="522D72"/>
                </a:solidFill>
                <a:ea typeface="Verdana" panose="020B0604030504040204" pitchFamily="34" charset="0"/>
                <a:cs typeface="Verdana" panose="020B0604030504040204" pitchFamily="34" charset="0"/>
              </a:rPr>
              <a:t>Cordyceps Mushroom – </a:t>
            </a:r>
            <a:r>
              <a:rPr lang="en-US" sz="2000" dirty="0">
                <a:solidFill>
                  <a:srgbClr val="757070"/>
                </a:solidFill>
                <a:ea typeface="Verdana" panose="020B0604030504040204" pitchFamily="34" charset="0"/>
                <a:cs typeface="Verdana" panose="020B0604030504040204" pitchFamily="34" charset="0"/>
              </a:rPr>
              <a:t>libido – emperor/concubines</a:t>
            </a:r>
          </a:p>
          <a:p>
            <a:pPr marL="26426">
              <a:spcBef>
                <a:spcPts val="208"/>
              </a:spcBef>
            </a:pPr>
            <a:endParaRPr lang="en-US" sz="2000" dirty="0">
              <a:solidFill>
                <a:srgbClr val="757070"/>
              </a:solidFill>
              <a:ea typeface="Verdana" panose="020B0604030504040204" pitchFamily="34" charset="0"/>
              <a:cs typeface="Verdana" panose="020B0604030504040204" pitchFamily="34" charset="0"/>
            </a:endParaRPr>
          </a:p>
          <a:p>
            <a:pPr marL="26426">
              <a:spcBef>
                <a:spcPts val="208"/>
              </a:spcBef>
            </a:pPr>
            <a:r>
              <a:rPr lang="en-US" sz="2000" b="1" spc="83" dirty="0" err="1">
                <a:solidFill>
                  <a:srgbClr val="522D72"/>
                </a:solidFill>
                <a:ea typeface="Verdana" panose="020B0604030504040204" pitchFamily="34" charset="0"/>
                <a:cs typeface="Verdana" panose="020B0604030504040204" pitchFamily="34" charset="0"/>
              </a:rPr>
              <a:t>Tongkat</a:t>
            </a:r>
            <a:r>
              <a:rPr lang="en-US" sz="2000" b="1" spc="83" dirty="0">
                <a:solidFill>
                  <a:srgbClr val="522D72"/>
                </a:solidFill>
                <a:ea typeface="Verdana" panose="020B0604030504040204" pitchFamily="34" charset="0"/>
                <a:cs typeface="Verdana" panose="020B0604030504040204" pitchFamily="34" charset="0"/>
              </a:rPr>
              <a:t> Ali – </a:t>
            </a:r>
            <a:r>
              <a:rPr lang="en-US" sz="2000" dirty="0">
                <a:solidFill>
                  <a:srgbClr val="757070"/>
                </a:solidFill>
                <a:ea typeface="Verdana" panose="020B0604030504040204" pitchFamily="34" charset="0"/>
                <a:cs typeface="Verdana" panose="020B0604030504040204" pitchFamily="34" charset="0"/>
              </a:rPr>
              <a:t>free testosterone – erectile function</a:t>
            </a:r>
          </a:p>
          <a:p>
            <a:endParaRPr lang="en-US" sz="2400" dirty="0">
              <a:solidFill>
                <a:srgbClr val="757070"/>
              </a:solidFill>
              <a:ea typeface="Verdana" panose="020B0604030504040204" pitchFamily="34" charset="0"/>
              <a:cs typeface="Verdana" panose="020B0604030504040204" pitchFamily="34" charset="0"/>
            </a:endParaRPr>
          </a:p>
          <a:p>
            <a:pPr marL="26426" algn="r">
              <a:spcBef>
                <a:spcPts val="208"/>
              </a:spcBef>
            </a:pPr>
            <a:endParaRPr lang="en-US" dirty="0"/>
          </a:p>
        </p:txBody>
      </p:sp>
      <p:pic>
        <p:nvPicPr>
          <p:cNvPr id="6" name="Picture 5">
            <a:extLst>
              <a:ext uri="{FF2B5EF4-FFF2-40B4-BE49-F238E27FC236}">
                <a16:creationId xmlns:a16="http://schemas.microsoft.com/office/drawing/2014/main" id="{1B74B4D4-6FEA-4596-00DC-50BFA8FB6CA9}"/>
              </a:ext>
            </a:extLst>
          </p:cNvPr>
          <p:cNvPicPr>
            <a:picLocks noChangeAspect="1"/>
          </p:cNvPicPr>
          <p:nvPr/>
        </p:nvPicPr>
        <p:blipFill>
          <a:blip r:embed="rId3"/>
          <a:stretch>
            <a:fillRect/>
          </a:stretch>
        </p:blipFill>
        <p:spPr>
          <a:xfrm>
            <a:off x="10530665" y="3308661"/>
            <a:ext cx="1381804" cy="1658165"/>
          </a:xfrm>
          <a:prstGeom prst="rect">
            <a:avLst/>
          </a:prstGeom>
        </p:spPr>
      </p:pic>
      <p:pic>
        <p:nvPicPr>
          <p:cNvPr id="7" name="Picture 6">
            <a:extLst>
              <a:ext uri="{FF2B5EF4-FFF2-40B4-BE49-F238E27FC236}">
                <a16:creationId xmlns:a16="http://schemas.microsoft.com/office/drawing/2014/main" id="{CC073A67-7ED6-55A0-922C-ABA8C0DFEB23}"/>
              </a:ext>
            </a:extLst>
          </p:cNvPr>
          <p:cNvPicPr>
            <a:picLocks noChangeAspect="1"/>
          </p:cNvPicPr>
          <p:nvPr/>
        </p:nvPicPr>
        <p:blipFill>
          <a:blip r:embed="rId4"/>
          <a:stretch>
            <a:fillRect/>
          </a:stretch>
        </p:blipFill>
        <p:spPr>
          <a:xfrm>
            <a:off x="9731442" y="274340"/>
            <a:ext cx="2181027" cy="1454018"/>
          </a:xfrm>
          <a:prstGeom prst="rect">
            <a:avLst/>
          </a:prstGeom>
        </p:spPr>
      </p:pic>
      <p:pic>
        <p:nvPicPr>
          <p:cNvPr id="8" name="Picture 7">
            <a:extLst>
              <a:ext uri="{FF2B5EF4-FFF2-40B4-BE49-F238E27FC236}">
                <a16:creationId xmlns:a16="http://schemas.microsoft.com/office/drawing/2014/main" id="{C6576B5B-C55E-E9A0-E05E-6479A8257095}"/>
              </a:ext>
            </a:extLst>
          </p:cNvPr>
          <p:cNvPicPr>
            <a:picLocks noChangeAspect="1"/>
          </p:cNvPicPr>
          <p:nvPr/>
        </p:nvPicPr>
        <p:blipFill>
          <a:blip r:embed="rId5"/>
          <a:stretch>
            <a:fillRect/>
          </a:stretch>
        </p:blipFill>
        <p:spPr>
          <a:xfrm>
            <a:off x="10791955" y="5056615"/>
            <a:ext cx="1120514" cy="1624745"/>
          </a:xfrm>
          <a:prstGeom prst="rect">
            <a:avLst/>
          </a:prstGeom>
        </p:spPr>
      </p:pic>
      <p:pic>
        <p:nvPicPr>
          <p:cNvPr id="9" name="Picture 8">
            <a:extLst>
              <a:ext uri="{FF2B5EF4-FFF2-40B4-BE49-F238E27FC236}">
                <a16:creationId xmlns:a16="http://schemas.microsoft.com/office/drawing/2014/main" id="{2ED79C79-06A0-7931-A707-B66FA00C2F8F}"/>
              </a:ext>
            </a:extLst>
          </p:cNvPr>
          <p:cNvPicPr>
            <a:picLocks noChangeAspect="1"/>
          </p:cNvPicPr>
          <p:nvPr/>
        </p:nvPicPr>
        <p:blipFill>
          <a:blip r:embed="rId6"/>
          <a:stretch>
            <a:fillRect/>
          </a:stretch>
        </p:blipFill>
        <p:spPr>
          <a:xfrm>
            <a:off x="10138208" y="1940988"/>
            <a:ext cx="1627829" cy="1176476"/>
          </a:xfrm>
          <a:prstGeom prst="rect">
            <a:avLst/>
          </a:prstGeom>
        </p:spPr>
      </p:pic>
      <p:pic>
        <p:nvPicPr>
          <p:cNvPr id="3" name="Picture 2">
            <a:extLst>
              <a:ext uri="{FF2B5EF4-FFF2-40B4-BE49-F238E27FC236}">
                <a16:creationId xmlns:a16="http://schemas.microsoft.com/office/drawing/2014/main" id="{EA39D8A3-47BF-B190-FB8B-6EF81469DB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10" name="TextBox 9">
            <a:extLst>
              <a:ext uri="{FF2B5EF4-FFF2-40B4-BE49-F238E27FC236}">
                <a16:creationId xmlns:a16="http://schemas.microsoft.com/office/drawing/2014/main" id="{28626913-882C-61B0-4FCF-DA3C81FEBF73}"/>
              </a:ext>
            </a:extLst>
          </p:cNvPr>
          <p:cNvSpPr txBox="1"/>
          <p:nvPr/>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spTree>
    <p:extLst>
      <p:ext uri="{BB962C8B-B14F-4D97-AF65-F5344CB8AC3E}">
        <p14:creationId xmlns:p14="http://schemas.microsoft.com/office/powerpoint/2010/main" val="2653863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703B1-2239-B94F-1C21-56B3814D0CA8}"/>
              </a:ext>
            </a:extLst>
          </p:cNvPr>
          <p:cNvSpPr>
            <a:spLocks noGrp="1"/>
          </p:cNvSpPr>
          <p:nvPr>
            <p:ph type="title"/>
          </p:nvPr>
        </p:nvSpPr>
        <p:spPr>
          <a:xfrm>
            <a:off x="841249" y="539578"/>
            <a:ext cx="5981278" cy="1684638"/>
          </a:xfrm>
        </p:spPr>
        <p:txBody>
          <a:bodyPr vert="horz" lIns="91440" tIns="45720" rIns="91440" bIns="45720" rtlCol="0" anchor="ctr">
            <a:normAutofit/>
          </a:bodyPr>
          <a:lstStyle/>
          <a:p>
            <a:r>
              <a:rPr lang="en-US" sz="4000" b="1" dirty="0">
                <a:solidFill>
                  <a:srgbClr val="7030A0"/>
                </a:solidFill>
              </a:rPr>
              <a:t>Sleep+</a:t>
            </a:r>
          </a:p>
        </p:txBody>
      </p:sp>
      <p:sp>
        <p:nvSpPr>
          <p:cNvPr id="4" name="Text Placeholder 3">
            <a:extLst>
              <a:ext uri="{FF2B5EF4-FFF2-40B4-BE49-F238E27FC236}">
                <a16:creationId xmlns:a16="http://schemas.microsoft.com/office/drawing/2014/main" id="{7F721BA7-DCF1-DE5E-3913-C5C58D0B4312}"/>
              </a:ext>
            </a:extLst>
          </p:cNvPr>
          <p:cNvSpPr>
            <a:spLocks noGrp="1"/>
          </p:cNvSpPr>
          <p:nvPr>
            <p:ph type="body" sz="half" idx="2"/>
          </p:nvPr>
        </p:nvSpPr>
        <p:spPr>
          <a:xfrm>
            <a:off x="841249" y="1855386"/>
            <a:ext cx="5981278" cy="3690551"/>
          </a:xfrm>
        </p:spPr>
        <p:txBody>
          <a:bodyPr vert="horz" lIns="91440" tIns="45720" rIns="91440" bIns="45720" rtlCol="0">
            <a:normAutofit/>
          </a:bodyPr>
          <a:lstStyle/>
          <a:p>
            <a:r>
              <a:rPr lang="en-US" sz="2000" b="1" dirty="0">
                <a:solidFill>
                  <a:srgbClr val="7030A0"/>
                </a:solidFill>
              </a:rPr>
              <a:t>Non-Melatonin Sleep Enhancer</a:t>
            </a:r>
          </a:p>
          <a:p>
            <a:r>
              <a:rPr lang="en-US" sz="2000" dirty="0"/>
              <a:t>Corn Grass (non-GMO)</a:t>
            </a:r>
          </a:p>
          <a:p>
            <a:r>
              <a:rPr lang="en-US" sz="2000" dirty="0"/>
              <a:t>High in 6-MBOA</a:t>
            </a:r>
          </a:p>
          <a:p>
            <a:pPr marL="342900" indent="-342900">
              <a:buFont typeface="Arial" panose="020B0604020202020204" pitchFamily="34" charset="0"/>
              <a:buChar char="•"/>
            </a:pPr>
            <a:r>
              <a:rPr lang="en-US" sz="2000" dirty="0"/>
              <a:t>Make your own Serotonin (mood)</a:t>
            </a:r>
          </a:p>
          <a:p>
            <a:pPr marL="342900" indent="-342900">
              <a:buFont typeface="Arial" panose="020B0604020202020204" pitchFamily="34" charset="0"/>
              <a:buChar char="•"/>
            </a:pPr>
            <a:r>
              <a:rPr lang="en-US" sz="2000" dirty="0"/>
              <a:t>Make your own Melatonin (sleep)</a:t>
            </a:r>
          </a:p>
          <a:p>
            <a:pPr marL="342900" indent="-342900">
              <a:buFont typeface="Arial" panose="020B0604020202020204" pitchFamily="34" charset="0"/>
              <a:buChar char="•"/>
            </a:pPr>
            <a:r>
              <a:rPr lang="en-US" sz="2000" dirty="0"/>
              <a:t>Fall asleep faster (33%)</a:t>
            </a:r>
          </a:p>
          <a:p>
            <a:pPr marL="342900" indent="-342900">
              <a:buFont typeface="Arial" panose="020B0604020202020204" pitchFamily="34" charset="0"/>
              <a:buChar char="•"/>
            </a:pPr>
            <a:r>
              <a:rPr lang="en-US" sz="2000" dirty="0"/>
              <a:t>Wake up fewer times per night (30%)</a:t>
            </a:r>
          </a:p>
          <a:p>
            <a:pPr marL="342900" indent="-342900">
              <a:buFont typeface="Arial" panose="020B0604020202020204" pitchFamily="34" charset="0"/>
              <a:buChar char="•"/>
            </a:pPr>
            <a:r>
              <a:rPr lang="en-US" sz="2000" dirty="0"/>
              <a:t>50% improvement in Sleep Efficiency</a:t>
            </a:r>
          </a:p>
          <a:p>
            <a:pPr marL="342900" indent="-342900">
              <a:buFont typeface="Arial" panose="020B0604020202020204" pitchFamily="34" charset="0"/>
              <a:buChar char="•"/>
            </a:pPr>
            <a:r>
              <a:rPr lang="en-US" sz="2000" dirty="0"/>
              <a:t>40% Improvement in Sleep Quality</a:t>
            </a:r>
          </a:p>
        </p:txBody>
      </p:sp>
      <p:pic>
        <p:nvPicPr>
          <p:cNvPr id="7" name="Picture 6">
            <a:extLst>
              <a:ext uri="{FF2B5EF4-FFF2-40B4-BE49-F238E27FC236}">
                <a16:creationId xmlns:a16="http://schemas.microsoft.com/office/drawing/2014/main" id="{FA17A9CE-4848-FC2B-4F72-D2F153EF237D}"/>
              </a:ext>
            </a:extLst>
          </p:cNvPr>
          <p:cNvPicPr>
            <a:picLocks noChangeAspect="1"/>
          </p:cNvPicPr>
          <p:nvPr/>
        </p:nvPicPr>
        <p:blipFill>
          <a:blip r:embed="rId2"/>
          <a:stretch>
            <a:fillRect/>
          </a:stretch>
        </p:blipFill>
        <p:spPr>
          <a:xfrm>
            <a:off x="7159055" y="168876"/>
            <a:ext cx="4412845" cy="2934542"/>
          </a:xfrm>
          <a:prstGeom prst="rect">
            <a:avLst/>
          </a:prstGeom>
        </p:spPr>
      </p:pic>
      <p:pic>
        <p:nvPicPr>
          <p:cNvPr id="16" name="Picture 15">
            <a:extLst>
              <a:ext uri="{FF2B5EF4-FFF2-40B4-BE49-F238E27FC236}">
                <a16:creationId xmlns:a16="http://schemas.microsoft.com/office/drawing/2014/main" id="{33B59D3D-8712-6622-8A36-4B5192BE4310}"/>
              </a:ext>
            </a:extLst>
          </p:cNvPr>
          <p:cNvPicPr>
            <a:picLocks noChangeAspect="1"/>
          </p:cNvPicPr>
          <p:nvPr/>
        </p:nvPicPr>
        <p:blipFill>
          <a:blip r:embed="rId3"/>
          <a:stretch>
            <a:fillRect/>
          </a:stretch>
        </p:blipFill>
        <p:spPr>
          <a:xfrm>
            <a:off x="7614022" y="3356192"/>
            <a:ext cx="4123387" cy="2743927"/>
          </a:xfrm>
          <a:prstGeom prst="rect">
            <a:avLst/>
          </a:prstGeom>
        </p:spPr>
      </p:pic>
      <p:pic>
        <p:nvPicPr>
          <p:cNvPr id="3" name="Picture 2">
            <a:extLst>
              <a:ext uri="{FF2B5EF4-FFF2-40B4-BE49-F238E27FC236}">
                <a16:creationId xmlns:a16="http://schemas.microsoft.com/office/drawing/2014/main" id="{F59CAFFB-51BB-EAB0-F169-87484EF00B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5" name="TextBox 4">
            <a:extLst>
              <a:ext uri="{FF2B5EF4-FFF2-40B4-BE49-F238E27FC236}">
                <a16:creationId xmlns:a16="http://schemas.microsoft.com/office/drawing/2014/main" id="{472A3B05-85AF-789C-0861-962340EA8403}"/>
              </a:ext>
            </a:extLst>
          </p:cNvPr>
          <p:cNvSpPr txBox="1"/>
          <p:nvPr/>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spTree>
    <p:extLst>
      <p:ext uri="{BB962C8B-B14F-4D97-AF65-F5344CB8AC3E}">
        <p14:creationId xmlns:p14="http://schemas.microsoft.com/office/powerpoint/2010/main" val="1936197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A96F64D-4C9B-4960-8C9D-922B46AA7CC2}"/>
              </a:ext>
            </a:extLst>
          </p:cNvPr>
          <p:cNvSpPr/>
          <p:nvPr/>
        </p:nvSpPr>
        <p:spPr>
          <a:xfrm rot="5400000">
            <a:off x="2344864" y="2877516"/>
            <a:ext cx="1674496" cy="6412991"/>
          </a:xfrm>
          <a:prstGeom prst="rect">
            <a:avLst/>
          </a:prstGeom>
          <a:gradFill>
            <a:gsLst>
              <a:gs pos="0">
                <a:schemeClr val="accent1">
                  <a:lumMod val="5000"/>
                  <a:lumOff val="95000"/>
                  <a:alpha val="0"/>
                </a:schemeClr>
              </a:gs>
              <a:gs pos="74000">
                <a:srgbClr val="3F2A56"/>
              </a:gs>
              <a:gs pos="83000">
                <a:srgbClr val="3F2A56"/>
              </a:gs>
              <a:gs pos="100000">
                <a:srgbClr val="3F2A5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10" name="Rectangle 9">
            <a:extLst>
              <a:ext uri="{FF2B5EF4-FFF2-40B4-BE49-F238E27FC236}">
                <a16:creationId xmlns:a16="http://schemas.microsoft.com/office/drawing/2014/main" id="{AC720FB7-4753-472F-A0CD-658CF25AE045}"/>
              </a:ext>
            </a:extLst>
          </p:cNvPr>
          <p:cNvSpPr/>
          <p:nvPr/>
        </p:nvSpPr>
        <p:spPr>
          <a:xfrm>
            <a:off x="88773" y="5700187"/>
            <a:ext cx="5334000" cy="1107996"/>
          </a:xfrm>
          <a:prstGeom prst="rect">
            <a:avLst/>
          </a:prstGeom>
        </p:spPr>
        <p:txBody>
          <a:bodyPr wrap="square">
            <a:spAutoFit/>
          </a:bodyPr>
          <a:lstStyle/>
          <a:p>
            <a:r>
              <a:rPr lang="en-US" sz="2800" b="1" dirty="0">
                <a:solidFill>
                  <a:schemeClr val="bg1"/>
                </a:solidFill>
                <a:latin typeface="Verdana" panose="020B0604030504040204" pitchFamily="34" charset="0"/>
                <a:ea typeface="Verdana" panose="020B0604030504040204" pitchFamily="34" charset="0"/>
                <a:cs typeface="Verdana" panose="020B0604030504040204" pitchFamily="34" charset="0"/>
              </a:rPr>
              <a:t>Dr. Shawn Talbott</a:t>
            </a:r>
          </a:p>
          <a:p>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Amare’s Chief Science Officer</a:t>
            </a:r>
          </a:p>
          <a:p>
            <a:r>
              <a:rPr lang="en-US" i="1" dirty="0">
                <a:solidFill>
                  <a:schemeClr val="bg1"/>
                </a:solidFill>
                <a:latin typeface="Verdana" panose="020B0604030504040204" pitchFamily="34" charset="0"/>
                <a:ea typeface="Verdana" panose="020B0604030504040204" pitchFamily="34" charset="0"/>
                <a:cs typeface="Verdana" panose="020B0604030504040204" pitchFamily="34" charset="0"/>
              </a:rPr>
              <a:t>PhD, CNS, LDN, FACSM, FAIS, FACN</a:t>
            </a:r>
            <a:endPar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a:extLst>
              <a:ext uri="{FF2B5EF4-FFF2-40B4-BE49-F238E27FC236}">
                <a16:creationId xmlns:a16="http://schemas.microsoft.com/office/drawing/2014/main" id="{96EEFEAF-3570-4262-8D7E-3CCB4DCE1DA9}"/>
              </a:ext>
            </a:extLst>
          </p:cNvPr>
          <p:cNvSpPr/>
          <p:nvPr/>
        </p:nvSpPr>
        <p:spPr>
          <a:xfrm>
            <a:off x="6388608" y="47500"/>
            <a:ext cx="5803392" cy="6240779"/>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7" name="Rectangle 6">
            <a:extLst>
              <a:ext uri="{FF2B5EF4-FFF2-40B4-BE49-F238E27FC236}">
                <a16:creationId xmlns:a16="http://schemas.microsoft.com/office/drawing/2014/main" id="{9D32DDD9-C909-4D15-B69C-665AF20869A0}"/>
              </a:ext>
            </a:extLst>
          </p:cNvPr>
          <p:cNvSpPr/>
          <p:nvPr/>
        </p:nvSpPr>
        <p:spPr>
          <a:xfrm>
            <a:off x="6299835" y="54469"/>
            <a:ext cx="5803393" cy="5632311"/>
          </a:xfrm>
          <a:prstGeom prst="rect">
            <a:avLst/>
          </a:prstGeom>
        </p:spPr>
        <p:txBody>
          <a:bodyPr wrap="square">
            <a:spAutoFit/>
          </a:bodyPr>
          <a:lstStyle/>
          <a:p>
            <a:pPr marL="285750" indent="-285750">
              <a:buFont typeface="Arial" panose="020B0604020202020204" pitchFamily="34" charset="0"/>
              <a:buChar char="•"/>
            </a:pPr>
            <a:r>
              <a:rPr lang="en-US" dirty="0">
                <a:latin typeface="Verdana" panose="020B0604030504040204" pitchFamily="34" charset="0"/>
              </a:rPr>
              <a:t>20+ years developing nutritional products.</a:t>
            </a:r>
          </a:p>
          <a:p>
            <a:pPr marL="285750" indent="-285750">
              <a:buFont typeface="Arial" panose="020B0604020202020204" pitchFamily="34" charset="0"/>
              <a:buChar char="•"/>
            </a:pPr>
            <a:endParaRPr lang="en-US" dirty="0">
              <a:latin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rPr>
              <a:t>Fellow of the American College of Nutrition, the American College of Sports Medicine, and the American Institute of Stress.</a:t>
            </a:r>
          </a:p>
          <a:p>
            <a:pPr marL="285750" indent="-285750">
              <a:buFont typeface="Arial" panose="020B0604020202020204" pitchFamily="34" charset="0"/>
              <a:buChar char="•"/>
            </a:pPr>
            <a:endParaRPr lang="en-US" dirty="0">
              <a:latin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rPr>
              <a:t>Author of two academic textbooks, an award-winning documentary film, and several best-selling books translated into more than a dozen languages.</a:t>
            </a:r>
            <a:br>
              <a:rPr lang="en-US" dirty="0">
                <a:latin typeface="Verdana" panose="020B0604030504040204" pitchFamily="34" charset="0"/>
              </a:rPr>
            </a:br>
            <a:endParaRPr lang="en-US" dirty="0">
              <a:latin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rPr>
              <a:t>Featured guest on the “Dr. Oz Show,” “Ask Dr. Nandi,” The TED stage, and the White House.</a:t>
            </a:r>
          </a:p>
          <a:p>
            <a:pPr marL="285750" indent="-285750">
              <a:buFont typeface="Arial" panose="020B0604020202020204" pitchFamily="34" charset="0"/>
              <a:buChar char="•"/>
            </a:pPr>
            <a:endParaRPr lang="en-US" dirty="0">
              <a:latin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rPr>
              <a:t>Served as a nutrition educator for elite-level athletes (US Ski Team, US Track &amp; Field, US Olympic Training Centers)</a:t>
            </a:r>
          </a:p>
          <a:p>
            <a:pPr marL="285750" indent="-285750">
              <a:buFont typeface="Arial" panose="020B0604020202020204" pitchFamily="34" charset="0"/>
              <a:buChar char="•"/>
            </a:pPr>
            <a:endParaRPr lang="en-US" dirty="0">
              <a:latin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rPr>
              <a:t>Diplomate of the International Olympic Committee’s (IOC) Sports Nutrition program.</a:t>
            </a:r>
          </a:p>
        </p:txBody>
      </p:sp>
      <p:pic>
        <p:nvPicPr>
          <p:cNvPr id="8" name="Picture 7">
            <a:extLst>
              <a:ext uri="{FF2B5EF4-FFF2-40B4-BE49-F238E27FC236}">
                <a16:creationId xmlns:a16="http://schemas.microsoft.com/office/drawing/2014/main" id="{8317CFD7-F632-F849-9F58-E23A5D885D99}"/>
              </a:ext>
            </a:extLst>
          </p:cNvPr>
          <p:cNvPicPr>
            <a:picLocks noChangeAspect="1"/>
          </p:cNvPicPr>
          <p:nvPr/>
        </p:nvPicPr>
        <p:blipFill rotWithShape="1">
          <a:blip r:embed="rId3"/>
          <a:srcRect b="1378"/>
          <a:stretch/>
        </p:blipFill>
        <p:spPr>
          <a:xfrm>
            <a:off x="-36922" y="0"/>
            <a:ext cx="6336757" cy="5587110"/>
          </a:xfrm>
          <a:prstGeom prst="rect">
            <a:avLst/>
          </a:prstGeom>
        </p:spPr>
      </p:pic>
      <p:pic>
        <p:nvPicPr>
          <p:cNvPr id="9" name="Picture 8">
            <a:extLst>
              <a:ext uri="{FF2B5EF4-FFF2-40B4-BE49-F238E27FC236}">
                <a16:creationId xmlns:a16="http://schemas.microsoft.com/office/drawing/2014/main" id="{B773A0B8-2A90-4246-841E-84FF15393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9157" y="6356350"/>
            <a:ext cx="4622292" cy="360094"/>
          </a:xfrm>
          <a:prstGeom prst="rect">
            <a:avLst/>
          </a:prstGeom>
        </p:spPr>
      </p:pic>
    </p:spTree>
    <p:extLst>
      <p:ext uri="{BB962C8B-B14F-4D97-AF65-F5344CB8AC3E}">
        <p14:creationId xmlns:p14="http://schemas.microsoft.com/office/powerpoint/2010/main" val="66286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E594A-6A86-CDCB-F4AC-E4B9D372E222}"/>
              </a:ext>
            </a:extLst>
          </p:cNvPr>
          <p:cNvSpPr>
            <a:spLocks noGrp="1"/>
          </p:cNvSpPr>
          <p:nvPr>
            <p:ph type="title"/>
          </p:nvPr>
        </p:nvSpPr>
        <p:spPr>
          <a:xfrm>
            <a:off x="429610" y="154957"/>
            <a:ext cx="3932237" cy="1232741"/>
          </a:xfrm>
        </p:spPr>
        <p:txBody>
          <a:bodyPr/>
          <a:lstStyle/>
          <a:p>
            <a:r>
              <a:rPr lang="en-US" b="1" dirty="0">
                <a:solidFill>
                  <a:srgbClr val="7030A0"/>
                </a:solidFill>
              </a:rPr>
              <a:t>Relief+</a:t>
            </a:r>
          </a:p>
        </p:txBody>
      </p:sp>
      <p:pic>
        <p:nvPicPr>
          <p:cNvPr id="5" name="Content Placeholder 4">
            <a:extLst>
              <a:ext uri="{FF2B5EF4-FFF2-40B4-BE49-F238E27FC236}">
                <a16:creationId xmlns:a16="http://schemas.microsoft.com/office/drawing/2014/main" id="{EB27632C-5A2C-E292-1483-EF63FC901550}"/>
              </a:ext>
            </a:extLst>
          </p:cNvPr>
          <p:cNvPicPr>
            <a:picLocks noGrp="1" noChangeAspect="1"/>
          </p:cNvPicPr>
          <p:nvPr>
            <p:ph idx="1"/>
          </p:nvPr>
        </p:nvPicPr>
        <p:blipFill>
          <a:blip r:embed="rId2"/>
          <a:stretch>
            <a:fillRect/>
          </a:stretch>
        </p:blipFill>
        <p:spPr>
          <a:xfrm>
            <a:off x="7340665" y="-67615"/>
            <a:ext cx="2910625" cy="2910625"/>
          </a:xfrm>
        </p:spPr>
      </p:pic>
      <p:sp>
        <p:nvSpPr>
          <p:cNvPr id="4" name="Text Placeholder 3">
            <a:extLst>
              <a:ext uri="{FF2B5EF4-FFF2-40B4-BE49-F238E27FC236}">
                <a16:creationId xmlns:a16="http://schemas.microsoft.com/office/drawing/2014/main" id="{DDDF4F03-57D4-8264-FA96-7681F800BABC}"/>
              </a:ext>
            </a:extLst>
          </p:cNvPr>
          <p:cNvSpPr>
            <a:spLocks noGrp="1"/>
          </p:cNvSpPr>
          <p:nvPr>
            <p:ph type="body" sz="half" idx="2"/>
          </p:nvPr>
        </p:nvSpPr>
        <p:spPr>
          <a:xfrm>
            <a:off x="429610" y="1521292"/>
            <a:ext cx="7639665" cy="4438608"/>
          </a:xfrm>
        </p:spPr>
        <p:txBody>
          <a:bodyPr/>
          <a:lstStyle/>
          <a:p>
            <a:r>
              <a:rPr lang="en-US" sz="2000" b="1" dirty="0">
                <a:solidFill>
                  <a:srgbClr val="7030A0"/>
                </a:solidFill>
                <a:ea typeface="Verdana" panose="020B0604030504040204" pitchFamily="34" charset="0"/>
                <a:cs typeface="Verdana" panose="020B0604030504040204" pitchFamily="34" charset="0"/>
              </a:rPr>
              <a:t>Fast-acting &amp; Long-Lasting Reliever of Physical &amp; Mental Discomfort</a:t>
            </a:r>
          </a:p>
          <a:p>
            <a:endParaRPr lang="en-US" sz="2000" b="1" dirty="0">
              <a:solidFill>
                <a:schemeClr val="tx1">
                  <a:lumMod val="75000"/>
                  <a:lumOff val="25000"/>
                </a:schemeClr>
              </a:solidFill>
              <a:ea typeface="Verdana" panose="020B0604030504040204" pitchFamily="34" charset="0"/>
              <a:cs typeface="Verdana" panose="020B0604030504040204" pitchFamily="34" charset="0"/>
            </a:endParaRPr>
          </a:p>
          <a:p>
            <a:r>
              <a:rPr lang="en-US" sz="2000" b="1" dirty="0">
                <a:solidFill>
                  <a:srgbClr val="7030A0"/>
                </a:solidFill>
                <a:ea typeface="Verdana" panose="020B0604030504040204" pitchFamily="34" charset="0"/>
                <a:cs typeface="Verdana" panose="020B0604030504040204" pitchFamily="34" charset="0"/>
              </a:rPr>
              <a:t>Pain-Relief Blend:</a:t>
            </a:r>
          </a:p>
          <a:p>
            <a:pPr marL="342900" indent="-342900">
              <a:buFont typeface="Arial" panose="020B0604020202020204" pitchFamily="34" charset="0"/>
              <a:buChar char="•"/>
            </a:pPr>
            <a:r>
              <a:rPr lang="en-US" sz="2000" b="1" dirty="0">
                <a:solidFill>
                  <a:schemeClr val="tx1">
                    <a:lumMod val="75000"/>
                    <a:lumOff val="25000"/>
                  </a:schemeClr>
                </a:solidFill>
                <a:ea typeface="Verdana" panose="020B0604030504040204" pitchFamily="34" charset="0"/>
                <a:cs typeface="Verdana" panose="020B0604030504040204" pitchFamily="34" charset="0"/>
              </a:rPr>
              <a:t>Turmeric </a:t>
            </a:r>
            <a:r>
              <a:rPr lang="en-US" sz="2000" dirty="0">
                <a:solidFill>
                  <a:schemeClr val="tx1">
                    <a:lumMod val="75000"/>
                    <a:lumOff val="25000"/>
                  </a:schemeClr>
                </a:solidFill>
                <a:ea typeface="Verdana" panose="020B0604030504040204" pitchFamily="34" charset="0"/>
                <a:cs typeface="Verdana" panose="020B0604030504040204" pitchFamily="34" charset="0"/>
              </a:rPr>
              <a:t>= fast-acting inflammatory balance</a:t>
            </a:r>
          </a:p>
          <a:p>
            <a:pPr marL="342900" indent="-342900">
              <a:buFont typeface="Arial" panose="020B0604020202020204" pitchFamily="34" charset="0"/>
              <a:buChar char="•"/>
            </a:pPr>
            <a:r>
              <a:rPr lang="en-US" sz="2000" b="1" dirty="0">
                <a:solidFill>
                  <a:schemeClr val="tx1">
                    <a:lumMod val="75000"/>
                    <a:lumOff val="25000"/>
                  </a:schemeClr>
                </a:solidFill>
                <a:ea typeface="Verdana" panose="020B0604030504040204" pitchFamily="34" charset="0"/>
                <a:cs typeface="Verdana" panose="020B0604030504040204" pitchFamily="34" charset="0"/>
              </a:rPr>
              <a:t>Boswellia</a:t>
            </a:r>
            <a:r>
              <a:rPr lang="en-US" sz="2000" dirty="0">
                <a:solidFill>
                  <a:schemeClr val="tx1">
                    <a:lumMod val="75000"/>
                    <a:lumOff val="25000"/>
                  </a:schemeClr>
                </a:solidFill>
                <a:ea typeface="Verdana" panose="020B0604030504040204" pitchFamily="34" charset="0"/>
                <a:cs typeface="Verdana" panose="020B0604030504040204" pitchFamily="34" charset="0"/>
              </a:rPr>
              <a:t> = long-lasting inflammatory balance</a:t>
            </a:r>
          </a:p>
          <a:p>
            <a:endParaRPr lang="en-US" sz="2000" b="1" dirty="0">
              <a:solidFill>
                <a:schemeClr val="tx1">
                  <a:lumMod val="75000"/>
                  <a:lumOff val="25000"/>
                </a:schemeClr>
              </a:solidFill>
              <a:ea typeface="Verdana" panose="020B0604030504040204" pitchFamily="34" charset="0"/>
              <a:cs typeface="Verdana" panose="020B0604030504040204" pitchFamily="34" charset="0"/>
            </a:endParaRPr>
          </a:p>
          <a:p>
            <a:r>
              <a:rPr lang="en-US" sz="2000" b="1" dirty="0">
                <a:solidFill>
                  <a:srgbClr val="7030A0"/>
                </a:solidFill>
                <a:ea typeface="Verdana" panose="020B0604030504040204" pitchFamily="34" charset="0"/>
                <a:cs typeface="Verdana" panose="020B0604030504040204" pitchFamily="34" charset="0"/>
              </a:rPr>
              <a:t>Sports Recovery Blend:</a:t>
            </a:r>
            <a:endParaRPr lang="en-US" sz="2000" b="1" dirty="0">
              <a:solidFill>
                <a:srgbClr val="7030A0"/>
              </a:solidFill>
            </a:endParaRPr>
          </a:p>
          <a:p>
            <a:pPr marL="342900" indent="-342900">
              <a:buFont typeface="Arial" panose="020B0604020202020204" pitchFamily="34" charset="0"/>
              <a:buChar char="•"/>
            </a:pPr>
            <a:r>
              <a:rPr lang="en-US" sz="2000" b="1" dirty="0" err="1">
                <a:solidFill>
                  <a:schemeClr val="tx1">
                    <a:lumMod val="75000"/>
                    <a:lumOff val="25000"/>
                  </a:schemeClr>
                </a:solidFill>
                <a:ea typeface="Verdana" panose="020B0604030504040204" pitchFamily="34" charset="0"/>
                <a:cs typeface="Verdana" panose="020B0604030504040204" pitchFamily="34" charset="0"/>
              </a:rPr>
              <a:t>Scutellaria</a:t>
            </a:r>
            <a:r>
              <a:rPr lang="en-US" sz="2000" b="1" dirty="0">
                <a:solidFill>
                  <a:schemeClr val="tx1">
                    <a:lumMod val="75000"/>
                    <a:lumOff val="25000"/>
                  </a:schemeClr>
                </a:solidFill>
                <a:ea typeface="Verdana" panose="020B0604030504040204" pitchFamily="34" charset="0"/>
                <a:cs typeface="Verdana" panose="020B0604030504040204" pitchFamily="34" charset="0"/>
              </a:rPr>
              <a:t> </a:t>
            </a:r>
            <a:r>
              <a:rPr lang="en-US" sz="2000" dirty="0">
                <a:solidFill>
                  <a:schemeClr val="tx1">
                    <a:lumMod val="75000"/>
                    <a:lumOff val="25000"/>
                  </a:schemeClr>
                </a:solidFill>
                <a:ea typeface="Verdana" panose="020B0604030504040204" pitchFamily="34" charset="0"/>
                <a:cs typeface="Verdana" panose="020B0604030504040204" pitchFamily="34" charset="0"/>
              </a:rPr>
              <a:t>= joint discomfort</a:t>
            </a:r>
          </a:p>
          <a:p>
            <a:pPr marL="342900" indent="-342900">
              <a:buFont typeface="Arial" panose="020B0604020202020204" pitchFamily="34" charset="0"/>
              <a:buChar char="•"/>
            </a:pPr>
            <a:r>
              <a:rPr lang="en-US" sz="2000" b="1" dirty="0">
                <a:solidFill>
                  <a:schemeClr val="tx1">
                    <a:lumMod val="75000"/>
                    <a:lumOff val="25000"/>
                  </a:schemeClr>
                </a:solidFill>
                <a:ea typeface="Verdana" panose="020B0604030504040204" pitchFamily="34" charset="0"/>
                <a:cs typeface="Verdana" panose="020B0604030504040204" pitchFamily="34" charset="0"/>
              </a:rPr>
              <a:t>Catechu</a:t>
            </a:r>
            <a:r>
              <a:rPr lang="en-US" sz="2000" dirty="0">
                <a:solidFill>
                  <a:schemeClr val="tx1">
                    <a:lumMod val="75000"/>
                    <a:lumOff val="25000"/>
                  </a:schemeClr>
                </a:solidFill>
                <a:ea typeface="Verdana" panose="020B0604030504040204" pitchFamily="34" charset="0"/>
                <a:cs typeface="Verdana" panose="020B0604030504040204" pitchFamily="34" charset="0"/>
              </a:rPr>
              <a:t> = flexibility and range-of-motion</a:t>
            </a:r>
          </a:p>
        </p:txBody>
      </p:sp>
      <p:pic>
        <p:nvPicPr>
          <p:cNvPr id="6" name="Picture 5">
            <a:extLst>
              <a:ext uri="{FF2B5EF4-FFF2-40B4-BE49-F238E27FC236}">
                <a16:creationId xmlns:a16="http://schemas.microsoft.com/office/drawing/2014/main" id="{ABC1D4D1-BDEB-8E3E-2DE0-F7781976E285}"/>
              </a:ext>
            </a:extLst>
          </p:cNvPr>
          <p:cNvPicPr>
            <a:picLocks noChangeAspect="1"/>
          </p:cNvPicPr>
          <p:nvPr/>
        </p:nvPicPr>
        <p:blipFill>
          <a:blip r:embed="rId3"/>
          <a:stretch>
            <a:fillRect/>
          </a:stretch>
        </p:blipFill>
        <p:spPr>
          <a:xfrm>
            <a:off x="10110959" y="257106"/>
            <a:ext cx="1468663" cy="1468663"/>
          </a:xfrm>
          <a:prstGeom prst="rect">
            <a:avLst/>
          </a:prstGeom>
        </p:spPr>
      </p:pic>
      <p:pic>
        <p:nvPicPr>
          <p:cNvPr id="7" name="Picture 6">
            <a:extLst>
              <a:ext uri="{FF2B5EF4-FFF2-40B4-BE49-F238E27FC236}">
                <a16:creationId xmlns:a16="http://schemas.microsoft.com/office/drawing/2014/main" id="{197D0E7C-15E8-89BF-4273-6684576EF5D7}"/>
              </a:ext>
            </a:extLst>
          </p:cNvPr>
          <p:cNvPicPr>
            <a:picLocks noChangeAspect="1"/>
          </p:cNvPicPr>
          <p:nvPr/>
        </p:nvPicPr>
        <p:blipFill>
          <a:blip r:embed="rId4"/>
          <a:stretch>
            <a:fillRect/>
          </a:stretch>
        </p:blipFill>
        <p:spPr>
          <a:xfrm>
            <a:off x="10110958" y="1828479"/>
            <a:ext cx="1468664" cy="1468664"/>
          </a:xfrm>
          <a:prstGeom prst="rect">
            <a:avLst/>
          </a:prstGeom>
        </p:spPr>
      </p:pic>
      <p:pic>
        <p:nvPicPr>
          <p:cNvPr id="8" name="Picture 7">
            <a:extLst>
              <a:ext uri="{FF2B5EF4-FFF2-40B4-BE49-F238E27FC236}">
                <a16:creationId xmlns:a16="http://schemas.microsoft.com/office/drawing/2014/main" id="{1ABE933F-9BA6-6F51-F7ED-6F0296A05783}"/>
              </a:ext>
            </a:extLst>
          </p:cNvPr>
          <p:cNvPicPr>
            <a:picLocks noChangeAspect="1"/>
          </p:cNvPicPr>
          <p:nvPr/>
        </p:nvPicPr>
        <p:blipFill>
          <a:blip r:embed="rId5"/>
          <a:stretch>
            <a:fillRect/>
          </a:stretch>
        </p:blipFill>
        <p:spPr>
          <a:xfrm>
            <a:off x="5975241" y="2686721"/>
            <a:ext cx="3703754" cy="3703754"/>
          </a:xfrm>
          <a:prstGeom prst="rect">
            <a:avLst/>
          </a:prstGeom>
        </p:spPr>
      </p:pic>
      <p:pic>
        <p:nvPicPr>
          <p:cNvPr id="9" name="Picture 8">
            <a:extLst>
              <a:ext uri="{FF2B5EF4-FFF2-40B4-BE49-F238E27FC236}">
                <a16:creationId xmlns:a16="http://schemas.microsoft.com/office/drawing/2014/main" id="{A9C6A77F-65B2-F0EB-9882-FB6181F4063B}"/>
              </a:ext>
            </a:extLst>
          </p:cNvPr>
          <p:cNvPicPr>
            <a:picLocks noChangeAspect="1"/>
          </p:cNvPicPr>
          <p:nvPr/>
        </p:nvPicPr>
        <p:blipFill>
          <a:blip r:embed="rId6"/>
          <a:stretch>
            <a:fillRect/>
          </a:stretch>
        </p:blipFill>
        <p:spPr>
          <a:xfrm>
            <a:off x="10182622" y="3399853"/>
            <a:ext cx="1397000" cy="1739900"/>
          </a:xfrm>
          <a:prstGeom prst="rect">
            <a:avLst/>
          </a:prstGeom>
        </p:spPr>
      </p:pic>
      <p:pic>
        <p:nvPicPr>
          <p:cNvPr id="10" name="Picture 9">
            <a:extLst>
              <a:ext uri="{FF2B5EF4-FFF2-40B4-BE49-F238E27FC236}">
                <a16:creationId xmlns:a16="http://schemas.microsoft.com/office/drawing/2014/main" id="{6BA590DF-E8C8-2F56-D8DA-A3B133D6BEB3}"/>
              </a:ext>
            </a:extLst>
          </p:cNvPr>
          <p:cNvPicPr>
            <a:picLocks noChangeAspect="1"/>
          </p:cNvPicPr>
          <p:nvPr/>
        </p:nvPicPr>
        <p:blipFill>
          <a:blip r:embed="rId7"/>
          <a:stretch>
            <a:fillRect/>
          </a:stretch>
        </p:blipFill>
        <p:spPr>
          <a:xfrm>
            <a:off x="9736428" y="5261889"/>
            <a:ext cx="2289388" cy="1468664"/>
          </a:xfrm>
          <a:prstGeom prst="rect">
            <a:avLst/>
          </a:prstGeom>
        </p:spPr>
      </p:pic>
      <p:pic>
        <p:nvPicPr>
          <p:cNvPr id="11" name="Picture 10">
            <a:extLst>
              <a:ext uri="{FF2B5EF4-FFF2-40B4-BE49-F238E27FC236}">
                <a16:creationId xmlns:a16="http://schemas.microsoft.com/office/drawing/2014/main" id="{193D7E13-89F5-8952-6C6E-F55C1EC326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12" name="TextBox 11">
            <a:extLst>
              <a:ext uri="{FF2B5EF4-FFF2-40B4-BE49-F238E27FC236}">
                <a16:creationId xmlns:a16="http://schemas.microsoft.com/office/drawing/2014/main" id="{5B7772CD-9AF1-42AC-A212-EFAE3440B560}"/>
              </a:ext>
            </a:extLst>
          </p:cNvPr>
          <p:cNvSpPr txBox="1"/>
          <p:nvPr/>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spTree>
    <p:extLst>
      <p:ext uri="{BB962C8B-B14F-4D97-AF65-F5344CB8AC3E}">
        <p14:creationId xmlns:p14="http://schemas.microsoft.com/office/powerpoint/2010/main" val="590852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F66C5-C839-A831-4E4E-B61A89967754}"/>
              </a:ext>
            </a:extLst>
          </p:cNvPr>
          <p:cNvSpPr>
            <a:spLocks noGrp="1"/>
          </p:cNvSpPr>
          <p:nvPr>
            <p:ph type="title"/>
          </p:nvPr>
        </p:nvSpPr>
        <p:spPr>
          <a:xfrm>
            <a:off x="841248" y="556996"/>
            <a:ext cx="5344742" cy="1670984"/>
          </a:xfrm>
        </p:spPr>
        <p:txBody>
          <a:bodyPr vert="horz" lIns="91440" tIns="45720" rIns="91440" bIns="45720" rtlCol="0" anchor="b">
            <a:normAutofit/>
          </a:bodyPr>
          <a:lstStyle/>
          <a:p>
            <a:r>
              <a:rPr lang="en-US" sz="4000" b="1" dirty="0">
                <a:solidFill>
                  <a:srgbClr val="7030A0"/>
                </a:solidFill>
              </a:rPr>
              <a:t>Digestive</a:t>
            </a:r>
          </a:p>
        </p:txBody>
      </p:sp>
      <p:sp>
        <p:nvSpPr>
          <p:cNvPr id="4" name="Text Placeholder 3">
            <a:extLst>
              <a:ext uri="{FF2B5EF4-FFF2-40B4-BE49-F238E27FC236}">
                <a16:creationId xmlns:a16="http://schemas.microsoft.com/office/drawing/2014/main" id="{A662AF98-D1B0-9723-0C2D-FC3506479AA4}"/>
              </a:ext>
            </a:extLst>
          </p:cNvPr>
          <p:cNvSpPr>
            <a:spLocks noGrp="1"/>
          </p:cNvSpPr>
          <p:nvPr>
            <p:ph type="body" sz="half" idx="2"/>
          </p:nvPr>
        </p:nvSpPr>
        <p:spPr>
          <a:xfrm>
            <a:off x="841248" y="2399719"/>
            <a:ext cx="5595740" cy="3717942"/>
          </a:xfrm>
        </p:spPr>
        <p:txBody>
          <a:bodyPr vert="horz" lIns="91440" tIns="45720" rIns="91440" bIns="45720" rtlCol="0">
            <a:normAutofit/>
          </a:bodyPr>
          <a:lstStyle/>
          <a:p>
            <a:r>
              <a:rPr lang="en-US" sz="2000" b="1" dirty="0">
                <a:solidFill>
                  <a:srgbClr val="7030A0"/>
                </a:solidFill>
              </a:rPr>
              <a:t>Total GI Support </a:t>
            </a:r>
            <a:r>
              <a:rPr lang="en-US" sz="2000" dirty="0"/>
              <a:t>(upper, middle, lower)</a:t>
            </a:r>
          </a:p>
          <a:p>
            <a:r>
              <a:rPr lang="en-US" sz="2000" dirty="0"/>
              <a:t>Less bloating, gas, heartburn</a:t>
            </a:r>
          </a:p>
          <a:p>
            <a:endParaRPr lang="en-US" sz="2000" dirty="0"/>
          </a:p>
          <a:p>
            <a:pPr marL="342900" indent="-342900">
              <a:buFont typeface="Arial" panose="020B0604020202020204" pitchFamily="34" charset="0"/>
              <a:buChar char="•"/>
            </a:pPr>
            <a:r>
              <a:rPr lang="en-US" sz="2000" dirty="0"/>
              <a:t>Prebiotic (FOS)</a:t>
            </a:r>
          </a:p>
          <a:p>
            <a:pPr marL="342900" indent="-342900">
              <a:buFont typeface="Arial" panose="020B0604020202020204" pitchFamily="34" charset="0"/>
              <a:buChar char="•"/>
            </a:pPr>
            <a:r>
              <a:rPr lang="en-US" sz="2000" dirty="0"/>
              <a:t>Digestive Enzymes (carbs, fats, proteins)</a:t>
            </a:r>
          </a:p>
          <a:p>
            <a:pPr marL="342900" indent="-342900">
              <a:buFont typeface="Arial" panose="020B0604020202020204" pitchFamily="34" charset="0"/>
              <a:buChar char="•"/>
            </a:pPr>
            <a:r>
              <a:rPr lang="en-US" sz="2000" dirty="0"/>
              <a:t>Motility Enhancers (artichoke leaf + ginger root)</a:t>
            </a:r>
          </a:p>
        </p:txBody>
      </p:sp>
      <p:pic>
        <p:nvPicPr>
          <p:cNvPr id="8195" name="Picture 3">
            <a:hlinkClick r:id="rId2"/>
            <a:extLst>
              <a:ext uri="{FF2B5EF4-FFF2-40B4-BE49-F238E27FC236}">
                <a16:creationId xmlns:a16="http://schemas.microsoft.com/office/drawing/2014/main" id="{7F2DE783-FBC7-6E96-2933-178021827D5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73235" y="547912"/>
            <a:ext cx="2602663" cy="2602663"/>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a:extLst>
              <a:ext uri="{FF2B5EF4-FFF2-40B4-BE49-F238E27FC236}">
                <a16:creationId xmlns:a16="http://schemas.microsoft.com/office/drawing/2014/main" id="{50F7758B-385B-313F-A74C-FD89D085C096}"/>
              </a:ext>
            </a:extLst>
          </p:cNvPr>
          <p:cNvPicPr>
            <a:picLocks noGrp="1" noChangeAspect="1"/>
          </p:cNvPicPr>
          <p:nvPr>
            <p:ph idx="1"/>
          </p:nvPr>
        </p:nvPicPr>
        <p:blipFill>
          <a:blip r:embed="rId4"/>
          <a:stretch>
            <a:fillRect/>
          </a:stretch>
        </p:blipFill>
        <p:spPr>
          <a:xfrm>
            <a:off x="8875898" y="193098"/>
            <a:ext cx="3239384" cy="3239384"/>
          </a:xfrm>
          <a:prstGeom prst="rect">
            <a:avLst/>
          </a:prstGeom>
        </p:spPr>
      </p:pic>
      <p:pic>
        <p:nvPicPr>
          <p:cNvPr id="6" name="Picture 5">
            <a:extLst>
              <a:ext uri="{FF2B5EF4-FFF2-40B4-BE49-F238E27FC236}">
                <a16:creationId xmlns:a16="http://schemas.microsoft.com/office/drawing/2014/main" id="{692E202C-C7FC-A9E5-F4ED-320A6EC33D93}"/>
              </a:ext>
            </a:extLst>
          </p:cNvPr>
          <p:cNvPicPr>
            <a:picLocks noChangeAspect="1"/>
          </p:cNvPicPr>
          <p:nvPr/>
        </p:nvPicPr>
        <p:blipFill>
          <a:blip r:embed="rId5"/>
          <a:stretch>
            <a:fillRect/>
          </a:stretch>
        </p:blipFill>
        <p:spPr>
          <a:xfrm>
            <a:off x="6789057" y="3206977"/>
            <a:ext cx="2086842" cy="3103111"/>
          </a:xfrm>
          <a:prstGeom prst="rect">
            <a:avLst/>
          </a:prstGeom>
        </p:spPr>
      </p:pic>
      <p:pic>
        <p:nvPicPr>
          <p:cNvPr id="8194" name="Picture 2">
            <a:hlinkClick r:id="rId2"/>
            <a:extLst>
              <a:ext uri="{FF2B5EF4-FFF2-40B4-BE49-F238E27FC236}">
                <a16:creationId xmlns:a16="http://schemas.microsoft.com/office/drawing/2014/main" id="{39035F9B-28E4-2180-6C8D-1372E71E4DB1}"/>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387431" y="3509068"/>
            <a:ext cx="2602663" cy="26026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0783465-730A-6681-D35D-60530ED4ED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7" name="TextBox 6">
            <a:extLst>
              <a:ext uri="{FF2B5EF4-FFF2-40B4-BE49-F238E27FC236}">
                <a16:creationId xmlns:a16="http://schemas.microsoft.com/office/drawing/2014/main" id="{88C2C6E4-C7FD-5DF3-33AF-3C74252A89E1}"/>
              </a:ext>
            </a:extLst>
          </p:cNvPr>
          <p:cNvSpPr txBox="1"/>
          <p:nvPr/>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spTree>
    <p:extLst>
      <p:ext uri="{BB962C8B-B14F-4D97-AF65-F5344CB8AC3E}">
        <p14:creationId xmlns:p14="http://schemas.microsoft.com/office/powerpoint/2010/main" val="22395079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744F2-ABCB-25E4-C768-BEE6242611E3}"/>
              </a:ext>
            </a:extLst>
          </p:cNvPr>
          <p:cNvSpPr>
            <a:spLocks noGrp="1"/>
          </p:cNvSpPr>
          <p:nvPr>
            <p:ph type="title"/>
          </p:nvPr>
        </p:nvSpPr>
        <p:spPr>
          <a:xfrm>
            <a:off x="235598" y="156451"/>
            <a:ext cx="3932237" cy="685800"/>
          </a:xfrm>
        </p:spPr>
        <p:txBody>
          <a:bodyPr/>
          <a:lstStyle/>
          <a:p>
            <a:r>
              <a:rPr lang="en-US" b="1" dirty="0">
                <a:solidFill>
                  <a:srgbClr val="7030A0"/>
                </a:solidFill>
              </a:rPr>
              <a:t>Probiotics</a:t>
            </a:r>
          </a:p>
        </p:txBody>
      </p:sp>
      <p:sp>
        <p:nvSpPr>
          <p:cNvPr id="4" name="Text Placeholder 3">
            <a:extLst>
              <a:ext uri="{FF2B5EF4-FFF2-40B4-BE49-F238E27FC236}">
                <a16:creationId xmlns:a16="http://schemas.microsoft.com/office/drawing/2014/main" id="{758F51D9-5534-4807-7A44-76FA18DCD651}"/>
              </a:ext>
            </a:extLst>
          </p:cNvPr>
          <p:cNvSpPr>
            <a:spLocks noGrp="1"/>
          </p:cNvSpPr>
          <p:nvPr>
            <p:ph type="body" sz="half" idx="2"/>
          </p:nvPr>
        </p:nvSpPr>
        <p:spPr>
          <a:xfrm>
            <a:off x="235598" y="1039091"/>
            <a:ext cx="8980322" cy="5818909"/>
          </a:xfrm>
        </p:spPr>
        <p:txBody>
          <a:bodyPr>
            <a:normAutofit/>
          </a:bodyPr>
          <a:lstStyle/>
          <a:p>
            <a:r>
              <a:rPr lang="en-US" b="1" dirty="0">
                <a:solidFill>
                  <a:srgbClr val="7030A0"/>
                </a:solidFill>
              </a:rPr>
              <a:t>Broad Spectrum General Wellness – with Strain Specificity </a:t>
            </a:r>
            <a:r>
              <a:rPr lang="en-US" dirty="0">
                <a:solidFill>
                  <a:srgbClr val="7030A0"/>
                </a:solidFill>
              </a:rPr>
              <a:t>(Acid-Resistant Capsule)</a:t>
            </a:r>
          </a:p>
          <a:p>
            <a:pPr marL="0" indent="0">
              <a:lnSpc>
                <a:spcPct val="100000"/>
              </a:lnSpc>
              <a:buNone/>
            </a:pPr>
            <a:r>
              <a:rPr lang="en-US" sz="1600" b="1" dirty="0">
                <a:solidFill>
                  <a:srgbClr val="275D38"/>
                </a:solidFill>
                <a:cs typeface="Verdana" panose="020B0604030504040204" pitchFamily="34" charset="0"/>
              </a:rPr>
              <a:t>Bifidobacterium bifidum (Bb-06)</a:t>
            </a:r>
          </a:p>
          <a:p>
            <a:pPr>
              <a:lnSpc>
                <a:spcPct val="100000"/>
              </a:lnSpc>
            </a:pPr>
            <a:r>
              <a:rPr lang="en-US" sz="1600" dirty="0">
                <a:solidFill>
                  <a:schemeClr val="tx1">
                    <a:lumMod val="75000"/>
                    <a:lumOff val="25000"/>
                  </a:schemeClr>
                </a:solidFill>
                <a:cs typeface="Verdana" panose="020B0604030504040204" pitchFamily="34" charset="0"/>
              </a:rPr>
              <a:t>Maintains microflora balance by producing lactic acid and acetic acid to </a:t>
            </a:r>
            <a:r>
              <a:rPr lang="en-US" sz="1600" b="1" dirty="0">
                <a:solidFill>
                  <a:srgbClr val="7030A0"/>
                </a:solidFill>
                <a:cs typeface="Verdana" panose="020B0604030504040204" pitchFamily="34" charset="0"/>
              </a:rPr>
              <a:t>compete with “bad” bacteria </a:t>
            </a:r>
            <a:r>
              <a:rPr lang="en-US" sz="1600" dirty="0">
                <a:solidFill>
                  <a:schemeClr val="tx1">
                    <a:lumMod val="75000"/>
                    <a:lumOff val="25000"/>
                  </a:schemeClr>
                </a:solidFill>
                <a:cs typeface="Verdana" panose="020B0604030504040204" pitchFamily="34" charset="0"/>
              </a:rPr>
              <a:t>(Staph. aureus, E. coli, </a:t>
            </a:r>
            <a:r>
              <a:rPr lang="en-US" sz="1600" dirty="0" err="1">
                <a:solidFill>
                  <a:schemeClr val="tx1">
                    <a:lumMod val="75000"/>
                    <a:lumOff val="25000"/>
                  </a:schemeClr>
                </a:solidFill>
                <a:cs typeface="Verdana" panose="020B0604030504040204" pitchFamily="34" charset="0"/>
              </a:rPr>
              <a:t>Camplylobacter</a:t>
            </a:r>
            <a:r>
              <a:rPr lang="en-US" sz="1600" dirty="0">
                <a:solidFill>
                  <a:schemeClr val="tx1">
                    <a:lumMod val="75000"/>
                    <a:lumOff val="25000"/>
                  </a:schemeClr>
                </a:solidFill>
                <a:cs typeface="Verdana" panose="020B0604030504040204" pitchFamily="34" charset="0"/>
              </a:rPr>
              <a:t> </a:t>
            </a:r>
            <a:r>
              <a:rPr lang="en-US" sz="1600" dirty="0" err="1">
                <a:solidFill>
                  <a:schemeClr val="tx1">
                    <a:lumMod val="75000"/>
                    <a:lumOff val="25000"/>
                  </a:schemeClr>
                </a:solidFill>
                <a:cs typeface="Verdana" panose="020B0604030504040204" pitchFamily="34" charset="0"/>
              </a:rPr>
              <a:t>jejuni</a:t>
            </a:r>
            <a:r>
              <a:rPr lang="en-US" sz="1600" dirty="0">
                <a:solidFill>
                  <a:schemeClr val="tx1">
                    <a:lumMod val="75000"/>
                    <a:lumOff val="25000"/>
                  </a:schemeClr>
                </a:solidFill>
                <a:cs typeface="Verdana" panose="020B0604030504040204" pitchFamily="34" charset="0"/>
              </a:rPr>
              <a:t>, </a:t>
            </a:r>
            <a:r>
              <a:rPr lang="en-US" sz="1600" dirty="0" err="1">
                <a:solidFill>
                  <a:schemeClr val="tx1">
                    <a:lumMod val="75000"/>
                    <a:lumOff val="25000"/>
                  </a:schemeClr>
                </a:solidFill>
                <a:cs typeface="Verdana" panose="020B0604030504040204" pitchFamily="34" charset="0"/>
              </a:rPr>
              <a:t>etc</a:t>
            </a:r>
            <a:r>
              <a:rPr lang="en-US" sz="1600" dirty="0">
                <a:solidFill>
                  <a:schemeClr val="tx1">
                    <a:lumMod val="75000"/>
                    <a:lumOff val="25000"/>
                  </a:schemeClr>
                </a:solidFill>
                <a:cs typeface="Verdana" panose="020B0604030504040204" pitchFamily="34" charset="0"/>
              </a:rPr>
              <a:t>).</a:t>
            </a:r>
          </a:p>
          <a:p>
            <a:pPr marL="0" indent="0">
              <a:lnSpc>
                <a:spcPct val="100000"/>
              </a:lnSpc>
              <a:buNone/>
            </a:pPr>
            <a:r>
              <a:rPr lang="en-US" sz="1600" b="1" dirty="0">
                <a:solidFill>
                  <a:srgbClr val="275D38"/>
                </a:solidFill>
                <a:cs typeface="Verdana" panose="020B0604030504040204" pitchFamily="34" charset="0"/>
              </a:rPr>
              <a:t>Bifidobacterium longum (Bl-05)</a:t>
            </a:r>
          </a:p>
          <a:p>
            <a:pPr>
              <a:lnSpc>
                <a:spcPct val="100000"/>
              </a:lnSpc>
            </a:pPr>
            <a:r>
              <a:rPr lang="en-US" sz="1600" dirty="0">
                <a:solidFill>
                  <a:schemeClr val="tx1">
                    <a:lumMod val="75000"/>
                    <a:lumOff val="25000"/>
                  </a:schemeClr>
                </a:solidFill>
                <a:cs typeface="Verdana" panose="020B0604030504040204" pitchFamily="34" charset="0"/>
              </a:rPr>
              <a:t>Highly resistant to low pH and bile salts and is well-suited to the intestinal environment to help reduce inflammation. </a:t>
            </a:r>
            <a:r>
              <a:rPr lang="en-US" sz="1600" b="1" dirty="0">
                <a:solidFill>
                  <a:srgbClr val="7030A0"/>
                </a:solidFill>
                <a:cs typeface="Verdana" panose="020B0604030504040204" pitchFamily="34" charset="0"/>
              </a:rPr>
              <a:t>Helps reduce gastrointestinal discomfort caused by stress.</a:t>
            </a:r>
          </a:p>
          <a:p>
            <a:pPr marL="0" indent="0">
              <a:lnSpc>
                <a:spcPct val="100000"/>
              </a:lnSpc>
              <a:buNone/>
            </a:pPr>
            <a:r>
              <a:rPr lang="en-US" sz="1600" b="1" dirty="0">
                <a:solidFill>
                  <a:srgbClr val="275D38"/>
                </a:solidFill>
                <a:cs typeface="Verdana" panose="020B0604030504040204" pitchFamily="34" charset="0"/>
              </a:rPr>
              <a:t>Lactobacillus acidophilus (La-14)</a:t>
            </a:r>
          </a:p>
          <a:p>
            <a:pPr>
              <a:lnSpc>
                <a:spcPct val="100000"/>
              </a:lnSpc>
            </a:pPr>
            <a:r>
              <a:rPr lang="en-US" sz="1600" dirty="0">
                <a:solidFill>
                  <a:schemeClr val="tx1">
                    <a:lumMod val="75000"/>
                    <a:lumOff val="25000"/>
                  </a:schemeClr>
                </a:solidFill>
                <a:cs typeface="Verdana" panose="020B0604030504040204" pitchFamily="34" charset="0"/>
              </a:rPr>
              <a:t>Ferments carbohydrates to lactic acid, which competes with “bad” bacteria for adhesion spaces on the intestinal mucosa. </a:t>
            </a:r>
            <a:r>
              <a:rPr lang="en-US" sz="1600" b="1" dirty="0">
                <a:solidFill>
                  <a:srgbClr val="7030A0"/>
                </a:solidFill>
                <a:cs typeface="Verdana" panose="020B0604030504040204" pitchFamily="34" charset="0"/>
              </a:rPr>
              <a:t>Increases mineral bioavailability (incl copper, magnesium, calcium, and manganese).</a:t>
            </a:r>
          </a:p>
          <a:p>
            <a:pPr marL="0" indent="0">
              <a:lnSpc>
                <a:spcPct val="100000"/>
              </a:lnSpc>
              <a:buNone/>
            </a:pPr>
            <a:r>
              <a:rPr lang="en-US" sz="1600" b="1" dirty="0">
                <a:solidFill>
                  <a:srgbClr val="275D38"/>
                </a:solidFill>
                <a:cs typeface="Verdana" panose="020B0604030504040204" pitchFamily="34" charset="0"/>
              </a:rPr>
              <a:t>Lactobacillus </a:t>
            </a:r>
            <a:r>
              <a:rPr lang="en-US" sz="1600" b="1" dirty="0" err="1">
                <a:solidFill>
                  <a:srgbClr val="275D38"/>
                </a:solidFill>
                <a:cs typeface="Verdana" panose="020B0604030504040204" pitchFamily="34" charset="0"/>
              </a:rPr>
              <a:t>casei</a:t>
            </a:r>
            <a:r>
              <a:rPr lang="en-US" sz="1600" b="1" dirty="0">
                <a:solidFill>
                  <a:srgbClr val="275D38"/>
                </a:solidFill>
                <a:cs typeface="Verdana" panose="020B0604030504040204" pitchFamily="34" charset="0"/>
              </a:rPr>
              <a:t> (LC-11)</a:t>
            </a:r>
          </a:p>
          <a:p>
            <a:pPr>
              <a:lnSpc>
                <a:spcPct val="100000"/>
              </a:lnSpc>
            </a:pPr>
            <a:r>
              <a:rPr lang="en-US" sz="1600" dirty="0">
                <a:solidFill>
                  <a:schemeClr val="tx1">
                    <a:lumMod val="75000"/>
                    <a:lumOff val="25000"/>
                  </a:schemeClr>
                </a:solidFill>
                <a:cs typeface="Verdana" panose="020B0604030504040204" pitchFamily="34" charset="0"/>
              </a:rPr>
              <a:t>Wide range of benefits for improved digestion, reduced cholesterol, </a:t>
            </a:r>
            <a:r>
              <a:rPr lang="en-US" sz="1600" b="1" dirty="0">
                <a:solidFill>
                  <a:srgbClr val="7030A0"/>
                </a:solidFill>
                <a:cs typeface="Verdana" panose="020B0604030504040204" pitchFamily="34" charset="0"/>
              </a:rPr>
              <a:t>modulation of immune function </a:t>
            </a:r>
            <a:r>
              <a:rPr lang="en-US" sz="1600" dirty="0">
                <a:solidFill>
                  <a:schemeClr val="tx1">
                    <a:lumMod val="75000"/>
                    <a:lumOff val="25000"/>
                  </a:schemeClr>
                </a:solidFill>
                <a:cs typeface="Verdana" panose="020B0604030504040204" pitchFamily="34" charset="0"/>
              </a:rPr>
              <a:t>(inflammation/allergies).</a:t>
            </a:r>
          </a:p>
          <a:p>
            <a:pPr marL="0" indent="0">
              <a:lnSpc>
                <a:spcPct val="100000"/>
              </a:lnSpc>
              <a:buNone/>
            </a:pPr>
            <a:r>
              <a:rPr lang="en-US" sz="1600" b="1" dirty="0">
                <a:solidFill>
                  <a:srgbClr val="275D38"/>
                </a:solidFill>
                <a:cs typeface="Verdana" panose="020B0604030504040204" pitchFamily="34" charset="0"/>
              </a:rPr>
              <a:t>Lactobacillus </a:t>
            </a:r>
            <a:r>
              <a:rPr lang="en-US" sz="1600" b="1" dirty="0" err="1">
                <a:solidFill>
                  <a:srgbClr val="275D38"/>
                </a:solidFill>
                <a:cs typeface="Verdana" panose="020B0604030504040204" pitchFamily="34" charset="0"/>
              </a:rPr>
              <a:t>rhamnosus</a:t>
            </a:r>
            <a:r>
              <a:rPr lang="en-US" sz="1600" b="1" dirty="0">
                <a:solidFill>
                  <a:srgbClr val="275D38"/>
                </a:solidFill>
                <a:cs typeface="Verdana" panose="020B0604030504040204" pitchFamily="34" charset="0"/>
              </a:rPr>
              <a:t> (Lr-32)</a:t>
            </a:r>
          </a:p>
          <a:p>
            <a:pPr>
              <a:lnSpc>
                <a:spcPct val="100000"/>
              </a:lnSpc>
            </a:pPr>
            <a:r>
              <a:rPr lang="en-US" sz="1600" dirty="0">
                <a:solidFill>
                  <a:schemeClr val="tx1">
                    <a:lumMod val="75000"/>
                    <a:lumOff val="25000"/>
                  </a:schemeClr>
                </a:solidFill>
                <a:cs typeface="Verdana" panose="020B0604030504040204" pitchFamily="34" charset="0"/>
              </a:rPr>
              <a:t>Promotes general GI health and function — especially beneficial for occasional </a:t>
            </a:r>
            <a:r>
              <a:rPr lang="en-US" sz="1600" b="1" dirty="0">
                <a:solidFill>
                  <a:srgbClr val="7030A0"/>
                </a:solidFill>
                <a:cs typeface="Verdana" panose="020B0604030504040204" pitchFamily="34" charset="0"/>
              </a:rPr>
              <a:t>diarrhea and constipation after probiotic treatment</a:t>
            </a:r>
            <a:r>
              <a:rPr lang="en-US" sz="1600" dirty="0">
                <a:solidFill>
                  <a:schemeClr val="tx1">
                    <a:lumMod val="75000"/>
                    <a:lumOff val="25000"/>
                  </a:schemeClr>
                </a:solidFill>
                <a:cs typeface="Verdana" panose="020B0604030504040204" pitchFamily="34" charset="0"/>
              </a:rPr>
              <a:t>.</a:t>
            </a:r>
          </a:p>
          <a:p>
            <a:endParaRPr lang="en-US" dirty="0"/>
          </a:p>
        </p:txBody>
      </p:sp>
      <p:pic>
        <p:nvPicPr>
          <p:cNvPr id="5" name="Content Placeholder 4">
            <a:extLst>
              <a:ext uri="{FF2B5EF4-FFF2-40B4-BE49-F238E27FC236}">
                <a16:creationId xmlns:a16="http://schemas.microsoft.com/office/drawing/2014/main" id="{F86813DF-633F-CE49-A9B8-004C433E7311}"/>
              </a:ext>
            </a:extLst>
          </p:cNvPr>
          <p:cNvPicPr>
            <a:picLocks noGrp="1" noChangeAspect="1"/>
          </p:cNvPicPr>
          <p:nvPr>
            <p:ph idx="1"/>
          </p:nvPr>
        </p:nvPicPr>
        <p:blipFill>
          <a:blip r:embed="rId2"/>
          <a:stretch>
            <a:fillRect/>
          </a:stretch>
        </p:blipFill>
        <p:spPr>
          <a:xfrm>
            <a:off x="8939934" y="-157723"/>
            <a:ext cx="3252066" cy="3252066"/>
          </a:xfrm>
          <a:prstGeom prst="rect">
            <a:avLst/>
          </a:prstGeom>
        </p:spPr>
      </p:pic>
      <p:pic>
        <p:nvPicPr>
          <p:cNvPr id="6" name="Picture 5">
            <a:extLst>
              <a:ext uri="{FF2B5EF4-FFF2-40B4-BE49-F238E27FC236}">
                <a16:creationId xmlns:a16="http://schemas.microsoft.com/office/drawing/2014/main" id="{4154B533-0122-B2E4-A948-5111C944B512}"/>
              </a:ext>
            </a:extLst>
          </p:cNvPr>
          <p:cNvPicPr>
            <a:picLocks noChangeAspect="1"/>
          </p:cNvPicPr>
          <p:nvPr/>
        </p:nvPicPr>
        <p:blipFill>
          <a:blip r:embed="rId3"/>
          <a:stretch>
            <a:fillRect/>
          </a:stretch>
        </p:blipFill>
        <p:spPr>
          <a:xfrm>
            <a:off x="9318661" y="2620663"/>
            <a:ext cx="2637742" cy="4237337"/>
          </a:xfrm>
          <a:prstGeom prst="rect">
            <a:avLst/>
          </a:prstGeom>
        </p:spPr>
      </p:pic>
      <p:pic>
        <p:nvPicPr>
          <p:cNvPr id="3" name="Picture 2">
            <a:extLst>
              <a:ext uri="{FF2B5EF4-FFF2-40B4-BE49-F238E27FC236}">
                <a16:creationId xmlns:a16="http://schemas.microsoft.com/office/drawing/2014/main" id="{F6D42307-97A3-74DF-BAC8-64E9FA036D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7" name="TextBox 6">
            <a:extLst>
              <a:ext uri="{FF2B5EF4-FFF2-40B4-BE49-F238E27FC236}">
                <a16:creationId xmlns:a16="http://schemas.microsoft.com/office/drawing/2014/main" id="{B1454A9D-80A4-7DB0-487B-1D20A9D77296}"/>
              </a:ext>
            </a:extLst>
          </p:cNvPr>
          <p:cNvSpPr txBox="1"/>
          <p:nvPr/>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spTree>
    <p:extLst>
      <p:ext uri="{BB962C8B-B14F-4D97-AF65-F5344CB8AC3E}">
        <p14:creationId xmlns:p14="http://schemas.microsoft.com/office/powerpoint/2010/main" val="3593781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1194E-E32F-65F3-CDBC-260400BEF71C}"/>
              </a:ext>
            </a:extLst>
          </p:cNvPr>
          <p:cNvSpPr>
            <a:spLocks noGrp="1"/>
          </p:cNvSpPr>
          <p:nvPr>
            <p:ph type="title"/>
          </p:nvPr>
        </p:nvSpPr>
        <p:spPr>
          <a:xfrm>
            <a:off x="234480" y="109470"/>
            <a:ext cx="3932237" cy="663262"/>
          </a:xfrm>
        </p:spPr>
        <p:txBody>
          <a:bodyPr/>
          <a:lstStyle/>
          <a:p>
            <a:r>
              <a:rPr lang="en-US" dirty="0" err="1">
                <a:solidFill>
                  <a:srgbClr val="7030A0"/>
                </a:solidFill>
              </a:rPr>
              <a:t>VitaGBX</a:t>
            </a:r>
            <a:endParaRPr lang="en-US" dirty="0">
              <a:solidFill>
                <a:srgbClr val="7030A0"/>
              </a:solidFill>
            </a:endParaRPr>
          </a:p>
        </p:txBody>
      </p:sp>
      <p:pic>
        <p:nvPicPr>
          <p:cNvPr id="5" name="Content Placeholder 4">
            <a:extLst>
              <a:ext uri="{FF2B5EF4-FFF2-40B4-BE49-F238E27FC236}">
                <a16:creationId xmlns:a16="http://schemas.microsoft.com/office/drawing/2014/main" id="{98F4CA67-6A3B-D981-C47B-0A1484178149}"/>
              </a:ext>
            </a:extLst>
          </p:cNvPr>
          <p:cNvPicPr>
            <a:picLocks noGrp="1" noChangeAspect="1"/>
          </p:cNvPicPr>
          <p:nvPr>
            <p:ph idx="1"/>
          </p:nvPr>
        </p:nvPicPr>
        <p:blipFill>
          <a:blip r:embed="rId2"/>
          <a:stretch>
            <a:fillRect/>
          </a:stretch>
        </p:blipFill>
        <p:spPr>
          <a:xfrm>
            <a:off x="5306680" y="371979"/>
            <a:ext cx="3365634" cy="3365634"/>
          </a:xfrm>
        </p:spPr>
      </p:pic>
      <p:sp>
        <p:nvSpPr>
          <p:cNvPr id="4" name="Text Placeholder 3">
            <a:extLst>
              <a:ext uri="{FF2B5EF4-FFF2-40B4-BE49-F238E27FC236}">
                <a16:creationId xmlns:a16="http://schemas.microsoft.com/office/drawing/2014/main" id="{F456A326-0957-650F-AEF2-401837814F7E}"/>
              </a:ext>
            </a:extLst>
          </p:cNvPr>
          <p:cNvSpPr>
            <a:spLocks noGrp="1"/>
          </p:cNvSpPr>
          <p:nvPr>
            <p:ph type="body" sz="half" idx="2"/>
          </p:nvPr>
        </p:nvSpPr>
        <p:spPr>
          <a:xfrm>
            <a:off x="234480" y="772732"/>
            <a:ext cx="5251920" cy="6085268"/>
          </a:xfrm>
        </p:spPr>
        <p:txBody>
          <a:bodyPr>
            <a:normAutofit fontScale="92500" lnSpcReduction="10000"/>
          </a:bodyPr>
          <a:lstStyle/>
          <a:p>
            <a:r>
              <a:rPr lang="en-US" sz="1800" b="1" dirty="0">
                <a:solidFill>
                  <a:srgbClr val="7030A0"/>
                </a:solidFill>
              </a:rPr>
              <a:t>P</a:t>
            </a:r>
            <a:r>
              <a:rPr lang="en-US" sz="1800" b="1" i="0" u="none" strike="noStrike" dirty="0">
                <a:solidFill>
                  <a:srgbClr val="7030A0"/>
                </a:solidFill>
                <a:effectLst/>
              </a:rPr>
              <a:t>remium multivitamin </a:t>
            </a:r>
            <a:r>
              <a:rPr lang="en-US" sz="1800" dirty="0">
                <a:solidFill>
                  <a:srgbClr val="090909"/>
                </a:solidFill>
              </a:rPr>
              <a:t>- </a:t>
            </a:r>
            <a:r>
              <a:rPr lang="en-US" sz="1800" b="0" i="0" u="none" strike="noStrike" dirty="0">
                <a:solidFill>
                  <a:srgbClr val="090909"/>
                </a:solidFill>
                <a:effectLst/>
              </a:rPr>
              <a:t>more than 50 vitamins, minerals, amino acids, and phytonutrients. </a:t>
            </a:r>
            <a:r>
              <a:rPr lang="en-US" sz="1800" b="1" i="0" u="none" strike="noStrike" dirty="0">
                <a:solidFill>
                  <a:srgbClr val="7030A0"/>
                </a:solidFill>
                <a:effectLst/>
              </a:rPr>
              <a:t>Bright Mind Blend </a:t>
            </a:r>
            <a:r>
              <a:rPr lang="en-US" sz="1800" b="0" i="0" u="none" strike="noStrike" dirty="0">
                <a:solidFill>
                  <a:srgbClr val="090909"/>
                </a:solidFill>
                <a:effectLst/>
              </a:rPr>
              <a:t>(mind support) and </a:t>
            </a:r>
            <a:r>
              <a:rPr lang="en-US" sz="1800" b="1" i="0" u="none" strike="noStrike" dirty="0">
                <a:solidFill>
                  <a:srgbClr val="7030A0"/>
                </a:solidFill>
                <a:effectLst/>
              </a:rPr>
              <a:t>GBX+ Blend </a:t>
            </a:r>
            <a:r>
              <a:rPr lang="en-US" sz="1800" b="0" i="0" u="none" strike="noStrike" dirty="0">
                <a:solidFill>
                  <a:srgbClr val="090909"/>
                </a:solidFill>
                <a:effectLst/>
              </a:rPr>
              <a:t>(gut–brain axis support) to empower a well-balanced body and mind.</a:t>
            </a:r>
          </a:p>
          <a:p>
            <a:r>
              <a:rPr lang="en-US" sz="1800" b="1" dirty="0">
                <a:solidFill>
                  <a:srgbClr val="275D38"/>
                </a:solidFill>
              </a:rPr>
              <a:t>Bioavailable forms of vitamins/minerals/phytonutrients</a:t>
            </a:r>
            <a:endParaRPr lang="en-US" sz="1800" b="0" i="0" u="none" strike="noStrike" dirty="0">
              <a:solidFill>
                <a:srgbClr val="090909"/>
              </a:solidFill>
              <a:effectLst/>
            </a:endParaRPr>
          </a:p>
          <a:p>
            <a:pPr marL="285750" indent="-285750">
              <a:buFont typeface="Arial" panose="020B0604020202020204" pitchFamily="34" charset="0"/>
              <a:buChar char="•"/>
            </a:pPr>
            <a:r>
              <a:rPr lang="en-US" sz="1800" dirty="0"/>
              <a:t>Tyrosine &gt; Dopamine</a:t>
            </a:r>
          </a:p>
          <a:p>
            <a:pPr marL="285750" indent="-285750">
              <a:buFont typeface="Arial" panose="020B0604020202020204" pitchFamily="34" charset="0"/>
              <a:buChar char="•"/>
            </a:pPr>
            <a:r>
              <a:rPr lang="en-US" sz="1800" dirty="0"/>
              <a:t>GBX Polyphenols</a:t>
            </a:r>
          </a:p>
          <a:p>
            <a:pPr marL="285750" indent="-285750">
              <a:buFont typeface="Arial" panose="020B0604020202020204" pitchFamily="34" charset="0"/>
              <a:buChar char="•"/>
            </a:pPr>
            <a:r>
              <a:rPr lang="en-US" sz="1800" dirty="0"/>
              <a:t>Carnitine (fat metabolism)</a:t>
            </a:r>
          </a:p>
          <a:p>
            <a:pPr marL="285750" indent="-285750">
              <a:buFont typeface="Arial" panose="020B0604020202020204" pitchFamily="34" charset="0"/>
              <a:buChar char="•"/>
            </a:pPr>
            <a:r>
              <a:rPr lang="en-US" sz="1800" dirty="0"/>
              <a:t>Alpha-Lipoic Acid (glucose metabolism)</a:t>
            </a:r>
          </a:p>
          <a:p>
            <a:pPr marL="285750" indent="-285750">
              <a:buFont typeface="Arial" panose="020B0604020202020204" pitchFamily="34" charset="0"/>
              <a:buChar char="•"/>
            </a:pPr>
            <a:r>
              <a:rPr lang="en-US" sz="1800" dirty="0"/>
              <a:t>Choline (brain support)</a:t>
            </a:r>
          </a:p>
          <a:p>
            <a:pPr marL="285750" indent="-285750">
              <a:buFont typeface="Arial" panose="020B0604020202020204" pitchFamily="34" charset="0"/>
              <a:buChar char="•"/>
            </a:pPr>
            <a:r>
              <a:rPr lang="en-US" sz="1800" dirty="0"/>
              <a:t>Full-spectrum Tocopherols</a:t>
            </a:r>
          </a:p>
          <a:p>
            <a:pPr marL="285750" indent="-285750">
              <a:buFont typeface="Arial" panose="020B0604020202020204" pitchFamily="34" charset="0"/>
              <a:buChar char="•"/>
            </a:pPr>
            <a:r>
              <a:rPr lang="en-US" sz="1800" dirty="0"/>
              <a:t>Full-spectrum Tocotrienols</a:t>
            </a:r>
          </a:p>
          <a:p>
            <a:pPr marL="285750" indent="-285750">
              <a:buFont typeface="Arial" panose="020B0604020202020204" pitchFamily="34" charset="0"/>
              <a:buChar char="•"/>
            </a:pPr>
            <a:r>
              <a:rPr lang="en-US" sz="1800" dirty="0"/>
              <a:t>Full-spectrum Carotenoids</a:t>
            </a:r>
          </a:p>
          <a:p>
            <a:r>
              <a:rPr lang="en-US" sz="1800" b="1" dirty="0">
                <a:solidFill>
                  <a:srgbClr val="275D38"/>
                </a:solidFill>
              </a:rPr>
              <a:t>Modulates numerous CDRs (Cellular-Defense Responses)</a:t>
            </a:r>
          </a:p>
          <a:p>
            <a:pPr marL="285750" indent="-285750">
              <a:buFont typeface="Arial" panose="020B0604020202020204" pitchFamily="34" charset="0"/>
              <a:buChar char="•"/>
            </a:pPr>
            <a:r>
              <a:rPr lang="en-US" sz="1800" dirty="0">
                <a:solidFill>
                  <a:schemeClr val="tx1"/>
                </a:solidFill>
              </a:rPr>
              <a:t>Nrf2 (antioxidant)</a:t>
            </a:r>
          </a:p>
          <a:p>
            <a:pPr marL="285750" indent="-285750">
              <a:buFont typeface="Arial" panose="020B0604020202020204" pitchFamily="34" charset="0"/>
              <a:buChar char="•"/>
            </a:pPr>
            <a:r>
              <a:rPr lang="en-US" sz="1800" dirty="0" err="1">
                <a:solidFill>
                  <a:schemeClr val="tx1"/>
                </a:solidFill>
              </a:rPr>
              <a:t>NfKb</a:t>
            </a:r>
            <a:r>
              <a:rPr lang="en-US" sz="1800" dirty="0">
                <a:solidFill>
                  <a:schemeClr val="tx1"/>
                </a:solidFill>
              </a:rPr>
              <a:t> (inflammation)</a:t>
            </a:r>
          </a:p>
          <a:p>
            <a:pPr marL="285750" indent="-285750">
              <a:buFont typeface="Arial" panose="020B0604020202020204" pitchFamily="34" charset="0"/>
              <a:buChar char="•"/>
            </a:pPr>
            <a:r>
              <a:rPr lang="en-US" sz="1800" dirty="0">
                <a:solidFill>
                  <a:schemeClr val="tx1"/>
                </a:solidFill>
              </a:rPr>
              <a:t>SIRT/NAD (cellular aging)</a:t>
            </a:r>
          </a:p>
          <a:p>
            <a:pPr marL="285750" indent="-285750">
              <a:buFont typeface="Arial" panose="020B0604020202020204" pitchFamily="34" charset="0"/>
              <a:buChar char="•"/>
            </a:pPr>
            <a:r>
              <a:rPr lang="en-US" sz="1800" dirty="0">
                <a:solidFill>
                  <a:schemeClr val="tx1"/>
                </a:solidFill>
              </a:rPr>
              <a:t>MTOR/AMPK (metabolism)</a:t>
            </a:r>
          </a:p>
          <a:p>
            <a:pPr marL="285750" indent="-285750">
              <a:buFont typeface="Arial" panose="020B0604020202020204" pitchFamily="34" charset="0"/>
              <a:buChar char="•"/>
            </a:pPr>
            <a:r>
              <a:rPr lang="en-US" sz="1800" dirty="0">
                <a:solidFill>
                  <a:schemeClr val="tx1"/>
                </a:solidFill>
              </a:rPr>
              <a:t>HSP (autophagy = cellular cleanup)</a:t>
            </a:r>
            <a:endParaRPr lang="en-US" sz="1800" dirty="0"/>
          </a:p>
          <a:p>
            <a:endParaRPr lang="en-US" b="0" i="0" u="none" strike="noStrike" dirty="0">
              <a:solidFill>
                <a:srgbClr val="090909"/>
              </a:solidFill>
              <a:effectLst/>
              <a:latin typeface="Open Sans" panose="020B0606030504020204" pitchFamily="34" charset="0"/>
            </a:endParaRPr>
          </a:p>
          <a:p>
            <a:endParaRPr lang="en-US" dirty="0"/>
          </a:p>
        </p:txBody>
      </p:sp>
      <p:pic>
        <p:nvPicPr>
          <p:cNvPr id="6" name="Picture 5">
            <a:extLst>
              <a:ext uri="{FF2B5EF4-FFF2-40B4-BE49-F238E27FC236}">
                <a16:creationId xmlns:a16="http://schemas.microsoft.com/office/drawing/2014/main" id="{EFFE76CC-3BF1-F81E-58CA-F9476A505145}"/>
              </a:ext>
            </a:extLst>
          </p:cNvPr>
          <p:cNvPicPr>
            <a:picLocks noChangeAspect="1"/>
          </p:cNvPicPr>
          <p:nvPr/>
        </p:nvPicPr>
        <p:blipFill>
          <a:blip r:embed="rId3"/>
          <a:stretch>
            <a:fillRect/>
          </a:stretch>
        </p:blipFill>
        <p:spPr>
          <a:xfrm>
            <a:off x="5402915" y="3429000"/>
            <a:ext cx="3429000" cy="2984500"/>
          </a:xfrm>
          <a:prstGeom prst="rect">
            <a:avLst/>
          </a:prstGeom>
        </p:spPr>
      </p:pic>
      <p:pic>
        <p:nvPicPr>
          <p:cNvPr id="7" name="Picture 6">
            <a:extLst>
              <a:ext uri="{FF2B5EF4-FFF2-40B4-BE49-F238E27FC236}">
                <a16:creationId xmlns:a16="http://schemas.microsoft.com/office/drawing/2014/main" id="{1C485664-7274-0FE3-17E7-8515315939F2}"/>
              </a:ext>
            </a:extLst>
          </p:cNvPr>
          <p:cNvPicPr>
            <a:picLocks noChangeAspect="1"/>
          </p:cNvPicPr>
          <p:nvPr/>
        </p:nvPicPr>
        <p:blipFill>
          <a:blip r:embed="rId4"/>
          <a:stretch>
            <a:fillRect/>
          </a:stretch>
        </p:blipFill>
        <p:spPr>
          <a:xfrm>
            <a:off x="9114034" y="257578"/>
            <a:ext cx="3062253" cy="3062253"/>
          </a:xfrm>
          <a:prstGeom prst="rect">
            <a:avLst/>
          </a:prstGeom>
        </p:spPr>
      </p:pic>
      <p:pic>
        <p:nvPicPr>
          <p:cNvPr id="8" name="Picture 7">
            <a:extLst>
              <a:ext uri="{FF2B5EF4-FFF2-40B4-BE49-F238E27FC236}">
                <a16:creationId xmlns:a16="http://schemas.microsoft.com/office/drawing/2014/main" id="{8218D809-DB9A-B24C-2F4E-897E7D7CF2D9}"/>
              </a:ext>
            </a:extLst>
          </p:cNvPr>
          <p:cNvPicPr>
            <a:picLocks noChangeAspect="1"/>
          </p:cNvPicPr>
          <p:nvPr/>
        </p:nvPicPr>
        <p:blipFill>
          <a:blip r:embed="rId5"/>
          <a:stretch>
            <a:fillRect/>
          </a:stretch>
        </p:blipFill>
        <p:spPr>
          <a:xfrm>
            <a:off x="9114033" y="3427964"/>
            <a:ext cx="3062253" cy="3062253"/>
          </a:xfrm>
          <a:prstGeom prst="rect">
            <a:avLst/>
          </a:prstGeom>
        </p:spPr>
      </p:pic>
      <p:pic>
        <p:nvPicPr>
          <p:cNvPr id="9" name="Picture 8">
            <a:extLst>
              <a:ext uri="{FF2B5EF4-FFF2-40B4-BE49-F238E27FC236}">
                <a16:creationId xmlns:a16="http://schemas.microsoft.com/office/drawing/2014/main" id="{5F680440-4C1F-AEC1-A3CF-2611DDFB09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10" name="TextBox 9">
            <a:extLst>
              <a:ext uri="{FF2B5EF4-FFF2-40B4-BE49-F238E27FC236}">
                <a16:creationId xmlns:a16="http://schemas.microsoft.com/office/drawing/2014/main" id="{5B8D6AF7-F45D-BCE2-8D7B-844BAAA74648}"/>
              </a:ext>
            </a:extLst>
          </p:cNvPr>
          <p:cNvSpPr txBox="1"/>
          <p:nvPr/>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spTree>
    <p:extLst>
      <p:ext uri="{BB962C8B-B14F-4D97-AF65-F5344CB8AC3E}">
        <p14:creationId xmlns:p14="http://schemas.microsoft.com/office/powerpoint/2010/main" val="786700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F7513-B37C-73BC-FE43-3CDD856E960D}"/>
              </a:ext>
            </a:extLst>
          </p:cNvPr>
          <p:cNvSpPr>
            <a:spLocks noGrp="1"/>
          </p:cNvSpPr>
          <p:nvPr>
            <p:ph type="title"/>
          </p:nvPr>
        </p:nvSpPr>
        <p:spPr>
          <a:xfrm>
            <a:off x="446498" y="305873"/>
            <a:ext cx="3932237" cy="1600200"/>
          </a:xfrm>
        </p:spPr>
        <p:txBody>
          <a:bodyPr/>
          <a:lstStyle/>
          <a:p>
            <a:r>
              <a:rPr lang="en-US" b="1" dirty="0" err="1">
                <a:solidFill>
                  <a:srgbClr val="7030A0"/>
                </a:solidFill>
              </a:rPr>
              <a:t>OmMEGA</a:t>
            </a:r>
            <a:endParaRPr lang="en-US" b="1" dirty="0">
              <a:solidFill>
                <a:srgbClr val="7030A0"/>
              </a:solidFill>
            </a:endParaRPr>
          </a:p>
        </p:txBody>
      </p:sp>
      <p:pic>
        <p:nvPicPr>
          <p:cNvPr id="5" name="Content Placeholder 4">
            <a:extLst>
              <a:ext uri="{FF2B5EF4-FFF2-40B4-BE49-F238E27FC236}">
                <a16:creationId xmlns:a16="http://schemas.microsoft.com/office/drawing/2014/main" id="{37BC2F27-064B-4AAF-3366-041A00DD206F}"/>
              </a:ext>
            </a:extLst>
          </p:cNvPr>
          <p:cNvPicPr>
            <a:picLocks noGrp="1" noChangeAspect="1"/>
          </p:cNvPicPr>
          <p:nvPr>
            <p:ph idx="1"/>
          </p:nvPr>
        </p:nvPicPr>
        <p:blipFill>
          <a:blip r:embed="rId2"/>
          <a:stretch>
            <a:fillRect/>
          </a:stretch>
        </p:blipFill>
        <p:spPr>
          <a:xfrm>
            <a:off x="6020473" y="0"/>
            <a:ext cx="2989061" cy="2989061"/>
          </a:xfrm>
        </p:spPr>
      </p:pic>
      <p:sp>
        <p:nvSpPr>
          <p:cNvPr id="4" name="Text Placeholder 3">
            <a:extLst>
              <a:ext uri="{FF2B5EF4-FFF2-40B4-BE49-F238E27FC236}">
                <a16:creationId xmlns:a16="http://schemas.microsoft.com/office/drawing/2014/main" id="{24583127-52BE-F4FE-46DF-E3F453EEF2EB}"/>
              </a:ext>
            </a:extLst>
          </p:cNvPr>
          <p:cNvSpPr>
            <a:spLocks noGrp="1"/>
          </p:cNvSpPr>
          <p:nvPr>
            <p:ph type="body" sz="half" idx="2"/>
          </p:nvPr>
        </p:nvSpPr>
        <p:spPr>
          <a:xfrm>
            <a:off x="446498" y="2076577"/>
            <a:ext cx="7085012" cy="3946957"/>
          </a:xfrm>
        </p:spPr>
        <p:txBody>
          <a:bodyPr>
            <a:normAutofit/>
          </a:bodyPr>
          <a:lstStyle/>
          <a:p>
            <a:r>
              <a:rPr lang="en-US" sz="2000" b="1" dirty="0">
                <a:solidFill>
                  <a:srgbClr val="7030A0"/>
                </a:solidFill>
              </a:rPr>
              <a:t>High-potency / High-purity Omega-3</a:t>
            </a:r>
          </a:p>
          <a:p>
            <a:pPr marL="342900" indent="-342900">
              <a:buFont typeface="Arial" panose="020B0604020202020204" pitchFamily="34" charset="0"/>
              <a:buChar char="•"/>
            </a:pPr>
            <a:r>
              <a:rPr lang="en-US" sz="2000" dirty="0"/>
              <a:t>Lavender-infused / Wild Anchovy (sustainable)</a:t>
            </a:r>
          </a:p>
          <a:p>
            <a:pPr marL="342900" indent="-342900">
              <a:buFont typeface="Arial" panose="020B0604020202020204" pitchFamily="34" charset="0"/>
              <a:buChar char="•"/>
            </a:pPr>
            <a:r>
              <a:rPr lang="en-US" sz="2000" dirty="0"/>
              <a:t>70% omega-3 concentration (more than 2x typical purity)</a:t>
            </a:r>
          </a:p>
          <a:p>
            <a:pPr marL="342900" indent="-342900">
              <a:buFont typeface="Arial" panose="020B0604020202020204" pitchFamily="34" charset="0"/>
              <a:buChar char="•"/>
            </a:pPr>
            <a:r>
              <a:rPr lang="en-US" sz="2000" dirty="0"/>
              <a:t>5:1 ratio of EPA:DHA for targeted mental wellness benefits</a:t>
            </a:r>
          </a:p>
          <a:p>
            <a:r>
              <a:rPr lang="en-US" sz="2000" b="1" i="0" u="none" strike="noStrike" dirty="0">
                <a:solidFill>
                  <a:srgbClr val="090909"/>
                </a:solidFill>
                <a:effectLst/>
              </a:rPr>
              <a:t>Superior cognition, memory, mental acuity, alertness, positive mood, neurogenesis</a:t>
            </a:r>
            <a:r>
              <a:rPr lang="en-US" sz="2000" b="0" i="0" u="none" strike="noStrike" dirty="0">
                <a:solidFill>
                  <a:srgbClr val="090909"/>
                </a:solidFill>
                <a:effectLst/>
              </a:rPr>
              <a:t>, and </a:t>
            </a:r>
            <a:r>
              <a:rPr lang="en-US" sz="2000" b="1" i="0" u="none" strike="noStrike" dirty="0">
                <a:solidFill>
                  <a:srgbClr val="090909"/>
                </a:solidFill>
                <a:effectLst/>
              </a:rPr>
              <a:t>resilience</a:t>
            </a:r>
            <a:r>
              <a:rPr lang="en-US" sz="2000" b="0" i="0" u="none" strike="noStrike" dirty="0">
                <a:solidFill>
                  <a:srgbClr val="090909"/>
                </a:solidFill>
                <a:effectLst/>
              </a:rPr>
              <a:t> compared to generic fish oils</a:t>
            </a:r>
            <a:endParaRPr lang="en-US" sz="2000" dirty="0"/>
          </a:p>
        </p:txBody>
      </p:sp>
      <p:pic>
        <p:nvPicPr>
          <p:cNvPr id="6" name="Picture 5">
            <a:extLst>
              <a:ext uri="{FF2B5EF4-FFF2-40B4-BE49-F238E27FC236}">
                <a16:creationId xmlns:a16="http://schemas.microsoft.com/office/drawing/2014/main" id="{B3974BCD-FA36-4097-EFEE-F2D5A1F7037E}"/>
              </a:ext>
            </a:extLst>
          </p:cNvPr>
          <p:cNvPicPr>
            <a:picLocks noChangeAspect="1"/>
          </p:cNvPicPr>
          <p:nvPr/>
        </p:nvPicPr>
        <p:blipFill rotWithShape="1">
          <a:blip r:embed="rId3"/>
          <a:srcRect l="26910" t="40490" b="12438"/>
          <a:stretch/>
        </p:blipFill>
        <p:spPr>
          <a:xfrm>
            <a:off x="8267434" y="457200"/>
            <a:ext cx="2803301" cy="2002666"/>
          </a:xfrm>
          <a:prstGeom prst="rect">
            <a:avLst/>
          </a:prstGeom>
        </p:spPr>
      </p:pic>
      <p:pic>
        <p:nvPicPr>
          <p:cNvPr id="7" name="Picture 6">
            <a:extLst>
              <a:ext uri="{FF2B5EF4-FFF2-40B4-BE49-F238E27FC236}">
                <a16:creationId xmlns:a16="http://schemas.microsoft.com/office/drawing/2014/main" id="{C783D8A8-A7E2-BC94-6E07-8AD94AE404FD}"/>
              </a:ext>
            </a:extLst>
          </p:cNvPr>
          <p:cNvPicPr>
            <a:picLocks noChangeAspect="1"/>
          </p:cNvPicPr>
          <p:nvPr/>
        </p:nvPicPr>
        <p:blipFill>
          <a:blip r:embed="rId4"/>
          <a:stretch>
            <a:fillRect/>
          </a:stretch>
        </p:blipFill>
        <p:spPr>
          <a:xfrm>
            <a:off x="8422783" y="2763307"/>
            <a:ext cx="3541689" cy="3946957"/>
          </a:xfrm>
          <a:prstGeom prst="rect">
            <a:avLst/>
          </a:prstGeom>
        </p:spPr>
      </p:pic>
      <p:pic>
        <p:nvPicPr>
          <p:cNvPr id="8" name="Picture 7">
            <a:extLst>
              <a:ext uri="{FF2B5EF4-FFF2-40B4-BE49-F238E27FC236}">
                <a16:creationId xmlns:a16="http://schemas.microsoft.com/office/drawing/2014/main" id="{C39D965A-5135-4871-EB26-C9C8E85242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9" name="TextBox 8">
            <a:extLst>
              <a:ext uri="{FF2B5EF4-FFF2-40B4-BE49-F238E27FC236}">
                <a16:creationId xmlns:a16="http://schemas.microsoft.com/office/drawing/2014/main" id="{0C38CA9F-9BCA-B400-D4C3-0992581C5E4A}"/>
              </a:ext>
            </a:extLst>
          </p:cNvPr>
          <p:cNvSpPr txBox="1"/>
          <p:nvPr/>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spTree>
    <p:extLst>
      <p:ext uri="{BB962C8B-B14F-4D97-AF65-F5344CB8AC3E}">
        <p14:creationId xmlns:p14="http://schemas.microsoft.com/office/powerpoint/2010/main" val="2875310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4E26E5-27D2-728F-651D-22AD61EE1977}"/>
              </a:ext>
            </a:extLst>
          </p:cNvPr>
          <p:cNvSpPr txBox="1"/>
          <p:nvPr/>
        </p:nvSpPr>
        <p:spPr>
          <a:xfrm>
            <a:off x="819726" y="297531"/>
            <a:ext cx="5384359" cy="1938992"/>
          </a:xfrm>
          <a:prstGeom prst="rect">
            <a:avLst/>
          </a:prstGeom>
          <a:noFill/>
        </p:spPr>
        <p:txBody>
          <a:bodyPr wrap="none" rtlCol="0">
            <a:spAutoFit/>
          </a:bodyPr>
          <a:lstStyle/>
          <a:p>
            <a:r>
              <a:rPr lang="en-US" sz="2400" b="1" dirty="0">
                <a:solidFill>
                  <a:srgbClr val="7030A0"/>
                </a:solidFill>
              </a:rPr>
              <a:t>GBX Protein </a:t>
            </a:r>
          </a:p>
          <a:p>
            <a:r>
              <a:rPr lang="en-US" sz="2400" b="1" dirty="0">
                <a:solidFill>
                  <a:srgbClr val="7030A0"/>
                </a:solidFill>
              </a:rPr>
              <a:t>Delicious Plant-based Protein/Prebiotic</a:t>
            </a:r>
          </a:p>
          <a:p>
            <a:pPr marL="285750" indent="-285750">
              <a:buFont typeface="Arial" panose="020B0604020202020204" pitchFamily="34" charset="0"/>
              <a:buChar char="•"/>
            </a:pPr>
            <a:r>
              <a:rPr lang="en-US" sz="2400" dirty="0"/>
              <a:t>17g protein / 0g sugar / 1g fat / 3g fiber</a:t>
            </a:r>
          </a:p>
          <a:p>
            <a:pPr marL="285750" indent="-285750">
              <a:buFont typeface="Arial" panose="020B0604020202020204" pitchFamily="34" charset="0"/>
              <a:buChar char="•"/>
            </a:pPr>
            <a:r>
              <a:rPr lang="en-US" sz="2400" dirty="0"/>
              <a:t>Chickpea protein &amp; Oligosaccharides</a:t>
            </a:r>
          </a:p>
          <a:p>
            <a:pPr marL="285750" indent="-285750">
              <a:buFont typeface="Arial" panose="020B0604020202020204" pitchFamily="34" charset="0"/>
              <a:buChar char="•"/>
            </a:pPr>
            <a:r>
              <a:rPr lang="en-US" sz="2400" dirty="0"/>
              <a:t>Prebiotic fiber for your gut microbiome</a:t>
            </a:r>
          </a:p>
        </p:txBody>
      </p:sp>
      <p:pic>
        <p:nvPicPr>
          <p:cNvPr id="4" name="Picture 3">
            <a:extLst>
              <a:ext uri="{FF2B5EF4-FFF2-40B4-BE49-F238E27FC236}">
                <a16:creationId xmlns:a16="http://schemas.microsoft.com/office/drawing/2014/main" id="{2D29166E-9004-EA76-578D-CC4FA2E3CA7B}"/>
              </a:ext>
            </a:extLst>
          </p:cNvPr>
          <p:cNvPicPr>
            <a:picLocks noChangeAspect="1"/>
          </p:cNvPicPr>
          <p:nvPr/>
        </p:nvPicPr>
        <p:blipFill>
          <a:blip r:embed="rId2"/>
          <a:stretch>
            <a:fillRect/>
          </a:stretch>
        </p:blipFill>
        <p:spPr>
          <a:xfrm>
            <a:off x="9423321" y="416925"/>
            <a:ext cx="2343597" cy="2343597"/>
          </a:xfrm>
          <a:prstGeom prst="rect">
            <a:avLst/>
          </a:prstGeom>
        </p:spPr>
      </p:pic>
      <p:pic>
        <p:nvPicPr>
          <p:cNvPr id="5" name="Picture 4">
            <a:extLst>
              <a:ext uri="{FF2B5EF4-FFF2-40B4-BE49-F238E27FC236}">
                <a16:creationId xmlns:a16="http://schemas.microsoft.com/office/drawing/2014/main" id="{8E1561DA-BED1-7D0C-0C6B-FD4BDEE72691}"/>
              </a:ext>
            </a:extLst>
          </p:cNvPr>
          <p:cNvPicPr>
            <a:picLocks noChangeAspect="1"/>
          </p:cNvPicPr>
          <p:nvPr/>
        </p:nvPicPr>
        <p:blipFill>
          <a:blip r:embed="rId3"/>
          <a:stretch>
            <a:fillRect/>
          </a:stretch>
        </p:blipFill>
        <p:spPr>
          <a:xfrm>
            <a:off x="6958898" y="416925"/>
            <a:ext cx="2343597" cy="2343597"/>
          </a:xfrm>
          <a:prstGeom prst="rect">
            <a:avLst/>
          </a:prstGeom>
        </p:spPr>
      </p:pic>
      <p:pic>
        <p:nvPicPr>
          <p:cNvPr id="6" name="Picture 5">
            <a:extLst>
              <a:ext uri="{FF2B5EF4-FFF2-40B4-BE49-F238E27FC236}">
                <a16:creationId xmlns:a16="http://schemas.microsoft.com/office/drawing/2014/main" id="{C93B578A-B05B-B1A3-3258-E08A53980EFD}"/>
              </a:ext>
            </a:extLst>
          </p:cNvPr>
          <p:cNvPicPr>
            <a:picLocks noChangeAspect="1"/>
          </p:cNvPicPr>
          <p:nvPr/>
        </p:nvPicPr>
        <p:blipFill>
          <a:blip r:embed="rId4"/>
          <a:stretch>
            <a:fillRect/>
          </a:stretch>
        </p:blipFill>
        <p:spPr>
          <a:xfrm>
            <a:off x="4250548" y="3103344"/>
            <a:ext cx="2540000" cy="2540000"/>
          </a:xfrm>
          <a:prstGeom prst="rect">
            <a:avLst/>
          </a:prstGeom>
        </p:spPr>
      </p:pic>
      <p:pic>
        <p:nvPicPr>
          <p:cNvPr id="7" name="Picture 6">
            <a:extLst>
              <a:ext uri="{FF2B5EF4-FFF2-40B4-BE49-F238E27FC236}">
                <a16:creationId xmlns:a16="http://schemas.microsoft.com/office/drawing/2014/main" id="{775D6C6F-29F3-5D6E-F312-5077675E1F40}"/>
              </a:ext>
            </a:extLst>
          </p:cNvPr>
          <p:cNvPicPr>
            <a:picLocks noChangeAspect="1"/>
          </p:cNvPicPr>
          <p:nvPr/>
        </p:nvPicPr>
        <p:blipFill>
          <a:blip r:embed="rId5"/>
          <a:stretch>
            <a:fillRect/>
          </a:stretch>
        </p:blipFill>
        <p:spPr>
          <a:xfrm>
            <a:off x="971906" y="3005142"/>
            <a:ext cx="2540000" cy="2540000"/>
          </a:xfrm>
          <a:prstGeom prst="rect">
            <a:avLst/>
          </a:prstGeom>
        </p:spPr>
      </p:pic>
      <p:pic>
        <p:nvPicPr>
          <p:cNvPr id="8" name="Picture 7">
            <a:extLst>
              <a:ext uri="{FF2B5EF4-FFF2-40B4-BE49-F238E27FC236}">
                <a16:creationId xmlns:a16="http://schemas.microsoft.com/office/drawing/2014/main" id="{C48863C5-F186-F4BD-2E29-0563C9962C55}"/>
              </a:ext>
            </a:extLst>
          </p:cNvPr>
          <p:cNvPicPr>
            <a:picLocks noChangeAspect="1"/>
          </p:cNvPicPr>
          <p:nvPr/>
        </p:nvPicPr>
        <p:blipFill>
          <a:blip r:embed="rId6"/>
          <a:stretch>
            <a:fillRect/>
          </a:stretch>
        </p:blipFill>
        <p:spPr>
          <a:xfrm>
            <a:off x="7561946" y="3144982"/>
            <a:ext cx="2540000" cy="2540000"/>
          </a:xfrm>
          <a:prstGeom prst="rect">
            <a:avLst/>
          </a:prstGeom>
        </p:spPr>
      </p:pic>
      <p:pic>
        <p:nvPicPr>
          <p:cNvPr id="9" name="Picture 8">
            <a:extLst>
              <a:ext uri="{FF2B5EF4-FFF2-40B4-BE49-F238E27FC236}">
                <a16:creationId xmlns:a16="http://schemas.microsoft.com/office/drawing/2014/main" id="{4C975327-D4C8-B3F6-9388-E94C87C441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10" name="TextBox 9">
            <a:extLst>
              <a:ext uri="{FF2B5EF4-FFF2-40B4-BE49-F238E27FC236}">
                <a16:creationId xmlns:a16="http://schemas.microsoft.com/office/drawing/2014/main" id="{66A05732-F7EF-859C-6689-58D969938C60}"/>
              </a:ext>
            </a:extLst>
          </p:cNvPr>
          <p:cNvSpPr txBox="1"/>
          <p:nvPr/>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spTree>
    <p:extLst>
      <p:ext uri="{BB962C8B-B14F-4D97-AF65-F5344CB8AC3E}">
        <p14:creationId xmlns:p14="http://schemas.microsoft.com/office/powerpoint/2010/main" val="28014442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A818E-BFF4-8ED8-6E59-DFE8FEBEA612}"/>
              </a:ext>
            </a:extLst>
          </p:cNvPr>
          <p:cNvSpPr>
            <a:spLocks noGrp="1"/>
          </p:cNvSpPr>
          <p:nvPr>
            <p:ph type="title"/>
          </p:nvPr>
        </p:nvSpPr>
        <p:spPr>
          <a:xfrm>
            <a:off x="70509" y="158989"/>
            <a:ext cx="3932237" cy="757178"/>
          </a:xfrm>
        </p:spPr>
        <p:txBody>
          <a:bodyPr/>
          <a:lstStyle/>
          <a:p>
            <a:r>
              <a:rPr lang="en-US" b="1" dirty="0" err="1">
                <a:solidFill>
                  <a:srgbClr val="7030A0"/>
                </a:solidFill>
              </a:rPr>
              <a:t>SuperFood</a:t>
            </a:r>
            <a:endParaRPr lang="en-US" b="1" dirty="0">
              <a:solidFill>
                <a:srgbClr val="7030A0"/>
              </a:solidFill>
            </a:endParaRPr>
          </a:p>
        </p:txBody>
      </p:sp>
      <p:pic>
        <p:nvPicPr>
          <p:cNvPr id="5" name="Content Placeholder 4">
            <a:extLst>
              <a:ext uri="{FF2B5EF4-FFF2-40B4-BE49-F238E27FC236}">
                <a16:creationId xmlns:a16="http://schemas.microsoft.com/office/drawing/2014/main" id="{1D032DA9-C901-6311-0D29-4646BAB7A0B9}"/>
              </a:ext>
            </a:extLst>
          </p:cNvPr>
          <p:cNvPicPr>
            <a:picLocks noGrp="1" noChangeAspect="1"/>
          </p:cNvPicPr>
          <p:nvPr>
            <p:ph idx="1"/>
          </p:nvPr>
        </p:nvPicPr>
        <p:blipFill>
          <a:blip r:embed="rId2"/>
          <a:stretch>
            <a:fillRect/>
          </a:stretch>
        </p:blipFill>
        <p:spPr>
          <a:xfrm>
            <a:off x="7377428" y="241050"/>
            <a:ext cx="2656804" cy="2656804"/>
          </a:xfrm>
        </p:spPr>
      </p:pic>
      <p:sp>
        <p:nvSpPr>
          <p:cNvPr id="4" name="Text Placeholder 3">
            <a:extLst>
              <a:ext uri="{FF2B5EF4-FFF2-40B4-BE49-F238E27FC236}">
                <a16:creationId xmlns:a16="http://schemas.microsoft.com/office/drawing/2014/main" id="{6D921C0C-E3FD-970E-5B12-3287B488D817}"/>
              </a:ext>
            </a:extLst>
          </p:cNvPr>
          <p:cNvSpPr>
            <a:spLocks noGrp="1"/>
          </p:cNvSpPr>
          <p:nvPr>
            <p:ph type="body" sz="half" idx="2"/>
          </p:nvPr>
        </p:nvSpPr>
        <p:spPr>
          <a:xfrm>
            <a:off x="176924" y="1003338"/>
            <a:ext cx="7413957" cy="3964877"/>
          </a:xfrm>
        </p:spPr>
        <p:txBody>
          <a:bodyPr/>
          <a:lstStyle/>
          <a:p>
            <a:r>
              <a:rPr lang="en-US" sz="2000" b="1" dirty="0">
                <a:solidFill>
                  <a:srgbClr val="7030A0"/>
                </a:solidFill>
              </a:rPr>
              <a:t>Close the Fruit/Veg Gap</a:t>
            </a:r>
          </a:p>
          <a:p>
            <a:pPr marL="285750" indent="-285750">
              <a:buFont typeface="Arial" panose="020B0604020202020204" pitchFamily="34" charset="0"/>
              <a:buChar char="•"/>
            </a:pPr>
            <a:r>
              <a:rPr lang="en-US" sz="2000" dirty="0"/>
              <a:t>3 servings of fruits &amp; veggies</a:t>
            </a:r>
          </a:p>
          <a:p>
            <a:pPr marL="285750" indent="-285750">
              <a:buFont typeface="Arial" panose="020B0604020202020204" pitchFamily="34" charset="0"/>
              <a:buChar char="•"/>
            </a:pPr>
            <a:r>
              <a:rPr lang="en-US" sz="2000" dirty="0" err="1"/>
              <a:t>Phytobiotic</a:t>
            </a:r>
            <a:r>
              <a:rPr lang="en-US" sz="2000" dirty="0"/>
              <a:t>-rich plant extracts</a:t>
            </a:r>
          </a:p>
          <a:p>
            <a:pPr marL="285750" indent="-285750">
              <a:buFont typeface="Arial" panose="020B0604020202020204" pitchFamily="34" charset="0"/>
              <a:buChar char="•"/>
            </a:pPr>
            <a:r>
              <a:rPr lang="en-US" sz="2000" dirty="0"/>
              <a:t>Prebiotic Fiber Blend (</a:t>
            </a:r>
            <a:r>
              <a:rPr lang="en-US" sz="2000" dirty="0" err="1"/>
              <a:t>IsoFiber</a:t>
            </a:r>
            <a:r>
              <a:rPr lang="en-US" sz="2000" dirty="0"/>
              <a:t>/IMO, Apple fiber, Chia seed, Flaxseed)</a:t>
            </a:r>
          </a:p>
          <a:p>
            <a:pPr marL="285750" indent="-285750">
              <a:buFont typeface="Arial" panose="020B0604020202020204" pitchFamily="34" charset="0"/>
              <a:buChar char="•"/>
            </a:pPr>
            <a:r>
              <a:rPr lang="en-US" sz="2000" dirty="0"/>
              <a:t>Anti-Stress Benefits (Japanese Asparagus) – for cells &amp; whole-body</a:t>
            </a:r>
          </a:p>
          <a:p>
            <a:endParaRPr lang="en-US" dirty="0"/>
          </a:p>
        </p:txBody>
      </p:sp>
      <p:pic>
        <p:nvPicPr>
          <p:cNvPr id="7" name="Picture 6">
            <a:extLst>
              <a:ext uri="{FF2B5EF4-FFF2-40B4-BE49-F238E27FC236}">
                <a16:creationId xmlns:a16="http://schemas.microsoft.com/office/drawing/2014/main" id="{37353D44-C67F-E837-3024-658127B105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1249" y="3468819"/>
            <a:ext cx="914400" cy="914400"/>
          </a:xfrm>
          <a:prstGeom prst="rect">
            <a:avLst/>
          </a:prstGeom>
        </p:spPr>
      </p:pic>
      <p:pic>
        <p:nvPicPr>
          <p:cNvPr id="8" name="Picture 7" descr="A picture containing sitting&#10;&#10;Description generated with high confidence">
            <a:extLst>
              <a:ext uri="{FF2B5EF4-FFF2-40B4-BE49-F238E27FC236}">
                <a16:creationId xmlns:a16="http://schemas.microsoft.com/office/drawing/2014/main" id="{5525D735-70C8-9FFF-B487-81804E22066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0504" y="3468818"/>
            <a:ext cx="914400" cy="914400"/>
          </a:xfrm>
          <a:prstGeom prst="rect">
            <a:avLst/>
          </a:prstGeom>
        </p:spPr>
      </p:pic>
      <p:pic>
        <p:nvPicPr>
          <p:cNvPr id="9" name="Picture 8" descr="A plate of food with broccoli&#10;&#10;Description generated with high confidence">
            <a:extLst>
              <a:ext uri="{FF2B5EF4-FFF2-40B4-BE49-F238E27FC236}">
                <a16:creationId xmlns:a16="http://schemas.microsoft.com/office/drawing/2014/main" id="{96A72EC2-E217-3AA0-3FF0-7ABD08B0ED0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44682" y="3468818"/>
            <a:ext cx="914400" cy="914400"/>
          </a:xfrm>
          <a:prstGeom prst="rect">
            <a:avLst/>
          </a:prstGeom>
        </p:spPr>
      </p:pic>
      <p:pic>
        <p:nvPicPr>
          <p:cNvPr id="10" name="Picture 9" descr="A picture containing mirror, indoor, photo&#10;&#10;Description generated with high confidence">
            <a:extLst>
              <a:ext uri="{FF2B5EF4-FFF2-40B4-BE49-F238E27FC236}">
                <a16:creationId xmlns:a16="http://schemas.microsoft.com/office/drawing/2014/main" id="{BEC3E8D4-6C6E-6102-F513-74318676C24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61249" y="4952057"/>
            <a:ext cx="914400" cy="914400"/>
          </a:xfrm>
          <a:prstGeom prst="rect">
            <a:avLst/>
          </a:prstGeom>
        </p:spPr>
      </p:pic>
      <p:pic>
        <p:nvPicPr>
          <p:cNvPr id="11" name="Picture 10" descr="A picture containing berry, cake, table, fruit&#10;&#10;Description generated with high confidence">
            <a:extLst>
              <a:ext uri="{FF2B5EF4-FFF2-40B4-BE49-F238E27FC236}">
                <a16:creationId xmlns:a16="http://schemas.microsoft.com/office/drawing/2014/main" id="{A04DC262-B9B3-85A9-581D-4B4F14D5B8F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829110" y="3468818"/>
            <a:ext cx="914400" cy="914400"/>
          </a:xfrm>
          <a:prstGeom prst="rect">
            <a:avLst/>
          </a:prstGeom>
        </p:spPr>
      </p:pic>
      <p:pic>
        <p:nvPicPr>
          <p:cNvPr id="12" name="Picture 11">
            <a:extLst>
              <a:ext uri="{FF2B5EF4-FFF2-40B4-BE49-F238E27FC236}">
                <a16:creationId xmlns:a16="http://schemas.microsoft.com/office/drawing/2014/main" id="{922200C8-E20C-68AF-33E5-D51A8AE097A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188741" y="4947114"/>
            <a:ext cx="914400" cy="914400"/>
          </a:xfrm>
          <a:prstGeom prst="rect">
            <a:avLst/>
          </a:prstGeom>
        </p:spPr>
      </p:pic>
      <p:pic>
        <p:nvPicPr>
          <p:cNvPr id="13" name="Picture 12" descr="A picture containing indoor, table, small, sitting&#10;&#10;Description generated with high confidence">
            <a:extLst>
              <a:ext uri="{FF2B5EF4-FFF2-40B4-BE49-F238E27FC236}">
                <a16:creationId xmlns:a16="http://schemas.microsoft.com/office/drawing/2014/main" id="{17AD0106-AF39-DD97-4776-1991ECF646D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844245" y="4900401"/>
            <a:ext cx="914400" cy="914400"/>
          </a:xfrm>
          <a:prstGeom prst="rect">
            <a:avLst/>
          </a:prstGeom>
        </p:spPr>
      </p:pic>
      <p:sp>
        <p:nvSpPr>
          <p:cNvPr id="14" name="Text Placeholder 2">
            <a:extLst>
              <a:ext uri="{FF2B5EF4-FFF2-40B4-BE49-F238E27FC236}">
                <a16:creationId xmlns:a16="http://schemas.microsoft.com/office/drawing/2014/main" id="{DEA68E9E-F3D5-2E87-CDCC-012A06E7D339}"/>
              </a:ext>
            </a:extLst>
          </p:cNvPr>
          <p:cNvSpPr txBox="1">
            <a:spLocks/>
          </p:cNvSpPr>
          <p:nvPr/>
        </p:nvSpPr>
        <p:spPr>
          <a:xfrm>
            <a:off x="2036628" y="4467852"/>
            <a:ext cx="1363642"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Beet Root</a:t>
            </a:r>
          </a:p>
        </p:txBody>
      </p:sp>
      <p:sp>
        <p:nvSpPr>
          <p:cNvPr id="15" name="Text Placeholder 2">
            <a:extLst>
              <a:ext uri="{FF2B5EF4-FFF2-40B4-BE49-F238E27FC236}">
                <a16:creationId xmlns:a16="http://schemas.microsoft.com/office/drawing/2014/main" id="{AF6E26EF-A4DC-C914-2292-1090B5A8B7A5}"/>
              </a:ext>
            </a:extLst>
          </p:cNvPr>
          <p:cNvSpPr txBox="1">
            <a:spLocks/>
          </p:cNvSpPr>
          <p:nvPr/>
        </p:nvSpPr>
        <p:spPr>
          <a:xfrm>
            <a:off x="3653879" y="4467852"/>
            <a:ext cx="1363642"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Carrot</a:t>
            </a:r>
          </a:p>
        </p:txBody>
      </p:sp>
      <p:sp>
        <p:nvSpPr>
          <p:cNvPr id="16" name="Text Placeholder 2">
            <a:extLst>
              <a:ext uri="{FF2B5EF4-FFF2-40B4-BE49-F238E27FC236}">
                <a16:creationId xmlns:a16="http://schemas.microsoft.com/office/drawing/2014/main" id="{130B443C-6031-A6FE-4E33-7D0E354AF469}"/>
              </a:ext>
            </a:extLst>
          </p:cNvPr>
          <p:cNvSpPr txBox="1">
            <a:spLocks/>
          </p:cNvSpPr>
          <p:nvPr/>
        </p:nvSpPr>
        <p:spPr>
          <a:xfrm>
            <a:off x="6920061" y="4467852"/>
            <a:ext cx="1363642"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rgbClr val="275D38"/>
                </a:solidFill>
                <a:ea typeface="Verdana" panose="020B0604030504040204" pitchFamily="34" charset="0"/>
                <a:cs typeface="Verdana" panose="020B0604030504040204" pitchFamily="34" charset="0"/>
              </a:rPr>
              <a:t>Spinach</a:t>
            </a:r>
          </a:p>
        </p:txBody>
      </p:sp>
      <p:sp>
        <p:nvSpPr>
          <p:cNvPr id="17" name="Text Placeholder 2">
            <a:extLst>
              <a:ext uri="{FF2B5EF4-FFF2-40B4-BE49-F238E27FC236}">
                <a16:creationId xmlns:a16="http://schemas.microsoft.com/office/drawing/2014/main" id="{19490BDD-1236-39C3-7848-E8F030A3373D}"/>
              </a:ext>
            </a:extLst>
          </p:cNvPr>
          <p:cNvSpPr txBox="1">
            <a:spLocks/>
          </p:cNvSpPr>
          <p:nvPr/>
        </p:nvSpPr>
        <p:spPr>
          <a:xfrm>
            <a:off x="2036628" y="5951090"/>
            <a:ext cx="1363642"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Kale</a:t>
            </a:r>
          </a:p>
        </p:txBody>
      </p:sp>
      <p:sp>
        <p:nvSpPr>
          <p:cNvPr id="18" name="Text Placeholder 2">
            <a:extLst>
              <a:ext uri="{FF2B5EF4-FFF2-40B4-BE49-F238E27FC236}">
                <a16:creationId xmlns:a16="http://schemas.microsoft.com/office/drawing/2014/main" id="{F53C2CA4-A597-0879-0EBB-467F320DBD5A}"/>
              </a:ext>
            </a:extLst>
          </p:cNvPr>
          <p:cNvSpPr txBox="1">
            <a:spLocks/>
          </p:cNvSpPr>
          <p:nvPr/>
        </p:nvSpPr>
        <p:spPr>
          <a:xfrm>
            <a:off x="8533261" y="4467852"/>
            <a:ext cx="1500971"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Strawberry</a:t>
            </a:r>
          </a:p>
        </p:txBody>
      </p:sp>
      <p:sp>
        <p:nvSpPr>
          <p:cNvPr id="19" name="Text Placeholder 2">
            <a:extLst>
              <a:ext uri="{FF2B5EF4-FFF2-40B4-BE49-F238E27FC236}">
                <a16:creationId xmlns:a16="http://schemas.microsoft.com/office/drawing/2014/main" id="{58FA824D-1D96-B0F0-BDDE-3E8E7DF307E8}"/>
              </a:ext>
            </a:extLst>
          </p:cNvPr>
          <p:cNvSpPr txBox="1">
            <a:spLocks/>
          </p:cNvSpPr>
          <p:nvPr/>
        </p:nvSpPr>
        <p:spPr>
          <a:xfrm>
            <a:off x="6779166" y="5946148"/>
            <a:ext cx="1733550"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Pomegranate</a:t>
            </a:r>
          </a:p>
        </p:txBody>
      </p:sp>
      <p:sp>
        <p:nvSpPr>
          <p:cNvPr id="20" name="Text Placeholder 2">
            <a:extLst>
              <a:ext uri="{FF2B5EF4-FFF2-40B4-BE49-F238E27FC236}">
                <a16:creationId xmlns:a16="http://schemas.microsoft.com/office/drawing/2014/main" id="{5406737D-0E9F-E0F1-24DA-8D7889999D73}"/>
              </a:ext>
            </a:extLst>
          </p:cNvPr>
          <p:cNvSpPr txBox="1">
            <a:spLocks/>
          </p:cNvSpPr>
          <p:nvPr/>
        </p:nvSpPr>
        <p:spPr>
          <a:xfrm>
            <a:off x="8614497" y="5933803"/>
            <a:ext cx="1500971"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Tart Cherry</a:t>
            </a:r>
          </a:p>
        </p:txBody>
      </p:sp>
      <p:pic>
        <p:nvPicPr>
          <p:cNvPr id="21" name="Picture 20">
            <a:extLst>
              <a:ext uri="{FF2B5EF4-FFF2-40B4-BE49-F238E27FC236}">
                <a16:creationId xmlns:a16="http://schemas.microsoft.com/office/drawing/2014/main" id="{1D121401-D17B-9625-49B3-0898511FFC1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483647" y="4947114"/>
            <a:ext cx="914400" cy="914400"/>
          </a:xfrm>
          <a:prstGeom prst="rect">
            <a:avLst/>
          </a:prstGeom>
        </p:spPr>
      </p:pic>
      <p:pic>
        <p:nvPicPr>
          <p:cNvPr id="22" name="Picture 21">
            <a:extLst>
              <a:ext uri="{FF2B5EF4-FFF2-40B4-BE49-F238E27FC236}">
                <a16:creationId xmlns:a16="http://schemas.microsoft.com/office/drawing/2014/main" id="{F7112DE7-DF27-ACCF-8F98-99E339C08BB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879813" y="4947114"/>
            <a:ext cx="914400" cy="914400"/>
          </a:xfrm>
          <a:prstGeom prst="rect">
            <a:avLst/>
          </a:prstGeom>
        </p:spPr>
      </p:pic>
      <p:pic>
        <p:nvPicPr>
          <p:cNvPr id="23" name="Picture 22">
            <a:extLst>
              <a:ext uri="{FF2B5EF4-FFF2-40B4-BE49-F238E27FC236}">
                <a16:creationId xmlns:a16="http://schemas.microsoft.com/office/drawing/2014/main" id="{4943E3FA-28D6-0861-16D5-18B51268347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497744" y="3468818"/>
            <a:ext cx="914400" cy="914400"/>
          </a:xfrm>
          <a:prstGeom prst="rect">
            <a:avLst/>
          </a:prstGeom>
        </p:spPr>
      </p:pic>
      <p:sp>
        <p:nvSpPr>
          <p:cNvPr id="24" name="Text Placeholder 2">
            <a:extLst>
              <a:ext uri="{FF2B5EF4-FFF2-40B4-BE49-F238E27FC236}">
                <a16:creationId xmlns:a16="http://schemas.microsoft.com/office/drawing/2014/main" id="{F9F5BE23-45D8-F4E7-E473-A2551BF77D69}"/>
              </a:ext>
            </a:extLst>
          </p:cNvPr>
          <p:cNvSpPr txBox="1">
            <a:spLocks/>
          </p:cNvSpPr>
          <p:nvPr/>
        </p:nvSpPr>
        <p:spPr>
          <a:xfrm>
            <a:off x="5277121" y="4467851"/>
            <a:ext cx="1363642"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rgbClr val="275D38"/>
                </a:solidFill>
                <a:ea typeface="Verdana" panose="020B0604030504040204" pitchFamily="34" charset="0"/>
                <a:cs typeface="Verdana" panose="020B0604030504040204" pitchFamily="34" charset="0"/>
              </a:rPr>
              <a:t>Spirulina</a:t>
            </a:r>
          </a:p>
        </p:txBody>
      </p:sp>
      <p:sp>
        <p:nvSpPr>
          <p:cNvPr id="25" name="Text Placeholder 2">
            <a:extLst>
              <a:ext uri="{FF2B5EF4-FFF2-40B4-BE49-F238E27FC236}">
                <a16:creationId xmlns:a16="http://schemas.microsoft.com/office/drawing/2014/main" id="{0961ACB0-F85D-F1FF-2F10-E0B72E5A7188}"/>
              </a:ext>
            </a:extLst>
          </p:cNvPr>
          <p:cNvSpPr txBox="1">
            <a:spLocks/>
          </p:cNvSpPr>
          <p:nvPr/>
        </p:nvSpPr>
        <p:spPr>
          <a:xfrm>
            <a:off x="3654340" y="5951090"/>
            <a:ext cx="1363642"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Asparagus</a:t>
            </a:r>
          </a:p>
        </p:txBody>
      </p:sp>
      <p:sp>
        <p:nvSpPr>
          <p:cNvPr id="26" name="Text Placeholder 2">
            <a:extLst>
              <a:ext uri="{FF2B5EF4-FFF2-40B4-BE49-F238E27FC236}">
                <a16:creationId xmlns:a16="http://schemas.microsoft.com/office/drawing/2014/main" id="{F2110D19-1FC9-8D46-D4C1-2AA84848A0B3}"/>
              </a:ext>
            </a:extLst>
          </p:cNvPr>
          <p:cNvSpPr txBox="1">
            <a:spLocks/>
          </p:cNvSpPr>
          <p:nvPr/>
        </p:nvSpPr>
        <p:spPr>
          <a:xfrm>
            <a:off x="5296316" y="5946148"/>
            <a:ext cx="1363642"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solidFill>
                  <a:srgbClr val="275D38"/>
                </a:solidFill>
                <a:ea typeface="Verdana" panose="020B0604030504040204" pitchFamily="34" charset="0"/>
                <a:cs typeface="Verdana" panose="020B0604030504040204" pitchFamily="34" charset="0"/>
              </a:rPr>
              <a:t>Broccoli</a:t>
            </a:r>
          </a:p>
        </p:txBody>
      </p:sp>
      <p:pic>
        <p:nvPicPr>
          <p:cNvPr id="27" name="Picture 26" descr="A picture containing plate, table, fruit, indoor&#10;&#10;Description generated with high confidence">
            <a:extLst>
              <a:ext uri="{FF2B5EF4-FFF2-40B4-BE49-F238E27FC236}">
                <a16:creationId xmlns:a16="http://schemas.microsoft.com/office/drawing/2014/main" id="{DAF5DE29-3DE5-85EC-CB8C-4F321BD1F94A}"/>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0895012" y="3200400"/>
            <a:ext cx="914400" cy="914400"/>
          </a:xfrm>
          <a:prstGeom prst="rect">
            <a:avLst/>
          </a:prstGeom>
        </p:spPr>
      </p:pic>
      <p:pic>
        <p:nvPicPr>
          <p:cNvPr id="28" name="Picture 27" descr="A picture containing indoor, cake, chocolate, piece&#10;&#10;Description generated with high confidence">
            <a:extLst>
              <a:ext uri="{FF2B5EF4-FFF2-40B4-BE49-F238E27FC236}">
                <a16:creationId xmlns:a16="http://schemas.microsoft.com/office/drawing/2014/main" id="{EA23510A-7230-C5E3-6F40-7E4F51E78037}"/>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956212" y="1726862"/>
            <a:ext cx="914400" cy="914400"/>
          </a:xfrm>
          <a:prstGeom prst="rect">
            <a:avLst/>
          </a:prstGeom>
        </p:spPr>
      </p:pic>
      <p:pic>
        <p:nvPicPr>
          <p:cNvPr id="29" name="Picture 28" descr="A picture containing fruit&#10;&#10;Description generated with very high confidence">
            <a:extLst>
              <a:ext uri="{FF2B5EF4-FFF2-40B4-BE49-F238E27FC236}">
                <a16:creationId xmlns:a16="http://schemas.microsoft.com/office/drawing/2014/main" id="{AE6E50CC-191F-6B9F-6A2B-6C2508E2362C}"/>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0895012" y="199183"/>
            <a:ext cx="914400" cy="914400"/>
          </a:xfrm>
          <a:prstGeom prst="rect">
            <a:avLst/>
          </a:prstGeom>
        </p:spPr>
      </p:pic>
      <p:sp>
        <p:nvSpPr>
          <p:cNvPr id="33" name="TextBox 32">
            <a:extLst>
              <a:ext uri="{FF2B5EF4-FFF2-40B4-BE49-F238E27FC236}">
                <a16:creationId xmlns:a16="http://schemas.microsoft.com/office/drawing/2014/main" id="{BA6C3CBB-B198-7E33-2B5F-9ACFAD08F9D4}"/>
              </a:ext>
            </a:extLst>
          </p:cNvPr>
          <p:cNvSpPr txBox="1"/>
          <p:nvPr/>
        </p:nvSpPr>
        <p:spPr>
          <a:xfrm>
            <a:off x="10722873" y="1194572"/>
            <a:ext cx="1258678" cy="369332"/>
          </a:xfrm>
          <a:prstGeom prst="rect">
            <a:avLst/>
          </a:prstGeom>
          <a:noFill/>
        </p:spPr>
        <p:txBody>
          <a:bodyPr wrap="none" rtlCol="0">
            <a:spAutoFit/>
          </a:bodyPr>
          <a:lstStyle/>
          <a:p>
            <a:r>
              <a:rPr lang="en-US" dirty="0"/>
              <a:t>Apple Fiber</a:t>
            </a:r>
          </a:p>
        </p:txBody>
      </p:sp>
      <p:sp>
        <p:nvSpPr>
          <p:cNvPr id="34" name="TextBox 33">
            <a:extLst>
              <a:ext uri="{FF2B5EF4-FFF2-40B4-BE49-F238E27FC236}">
                <a16:creationId xmlns:a16="http://schemas.microsoft.com/office/drawing/2014/main" id="{2520F534-3F5C-99A5-772E-00FC787587F3}"/>
              </a:ext>
            </a:extLst>
          </p:cNvPr>
          <p:cNvSpPr txBox="1"/>
          <p:nvPr/>
        </p:nvSpPr>
        <p:spPr>
          <a:xfrm>
            <a:off x="10823559" y="2734852"/>
            <a:ext cx="1104790" cy="369332"/>
          </a:xfrm>
          <a:prstGeom prst="rect">
            <a:avLst/>
          </a:prstGeom>
          <a:noFill/>
        </p:spPr>
        <p:txBody>
          <a:bodyPr wrap="none" rtlCol="0">
            <a:spAutoFit/>
          </a:bodyPr>
          <a:lstStyle/>
          <a:p>
            <a:r>
              <a:rPr lang="en-US" dirty="0"/>
              <a:t>Chia Seed</a:t>
            </a:r>
          </a:p>
        </p:txBody>
      </p:sp>
      <p:sp>
        <p:nvSpPr>
          <p:cNvPr id="35" name="TextBox 34">
            <a:extLst>
              <a:ext uri="{FF2B5EF4-FFF2-40B4-BE49-F238E27FC236}">
                <a16:creationId xmlns:a16="http://schemas.microsoft.com/office/drawing/2014/main" id="{D766181C-0D22-7181-C62E-C9FC8A6A1969}"/>
              </a:ext>
            </a:extLst>
          </p:cNvPr>
          <p:cNvSpPr txBox="1"/>
          <p:nvPr/>
        </p:nvSpPr>
        <p:spPr>
          <a:xfrm>
            <a:off x="10856050" y="4211016"/>
            <a:ext cx="992323" cy="369332"/>
          </a:xfrm>
          <a:prstGeom prst="rect">
            <a:avLst/>
          </a:prstGeom>
          <a:noFill/>
        </p:spPr>
        <p:txBody>
          <a:bodyPr wrap="none" rtlCol="0">
            <a:spAutoFit/>
          </a:bodyPr>
          <a:lstStyle/>
          <a:p>
            <a:r>
              <a:rPr lang="en-US" dirty="0"/>
              <a:t>Flaxseed</a:t>
            </a:r>
          </a:p>
        </p:txBody>
      </p:sp>
      <p:pic>
        <p:nvPicPr>
          <p:cNvPr id="36" name="Picture 35">
            <a:extLst>
              <a:ext uri="{FF2B5EF4-FFF2-40B4-BE49-F238E27FC236}">
                <a16:creationId xmlns:a16="http://schemas.microsoft.com/office/drawing/2014/main" id="{ABF6A2CA-0DED-91C8-7019-E83F30F27EF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37" name="TextBox 36">
            <a:extLst>
              <a:ext uri="{FF2B5EF4-FFF2-40B4-BE49-F238E27FC236}">
                <a16:creationId xmlns:a16="http://schemas.microsoft.com/office/drawing/2014/main" id="{5DFFDEE3-E83C-7984-64E6-1FEFE35857BF}"/>
              </a:ext>
            </a:extLst>
          </p:cNvPr>
          <p:cNvSpPr txBox="1"/>
          <p:nvPr/>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spTree>
    <p:extLst>
      <p:ext uri="{BB962C8B-B14F-4D97-AF65-F5344CB8AC3E}">
        <p14:creationId xmlns:p14="http://schemas.microsoft.com/office/powerpoint/2010/main" val="943930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B6AB8-EE55-35E7-9671-2DA701A8BE8C}"/>
              </a:ext>
            </a:extLst>
          </p:cNvPr>
          <p:cNvSpPr>
            <a:spLocks noGrp="1"/>
          </p:cNvSpPr>
          <p:nvPr>
            <p:ph type="title"/>
          </p:nvPr>
        </p:nvSpPr>
        <p:spPr>
          <a:xfrm>
            <a:off x="155909" y="481048"/>
            <a:ext cx="3932237" cy="714777"/>
          </a:xfrm>
        </p:spPr>
        <p:txBody>
          <a:bodyPr/>
          <a:lstStyle/>
          <a:p>
            <a:r>
              <a:rPr lang="en-US" b="1" dirty="0" err="1">
                <a:solidFill>
                  <a:srgbClr val="7030A0"/>
                </a:solidFill>
              </a:rPr>
              <a:t>SeedFiber</a:t>
            </a:r>
            <a:endParaRPr lang="en-US" b="1" dirty="0">
              <a:solidFill>
                <a:srgbClr val="7030A0"/>
              </a:solidFill>
            </a:endParaRPr>
          </a:p>
        </p:txBody>
      </p:sp>
      <p:pic>
        <p:nvPicPr>
          <p:cNvPr id="5" name="Content Placeholder 4">
            <a:extLst>
              <a:ext uri="{FF2B5EF4-FFF2-40B4-BE49-F238E27FC236}">
                <a16:creationId xmlns:a16="http://schemas.microsoft.com/office/drawing/2014/main" id="{90AF3911-6205-8E62-56F5-4B7B9C368BA3}"/>
              </a:ext>
            </a:extLst>
          </p:cNvPr>
          <p:cNvPicPr>
            <a:picLocks noGrp="1" noChangeAspect="1"/>
          </p:cNvPicPr>
          <p:nvPr>
            <p:ph idx="1"/>
          </p:nvPr>
        </p:nvPicPr>
        <p:blipFill>
          <a:blip r:embed="rId2"/>
          <a:stretch>
            <a:fillRect/>
          </a:stretch>
        </p:blipFill>
        <p:spPr>
          <a:xfrm>
            <a:off x="9704724" y="2333642"/>
            <a:ext cx="2397125" cy="2397125"/>
          </a:xfrm>
        </p:spPr>
      </p:pic>
      <p:sp>
        <p:nvSpPr>
          <p:cNvPr id="4" name="Text Placeholder 3">
            <a:extLst>
              <a:ext uri="{FF2B5EF4-FFF2-40B4-BE49-F238E27FC236}">
                <a16:creationId xmlns:a16="http://schemas.microsoft.com/office/drawing/2014/main" id="{B47813D3-A16E-D778-3A5D-5004C536D93E}"/>
              </a:ext>
            </a:extLst>
          </p:cNvPr>
          <p:cNvSpPr>
            <a:spLocks noGrp="1"/>
          </p:cNvSpPr>
          <p:nvPr>
            <p:ph type="body" sz="half" idx="2"/>
          </p:nvPr>
        </p:nvSpPr>
        <p:spPr>
          <a:xfrm>
            <a:off x="90151" y="1426442"/>
            <a:ext cx="9955370" cy="4884206"/>
          </a:xfrm>
        </p:spPr>
        <p:txBody>
          <a:bodyPr>
            <a:normAutofit fontScale="92500"/>
          </a:bodyPr>
          <a:lstStyle/>
          <a:p>
            <a:r>
              <a:rPr lang="en-US" sz="2600" b="1" dirty="0">
                <a:solidFill>
                  <a:srgbClr val="7030A0"/>
                </a:solidFill>
                <a:ea typeface="Verdana" panose="020B0604030504040204" pitchFamily="34" charset="0"/>
                <a:cs typeface="Verdana" panose="020B0604030504040204" pitchFamily="34" charset="0"/>
              </a:rPr>
              <a:t>Fibers &amp; Phytonutrients from cold-pressed seed hulls for microbiome &amp; immune support</a:t>
            </a:r>
          </a:p>
          <a:p>
            <a:r>
              <a:rPr lang="en-US" sz="2100" b="1" dirty="0">
                <a:solidFill>
                  <a:schemeClr val="tx1">
                    <a:lumMod val="75000"/>
                    <a:lumOff val="25000"/>
                  </a:schemeClr>
                </a:solidFill>
                <a:ea typeface="Verdana" panose="020B0604030504040204" pitchFamily="34" charset="0"/>
                <a:cs typeface="Verdana" panose="020B0604030504040204" pitchFamily="34" charset="0"/>
              </a:rPr>
              <a:t>Sunflower Seed – </a:t>
            </a:r>
            <a:r>
              <a:rPr lang="en-US" sz="2100" dirty="0">
                <a:solidFill>
                  <a:schemeClr val="tx1">
                    <a:lumMod val="75000"/>
                    <a:lumOff val="25000"/>
                  </a:schemeClr>
                </a:solidFill>
                <a:ea typeface="Verdana" panose="020B0604030504040204" pitchFamily="34" charset="0"/>
                <a:cs typeface="Verdana" panose="020B0604030504040204" pitchFamily="34" charset="0"/>
              </a:rPr>
              <a:t>One of the top natural sources of good fats, copper, selenium, folate &amp; vitamin E</a:t>
            </a:r>
          </a:p>
          <a:p>
            <a:r>
              <a:rPr lang="en-US" sz="2100" b="1" dirty="0">
                <a:solidFill>
                  <a:schemeClr val="tx1">
                    <a:lumMod val="75000"/>
                    <a:lumOff val="25000"/>
                  </a:schemeClr>
                </a:solidFill>
                <a:ea typeface="Verdana" panose="020B0604030504040204" pitchFamily="34" charset="0"/>
                <a:cs typeface="Verdana" panose="020B0604030504040204" pitchFamily="34" charset="0"/>
              </a:rPr>
              <a:t>Cucumber Seed – </a:t>
            </a:r>
            <a:r>
              <a:rPr lang="en-US" sz="2100" dirty="0">
                <a:solidFill>
                  <a:schemeClr val="tx1">
                    <a:lumMod val="75000"/>
                    <a:lumOff val="25000"/>
                  </a:schemeClr>
                </a:solidFill>
                <a:ea typeface="Verdana" panose="020B0604030504040204" pitchFamily="34" charset="0"/>
                <a:cs typeface="Verdana" panose="020B0604030504040204" pitchFamily="34" charset="0"/>
              </a:rPr>
              <a:t>Great source of fiber &amp; beta carotene - helps with immunity, skin and eye health</a:t>
            </a:r>
          </a:p>
          <a:p>
            <a:r>
              <a:rPr lang="en-US" sz="2100" b="1" dirty="0">
                <a:solidFill>
                  <a:schemeClr val="tx1">
                    <a:lumMod val="75000"/>
                    <a:lumOff val="25000"/>
                  </a:schemeClr>
                </a:solidFill>
                <a:ea typeface="Verdana" panose="020B0604030504040204" pitchFamily="34" charset="0"/>
                <a:cs typeface="Verdana" panose="020B0604030504040204" pitchFamily="34" charset="0"/>
              </a:rPr>
              <a:t>Cranberry Seed – </a:t>
            </a:r>
            <a:r>
              <a:rPr lang="en-US" sz="2100" dirty="0">
                <a:solidFill>
                  <a:schemeClr val="tx1">
                    <a:lumMod val="75000"/>
                    <a:lumOff val="25000"/>
                  </a:schemeClr>
                </a:solidFill>
                <a:ea typeface="Verdana" panose="020B0604030504040204" pitchFamily="34" charset="0"/>
                <a:cs typeface="Verdana" panose="020B0604030504040204" pitchFamily="34" charset="0"/>
              </a:rPr>
              <a:t>Good source of vitamin E, Omega-3-6-9, and antioxidant protection</a:t>
            </a:r>
          </a:p>
          <a:p>
            <a:r>
              <a:rPr lang="en-US" sz="2100" b="1" dirty="0">
                <a:solidFill>
                  <a:schemeClr val="tx1">
                    <a:lumMod val="75000"/>
                    <a:lumOff val="25000"/>
                  </a:schemeClr>
                </a:solidFill>
              </a:rPr>
              <a:t>Black Cumin Seed </a:t>
            </a:r>
            <a:r>
              <a:rPr lang="en-US" sz="2100" dirty="0">
                <a:solidFill>
                  <a:schemeClr val="tx1">
                    <a:lumMod val="75000"/>
                    <a:lumOff val="25000"/>
                  </a:schemeClr>
                </a:solidFill>
              </a:rPr>
              <a:t>– Contains B vitamins &amp; antioxidants for immune system support</a:t>
            </a:r>
            <a:endParaRPr lang="en-US" sz="2100" dirty="0">
              <a:solidFill>
                <a:schemeClr val="tx1">
                  <a:lumMod val="75000"/>
                  <a:lumOff val="25000"/>
                </a:schemeClr>
              </a:solidFill>
              <a:ea typeface="Verdana" panose="020B0604030504040204" pitchFamily="34" charset="0"/>
              <a:cs typeface="Verdana" panose="020B0604030504040204" pitchFamily="34" charset="0"/>
            </a:endParaRPr>
          </a:p>
          <a:p>
            <a:r>
              <a:rPr lang="en-US" sz="2100" b="1" dirty="0">
                <a:solidFill>
                  <a:schemeClr val="tx1">
                    <a:lumMod val="75000"/>
                    <a:lumOff val="25000"/>
                  </a:schemeClr>
                </a:solidFill>
                <a:ea typeface="Verdana" panose="020B0604030504040204" pitchFamily="34" charset="0"/>
                <a:cs typeface="Verdana" panose="020B0604030504040204" pitchFamily="34" charset="0"/>
              </a:rPr>
              <a:t>Blackberry Seed – </a:t>
            </a:r>
            <a:r>
              <a:rPr lang="en-US" sz="2100" dirty="0">
                <a:solidFill>
                  <a:schemeClr val="tx1">
                    <a:lumMod val="75000"/>
                    <a:lumOff val="25000"/>
                  </a:schemeClr>
                </a:solidFill>
              </a:rPr>
              <a:t>Rich in Omega-3 (alpha-linolenic acid) and Omega-6 (linolenic acid) fats, which are good for heart and brain health</a:t>
            </a:r>
            <a:endParaRPr lang="en-US" sz="2100" dirty="0">
              <a:solidFill>
                <a:schemeClr val="tx1">
                  <a:lumMod val="75000"/>
                  <a:lumOff val="25000"/>
                </a:schemeClr>
              </a:solidFill>
              <a:ea typeface="Verdana" panose="020B0604030504040204" pitchFamily="34" charset="0"/>
              <a:cs typeface="Verdana" panose="020B0604030504040204" pitchFamily="34" charset="0"/>
            </a:endParaRPr>
          </a:p>
          <a:p>
            <a:r>
              <a:rPr lang="en-US" sz="2100" b="1" dirty="0">
                <a:solidFill>
                  <a:schemeClr val="tx1">
                    <a:lumMod val="75000"/>
                    <a:lumOff val="25000"/>
                  </a:schemeClr>
                </a:solidFill>
                <a:ea typeface="Verdana" panose="020B0604030504040204" pitchFamily="34" charset="0"/>
                <a:cs typeface="Verdana" panose="020B0604030504040204" pitchFamily="34" charset="0"/>
              </a:rPr>
              <a:t>Concord Grape Seed</a:t>
            </a:r>
            <a:r>
              <a:rPr lang="en-US" sz="2100" b="1" dirty="0">
                <a:ea typeface="Verdana" panose="020B0604030504040204" pitchFamily="34" charset="0"/>
                <a:cs typeface="Verdana" panose="020B0604030504040204" pitchFamily="34" charset="0"/>
              </a:rPr>
              <a:t> – </a:t>
            </a:r>
            <a:r>
              <a:rPr lang="en-US" sz="2100" dirty="0">
                <a:solidFill>
                  <a:schemeClr val="tx1">
                    <a:lumMod val="75000"/>
                    <a:lumOff val="25000"/>
                  </a:schemeClr>
                </a:solidFill>
              </a:rPr>
              <a:t>Great natural source of vitamins A &amp; E, crucial for skin, circulation, cholesterol, and antioxidant effects</a:t>
            </a:r>
          </a:p>
          <a:p>
            <a:r>
              <a:rPr lang="en-US" sz="2100" b="1" dirty="0">
                <a:solidFill>
                  <a:schemeClr val="tx1">
                    <a:lumMod val="75000"/>
                    <a:lumOff val="25000"/>
                  </a:schemeClr>
                </a:solidFill>
                <a:ea typeface="Verdana" panose="020B0604030504040204" pitchFamily="34" charset="0"/>
                <a:cs typeface="Verdana" panose="020B0604030504040204" pitchFamily="34" charset="0"/>
              </a:rPr>
              <a:t>Cultured Shiitake Mycelium Extract </a:t>
            </a:r>
            <a:r>
              <a:rPr lang="en-US" sz="2100" dirty="0">
                <a:solidFill>
                  <a:schemeClr val="tx1">
                    <a:lumMod val="75000"/>
                    <a:lumOff val="25000"/>
                  </a:schemeClr>
                </a:solidFill>
                <a:ea typeface="Verdana" panose="020B0604030504040204" pitchFamily="34" charset="0"/>
                <a:cs typeface="Verdana" panose="020B0604030504040204" pitchFamily="34" charset="0"/>
              </a:rPr>
              <a:t>- Rich in alpha-glucans (immune priming) - supports microRNA signaling between the microbiome and the central nervous system (reduces feelings of anxiety)</a:t>
            </a:r>
            <a:endParaRPr lang="en-US" sz="2100" b="1" dirty="0">
              <a:solidFill>
                <a:srgbClr val="7030A0"/>
              </a:solidFill>
              <a:ea typeface="Verdana" panose="020B0604030504040204" pitchFamily="34" charset="0"/>
              <a:cs typeface="Verdana" panose="020B0604030504040204" pitchFamily="34" charset="0"/>
            </a:endParaRPr>
          </a:p>
          <a:p>
            <a:endParaRPr lang="en-US" sz="1600" dirty="0">
              <a:solidFill>
                <a:schemeClr val="tx1">
                  <a:lumMod val="75000"/>
                  <a:lumOff val="25000"/>
                </a:schemeClr>
              </a:solidFill>
              <a:ea typeface="Verdana" panose="020B0604030504040204" pitchFamily="34" charset="0"/>
              <a:cs typeface="Verdana" panose="020B0604030504040204" pitchFamily="34" charset="0"/>
            </a:endParaRPr>
          </a:p>
          <a:p>
            <a:endParaRPr lang="en-US" sz="1600" dirty="0">
              <a:solidFill>
                <a:schemeClr val="tx1">
                  <a:lumMod val="75000"/>
                  <a:lumOff val="25000"/>
                </a:schemeClr>
              </a:solidFill>
              <a:ea typeface="Verdana" panose="020B0604030504040204" pitchFamily="34" charset="0"/>
              <a:cs typeface="Verdana" panose="020B0604030504040204" pitchFamily="34" charset="0"/>
            </a:endParaRPr>
          </a:p>
          <a:p>
            <a:endParaRPr lang="en-US" sz="1600" dirty="0">
              <a:solidFill>
                <a:schemeClr val="tx1">
                  <a:lumMod val="75000"/>
                  <a:lumOff val="25000"/>
                </a:schemeClr>
              </a:solidFill>
              <a:ea typeface="Verdana" panose="020B0604030504040204" pitchFamily="34" charset="0"/>
              <a:cs typeface="Verdana" panose="020B0604030504040204" pitchFamily="34" charset="0"/>
            </a:endParaRPr>
          </a:p>
          <a:p>
            <a:endParaRPr lang="en-US" dirty="0"/>
          </a:p>
        </p:txBody>
      </p:sp>
      <p:pic>
        <p:nvPicPr>
          <p:cNvPr id="6" name="Picture 5" descr="A bowl of fruit on a plate&#10;&#10;Description generated with very high confidence">
            <a:extLst>
              <a:ext uri="{FF2B5EF4-FFF2-40B4-BE49-F238E27FC236}">
                <a16:creationId xmlns:a16="http://schemas.microsoft.com/office/drawing/2014/main" id="{621AD8AE-EDB6-6408-0174-B88C21B2529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380325" y="113168"/>
            <a:ext cx="1092506" cy="1092506"/>
          </a:xfrm>
          <a:prstGeom prst="rect">
            <a:avLst/>
          </a:prstGeom>
        </p:spPr>
      </p:pic>
      <p:pic>
        <p:nvPicPr>
          <p:cNvPr id="7" name="Picture 6" descr="A white plate&#10;&#10;Description generated with high confidence">
            <a:extLst>
              <a:ext uri="{FF2B5EF4-FFF2-40B4-BE49-F238E27FC236}">
                <a16:creationId xmlns:a16="http://schemas.microsoft.com/office/drawing/2014/main" id="{078B7986-E86C-4AB2-DD2C-D0D0724CA86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69694" y="1464"/>
            <a:ext cx="1315915" cy="1315915"/>
          </a:xfrm>
          <a:prstGeom prst="rect">
            <a:avLst/>
          </a:prstGeom>
        </p:spPr>
      </p:pic>
      <p:pic>
        <p:nvPicPr>
          <p:cNvPr id="8" name="Picture 7" descr="A picture containing sitting, indoor&#10;&#10;Description generated with high confidence">
            <a:extLst>
              <a:ext uri="{FF2B5EF4-FFF2-40B4-BE49-F238E27FC236}">
                <a16:creationId xmlns:a16="http://schemas.microsoft.com/office/drawing/2014/main" id="{13A95083-C940-9C97-ABD5-DD39F59B8DD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817290" y="4107"/>
            <a:ext cx="1310631" cy="1310631"/>
          </a:xfrm>
          <a:prstGeom prst="rect">
            <a:avLst/>
          </a:prstGeom>
        </p:spPr>
      </p:pic>
      <p:pic>
        <p:nvPicPr>
          <p:cNvPr id="12" name="Picture 11" descr="A bowl of fruit sitting on a plate&#10;&#10;Description generated with high confidence">
            <a:extLst>
              <a:ext uri="{FF2B5EF4-FFF2-40B4-BE49-F238E27FC236}">
                <a16:creationId xmlns:a16="http://schemas.microsoft.com/office/drawing/2014/main" id="{3FF72CE6-9E05-E708-11F9-BEE951E8F9D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39546" y="-4694"/>
            <a:ext cx="1319432" cy="1319432"/>
          </a:xfrm>
          <a:prstGeom prst="rect">
            <a:avLst/>
          </a:prstGeom>
        </p:spPr>
      </p:pic>
      <p:pic>
        <p:nvPicPr>
          <p:cNvPr id="13" name="Picture 12" descr="A picture containing table, indoor, food&#10;&#10;Description generated with high confidence">
            <a:extLst>
              <a:ext uri="{FF2B5EF4-FFF2-40B4-BE49-F238E27FC236}">
                <a16:creationId xmlns:a16="http://schemas.microsoft.com/office/drawing/2014/main" id="{D97CB1A8-FF4F-42AD-8308-CA7AEE4E204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847040" y="113168"/>
            <a:ext cx="1092506" cy="1092506"/>
          </a:xfrm>
          <a:prstGeom prst="rect">
            <a:avLst/>
          </a:prstGeom>
        </p:spPr>
      </p:pic>
      <p:pic>
        <p:nvPicPr>
          <p:cNvPr id="14" name="Picture 13" descr="A picture containing plate, white, indoor, sitting&#10;&#10;Description generated with high confidence">
            <a:extLst>
              <a:ext uri="{FF2B5EF4-FFF2-40B4-BE49-F238E27FC236}">
                <a16:creationId xmlns:a16="http://schemas.microsoft.com/office/drawing/2014/main" id="{CD4CB18C-9A8E-B48C-1249-08530217983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528846" y="6705"/>
            <a:ext cx="1310631" cy="1310631"/>
          </a:xfrm>
          <a:prstGeom prst="rect">
            <a:avLst/>
          </a:prstGeom>
        </p:spPr>
      </p:pic>
      <p:pic>
        <p:nvPicPr>
          <p:cNvPr id="15" name="Picture 14">
            <a:extLst>
              <a:ext uri="{FF2B5EF4-FFF2-40B4-BE49-F238E27FC236}">
                <a16:creationId xmlns:a16="http://schemas.microsoft.com/office/drawing/2014/main" id="{713D0C28-A45B-9B4F-4E62-4CF8BE185153}"/>
              </a:ext>
            </a:extLst>
          </p:cNvPr>
          <p:cNvPicPr>
            <a:picLocks noChangeAspect="1"/>
          </p:cNvPicPr>
          <p:nvPr/>
        </p:nvPicPr>
        <p:blipFill rotWithShape="1">
          <a:blip r:embed="rId9"/>
          <a:srcRect l="21559" t="8862" r="21962" b="7900"/>
          <a:stretch/>
        </p:blipFill>
        <p:spPr>
          <a:xfrm>
            <a:off x="10423834" y="183334"/>
            <a:ext cx="1468462" cy="1442812"/>
          </a:xfrm>
          <a:prstGeom prst="rect">
            <a:avLst/>
          </a:prstGeom>
        </p:spPr>
      </p:pic>
      <p:pic>
        <p:nvPicPr>
          <p:cNvPr id="16" name="Picture 15">
            <a:extLst>
              <a:ext uri="{FF2B5EF4-FFF2-40B4-BE49-F238E27FC236}">
                <a16:creationId xmlns:a16="http://schemas.microsoft.com/office/drawing/2014/main" id="{C7C4FEAA-C25D-FE61-FEF2-89C2BA9BD9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17" name="TextBox 16">
            <a:extLst>
              <a:ext uri="{FF2B5EF4-FFF2-40B4-BE49-F238E27FC236}">
                <a16:creationId xmlns:a16="http://schemas.microsoft.com/office/drawing/2014/main" id="{44D85CF1-C236-C0DB-D36D-88E122F08C38}"/>
              </a:ext>
            </a:extLst>
          </p:cNvPr>
          <p:cNvSpPr txBox="1"/>
          <p:nvPr/>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spTree>
    <p:extLst>
      <p:ext uri="{BB962C8B-B14F-4D97-AF65-F5344CB8AC3E}">
        <p14:creationId xmlns:p14="http://schemas.microsoft.com/office/powerpoint/2010/main" val="24032805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1D384AC-B34C-4BE9-817C-5032DA03A1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10" name="TextBox 9">
            <a:extLst>
              <a:ext uri="{FF2B5EF4-FFF2-40B4-BE49-F238E27FC236}">
                <a16:creationId xmlns:a16="http://schemas.microsoft.com/office/drawing/2014/main" id="{DD3C44ED-22E2-457B-89B7-0D770F4132FA}"/>
              </a:ext>
            </a:extLst>
          </p:cNvPr>
          <p:cNvSpPr txBox="1"/>
          <p:nvPr/>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pic>
        <p:nvPicPr>
          <p:cNvPr id="25" name="Picture 24" descr="A picture containing object&#10;&#10;Description automatically generated">
            <a:extLst>
              <a:ext uri="{FF2B5EF4-FFF2-40B4-BE49-F238E27FC236}">
                <a16:creationId xmlns:a16="http://schemas.microsoft.com/office/drawing/2014/main" id="{7A366B34-8818-DF48-8C03-6E47FD932734}"/>
              </a:ext>
            </a:extLst>
          </p:cNvPr>
          <p:cNvPicPr>
            <a:picLocks noChangeAspect="1"/>
          </p:cNvPicPr>
          <p:nvPr/>
        </p:nvPicPr>
        <p:blipFill>
          <a:blip r:embed="rId4"/>
          <a:stretch>
            <a:fillRect/>
          </a:stretch>
        </p:blipFill>
        <p:spPr>
          <a:xfrm>
            <a:off x="809376" y="1334037"/>
            <a:ext cx="990600" cy="990600"/>
          </a:xfrm>
          <a:prstGeom prst="rect">
            <a:avLst/>
          </a:prstGeom>
        </p:spPr>
      </p:pic>
      <p:pic>
        <p:nvPicPr>
          <p:cNvPr id="26" name="Picture 25" descr="A close up of food on a plate&#10;&#10;Description automatically generated">
            <a:extLst>
              <a:ext uri="{FF2B5EF4-FFF2-40B4-BE49-F238E27FC236}">
                <a16:creationId xmlns:a16="http://schemas.microsoft.com/office/drawing/2014/main" id="{5526783F-4E1A-3E49-88D8-4398A5A7F4F3}"/>
              </a:ext>
            </a:extLst>
          </p:cNvPr>
          <p:cNvPicPr>
            <a:picLocks noChangeAspect="1"/>
          </p:cNvPicPr>
          <p:nvPr/>
        </p:nvPicPr>
        <p:blipFill>
          <a:blip r:embed="rId5"/>
          <a:stretch>
            <a:fillRect/>
          </a:stretch>
        </p:blipFill>
        <p:spPr>
          <a:xfrm>
            <a:off x="809376" y="2457551"/>
            <a:ext cx="990600" cy="990600"/>
          </a:xfrm>
          <a:prstGeom prst="rect">
            <a:avLst/>
          </a:prstGeom>
        </p:spPr>
      </p:pic>
      <p:pic>
        <p:nvPicPr>
          <p:cNvPr id="27" name="Picture 26" descr="A picture containing plate, food, table&#10;&#10;Description automatically generated">
            <a:extLst>
              <a:ext uri="{FF2B5EF4-FFF2-40B4-BE49-F238E27FC236}">
                <a16:creationId xmlns:a16="http://schemas.microsoft.com/office/drawing/2014/main" id="{ECAD6312-D417-1941-9220-FA1127190E84}"/>
              </a:ext>
            </a:extLst>
          </p:cNvPr>
          <p:cNvPicPr>
            <a:picLocks noChangeAspect="1"/>
          </p:cNvPicPr>
          <p:nvPr/>
        </p:nvPicPr>
        <p:blipFill>
          <a:blip r:embed="rId6"/>
          <a:stretch>
            <a:fillRect/>
          </a:stretch>
        </p:blipFill>
        <p:spPr>
          <a:xfrm>
            <a:off x="809376" y="3581065"/>
            <a:ext cx="990600" cy="990600"/>
          </a:xfrm>
          <a:prstGeom prst="rect">
            <a:avLst/>
          </a:prstGeom>
        </p:spPr>
      </p:pic>
      <p:pic>
        <p:nvPicPr>
          <p:cNvPr id="28" name="Picture 27" descr="A picture containing table, plate, food, indoor&#10;&#10;Description automatically generated">
            <a:extLst>
              <a:ext uri="{FF2B5EF4-FFF2-40B4-BE49-F238E27FC236}">
                <a16:creationId xmlns:a16="http://schemas.microsoft.com/office/drawing/2014/main" id="{581BD562-70E7-2145-BCB7-CFBEFCA2FA92}"/>
              </a:ext>
            </a:extLst>
          </p:cNvPr>
          <p:cNvPicPr>
            <a:picLocks noChangeAspect="1"/>
          </p:cNvPicPr>
          <p:nvPr/>
        </p:nvPicPr>
        <p:blipFill>
          <a:blip r:embed="rId7"/>
          <a:stretch>
            <a:fillRect/>
          </a:stretch>
        </p:blipFill>
        <p:spPr>
          <a:xfrm>
            <a:off x="809376" y="4704579"/>
            <a:ext cx="990600" cy="990600"/>
          </a:xfrm>
          <a:prstGeom prst="rect">
            <a:avLst/>
          </a:prstGeom>
        </p:spPr>
      </p:pic>
      <p:sp>
        <p:nvSpPr>
          <p:cNvPr id="29" name="TextBox 28">
            <a:extLst>
              <a:ext uri="{FF2B5EF4-FFF2-40B4-BE49-F238E27FC236}">
                <a16:creationId xmlns:a16="http://schemas.microsoft.com/office/drawing/2014/main" id="{320C85F5-FA48-0348-BC10-3B350A5B99B0}"/>
              </a:ext>
            </a:extLst>
          </p:cNvPr>
          <p:cNvSpPr txBox="1"/>
          <p:nvPr/>
        </p:nvSpPr>
        <p:spPr>
          <a:xfrm>
            <a:off x="129501" y="45795"/>
            <a:ext cx="11564515" cy="1508105"/>
          </a:xfrm>
          <a:prstGeom prst="rect">
            <a:avLst/>
          </a:prstGeom>
          <a:noFill/>
        </p:spPr>
        <p:txBody>
          <a:bodyPr wrap="square" rtlCol="0">
            <a:spAutoFit/>
          </a:bodyPr>
          <a:lstStyle/>
          <a:p>
            <a:r>
              <a:rPr lang="en-US" sz="3200" b="1" dirty="0" err="1">
                <a:solidFill>
                  <a:srgbClr val="7030A0"/>
                </a:solidFill>
              </a:rPr>
              <a:t>HempGBX</a:t>
            </a:r>
            <a:r>
              <a:rPr lang="en-US" sz="3200" b="1" dirty="0">
                <a:solidFill>
                  <a:srgbClr val="7030A0"/>
                </a:solidFill>
              </a:rPr>
              <a:t>+</a:t>
            </a:r>
          </a:p>
          <a:p>
            <a:r>
              <a:rPr lang="en-US" sz="2000" b="1" dirty="0">
                <a:solidFill>
                  <a:srgbClr val="7030A0"/>
                </a:solidFill>
              </a:rPr>
              <a:t>Full-spectrum </a:t>
            </a:r>
            <a:r>
              <a:rPr lang="en-US" sz="2000" b="1" dirty="0" err="1">
                <a:solidFill>
                  <a:srgbClr val="7030A0"/>
                </a:solidFill>
              </a:rPr>
              <a:t>Phytocannabinoid</a:t>
            </a:r>
            <a:r>
              <a:rPr lang="en-US" sz="2000" b="1" dirty="0">
                <a:solidFill>
                  <a:srgbClr val="7030A0"/>
                </a:solidFill>
              </a:rPr>
              <a:t> Hemp Oil combined with Terpenes for </a:t>
            </a:r>
            <a:r>
              <a:rPr lang="en-US" sz="2000" b="1" dirty="0">
                <a:solidFill>
                  <a:srgbClr val="7030A0"/>
                </a:solidFill>
                <a:ea typeface="Verdana"/>
                <a:cs typeface="Verdana"/>
              </a:rPr>
              <a:t>priming endocannabinoid system (ECS) receptors and activating ECS receptors for overall superior benefits</a:t>
            </a:r>
            <a:r>
              <a:rPr lang="en-US" sz="2000" b="1" dirty="0">
                <a:solidFill>
                  <a:srgbClr val="7030A0"/>
                </a:solidFill>
              </a:rPr>
              <a:t> </a:t>
            </a:r>
          </a:p>
          <a:p>
            <a:pPr algn="ctr"/>
            <a:endParaRPr lang="en-US" sz="2000" b="1" dirty="0"/>
          </a:p>
        </p:txBody>
      </p:sp>
      <p:sp>
        <p:nvSpPr>
          <p:cNvPr id="30" name="TextBox 29">
            <a:extLst>
              <a:ext uri="{FF2B5EF4-FFF2-40B4-BE49-F238E27FC236}">
                <a16:creationId xmlns:a16="http://schemas.microsoft.com/office/drawing/2014/main" id="{07B6867C-1306-4448-97E0-B3563D3EAD72}"/>
              </a:ext>
            </a:extLst>
          </p:cNvPr>
          <p:cNvSpPr txBox="1"/>
          <p:nvPr/>
        </p:nvSpPr>
        <p:spPr>
          <a:xfrm>
            <a:off x="2219076" y="1369234"/>
            <a:ext cx="7092072" cy="646331"/>
          </a:xfrm>
          <a:prstGeom prst="rect">
            <a:avLst/>
          </a:prstGeom>
          <a:noFill/>
        </p:spPr>
        <p:txBody>
          <a:bodyPr wrap="square" rtlCol="0">
            <a:spAutoFit/>
          </a:bodyPr>
          <a:lstStyle/>
          <a:p>
            <a:r>
              <a:rPr lang="en-US" dirty="0"/>
              <a:t>Premium, high-quality full-spectrum hemp oil, derived from the least processed extraction method of hemp cannabinoids in the rawest form</a:t>
            </a:r>
          </a:p>
        </p:txBody>
      </p:sp>
      <p:sp>
        <p:nvSpPr>
          <p:cNvPr id="31" name="TextBox 30">
            <a:extLst>
              <a:ext uri="{FF2B5EF4-FFF2-40B4-BE49-F238E27FC236}">
                <a16:creationId xmlns:a16="http://schemas.microsoft.com/office/drawing/2014/main" id="{558D81D8-E6F6-F24E-B437-4B80F306B2F4}"/>
              </a:ext>
            </a:extLst>
          </p:cNvPr>
          <p:cNvSpPr txBox="1"/>
          <p:nvPr/>
        </p:nvSpPr>
        <p:spPr>
          <a:xfrm>
            <a:off x="2219076" y="2594559"/>
            <a:ext cx="6124823" cy="646331"/>
          </a:xfrm>
          <a:prstGeom prst="rect">
            <a:avLst/>
          </a:prstGeom>
          <a:noFill/>
        </p:spPr>
        <p:txBody>
          <a:bodyPr wrap="square" rtlCol="0">
            <a:spAutoFit/>
          </a:bodyPr>
          <a:lstStyle/>
          <a:p>
            <a:r>
              <a:rPr lang="en-US" dirty="0"/>
              <a:t>Black cumin seed extract enhances the inflammatory balance effects of the full-spectrum hemp oil by a factor of 7–10x</a:t>
            </a:r>
          </a:p>
        </p:txBody>
      </p:sp>
      <p:sp>
        <p:nvSpPr>
          <p:cNvPr id="32" name="TextBox 31">
            <a:extLst>
              <a:ext uri="{FF2B5EF4-FFF2-40B4-BE49-F238E27FC236}">
                <a16:creationId xmlns:a16="http://schemas.microsoft.com/office/drawing/2014/main" id="{0805A8B5-9ACD-FB44-B971-D72A866CE582}"/>
              </a:ext>
            </a:extLst>
          </p:cNvPr>
          <p:cNvSpPr txBox="1"/>
          <p:nvPr/>
        </p:nvSpPr>
        <p:spPr>
          <a:xfrm>
            <a:off x="2219076" y="3707019"/>
            <a:ext cx="6915092" cy="369332"/>
          </a:xfrm>
          <a:prstGeom prst="rect">
            <a:avLst/>
          </a:prstGeom>
          <a:noFill/>
        </p:spPr>
        <p:txBody>
          <a:bodyPr wrap="square" rtlCol="0">
            <a:spAutoFit/>
          </a:bodyPr>
          <a:lstStyle/>
          <a:p>
            <a:r>
              <a:rPr lang="en-US" dirty="0"/>
              <a:t>Black pepper oil is rich in terpenes, which adds to the entourage effect</a:t>
            </a:r>
          </a:p>
        </p:txBody>
      </p:sp>
      <p:sp>
        <p:nvSpPr>
          <p:cNvPr id="33" name="TextBox 32">
            <a:extLst>
              <a:ext uri="{FF2B5EF4-FFF2-40B4-BE49-F238E27FC236}">
                <a16:creationId xmlns:a16="http://schemas.microsoft.com/office/drawing/2014/main" id="{8C64D00C-2B8C-7845-BFFF-85DD6CC070E9}"/>
              </a:ext>
            </a:extLst>
          </p:cNvPr>
          <p:cNvSpPr txBox="1"/>
          <p:nvPr/>
        </p:nvSpPr>
        <p:spPr>
          <a:xfrm>
            <a:off x="2219076" y="4771849"/>
            <a:ext cx="6612870" cy="646331"/>
          </a:xfrm>
          <a:prstGeom prst="rect">
            <a:avLst/>
          </a:prstGeom>
          <a:noFill/>
        </p:spPr>
        <p:txBody>
          <a:bodyPr wrap="square" rtlCol="0">
            <a:spAutoFit/>
          </a:bodyPr>
          <a:lstStyle/>
          <a:p>
            <a:r>
              <a:rPr lang="en-US" dirty="0"/>
              <a:t>White frankincense oil helps promote respiratory health, support overall cellular function, and revive and rejuvenates skin health</a:t>
            </a:r>
          </a:p>
        </p:txBody>
      </p:sp>
      <p:pic>
        <p:nvPicPr>
          <p:cNvPr id="15" name="Picture 14" descr="A close up of a bottle&#10;&#10;Description automatically generated">
            <a:extLst>
              <a:ext uri="{FF2B5EF4-FFF2-40B4-BE49-F238E27FC236}">
                <a16:creationId xmlns:a16="http://schemas.microsoft.com/office/drawing/2014/main" id="{79D0EF8B-6B33-6E47-9A5F-86129E1915ED}"/>
              </a:ext>
            </a:extLst>
          </p:cNvPr>
          <p:cNvPicPr>
            <a:picLocks noChangeAspect="1"/>
          </p:cNvPicPr>
          <p:nvPr/>
        </p:nvPicPr>
        <p:blipFill>
          <a:blip r:embed="rId8"/>
          <a:stretch>
            <a:fillRect/>
          </a:stretch>
        </p:blipFill>
        <p:spPr>
          <a:xfrm>
            <a:off x="9972924" y="1411661"/>
            <a:ext cx="1388762" cy="4736115"/>
          </a:xfrm>
          <a:prstGeom prst="rect">
            <a:avLst/>
          </a:prstGeom>
        </p:spPr>
      </p:pic>
    </p:spTree>
    <p:extLst>
      <p:ext uri="{BB962C8B-B14F-4D97-AF65-F5344CB8AC3E}">
        <p14:creationId xmlns:p14="http://schemas.microsoft.com/office/powerpoint/2010/main" val="2293512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98EEC-FD1C-922D-3D69-18115590D465}"/>
              </a:ext>
            </a:extLst>
          </p:cNvPr>
          <p:cNvSpPr>
            <a:spLocks noGrp="1"/>
          </p:cNvSpPr>
          <p:nvPr>
            <p:ph type="title"/>
          </p:nvPr>
        </p:nvSpPr>
        <p:spPr>
          <a:xfrm>
            <a:off x="367840" y="352136"/>
            <a:ext cx="3932237" cy="771832"/>
          </a:xfrm>
        </p:spPr>
        <p:txBody>
          <a:bodyPr/>
          <a:lstStyle/>
          <a:p>
            <a:r>
              <a:rPr lang="en-US" b="1" dirty="0" err="1">
                <a:solidFill>
                  <a:srgbClr val="7030A0"/>
                </a:solidFill>
              </a:rPr>
              <a:t>DermaBiotics</a:t>
            </a:r>
            <a:endParaRPr lang="en-US" b="1" dirty="0">
              <a:solidFill>
                <a:srgbClr val="7030A0"/>
              </a:solidFill>
            </a:endParaRPr>
          </a:p>
        </p:txBody>
      </p:sp>
      <p:pic>
        <p:nvPicPr>
          <p:cNvPr id="5" name="Content Placeholder 4">
            <a:extLst>
              <a:ext uri="{FF2B5EF4-FFF2-40B4-BE49-F238E27FC236}">
                <a16:creationId xmlns:a16="http://schemas.microsoft.com/office/drawing/2014/main" id="{F2F5B8CF-DCE5-7FD6-8ABE-F202924B2BC9}"/>
              </a:ext>
            </a:extLst>
          </p:cNvPr>
          <p:cNvPicPr>
            <a:picLocks noGrp="1" noChangeAspect="1"/>
          </p:cNvPicPr>
          <p:nvPr>
            <p:ph idx="1"/>
          </p:nvPr>
        </p:nvPicPr>
        <p:blipFill>
          <a:blip r:embed="rId2"/>
          <a:stretch>
            <a:fillRect/>
          </a:stretch>
        </p:blipFill>
        <p:spPr>
          <a:xfrm>
            <a:off x="4878759" y="897227"/>
            <a:ext cx="4347773" cy="4347773"/>
          </a:xfrm>
        </p:spPr>
      </p:pic>
      <p:sp>
        <p:nvSpPr>
          <p:cNvPr id="4" name="Text Placeholder 3">
            <a:extLst>
              <a:ext uri="{FF2B5EF4-FFF2-40B4-BE49-F238E27FC236}">
                <a16:creationId xmlns:a16="http://schemas.microsoft.com/office/drawing/2014/main" id="{AD2B8AF3-2096-3818-626E-E3D329503BD5}"/>
              </a:ext>
            </a:extLst>
          </p:cNvPr>
          <p:cNvSpPr>
            <a:spLocks noGrp="1"/>
          </p:cNvSpPr>
          <p:nvPr>
            <p:ph type="body" sz="half" idx="2"/>
          </p:nvPr>
        </p:nvSpPr>
        <p:spPr>
          <a:xfrm>
            <a:off x="367840" y="1257300"/>
            <a:ext cx="4595830" cy="4571130"/>
          </a:xfrm>
        </p:spPr>
        <p:txBody>
          <a:bodyPr>
            <a:normAutofit lnSpcReduction="10000"/>
          </a:bodyPr>
          <a:lstStyle/>
          <a:p>
            <a:r>
              <a:rPr lang="en-US" sz="1800" b="1" dirty="0">
                <a:solidFill>
                  <a:srgbClr val="7030A0"/>
                </a:solidFill>
              </a:rPr>
              <a:t>Plant-Based (non-animal collagen support)</a:t>
            </a:r>
          </a:p>
          <a:p>
            <a:endParaRPr lang="en-US" sz="1800" b="1" dirty="0">
              <a:solidFill>
                <a:srgbClr val="7030A0"/>
              </a:solidFill>
            </a:endParaRPr>
          </a:p>
          <a:p>
            <a:r>
              <a:rPr lang="en-US" sz="1800" b="1" dirty="0">
                <a:solidFill>
                  <a:srgbClr val="7030A0"/>
                </a:solidFill>
              </a:rPr>
              <a:t>Microbiome Regenerating Serum </a:t>
            </a:r>
          </a:p>
          <a:p>
            <a:r>
              <a:rPr lang="en-US" sz="1800" b="0" i="0" u="none" strike="noStrike" dirty="0">
                <a:solidFill>
                  <a:srgbClr val="000000"/>
                </a:solidFill>
                <a:effectLst/>
              </a:rPr>
              <a:t>To revitalize skin elasticity and balance … nourish it. This clean, plant-based, all-natural, topical serum delivers targeted prebiotics, probiotics, </a:t>
            </a:r>
            <a:r>
              <a:rPr lang="en-US" sz="1800" b="0" i="0" u="none" strike="noStrike" dirty="0" err="1">
                <a:solidFill>
                  <a:srgbClr val="000000"/>
                </a:solidFill>
                <a:effectLst/>
              </a:rPr>
              <a:t>phytobiotics</a:t>
            </a:r>
            <a:r>
              <a:rPr lang="en-US" sz="1800" b="0" i="0" u="none" strike="noStrike" dirty="0">
                <a:solidFill>
                  <a:srgbClr val="000000"/>
                </a:solidFill>
                <a:effectLst/>
              </a:rPr>
              <a:t>, and essential sea minerals to </a:t>
            </a:r>
            <a:r>
              <a:rPr lang="en-US" sz="1800" b="1" i="0" u="none" strike="noStrike" dirty="0">
                <a:solidFill>
                  <a:srgbClr val="7030A0"/>
                </a:solidFill>
                <a:effectLst/>
              </a:rPr>
              <a:t>support the skin microbiome </a:t>
            </a:r>
            <a:r>
              <a:rPr lang="en-US" sz="1800" b="0" i="0" u="none" strike="noStrike" dirty="0">
                <a:solidFill>
                  <a:srgbClr val="000000"/>
                </a:solidFill>
                <a:effectLst/>
              </a:rPr>
              <a:t>for healthy, protected, glowing skin.</a:t>
            </a:r>
          </a:p>
          <a:p>
            <a:endParaRPr lang="en-US" sz="1800" b="0" i="0" u="none" strike="noStrike" dirty="0">
              <a:solidFill>
                <a:srgbClr val="000000"/>
              </a:solidFill>
              <a:effectLst/>
            </a:endParaRPr>
          </a:p>
          <a:p>
            <a:r>
              <a:rPr lang="en-US" sz="1800" b="1" dirty="0">
                <a:solidFill>
                  <a:srgbClr val="7030A0"/>
                </a:solidFill>
              </a:rPr>
              <a:t>Collagen-Boosting Spray </a:t>
            </a:r>
          </a:p>
          <a:p>
            <a:r>
              <a:rPr lang="en-US" sz="1800" b="0" i="0" u="none" strike="noStrike" dirty="0">
                <a:solidFill>
                  <a:srgbClr val="000000"/>
                </a:solidFill>
                <a:effectLst/>
              </a:rPr>
              <a:t>For radiant, firm skin, </a:t>
            </a:r>
            <a:r>
              <a:rPr lang="en-US" sz="1800" b="1" i="0" u="none" strike="noStrike" dirty="0">
                <a:solidFill>
                  <a:srgbClr val="7030A0"/>
                </a:solidFill>
                <a:effectLst/>
              </a:rPr>
              <a:t>instead of “taking” collagen … make it</a:t>
            </a:r>
            <a:r>
              <a:rPr lang="en-US" sz="1800" b="0" i="0" u="none" strike="noStrike" dirty="0">
                <a:solidFill>
                  <a:srgbClr val="000000"/>
                </a:solidFill>
                <a:effectLst/>
              </a:rPr>
              <a:t>. This clean, plant-based, all-natural oral spray helps </a:t>
            </a:r>
            <a:r>
              <a:rPr lang="en-US" sz="1800" b="1" i="0" u="none" strike="noStrike" dirty="0">
                <a:solidFill>
                  <a:srgbClr val="7030A0"/>
                </a:solidFill>
                <a:effectLst/>
              </a:rPr>
              <a:t>boost collagen production</a:t>
            </a:r>
            <a:r>
              <a:rPr lang="en-US" sz="1800" b="0" i="0" u="none" strike="noStrike" dirty="0">
                <a:solidFill>
                  <a:srgbClr val="000000"/>
                </a:solidFill>
                <a:effectLst/>
              </a:rPr>
              <a:t>, improve skin moisture, and support skin elasticity.</a:t>
            </a:r>
            <a:endParaRPr lang="en-US" sz="1800" dirty="0"/>
          </a:p>
        </p:txBody>
      </p:sp>
      <p:pic>
        <p:nvPicPr>
          <p:cNvPr id="6" name="Picture 5">
            <a:extLst>
              <a:ext uri="{FF2B5EF4-FFF2-40B4-BE49-F238E27FC236}">
                <a16:creationId xmlns:a16="http://schemas.microsoft.com/office/drawing/2014/main" id="{63EB7FA3-2C79-77F3-CF69-DE3913C5C689}"/>
              </a:ext>
            </a:extLst>
          </p:cNvPr>
          <p:cNvPicPr>
            <a:picLocks noChangeAspect="1"/>
          </p:cNvPicPr>
          <p:nvPr/>
        </p:nvPicPr>
        <p:blipFill>
          <a:blip r:embed="rId3"/>
          <a:stretch>
            <a:fillRect/>
          </a:stretch>
        </p:blipFill>
        <p:spPr>
          <a:xfrm>
            <a:off x="10067929" y="2758437"/>
            <a:ext cx="1607127" cy="2409514"/>
          </a:xfrm>
          <a:prstGeom prst="rect">
            <a:avLst/>
          </a:prstGeom>
        </p:spPr>
      </p:pic>
      <p:pic>
        <p:nvPicPr>
          <p:cNvPr id="8" name="Picture 7">
            <a:extLst>
              <a:ext uri="{FF2B5EF4-FFF2-40B4-BE49-F238E27FC236}">
                <a16:creationId xmlns:a16="http://schemas.microsoft.com/office/drawing/2014/main" id="{749C516D-4D20-8B20-7282-CF745504FD48}"/>
              </a:ext>
            </a:extLst>
          </p:cNvPr>
          <p:cNvPicPr>
            <a:picLocks noChangeAspect="1"/>
          </p:cNvPicPr>
          <p:nvPr/>
        </p:nvPicPr>
        <p:blipFill>
          <a:blip r:embed="rId4"/>
          <a:stretch>
            <a:fillRect/>
          </a:stretch>
        </p:blipFill>
        <p:spPr>
          <a:xfrm>
            <a:off x="9606712" y="5361709"/>
            <a:ext cx="2330860" cy="1249219"/>
          </a:xfrm>
          <a:prstGeom prst="rect">
            <a:avLst/>
          </a:prstGeom>
        </p:spPr>
      </p:pic>
      <p:pic>
        <p:nvPicPr>
          <p:cNvPr id="9" name="Picture 8">
            <a:extLst>
              <a:ext uri="{FF2B5EF4-FFF2-40B4-BE49-F238E27FC236}">
                <a16:creationId xmlns:a16="http://schemas.microsoft.com/office/drawing/2014/main" id="{967258A4-E157-7B26-7310-FB594A7C0495}"/>
              </a:ext>
            </a:extLst>
          </p:cNvPr>
          <p:cNvPicPr>
            <a:picLocks noChangeAspect="1"/>
          </p:cNvPicPr>
          <p:nvPr/>
        </p:nvPicPr>
        <p:blipFill>
          <a:blip r:embed="rId5"/>
          <a:stretch>
            <a:fillRect/>
          </a:stretch>
        </p:blipFill>
        <p:spPr>
          <a:xfrm>
            <a:off x="9141621" y="352136"/>
            <a:ext cx="2795951" cy="1810328"/>
          </a:xfrm>
          <a:prstGeom prst="rect">
            <a:avLst/>
          </a:prstGeom>
        </p:spPr>
      </p:pic>
      <p:pic>
        <p:nvPicPr>
          <p:cNvPr id="10" name="Picture 9">
            <a:extLst>
              <a:ext uri="{FF2B5EF4-FFF2-40B4-BE49-F238E27FC236}">
                <a16:creationId xmlns:a16="http://schemas.microsoft.com/office/drawing/2014/main" id="{5FEEDC94-4A13-8136-0773-23A72E8B1B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11" name="TextBox 10">
            <a:extLst>
              <a:ext uri="{FF2B5EF4-FFF2-40B4-BE49-F238E27FC236}">
                <a16:creationId xmlns:a16="http://schemas.microsoft.com/office/drawing/2014/main" id="{37CACA95-4FD4-CB65-7644-263A349DA08A}"/>
              </a:ext>
            </a:extLst>
          </p:cNvPr>
          <p:cNvSpPr txBox="1"/>
          <p:nvPr/>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spTree>
    <p:extLst>
      <p:ext uri="{BB962C8B-B14F-4D97-AF65-F5344CB8AC3E}">
        <p14:creationId xmlns:p14="http://schemas.microsoft.com/office/powerpoint/2010/main" val="1463627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5CA306-2A70-6B43-8230-A50EE8C7FCE2}"/>
              </a:ext>
            </a:extLst>
          </p:cNvPr>
          <p:cNvSpPr txBox="1"/>
          <p:nvPr/>
        </p:nvSpPr>
        <p:spPr>
          <a:xfrm>
            <a:off x="6405701" y="0"/>
            <a:ext cx="5623014" cy="3631763"/>
          </a:xfrm>
          <a:prstGeom prst="rect">
            <a:avLst/>
          </a:prstGeom>
          <a:noFill/>
        </p:spPr>
        <p:txBody>
          <a:bodyPr wrap="none" rtlCol="0">
            <a:spAutoFit/>
          </a:bodyPr>
          <a:lstStyle/>
          <a:p>
            <a:endParaRPr lang="en-US" sz="2000" dirty="0"/>
          </a:p>
          <a:p>
            <a:pPr fontAlgn="base"/>
            <a:r>
              <a:rPr lang="en-US" sz="3200" b="1" dirty="0"/>
              <a:t>Subscribe for updates at:</a:t>
            </a:r>
            <a:endParaRPr lang="en-US" sz="3200" dirty="0"/>
          </a:p>
          <a:p>
            <a:pPr fontAlgn="base"/>
            <a:r>
              <a:rPr lang="en-US" sz="3200" dirty="0"/>
              <a:t>–</a:t>
            </a:r>
            <a:r>
              <a:rPr lang="en-US" sz="3200" dirty="0">
                <a:hlinkClick r:id="rId2"/>
              </a:rPr>
              <a:t>Facebook.com/AmareGlobal</a:t>
            </a:r>
            <a:endParaRPr lang="en-US" sz="3200" dirty="0"/>
          </a:p>
          <a:p>
            <a:pPr fontAlgn="base"/>
            <a:r>
              <a:rPr lang="en-US" sz="3200" dirty="0"/>
              <a:t>–</a:t>
            </a:r>
            <a:r>
              <a:rPr lang="en-US" sz="3200" dirty="0">
                <a:hlinkClick r:id="rId3"/>
              </a:rPr>
              <a:t>Facebook.com/DrShawnTalbott</a:t>
            </a:r>
            <a:endParaRPr lang="en-US" sz="3200" dirty="0"/>
          </a:p>
          <a:p>
            <a:pPr fontAlgn="base"/>
            <a:r>
              <a:rPr lang="en-US" sz="3200" dirty="0"/>
              <a:t>–</a:t>
            </a:r>
            <a:r>
              <a:rPr lang="en-US" sz="3200" dirty="0">
                <a:hlinkClick r:id="rId4"/>
              </a:rPr>
              <a:t>YouTube.com/DrShawnTalbott</a:t>
            </a:r>
            <a:endParaRPr lang="en-US" sz="3200" dirty="0"/>
          </a:p>
          <a:p>
            <a:pPr fontAlgn="base"/>
            <a:r>
              <a:rPr lang="en-US" sz="3200" dirty="0"/>
              <a:t>–</a:t>
            </a:r>
            <a:r>
              <a:rPr lang="en-US" sz="3200" dirty="0">
                <a:hlinkClick r:id="rId5"/>
              </a:rPr>
              <a:t>ShawnTalbott.com</a:t>
            </a:r>
            <a:r>
              <a:rPr lang="en-US" sz="3200" dirty="0"/>
              <a:t> (blog)</a:t>
            </a:r>
          </a:p>
          <a:p>
            <a:pPr fontAlgn="base"/>
            <a:r>
              <a:rPr lang="en-US" sz="3200" dirty="0"/>
              <a:t>- </a:t>
            </a:r>
            <a:r>
              <a:rPr lang="en-US" sz="3200" dirty="0">
                <a:hlinkClick r:id="rId6"/>
              </a:rPr>
              <a:t>Amare.com</a:t>
            </a:r>
            <a:r>
              <a:rPr lang="en-US" sz="3200" dirty="0"/>
              <a:t> (Resources)</a:t>
            </a:r>
          </a:p>
          <a:p>
            <a:endParaRPr lang="en-US" dirty="0"/>
          </a:p>
        </p:txBody>
      </p:sp>
      <p:pic>
        <p:nvPicPr>
          <p:cNvPr id="4" name="Picture 3" descr="Graphical user interface, text, application&#10;&#10;Description automatically generated">
            <a:extLst>
              <a:ext uri="{FF2B5EF4-FFF2-40B4-BE49-F238E27FC236}">
                <a16:creationId xmlns:a16="http://schemas.microsoft.com/office/drawing/2014/main" id="{D0660FC8-C7A3-CF48-8297-2F7A4639BA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19557" y="3397126"/>
            <a:ext cx="2363930" cy="3460873"/>
          </a:xfrm>
          <a:prstGeom prst="rect">
            <a:avLst/>
          </a:prstGeom>
        </p:spPr>
      </p:pic>
      <p:pic>
        <p:nvPicPr>
          <p:cNvPr id="5" name="Picture 4" descr="A close up of a logo&#10;&#10;Description automatically generated">
            <a:extLst>
              <a:ext uri="{FF2B5EF4-FFF2-40B4-BE49-F238E27FC236}">
                <a16:creationId xmlns:a16="http://schemas.microsoft.com/office/drawing/2014/main" id="{78AE37E8-048C-C74D-A14F-2AF5F58F15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3018" y="1125198"/>
            <a:ext cx="4907179" cy="4892509"/>
          </a:xfrm>
          <a:prstGeom prst="rect">
            <a:avLst/>
          </a:prstGeom>
        </p:spPr>
      </p:pic>
    </p:spTree>
    <p:extLst>
      <p:ext uri="{BB962C8B-B14F-4D97-AF65-F5344CB8AC3E}">
        <p14:creationId xmlns:p14="http://schemas.microsoft.com/office/powerpoint/2010/main" val="9757085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6AE37-5E6E-E8B7-F015-280226B27B39}"/>
              </a:ext>
            </a:extLst>
          </p:cNvPr>
          <p:cNvSpPr>
            <a:spLocks noGrp="1"/>
          </p:cNvSpPr>
          <p:nvPr>
            <p:ph type="title"/>
          </p:nvPr>
        </p:nvSpPr>
        <p:spPr>
          <a:xfrm>
            <a:off x="429432" y="221672"/>
            <a:ext cx="3932237" cy="713509"/>
          </a:xfrm>
        </p:spPr>
        <p:txBody>
          <a:bodyPr/>
          <a:lstStyle/>
          <a:p>
            <a:r>
              <a:rPr lang="en-US" b="1" dirty="0">
                <a:solidFill>
                  <a:srgbClr val="7030A0"/>
                </a:solidFill>
              </a:rPr>
              <a:t>Pep</a:t>
            </a:r>
          </a:p>
        </p:txBody>
      </p:sp>
      <p:pic>
        <p:nvPicPr>
          <p:cNvPr id="5" name="Content Placeholder 4">
            <a:extLst>
              <a:ext uri="{FF2B5EF4-FFF2-40B4-BE49-F238E27FC236}">
                <a16:creationId xmlns:a16="http://schemas.microsoft.com/office/drawing/2014/main" id="{1825E7E2-9B5F-6B25-20B1-A539E006B678}"/>
              </a:ext>
            </a:extLst>
          </p:cNvPr>
          <p:cNvPicPr>
            <a:picLocks noGrp="1" noChangeAspect="1"/>
          </p:cNvPicPr>
          <p:nvPr>
            <p:ph idx="1"/>
          </p:nvPr>
        </p:nvPicPr>
        <p:blipFill>
          <a:blip r:embed="rId2"/>
          <a:stretch>
            <a:fillRect/>
          </a:stretch>
        </p:blipFill>
        <p:spPr>
          <a:xfrm>
            <a:off x="5753665" y="-460664"/>
            <a:ext cx="4042784" cy="4042784"/>
          </a:xfrm>
        </p:spPr>
      </p:pic>
      <p:sp>
        <p:nvSpPr>
          <p:cNvPr id="4" name="Text Placeholder 3">
            <a:extLst>
              <a:ext uri="{FF2B5EF4-FFF2-40B4-BE49-F238E27FC236}">
                <a16:creationId xmlns:a16="http://schemas.microsoft.com/office/drawing/2014/main" id="{ED37426D-B534-E35F-925E-985242946C23}"/>
              </a:ext>
            </a:extLst>
          </p:cNvPr>
          <p:cNvSpPr>
            <a:spLocks noGrp="1"/>
          </p:cNvSpPr>
          <p:nvPr>
            <p:ph type="body" sz="half" idx="2"/>
          </p:nvPr>
        </p:nvSpPr>
        <p:spPr>
          <a:xfrm>
            <a:off x="429432" y="1052945"/>
            <a:ext cx="6290234" cy="5347855"/>
          </a:xfrm>
        </p:spPr>
        <p:txBody>
          <a:bodyPr>
            <a:normAutofit/>
          </a:bodyPr>
          <a:lstStyle/>
          <a:p>
            <a:pPr algn="l"/>
            <a:r>
              <a:rPr lang="en-US" sz="1800" b="1" i="0" u="none" strike="noStrike" dirty="0">
                <a:solidFill>
                  <a:srgbClr val="7030A0"/>
                </a:solidFill>
                <a:effectLst/>
                <a:latin typeface="Open Sans" panose="020B0606030504020204" pitchFamily="34" charset="0"/>
              </a:rPr>
              <a:t>Supports mental alertness &amp; improved concentration</a:t>
            </a:r>
          </a:p>
          <a:p>
            <a:pPr algn="l"/>
            <a:endParaRPr lang="en-US" sz="1800" b="1" i="0" u="none" strike="noStrike" dirty="0">
              <a:solidFill>
                <a:srgbClr val="7030A0"/>
              </a:solidFill>
              <a:effectLst/>
              <a:latin typeface="Open Sans" panose="020B0606030504020204" pitchFamily="34" charset="0"/>
            </a:endParaRPr>
          </a:p>
          <a:p>
            <a:pPr algn="l"/>
            <a:r>
              <a:rPr lang="en-US" sz="1800" b="0" i="0" u="none" strike="noStrike" dirty="0">
                <a:solidFill>
                  <a:srgbClr val="707070"/>
                </a:solidFill>
                <a:effectLst/>
                <a:latin typeface="Open Sans" panose="020B0606030504020204" pitchFamily="34" charset="0"/>
              </a:rPr>
              <a:t>A delicious infusion of probiotics, prebiotics, and clean energy ingredients</a:t>
            </a:r>
          </a:p>
          <a:p>
            <a:pPr algn="l">
              <a:buFont typeface="Arial" panose="020B0604020202020204" pitchFamily="34" charset="0"/>
              <a:buChar char="•"/>
            </a:pPr>
            <a:endParaRPr lang="en-US" sz="1800" b="0" i="0" u="none" strike="noStrike" dirty="0">
              <a:solidFill>
                <a:srgbClr val="707070"/>
              </a:solidFill>
              <a:effectLst/>
              <a:latin typeface="Open Sans" panose="020B0606030504020204" pitchFamily="34" charset="0"/>
            </a:endParaRPr>
          </a:p>
          <a:p>
            <a:pPr algn="l">
              <a:buFont typeface="Arial" panose="020B0604020202020204" pitchFamily="34" charset="0"/>
              <a:buChar char="•"/>
            </a:pPr>
            <a:r>
              <a:rPr lang="en-US" sz="1800" b="1" i="0" u="none" strike="noStrike" dirty="0">
                <a:solidFill>
                  <a:srgbClr val="7030A0"/>
                </a:solidFill>
                <a:effectLst/>
                <a:latin typeface="Open Sans" panose="020B0606030504020204" pitchFamily="34" charset="0"/>
              </a:rPr>
              <a:t>Probiotics</a:t>
            </a:r>
          </a:p>
          <a:p>
            <a:pPr lvl="1">
              <a:buFont typeface="Arial" panose="020B0604020202020204" pitchFamily="34" charset="0"/>
              <a:buChar char="•"/>
            </a:pPr>
            <a:r>
              <a:rPr lang="en-US" sz="1800" b="0" i="0" u="none" strike="noStrike" dirty="0">
                <a:solidFill>
                  <a:srgbClr val="707070"/>
                </a:solidFill>
                <a:effectLst/>
                <a:latin typeface="Open Sans" panose="020B0606030504020204" pitchFamily="34" charset="0"/>
              </a:rPr>
              <a:t>DE111</a:t>
            </a:r>
            <a:r>
              <a:rPr lang="en-US" sz="1800" b="0" i="0" u="none" strike="noStrike" baseline="30000" dirty="0">
                <a:solidFill>
                  <a:srgbClr val="707070"/>
                </a:solidFill>
                <a:effectLst/>
                <a:latin typeface="Open Sans" panose="020B0606030504020204" pitchFamily="34" charset="0"/>
              </a:rPr>
              <a:t>®</a:t>
            </a:r>
            <a:r>
              <a:rPr lang="en-US" sz="1800" b="0" i="0" u="none" strike="noStrike" dirty="0">
                <a:solidFill>
                  <a:srgbClr val="707070"/>
                </a:solidFill>
                <a:effectLst/>
                <a:latin typeface="Open Sans" panose="020B0606030504020204" pitchFamily="34" charset="0"/>
              </a:rPr>
              <a:t> Bacillus subtilis</a:t>
            </a:r>
          </a:p>
          <a:p>
            <a:pPr lvl="1">
              <a:buFont typeface="Arial" panose="020B0604020202020204" pitchFamily="34" charset="0"/>
              <a:buChar char="•"/>
            </a:pPr>
            <a:r>
              <a:rPr lang="en-US" sz="1800" b="0" i="0" u="none" strike="noStrike" dirty="0">
                <a:solidFill>
                  <a:srgbClr val="707070"/>
                </a:solidFill>
                <a:effectLst/>
                <a:latin typeface="Open Sans" panose="020B0606030504020204" pitchFamily="34" charset="0"/>
              </a:rPr>
              <a:t>Organic Live Kombucha</a:t>
            </a:r>
          </a:p>
          <a:p>
            <a:pPr algn="l">
              <a:buFont typeface="Arial" panose="020B0604020202020204" pitchFamily="34" charset="0"/>
              <a:buChar char="•"/>
            </a:pPr>
            <a:r>
              <a:rPr lang="en-US" sz="1800" b="1" i="0" u="none" strike="noStrike" dirty="0">
                <a:solidFill>
                  <a:srgbClr val="7030A0"/>
                </a:solidFill>
                <a:effectLst/>
                <a:latin typeface="Open Sans" panose="020B0606030504020204" pitchFamily="34" charset="0"/>
              </a:rPr>
              <a:t>Prebiotics</a:t>
            </a:r>
          </a:p>
          <a:p>
            <a:pPr lvl="1">
              <a:buFont typeface="Arial" panose="020B0604020202020204" pitchFamily="34" charset="0"/>
              <a:buChar char="•"/>
            </a:pPr>
            <a:r>
              <a:rPr lang="en-US" sz="1800" b="0" i="0" u="none" strike="noStrike" dirty="0" err="1">
                <a:solidFill>
                  <a:srgbClr val="707070"/>
                </a:solidFill>
                <a:effectLst/>
                <a:latin typeface="Open Sans" panose="020B0606030504020204" pitchFamily="34" charset="0"/>
              </a:rPr>
              <a:t>PFBc</a:t>
            </a:r>
            <a:r>
              <a:rPr lang="en-US" sz="1800" b="0" i="0" u="none" strike="noStrike" dirty="0">
                <a:solidFill>
                  <a:srgbClr val="707070"/>
                </a:solidFill>
                <a:effectLst/>
                <a:latin typeface="Open Sans" panose="020B0606030504020204" pitchFamily="34" charset="0"/>
              </a:rPr>
              <a:t> (Palm Fruit </a:t>
            </a:r>
            <a:r>
              <a:rPr lang="en-US" sz="1800" b="0" i="0" u="none" strike="noStrike" dirty="0" err="1">
                <a:solidFill>
                  <a:srgbClr val="707070"/>
                </a:solidFill>
                <a:effectLst/>
                <a:latin typeface="Open Sans" panose="020B0606030504020204" pitchFamily="34" charset="0"/>
              </a:rPr>
              <a:t>Bioactives</a:t>
            </a:r>
            <a:r>
              <a:rPr lang="en-US" sz="1800" b="0" i="0" u="none" strike="noStrike" dirty="0">
                <a:solidFill>
                  <a:srgbClr val="707070"/>
                </a:solidFill>
                <a:effectLst/>
                <a:latin typeface="Open Sans" panose="020B0606030504020204" pitchFamily="34" charset="0"/>
              </a:rPr>
              <a:t>)</a:t>
            </a:r>
          </a:p>
          <a:p>
            <a:pPr lvl="1">
              <a:buFont typeface="Arial" panose="020B0604020202020204" pitchFamily="34" charset="0"/>
              <a:buChar char="•"/>
            </a:pPr>
            <a:r>
              <a:rPr lang="en-US" sz="1800" b="0" i="0" u="none" strike="noStrike" dirty="0" err="1">
                <a:solidFill>
                  <a:srgbClr val="707070"/>
                </a:solidFill>
                <a:effectLst/>
                <a:latin typeface="Open Sans" panose="020B0606030504020204" pitchFamily="34" charset="0"/>
              </a:rPr>
              <a:t>Sunfiber</a:t>
            </a:r>
            <a:r>
              <a:rPr lang="en-US" sz="1800" b="0" i="0" u="none" strike="noStrike" baseline="30000" dirty="0">
                <a:solidFill>
                  <a:srgbClr val="707070"/>
                </a:solidFill>
                <a:effectLst/>
                <a:latin typeface="Open Sans" panose="020B0606030504020204" pitchFamily="34" charset="0"/>
              </a:rPr>
              <a:t>®</a:t>
            </a:r>
            <a:endParaRPr lang="en-US" sz="1800" b="0" i="0" u="none" strike="noStrike" dirty="0">
              <a:solidFill>
                <a:srgbClr val="707070"/>
              </a:solidFill>
              <a:effectLst/>
              <a:latin typeface="Open Sans" panose="020B0606030504020204" pitchFamily="34" charset="0"/>
            </a:endParaRPr>
          </a:p>
          <a:p>
            <a:pPr algn="l">
              <a:buFont typeface="Arial" panose="020B0604020202020204" pitchFamily="34" charset="0"/>
              <a:buChar char="•"/>
            </a:pPr>
            <a:r>
              <a:rPr lang="en-US" sz="1800" b="1" i="0" u="none" strike="noStrike" dirty="0">
                <a:solidFill>
                  <a:srgbClr val="7030A0"/>
                </a:solidFill>
                <a:effectLst/>
                <a:latin typeface="Open Sans" panose="020B0606030504020204" pitchFamily="34" charset="0"/>
              </a:rPr>
              <a:t>Clean energy</a:t>
            </a:r>
          </a:p>
          <a:p>
            <a:pPr lvl="1">
              <a:buFont typeface="Arial" panose="020B0604020202020204" pitchFamily="34" charset="0"/>
              <a:buChar char="•"/>
            </a:pPr>
            <a:r>
              <a:rPr lang="en-US" sz="1800" b="0" i="0" u="none" strike="noStrike" dirty="0">
                <a:solidFill>
                  <a:srgbClr val="707070"/>
                </a:solidFill>
                <a:effectLst/>
                <a:latin typeface="Open Sans" panose="020B0606030504020204" pitchFamily="34" charset="0"/>
              </a:rPr>
              <a:t>Organic Green Coffee Bean (contains caffeine)</a:t>
            </a:r>
          </a:p>
          <a:p>
            <a:pPr lvl="1">
              <a:buFont typeface="Arial" panose="020B0604020202020204" pitchFamily="34" charset="0"/>
              <a:buChar char="•"/>
            </a:pPr>
            <a:r>
              <a:rPr lang="en-US" sz="1800" b="0" i="0" u="none" strike="noStrike" dirty="0" err="1">
                <a:solidFill>
                  <a:srgbClr val="707070"/>
                </a:solidFill>
                <a:effectLst/>
                <a:latin typeface="Open Sans" panose="020B0606030504020204" pitchFamily="34" charset="0"/>
              </a:rPr>
              <a:t>Suntheanine</a:t>
            </a:r>
            <a:r>
              <a:rPr lang="en-US" sz="1800" b="0" i="0" u="none" strike="noStrike" baseline="30000" dirty="0">
                <a:solidFill>
                  <a:srgbClr val="707070"/>
                </a:solidFill>
                <a:effectLst/>
                <a:latin typeface="Open Sans" panose="020B0606030504020204" pitchFamily="34" charset="0"/>
              </a:rPr>
              <a:t>®</a:t>
            </a:r>
            <a:endParaRPr lang="en-US" sz="1800" b="0" i="0" u="none" strike="noStrike" dirty="0">
              <a:solidFill>
                <a:srgbClr val="707070"/>
              </a:solidFill>
              <a:effectLst/>
              <a:latin typeface="Open Sans" panose="020B0606030504020204" pitchFamily="34" charset="0"/>
            </a:endParaRPr>
          </a:p>
        </p:txBody>
      </p:sp>
      <p:pic>
        <p:nvPicPr>
          <p:cNvPr id="6" name="Picture 5">
            <a:extLst>
              <a:ext uri="{FF2B5EF4-FFF2-40B4-BE49-F238E27FC236}">
                <a16:creationId xmlns:a16="http://schemas.microsoft.com/office/drawing/2014/main" id="{1C681549-1527-CB5A-225F-9F3FE83F18C0}"/>
              </a:ext>
            </a:extLst>
          </p:cNvPr>
          <p:cNvPicPr>
            <a:picLocks noChangeAspect="1"/>
          </p:cNvPicPr>
          <p:nvPr/>
        </p:nvPicPr>
        <p:blipFill rotWithShape="1">
          <a:blip r:embed="rId3"/>
          <a:srcRect t="68013" b="12795"/>
          <a:stretch/>
        </p:blipFill>
        <p:spPr>
          <a:xfrm>
            <a:off x="6213896" y="3385053"/>
            <a:ext cx="5879878" cy="2611582"/>
          </a:xfrm>
          <a:prstGeom prst="rect">
            <a:avLst/>
          </a:prstGeom>
        </p:spPr>
      </p:pic>
      <p:pic>
        <p:nvPicPr>
          <p:cNvPr id="8" name="Picture 7">
            <a:extLst>
              <a:ext uri="{FF2B5EF4-FFF2-40B4-BE49-F238E27FC236}">
                <a16:creationId xmlns:a16="http://schemas.microsoft.com/office/drawing/2014/main" id="{7CA7DED2-B20F-2679-6548-470FEE84403B}"/>
              </a:ext>
            </a:extLst>
          </p:cNvPr>
          <p:cNvPicPr>
            <a:picLocks noChangeAspect="1"/>
          </p:cNvPicPr>
          <p:nvPr/>
        </p:nvPicPr>
        <p:blipFill rotWithShape="1">
          <a:blip r:embed="rId3"/>
          <a:srcRect t="34950" b="55286"/>
          <a:stretch/>
        </p:blipFill>
        <p:spPr>
          <a:xfrm>
            <a:off x="8390750" y="995068"/>
            <a:ext cx="3801250" cy="858982"/>
          </a:xfrm>
          <a:prstGeom prst="rect">
            <a:avLst/>
          </a:prstGeom>
        </p:spPr>
      </p:pic>
      <p:pic>
        <p:nvPicPr>
          <p:cNvPr id="9" name="Picture 8">
            <a:extLst>
              <a:ext uri="{FF2B5EF4-FFF2-40B4-BE49-F238E27FC236}">
                <a16:creationId xmlns:a16="http://schemas.microsoft.com/office/drawing/2014/main" id="{995D9D8B-A84C-D42D-7EBA-B9B06F2619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10" name="TextBox 9">
            <a:extLst>
              <a:ext uri="{FF2B5EF4-FFF2-40B4-BE49-F238E27FC236}">
                <a16:creationId xmlns:a16="http://schemas.microsoft.com/office/drawing/2014/main" id="{00043436-DC43-B1B2-DF50-3EC1EEDA1A03}"/>
              </a:ext>
            </a:extLst>
          </p:cNvPr>
          <p:cNvSpPr txBox="1"/>
          <p:nvPr/>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spTree>
    <p:extLst>
      <p:ext uri="{BB962C8B-B14F-4D97-AF65-F5344CB8AC3E}">
        <p14:creationId xmlns:p14="http://schemas.microsoft.com/office/powerpoint/2010/main" val="16776811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1045B-7E2B-7C08-A211-8396B0E586CE}"/>
              </a:ext>
            </a:extLst>
          </p:cNvPr>
          <p:cNvSpPr>
            <a:spLocks noGrp="1"/>
          </p:cNvSpPr>
          <p:nvPr>
            <p:ph type="title"/>
          </p:nvPr>
        </p:nvSpPr>
        <p:spPr>
          <a:xfrm>
            <a:off x="308744" y="441660"/>
            <a:ext cx="3932237" cy="531812"/>
          </a:xfrm>
        </p:spPr>
        <p:txBody>
          <a:bodyPr/>
          <a:lstStyle/>
          <a:p>
            <a:r>
              <a:rPr lang="en-US" b="1" dirty="0">
                <a:solidFill>
                  <a:srgbClr val="7030A0"/>
                </a:solidFill>
              </a:rPr>
              <a:t>Packs</a:t>
            </a:r>
          </a:p>
        </p:txBody>
      </p:sp>
      <p:pic>
        <p:nvPicPr>
          <p:cNvPr id="5" name="Content Placeholder 4">
            <a:extLst>
              <a:ext uri="{FF2B5EF4-FFF2-40B4-BE49-F238E27FC236}">
                <a16:creationId xmlns:a16="http://schemas.microsoft.com/office/drawing/2014/main" id="{BBA08CD6-92A5-E62F-A05E-C3291A0A6046}"/>
              </a:ext>
            </a:extLst>
          </p:cNvPr>
          <p:cNvPicPr>
            <a:picLocks noGrp="1" noChangeAspect="1"/>
          </p:cNvPicPr>
          <p:nvPr>
            <p:ph idx="1"/>
          </p:nvPr>
        </p:nvPicPr>
        <p:blipFill>
          <a:blip r:embed="rId2"/>
          <a:stretch>
            <a:fillRect/>
          </a:stretch>
        </p:blipFill>
        <p:spPr>
          <a:xfrm>
            <a:off x="9410208" y="4302460"/>
            <a:ext cx="2540000" cy="2540000"/>
          </a:xfrm>
        </p:spPr>
      </p:pic>
      <p:sp>
        <p:nvSpPr>
          <p:cNvPr id="4" name="Text Placeholder 3">
            <a:extLst>
              <a:ext uri="{FF2B5EF4-FFF2-40B4-BE49-F238E27FC236}">
                <a16:creationId xmlns:a16="http://schemas.microsoft.com/office/drawing/2014/main" id="{8615F24E-5CE3-A231-2AC5-8AA381A5903A}"/>
              </a:ext>
            </a:extLst>
          </p:cNvPr>
          <p:cNvSpPr>
            <a:spLocks noGrp="1"/>
          </p:cNvSpPr>
          <p:nvPr>
            <p:ph type="body" sz="half" idx="2"/>
          </p:nvPr>
        </p:nvSpPr>
        <p:spPr>
          <a:xfrm>
            <a:off x="241792" y="989012"/>
            <a:ext cx="9378726" cy="5321636"/>
          </a:xfrm>
        </p:spPr>
        <p:txBody>
          <a:bodyPr>
            <a:normAutofit/>
          </a:bodyPr>
          <a:lstStyle/>
          <a:p>
            <a:r>
              <a:rPr lang="en-US" sz="2000" b="1" dirty="0">
                <a:solidFill>
                  <a:srgbClr val="7030A0"/>
                </a:solidFill>
              </a:rPr>
              <a:t>Where to Start for Best Experience?</a:t>
            </a:r>
          </a:p>
          <a:p>
            <a:endParaRPr lang="en-US" sz="2000" dirty="0"/>
          </a:p>
          <a:p>
            <a:r>
              <a:rPr lang="en-US" sz="2000" dirty="0">
                <a:solidFill>
                  <a:srgbClr val="7030A0"/>
                </a:solidFill>
              </a:rPr>
              <a:t>Fundamentals – if you need to “fix” something</a:t>
            </a:r>
          </a:p>
          <a:p>
            <a:pPr marL="285750" indent="-285750">
              <a:buFont typeface="Arial" panose="020B0604020202020204" pitchFamily="34" charset="0"/>
              <a:buChar char="•"/>
            </a:pPr>
            <a:r>
              <a:rPr lang="en-US" sz="2000" dirty="0"/>
              <a:t>Comprehensive GBX support (microbiome, gut integrity, immune/inflammatory balance, focus/memory)</a:t>
            </a:r>
          </a:p>
          <a:p>
            <a:endParaRPr lang="en-US" sz="2000" dirty="0"/>
          </a:p>
          <a:p>
            <a:r>
              <a:rPr lang="en-US" sz="2000" dirty="0">
                <a:solidFill>
                  <a:srgbClr val="7030A0"/>
                </a:solidFill>
              </a:rPr>
              <a:t>Happy Juice – if you just want to “feel better”</a:t>
            </a:r>
          </a:p>
          <a:p>
            <a:pPr marL="342900" indent="-342900">
              <a:buFont typeface="Arial" panose="020B0604020202020204" pitchFamily="34" charset="0"/>
              <a:buChar char="•"/>
            </a:pPr>
            <a:r>
              <a:rPr lang="en-US" sz="2000" dirty="0"/>
              <a:t>Move from languishing/burnout to flourishing/vigor</a:t>
            </a:r>
          </a:p>
          <a:p>
            <a:endParaRPr lang="en-US" sz="2000" dirty="0"/>
          </a:p>
          <a:p>
            <a:r>
              <a:rPr lang="en-US" sz="2000" dirty="0">
                <a:solidFill>
                  <a:srgbClr val="7030A0"/>
                </a:solidFill>
              </a:rPr>
              <a:t>Happy Hormones – if you want to “dial in” your performance</a:t>
            </a:r>
          </a:p>
          <a:p>
            <a:pPr marL="342900" indent="-342900">
              <a:buFont typeface="Arial" panose="020B0604020202020204" pitchFamily="34" charset="0"/>
              <a:buChar char="•"/>
            </a:pPr>
            <a:r>
              <a:rPr lang="en-US" sz="2000" dirty="0">
                <a:solidFill>
                  <a:srgbClr val="7030A0"/>
                </a:solidFill>
              </a:rPr>
              <a:t>Ignite:</a:t>
            </a:r>
            <a:r>
              <a:rPr lang="en-US" sz="2000" dirty="0"/>
              <a:t> Sex hormones (estrogen, progesterone, testosterone)</a:t>
            </a:r>
          </a:p>
          <a:p>
            <a:pPr marL="342900" indent="-342900">
              <a:buFont typeface="Arial" panose="020B0604020202020204" pitchFamily="34" charset="0"/>
              <a:buChar char="•"/>
            </a:pPr>
            <a:r>
              <a:rPr lang="en-US" sz="2000" dirty="0">
                <a:solidFill>
                  <a:srgbClr val="7030A0"/>
                </a:solidFill>
              </a:rPr>
              <a:t>Mood+: </a:t>
            </a:r>
            <a:r>
              <a:rPr lang="en-US" sz="2000" dirty="0"/>
              <a:t>Stress/Mood hormones/neurotransmitters (cortisol, serotonin, dopamine)</a:t>
            </a:r>
          </a:p>
          <a:p>
            <a:pPr marL="342900" indent="-342900">
              <a:buFont typeface="Arial" panose="020B0604020202020204" pitchFamily="34" charset="0"/>
              <a:buChar char="•"/>
            </a:pPr>
            <a:r>
              <a:rPr lang="en-US" sz="2000" dirty="0">
                <a:solidFill>
                  <a:srgbClr val="7030A0"/>
                </a:solidFill>
              </a:rPr>
              <a:t>GBX Fit: </a:t>
            </a:r>
            <a:r>
              <a:rPr lang="en-US" sz="2000" dirty="0"/>
              <a:t>Metabolic hormones (insulin/glucose, thyroid, GLP-1, SCFAs)</a:t>
            </a:r>
          </a:p>
        </p:txBody>
      </p:sp>
      <p:pic>
        <p:nvPicPr>
          <p:cNvPr id="6" name="Picture 5">
            <a:extLst>
              <a:ext uri="{FF2B5EF4-FFF2-40B4-BE49-F238E27FC236}">
                <a16:creationId xmlns:a16="http://schemas.microsoft.com/office/drawing/2014/main" id="{C937045C-1B2F-6C6A-D1F6-108BBF7AE769}"/>
              </a:ext>
            </a:extLst>
          </p:cNvPr>
          <p:cNvPicPr>
            <a:picLocks noChangeAspect="1"/>
          </p:cNvPicPr>
          <p:nvPr/>
        </p:nvPicPr>
        <p:blipFill rotWithShape="1">
          <a:blip r:embed="rId3"/>
          <a:srcRect t="31537" b="26971"/>
          <a:stretch/>
        </p:blipFill>
        <p:spPr>
          <a:xfrm>
            <a:off x="8240170" y="457200"/>
            <a:ext cx="3710039" cy="1539354"/>
          </a:xfrm>
          <a:prstGeom prst="rect">
            <a:avLst/>
          </a:prstGeom>
        </p:spPr>
      </p:pic>
      <p:pic>
        <p:nvPicPr>
          <p:cNvPr id="7" name="Picture 6">
            <a:extLst>
              <a:ext uri="{FF2B5EF4-FFF2-40B4-BE49-F238E27FC236}">
                <a16:creationId xmlns:a16="http://schemas.microsoft.com/office/drawing/2014/main" id="{8864F1FB-73A1-DB7C-2CAF-D1F8956B8BAF}"/>
              </a:ext>
            </a:extLst>
          </p:cNvPr>
          <p:cNvPicPr>
            <a:picLocks noChangeAspect="1"/>
          </p:cNvPicPr>
          <p:nvPr/>
        </p:nvPicPr>
        <p:blipFill>
          <a:blip r:embed="rId4"/>
          <a:stretch>
            <a:fillRect/>
          </a:stretch>
        </p:blipFill>
        <p:spPr>
          <a:xfrm>
            <a:off x="8495808" y="2370080"/>
            <a:ext cx="3198761" cy="2399071"/>
          </a:xfrm>
          <a:prstGeom prst="rect">
            <a:avLst/>
          </a:prstGeom>
        </p:spPr>
      </p:pic>
    </p:spTree>
    <p:extLst>
      <p:ext uri="{BB962C8B-B14F-4D97-AF65-F5344CB8AC3E}">
        <p14:creationId xmlns:p14="http://schemas.microsoft.com/office/powerpoint/2010/main" val="3286141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4F0C5F1-ECE5-9A58-B1E8-3171E32E63CA}"/>
              </a:ext>
            </a:extLst>
          </p:cNvPr>
          <p:cNvGrpSpPr/>
          <p:nvPr/>
        </p:nvGrpSpPr>
        <p:grpSpPr>
          <a:xfrm>
            <a:off x="0" y="128588"/>
            <a:ext cx="6462412" cy="2305513"/>
            <a:chOff x="0" y="128588"/>
            <a:chExt cx="6462412" cy="2305513"/>
          </a:xfrm>
        </p:grpSpPr>
        <p:pic>
          <p:nvPicPr>
            <p:cNvPr id="4" name="Picture 3">
              <a:extLst>
                <a:ext uri="{FF2B5EF4-FFF2-40B4-BE49-F238E27FC236}">
                  <a16:creationId xmlns:a16="http://schemas.microsoft.com/office/drawing/2014/main" id="{9249F81D-A0A4-ABDF-51F1-B45CAA0F5984}"/>
                </a:ext>
              </a:extLst>
            </p:cNvPr>
            <p:cNvPicPr>
              <a:picLocks noChangeAspect="1"/>
            </p:cNvPicPr>
            <p:nvPr/>
          </p:nvPicPr>
          <p:blipFill rotWithShape="1">
            <a:blip r:embed="rId2"/>
            <a:srcRect t="38604" b="31330"/>
            <a:stretch/>
          </p:blipFill>
          <p:spPr>
            <a:xfrm>
              <a:off x="0" y="128588"/>
              <a:ext cx="6462412" cy="1942976"/>
            </a:xfrm>
            <a:prstGeom prst="rect">
              <a:avLst/>
            </a:prstGeom>
          </p:spPr>
        </p:pic>
        <p:sp>
          <p:nvSpPr>
            <p:cNvPr id="5" name="TextBox 4">
              <a:extLst>
                <a:ext uri="{FF2B5EF4-FFF2-40B4-BE49-F238E27FC236}">
                  <a16:creationId xmlns:a16="http://schemas.microsoft.com/office/drawing/2014/main" id="{3699700A-38CA-8F29-8A4E-00FB4883928D}"/>
                </a:ext>
              </a:extLst>
            </p:cNvPr>
            <p:cNvSpPr txBox="1"/>
            <p:nvPr/>
          </p:nvSpPr>
          <p:spPr>
            <a:xfrm>
              <a:off x="1388534" y="1972436"/>
              <a:ext cx="3519681" cy="461665"/>
            </a:xfrm>
            <a:prstGeom prst="rect">
              <a:avLst/>
            </a:prstGeom>
            <a:noFill/>
          </p:spPr>
          <p:txBody>
            <a:bodyPr wrap="none" rtlCol="0">
              <a:spAutoFit/>
            </a:bodyPr>
            <a:lstStyle/>
            <a:p>
              <a:r>
                <a:rPr lang="en-US" sz="2400" b="1" dirty="0">
                  <a:solidFill>
                    <a:srgbClr val="7030A0"/>
                  </a:solidFill>
                </a:rPr>
                <a:t>Mental Wellness (“Mind”)</a:t>
              </a:r>
            </a:p>
          </p:txBody>
        </p:sp>
      </p:grpSp>
      <p:grpSp>
        <p:nvGrpSpPr>
          <p:cNvPr id="11" name="Group 10">
            <a:extLst>
              <a:ext uri="{FF2B5EF4-FFF2-40B4-BE49-F238E27FC236}">
                <a16:creationId xmlns:a16="http://schemas.microsoft.com/office/drawing/2014/main" id="{540E3CAA-FAB3-7DD0-4907-3DDB1F5EC02B}"/>
              </a:ext>
            </a:extLst>
          </p:cNvPr>
          <p:cNvGrpSpPr/>
          <p:nvPr/>
        </p:nvGrpSpPr>
        <p:grpSpPr>
          <a:xfrm>
            <a:off x="421103" y="3547205"/>
            <a:ext cx="4555181" cy="2576214"/>
            <a:chOff x="353034" y="4153198"/>
            <a:chExt cx="4555181" cy="2576214"/>
          </a:xfrm>
        </p:grpSpPr>
        <p:pic>
          <p:nvPicPr>
            <p:cNvPr id="2" name="Picture 1">
              <a:extLst>
                <a:ext uri="{FF2B5EF4-FFF2-40B4-BE49-F238E27FC236}">
                  <a16:creationId xmlns:a16="http://schemas.microsoft.com/office/drawing/2014/main" id="{D29C5F85-A216-2EE0-B259-2A27876A04E3}"/>
                </a:ext>
              </a:extLst>
            </p:cNvPr>
            <p:cNvPicPr>
              <a:picLocks noChangeAspect="1"/>
            </p:cNvPicPr>
            <p:nvPr/>
          </p:nvPicPr>
          <p:blipFill>
            <a:blip r:embed="rId3"/>
            <a:stretch>
              <a:fillRect/>
            </a:stretch>
          </p:blipFill>
          <p:spPr>
            <a:xfrm>
              <a:off x="353034" y="4746568"/>
              <a:ext cx="4555181" cy="1982844"/>
            </a:xfrm>
            <a:prstGeom prst="rect">
              <a:avLst/>
            </a:prstGeom>
          </p:spPr>
        </p:pic>
        <p:sp>
          <p:nvSpPr>
            <p:cNvPr id="6" name="TextBox 5">
              <a:extLst>
                <a:ext uri="{FF2B5EF4-FFF2-40B4-BE49-F238E27FC236}">
                  <a16:creationId xmlns:a16="http://schemas.microsoft.com/office/drawing/2014/main" id="{4DD4FDEE-205D-63BB-07E0-0E6577D81D52}"/>
                </a:ext>
              </a:extLst>
            </p:cNvPr>
            <p:cNvSpPr txBox="1"/>
            <p:nvPr/>
          </p:nvSpPr>
          <p:spPr>
            <a:xfrm>
              <a:off x="1303638" y="4153198"/>
              <a:ext cx="3604577" cy="461665"/>
            </a:xfrm>
            <a:prstGeom prst="rect">
              <a:avLst/>
            </a:prstGeom>
            <a:noFill/>
          </p:spPr>
          <p:txBody>
            <a:bodyPr wrap="none" rtlCol="0">
              <a:spAutoFit/>
            </a:bodyPr>
            <a:lstStyle/>
            <a:p>
              <a:r>
                <a:rPr lang="en-US" sz="2400" b="1" dirty="0">
                  <a:solidFill>
                    <a:srgbClr val="0070C0"/>
                  </a:solidFill>
                </a:rPr>
                <a:t>Physical Wellness (“Body”)</a:t>
              </a:r>
            </a:p>
          </p:txBody>
        </p:sp>
      </p:grpSp>
      <p:sp>
        <p:nvSpPr>
          <p:cNvPr id="8" name="TextBox 7">
            <a:extLst>
              <a:ext uri="{FF2B5EF4-FFF2-40B4-BE49-F238E27FC236}">
                <a16:creationId xmlns:a16="http://schemas.microsoft.com/office/drawing/2014/main" id="{2088D7ED-0643-1D78-24A8-CA90376E77AC}"/>
              </a:ext>
            </a:extLst>
          </p:cNvPr>
          <p:cNvSpPr txBox="1"/>
          <p:nvPr/>
        </p:nvSpPr>
        <p:spPr>
          <a:xfrm>
            <a:off x="5400675" y="4614863"/>
            <a:ext cx="6791325" cy="954107"/>
          </a:xfrm>
          <a:prstGeom prst="rect">
            <a:avLst/>
          </a:prstGeom>
          <a:noFill/>
        </p:spPr>
        <p:txBody>
          <a:bodyPr wrap="square">
            <a:spAutoFit/>
          </a:bodyPr>
          <a:lstStyle/>
          <a:p>
            <a:pPr algn="ctr"/>
            <a:r>
              <a:rPr lang="en-US" sz="2800" b="1" dirty="0">
                <a:solidFill>
                  <a:srgbClr val="7030A0"/>
                </a:solidFill>
              </a:rPr>
              <a:t>Mind/Body Balance</a:t>
            </a:r>
          </a:p>
          <a:p>
            <a:pPr algn="ctr"/>
            <a:r>
              <a:rPr lang="en-US" sz="2800" i="1" dirty="0">
                <a:solidFill>
                  <a:srgbClr val="7030A0"/>
                </a:solidFill>
              </a:rPr>
              <a:t>“Next-Level” Mental &amp; Physical Performance</a:t>
            </a:r>
          </a:p>
        </p:txBody>
      </p:sp>
      <p:pic>
        <p:nvPicPr>
          <p:cNvPr id="9" name="Picture 8">
            <a:extLst>
              <a:ext uri="{FF2B5EF4-FFF2-40B4-BE49-F238E27FC236}">
                <a16:creationId xmlns:a16="http://schemas.microsoft.com/office/drawing/2014/main" id="{34B7FE71-07A5-547C-782D-250F4680BC65}"/>
              </a:ext>
            </a:extLst>
          </p:cNvPr>
          <p:cNvPicPr>
            <a:picLocks noChangeAspect="1"/>
          </p:cNvPicPr>
          <p:nvPr/>
        </p:nvPicPr>
        <p:blipFill>
          <a:blip r:embed="rId4"/>
          <a:stretch>
            <a:fillRect/>
          </a:stretch>
        </p:blipFill>
        <p:spPr>
          <a:xfrm>
            <a:off x="5623461" y="2302400"/>
            <a:ext cx="6291262" cy="2312464"/>
          </a:xfrm>
          <a:prstGeom prst="rect">
            <a:avLst/>
          </a:prstGeom>
        </p:spPr>
      </p:pic>
      <p:pic>
        <p:nvPicPr>
          <p:cNvPr id="3" name="Picture 2">
            <a:extLst>
              <a:ext uri="{FF2B5EF4-FFF2-40B4-BE49-F238E27FC236}">
                <a16:creationId xmlns:a16="http://schemas.microsoft.com/office/drawing/2014/main" id="{B19C07E2-91EF-3601-C95E-5944AF3576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7" name="TextBox 6">
            <a:extLst>
              <a:ext uri="{FF2B5EF4-FFF2-40B4-BE49-F238E27FC236}">
                <a16:creationId xmlns:a16="http://schemas.microsoft.com/office/drawing/2014/main" id="{BCE879E5-7993-FC52-EC1A-E46C7898F66F}"/>
              </a:ext>
            </a:extLst>
          </p:cNvPr>
          <p:cNvSpPr txBox="1"/>
          <p:nvPr/>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spTree>
    <p:extLst>
      <p:ext uri="{BB962C8B-B14F-4D97-AF65-F5344CB8AC3E}">
        <p14:creationId xmlns:p14="http://schemas.microsoft.com/office/powerpoint/2010/main" val="374596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3BE4A-C242-E319-6C2A-E6071FC4670C}"/>
              </a:ext>
            </a:extLst>
          </p:cNvPr>
          <p:cNvSpPr>
            <a:spLocks noGrp="1"/>
          </p:cNvSpPr>
          <p:nvPr>
            <p:ph type="title"/>
          </p:nvPr>
        </p:nvSpPr>
        <p:spPr/>
        <p:txBody>
          <a:bodyPr/>
          <a:lstStyle/>
          <a:p>
            <a:r>
              <a:rPr lang="en-US" b="1" dirty="0">
                <a:solidFill>
                  <a:srgbClr val="7030A0"/>
                </a:solidFill>
              </a:rPr>
              <a:t>Intellectual Property Platform</a:t>
            </a:r>
          </a:p>
        </p:txBody>
      </p:sp>
      <p:sp>
        <p:nvSpPr>
          <p:cNvPr id="3" name="Text Placeholder 2">
            <a:extLst>
              <a:ext uri="{FF2B5EF4-FFF2-40B4-BE49-F238E27FC236}">
                <a16:creationId xmlns:a16="http://schemas.microsoft.com/office/drawing/2014/main" id="{2BB2BBF3-B2D2-AC91-AAF0-22E1F23F7F17}"/>
              </a:ext>
            </a:extLst>
          </p:cNvPr>
          <p:cNvSpPr>
            <a:spLocks noGrp="1"/>
          </p:cNvSpPr>
          <p:nvPr>
            <p:ph type="body" sz="quarter" idx="11"/>
          </p:nvPr>
        </p:nvSpPr>
        <p:spPr>
          <a:xfrm>
            <a:off x="255639" y="2046287"/>
            <a:ext cx="11517261" cy="2765425"/>
          </a:xfrm>
        </p:spPr>
        <p:txBody>
          <a:bodyPr>
            <a:normAutofit/>
          </a:bodyPr>
          <a:lstStyle/>
          <a:p>
            <a:r>
              <a:rPr lang="en-US" dirty="0"/>
              <a:t>Dozens of peer-reviewed </a:t>
            </a:r>
            <a:r>
              <a:rPr lang="en-US" b="1" dirty="0">
                <a:solidFill>
                  <a:srgbClr val="7030A0"/>
                </a:solidFill>
              </a:rPr>
              <a:t>scientific presentations and publications</a:t>
            </a:r>
          </a:p>
          <a:p>
            <a:endParaRPr lang="en-US" b="1" dirty="0">
              <a:solidFill>
                <a:srgbClr val="7030A0"/>
              </a:solidFill>
            </a:endParaRPr>
          </a:p>
          <a:p>
            <a:r>
              <a:rPr lang="en-US" dirty="0"/>
              <a:t>Dozens of </a:t>
            </a:r>
            <a:r>
              <a:rPr lang="en-US" b="1" dirty="0">
                <a:solidFill>
                  <a:srgbClr val="7030A0"/>
                </a:solidFill>
              </a:rPr>
              <a:t>Patent Applications </a:t>
            </a:r>
            <a:r>
              <a:rPr lang="en-US" dirty="0"/>
              <a:t>pending globally</a:t>
            </a:r>
          </a:p>
          <a:p>
            <a:endParaRPr lang="en-US" dirty="0"/>
          </a:p>
          <a:p>
            <a:r>
              <a:rPr lang="en-US" dirty="0"/>
              <a:t>Multiple Industry </a:t>
            </a:r>
            <a:r>
              <a:rPr lang="en-US" b="1" dirty="0">
                <a:solidFill>
                  <a:srgbClr val="7030A0"/>
                </a:solidFill>
              </a:rPr>
              <a:t>“Best Of” Awards </a:t>
            </a:r>
            <a:r>
              <a:rPr lang="en-US" dirty="0"/>
              <a:t>– including “Startup of the Year” (twice) </a:t>
            </a:r>
          </a:p>
        </p:txBody>
      </p:sp>
    </p:spTree>
    <p:extLst>
      <p:ext uri="{BB962C8B-B14F-4D97-AF65-F5344CB8AC3E}">
        <p14:creationId xmlns:p14="http://schemas.microsoft.com/office/powerpoint/2010/main" val="4275542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20A69342-4D29-DD42-A805-D80710A232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30007" y="1512887"/>
            <a:ext cx="1600390" cy="4685353"/>
          </a:xfrm>
          <a:prstGeom prst="rect">
            <a:avLst/>
          </a:prstGeom>
        </p:spPr>
      </p:pic>
      <p:sp>
        <p:nvSpPr>
          <p:cNvPr id="12" name="Text Placeholder 2">
            <a:extLst>
              <a:ext uri="{FF2B5EF4-FFF2-40B4-BE49-F238E27FC236}">
                <a16:creationId xmlns:a16="http://schemas.microsoft.com/office/drawing/2014/main" id="{8E3B1382-DDC3-4845-A463-743643895BB8}"/>
              </a:ext>
            </a:extLst>
          </p:cNvPr>
          <p:cNvSpPr txBox="1">
            <a:spLocks/>
          </p:cNvSpPr>
          <p:nvPr/>
        </p:nvSpPr>
        <p:spPr>
          <a:xfrm>
            <a:off x="9417465" y="1829208"/>
            <a:ext cx="1803240" cy="180430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7F7F7F"/>
                </a:solidFill>
                <a:effectLst/>
                <a:uLnTx/>
                <a:uFillTx/>
                <a:latin typeface="Verdana" panose="020B0604030504040204" pitchFamily="34" charset="0"/>
                <a:ea typeface="Verdana" panose="020B0604030504040204" pitchFamily="34" charset="0"/>
                <a:cs typeface="Verdana" panose="020B0604030504040204" pitchFamily="34" charset="0"/>
              </a:rPr>
              <a:t>The microbiome plays an important role in the way you feel mentally and physically.</a:t>
            </a:r>
          </a:p>
        </p:txBody>
      </p:sp>
      <p:sp>
        <p:nvSpPr>
          <p:cNvPr id="13" name="Oval 12">
            <a:extLst>
              <a:ext uri="{FF2B5EF4-FFF2-40B4-BE49-F238E27FC236}">
                <a16:creationId xmlns:a16="http://schemas.microsoft.com/office/drawing/2014/main" id="{1E747099-C502-4A48-B366-65FA6F0BF1CE}"/>
              </a:ext>
            </a:extLst>
          </p:cNvPr>
          <p:cNvSpPr/>
          <p:nvPr/>
        </p:nvSpPr>
        <p:spPr>
          <a:xfrm>
            <a:off x="7913199" y="2838450"/>
            <a:ext cx="1310642" cy="1310642"/>
          </a:xfrm>
          <a:prstGeom prst="ellipse">
            <a:avLst/>
          </a:prstGeom>
          <a:noFill/>
          <a:ln w="38100">
            <a:solidFill>
              <a:srgbClr val="3F2A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endParaRPr>
          </a:p>
        </p:txBody>
      </p:sp>
      <p:sp>
        <p:nvSpPr>
          <p:cNvPr id="14" name="Rectangle 13">
            <a:extLst>
              <a:ext uri="{FF2B5EF4-FFF2-40B4-BE49-F238E27FC236}">
                <a16:creationId xmlns:a16="http://schemas.microsoft.com/office/drawing/2014/main" id="{65F280B6-14D5-964B-8DF2-9ED928285875}"/>
              </a:ext>
            </a:extLst>
          </p:cNvPr>
          <p:cNvSpPr/>
          <p:nvPr/>
        </p:nvSpPr>
        <p:spPr>
          <a:xfrm>
            <a:off x="9330397" y="4942466"/>
            <a:ext cx="1890308" cy="1077218"/>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7F7F7F"/>
                </a:solidFill>
                <a:effectLst/>
                <a:uLnTx/>
                <a:uFillTx/>
                <a:latin typeface="Verdana" panose="020B0604030504040204" pitchFamily="34" charset="0"/>
                <a:ea typeface="Verdana" panose="020B0604030504040204" pitchFamily="34" charset="0"/>
                <a:cs typeface="Verdana" panose="020B0604030504040204" pitchFamily="34" charset="0"/>
              </a:rPr>
              <a:t>This explains why you have those “GUT FEELINGS”</a:t>
            </a:r>
          </a:p>
        </p:txBody>
      </p:sp>
      <p:pic>
        <p:nvPicPr>
          <p:cNvPr id="16" name="Picture 15">
            <a:extLst>
              <a:ext uri="{FF2B5EF4-FFF2-40B4-BE49-F238E27FC236}">
                <a16:creationId xmlns:a16="http://schemas.microsoft.com/office/drawing/2014/main" id="{CCA2D6E7-7770-974B-96C2-0309A8788290}"/>
              </a:ext>
            </a:extLst>
          </p:cNvPr>
          <p:cNvPicPr>
            <a:picLocks noChangeAspect="1"/>
          </p:cNvPicPr>
          <p:nvPr/>
        </p:nvPicPr>
        <p:blipFill>
          <a:blip r:embed="rId4"/>
          <a:stretch>
            <a:fillRect/>
          </a:stretch>
        </p:blipFill>
        <p:spPr>
          <a:xfrm>
            <a:off x="9945050" y="3574550"/>
            <a:ext cx="1149083" cy="1149083"/>
          </a:xfrm>
          <a:prstGeom prst="rect">
            <a:avLst/>
          </a:prstGeom>
        </p:spPr>
      </p:pic>
      <p:cxnSp>
        <p:nvCxnSpPr>
          <p:cNvPr id="17" name="Straight Connector 16">
            <a:extLst>
              <a:ext uri="{FF2B5EF4-FFF2-40B4-BE49-F238E27FC236}">
                <a16:creationId xmlns:a16="http://schemas.microsoft.com/office/drawing/2014/main" id="{7F00E6A1-F5C1-334E-B929-74A8EDBEBB14}"/>
              </a:ext>
            </a:extLst>
          </p:cNvPr>
          <p:cNvCxnSpPr>
            <a:cxnSpLocks/>
          </p:cNvCxnSpPr>
          <p:nvPr/>
        </p:nvCxnSpPr>
        <p:spPr>
          <a:xfrm>
            <a:off x="9208950" y="3713217"/>
            <a:ext cx="807742" cy="272995"/>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B2F5CB4-CFB0-9A49-943F-E60EC9439399}"/>
              </a:ext>
            </a:extLst>
          </p:cNvPr>
          <p:cNvSpPr txBox="1"/>
          <p:nvPr/>
        </p:nvSpPr>
        <p:spPr>
          <a:xfrm>
            <a:off x="904748" y="645655"/>
            <a:ext cx="10382505" cy="551433"/>
          </a:xfrm>
          <a:prstGeom prst="rect">
            <a:avLst/>
          </a:prstGeom>
        </p:spPr>
        <p:txBody>
          <a:bodyPr wrap="square" lIns="0" tIns="0" rIns="0" bIns="0" rtlCol="0" anchor="ctr">
            <a:spAutoFit/>
          </a:bodyPr>
          <a:lstStyle/>
          <a:p>
            <a:pPr marL="0" marR="0" lvl="0" indent="0" algn="ctr" defTabSz="609630" rtl="0" eaLnBrk="1" fontAlgn="auto" latinLnBrk="0" hangingPunct="1">
              <a:lnSpc>
                <a:spcPts val="4267"/>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22D72"/>
                </a:solidFill>
                <a:effectLst/>
                <a:uLnTx/>
                <a:uFillTx/>
                <a:latin typeface="Georgia" panose="02040502050405020303" pitchFamily="18" charset="0"/>
                <a:ea typeface="Verdana" panose="020B0604030504040204" pitchFamily="34" charset="0"/>
                <a:cs typeface="Verdana" panose="020B0604030504040204" pitchFamily="34" charset="0"/>
              </a:rPr>
              <a:t>How Important is Your Microbiome?</a:t>
            </a:r>
          </a:p>
        </p:txBody>
      </p:sp>
      <p:sp>
        <p:nvSpPr>
          <p:cNvPr id="32" name="Text Placeholder 1">
            <a:extLst>
              <a:ext uri="{FF2B5EF4-FFF2-40B4-BE49-F238E27FC236}">
                <a16:creationId xmlns:a16="http://schemas.microsoft.com/office/drawing/2014/main" id="{1A87894B-3D2A-9249-A2D0-30C6F33B9EA6}"/>
              </a:ext>
            </a:extLst>
          </p:cNvPr>
          <p:cNvSpPr txBox="1">
            <a:spLocks/>
          </p:cNvSpPr>
          <p:nvPr/>
        </p:nvSpPr>
        <p:spPr>
          <a:xfrm>
            <a:off x="838200" y="1690076"/>
            <a:ext cx="6111240" cy="1884474"/>
          </a:xfrm>
          <a:prstGeom prst="rect">
            <a:avLst/>
          </a:prstGeom>
        </p:spPr>
        <p:txBody>
          <a:bodyPr>
            <a:norm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ct val="20000"/>
              </a:spcBef>
              <a:spcAft>
                <a:spcPts val="0"/>
              </a:spcAft>
              <a:buClrTx/>
              <a:buSzTx/>
              <a:buNone/>
              <a:tabLst/>
              <a:defRPr/>
            </a:pPr>
            <a:r>
              <a:rPr kumimoji="0" lang="en-US" sz="1800" b="0" i="0" u="none" strike="noStrike" kern="1200" cap="none" spc="0" normalizeH="0" baseline="0" noProof="0" dirty="0">
                <a:ln>
                  <a:noFill/>
                </a:ln>
                <a:solidFill>
                  <a:srgbClr val="522D72"/>
                </a:solidFill>
                <a:effectLst/>
                <a:uLnTx/>
                <a:uFillTx/>
                <a:latin typeface="Georgia" panose="02040502050405020303"/>
                <a:ea typeface="Verdana" panose="020B0604030504040204" pitchFamily="34" charset="0"/>
                <a:cs typeface="Vani" panose="020B0502040204020203" pitchFamily="18" charset="0"/>
              </a:rPr>
              <a:t>Communicates with the brain to regulate health, weight, immune function, digestive function, mood, and overall mental wellness and physical health (including longevity). </a:t>
            </a:r>
            <a:br>
              <a:rPr kumimoji="0" lang="en-US" sz="1800" b="0" i="0" u="none" strike="noStrike" kern="1200" cap="none" spc="0" normalizeH="0" baseline="0" noProof="0" dirty="0">
                <a:ln>
                  <a:noFill/>
                </a:ln>
                <a:solidFill>
                  <a:srgbClr val="522D72"/>
                </a:solidFill>
                <a:effectLst/>
                <a:uLnTx/>
                <a:uFillTx/>
                <a:latin typeface="Georgia" panose="02040502050405020303"/>
                <a:ea typeface="Verdana" panose="020B0604030504040204" pitchFamily="34" charset="0"/>
                <a:cs typeface="Vani" panose="020B0502040204020203" pitchFamily="18" charset="0"/>
              </a:rPr>
            </a:br>
            <a:endParaRPr kumimoji="0" lang="en-US" sz="1800" b="0" i="0" u="none" strike="noStrike" kern="1200" cap="none" spc="0" normalizeH="0" baseline="0" noProof="0" dirty="0">
              <a:ln>
                <a:noFill/>
              </a:ln>
              <a:solidFill>
                <a:srgbClr val="522D72"/>
              </a:solidFill>
              <a:effectLst/>
              <a:uLnTx/>
              <a:uFillTx/>
              <a:latin typeface="Georgia" panose="02040502050405020303"/>
              <a:ea typeface="Verdana" panose="020B0604030504040204" pitchFamily="34" charset="0"/>
              <a:cs typeface="Vani" panose="020B0502040204020203" pitchFamily="18" charset="0"/>
            </a:endParaRPr>
          </a:p>
          <a:p>
            <a:pPr marL="0" marR="0" lvl="0" indent="0" algn="l" defTabSz="609630" rtl="0" eaLnBrk="1" fontAlgn="auto" latinLnBrk="0" hangingPunct="1">
              <a:lnSpc>
                <a:spcPct val="100000"/>
              </a:lnSpc>
              <a:spcBef>
                <a:spcPct val="20000"/>
              </a:spcBef>
              <a:spcAft>
                <a:spcPts val="0"/>
              </a:spcAft>
              <a:buClrTx/>
              <a:buSzTx/>
              <a:buNone/>
              <a:tabLst/>
              <a:defRPr/>
            </a:pPr>
            <a:r>
              <a:rPr kumimoji="0" lang="en-US" sz="1800" b="0" i="0" u="none" strike="noStrike" kern="1200" cap="none" spc="0" normalizeH="0" baseline="0" noProof="0" dirty="0">
                <a:ln>
                  <a:noFill/>
                </a:ln>
                <a:solidFill>
                  <a:srgbClr val="522D72"/>
                </a:solidFill>
                <a:effectLst/>
                <a:uLnTx/>
                <a:uFillTx/>
                <a:latin typeface="Georgia" panose="02040502050405020303"/>
                <a:ea typeface="Verdana" panose="020B0604030504040204" pitchFamily="34" charset="0"/>
                <a:cs typeface="Vani" panose="020B0502040204020203" pitchFamily="18" charset="0"/>
              </a:rPr>
              <a:t>What we put in our bodies affects the microbiome, which in turn affects our mind and other crucial bodily systems.</a:t>
            </a:r>
          </a:p>
        </p:txBody>
      </p:sp>
      <p:sp>
        <p:nvSpPr>
          <p:cNvPr id="33" name="Rectangle 32">
            <a:extLst>
              <a:ext uri="{FF2B5EF4-FFF2-40B4-BE49-F238E27FC236}">
                <a16:creationId xmlns:a16="http://schemas.microsoft.com/office/drawing/2014/main" id="{1FD1635A-04E1-A740-9DDA-B8B7DC1A8FEB}"/>
              </a:ext>
            </a:extLst>
          </p:cNvPr>
          <p:cNvSpPr/>
          <p:nvPr/>
        </p:nvSpPr>
        <p:spPr>
          <a:xfrm>
            <a:off x="914510" y="3911427"/>
            <a:ext cx="1779989" cy="362837"/>
          </a:xfrm>
          <a:prstGeom prst="rect">
            <a:avLst/>
          </a:prstGeom>
          <a:solidFill>
            <a:srgbClr val="52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ea typeface="Verdana" panose="020B0604030504040204" pitchFamily="34" charset="0"/>
                <a:cs typeface="Verdana" panose="020B0604030504040204" pitchFamily="34" charset="0"/>
              </a:rPr>
              <a:t>IN BALANCE</a:t>
            </a:r>
          </a:p>
        </p:txBody>
      </p:sp>
      <p:sp>
        <p:nvSpPr>
          <p:cNvPr id="34" name="Rectangle 33">
            <a:extLst>
              <a:ext uri="{FF2B5EF4-FFF2-40B4-BE49-F238E27FC236}">
                <a16:creationId xmlns:a16="http://schemas.microsoft.com/office/drawing/2014/main" id="{9A2AB5BC-4003-4841-A31B-12924AEB3156}"/>
              </a:ext>
            </a:extLst>
          </p:cNvPr>
          <p:cNvSpPr/>
          <p:nvPr/>
        </p:nvSpPr>
        <p:spPr>
          <a:xfrm>
            <a:off x="908160" y="5003684"/>
            <a:ext cx="2491189" cy="362837"/>
          </a:xfrm>
          <a:prstGeom prst="rect">
            <a:avLst/>
          </a:prstGeom>
          <a:solidFill>
            <a:srgbClr val="52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ea typeface="Verdana" panose="020B0604030504040204" pitchFamily="34" charset="0"/>
                <a:cs typeface="Verdana" panose="020B0604030504040204" pitchFamily="34" charset="0"/>
              </a:rPr>
              <a:t>OUT OF BALANCE</a:t>
            </a:r>
          </a:p>
        </p:txBody>
      </p:sp>
      <p:sp>
        <p:nvSpPr>
          <p:cNvPr id="35" name="Text Placeholder 1">
            <a:extLst>
              <a:ext uri="{FF2B5EF4-FFF2-40B4-BE49-F238E27FC236}">
                <a16:creationId xmlns:a16="http://schemas.microsoft.com/office/drawing/2014/main" id="{92D13F40-B3F3-944C-8F42-0BD0415BCEA3}"/>
              </a:ext>
            </a:extLst>
          </p:cNvPr>
          <p:cNvSpPr txBox="1">
            <a:spLocks/>
          </p:cNvSpPr>
          <p:nvPr/>
        </p:nvSpPr>
        <p:spPr>
          <a:xfrm>
            <a:off x="908160" y="4265636"/>
            <a:ext cx="5591721" cy="650763"/>
          </a:xfrm>
          <a:prstGeom prst="rect">
            <a:avLst/>
          </a:prstGeom>
        </p:spPr>
        <p:txBody>
          <a:bodyPr vert="horz" lIns="91440" tIns="45720" rIns="91440" bIns="45720" rtlCol="0">
            <a:noAutofit/>
          </a:bodyPr>
          <a:lstStyle>
            <a:lvl1pPr marL="228611" indent="-228611" algn="l" defTabSz="609630" rtl="0" eaLnBrk="1" latinLnBrk="0" hangingPunct="1">
              <a:spcBef>
                <a:spcPct val="20000"/>
              </a:spcBef>
              <a:buFont typeface="Arial" pitchFamily="34" charset="0"/>
              <a:buChar char="•"/>
              <a:defRPr sz="2133" kern="1200">
                <a:solidFill>
                  <a:srgbClr val="521887"/>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rgbClr val="521887"/>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rgbClr val="521887"/>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rgbClr val="7F7F7F"/>
                </a:solidFill>
                <a:effectLst/>
                <a:uLnTx/>
                <a:uFillTx/>
                <a:latin typeface="Verdana" panose="020B0604030504040204" pitchFamily="34" charset="0"/>
                <a:ea typeface="Verdana" panose="020B0604030504040204" pitchFamily="34" charset="0"/>
                <a:cs typeface="Verdana" panose="020B0604030504040204" pitchFamily="34" charset="0"/>
              </a:rPr>
              <a:t>Feeling great!</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rgbClr val="7F7F7F"/>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600" b="0"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Verdana" panose="020B0604030504040204" pitchFamily="34" charset="0"/>
              </a:rPr>
              <a:t>-internal, on-demand, dynamic, natural pharmacy</a:t>
            </a:r>
          </a:p>
        </p:txBody>
      </p:sp>
      <p:sp>
        <p:nvSpPr>
          <p:cNvPr id="36" name="Text Placeholder 1">
            <a:extLst>
              <a:ext uri="{FF2B5EF4-FFF2-40B4-BE49-F238E27FC236}">
                <a16:creationId xmlns:a16="http://schemas.microsoft.com/office/drawing/2014/main" id="{D64FCEA4-638D-044C-9B02-70BADFE9B2B1}"/>
              </a:ext>
            </a:extLst>
          </p:cNvPr>
          <p:cNvSpPr txBox="1">
            <a:spLocks/>
          </p:cNvSpPr>
          <p:nvPr/>
        </p:nvSpPr>
        <p:spPr>
          <a:xfrm>
            <a:off x="904748" y="5368921"/>
            <a:ext cx="5884308" cy="843424"/>
          </a:xfrm>
          <a:prstGeom prst="rect">
            <a:avLst/>
          </a:prstGeom>
        </p:spPr>
        <p:txBody>
          <a:bodyPr vert="horz" lIns="91440" tIns="45720" rIns="91440" bIns="45720" rtlCol="0">
            <a:noAutofit/>
          </a:bodyPr>
          <a:lstStyle>
            <a:lvl1pPr marL="228611" indent="-228611" algn="l" defTabSz="609630" rtl="0" eaLnBrk="1" latinLnBrk="0" hangingPunct="1">
              <a:spcBef>
                <a:spcPct val="20000"/>
              </a:spcBef>
              <a:buFont typeface="Arial" pitchFamily="34" charset="0"/>
              <a:buChar char="•"/>
              <a:defRPr sz="2133" kern="1200">
                <a:solidFill>
                  <a:srgbClr val="521887"/>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rgbClr val="521887"/>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rgbClr val="521887"/>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600" b="0" i="0" u="none" strike="noStrike" kern="1200" cap="none" spc="0" normalizeH="0" baseline="0" noProof="0" dirty="0">
                <a:ln>
                  <a:noFill/>
                </a:ln>
                <a:solidFill>
                  <a:srgbClr val="7F7F7F"/>
                </a:solidFill>
                <a:effectLst/>
                <a:uLnTx/>
                <a:uFillTx/>
                <a:latin typeface="Verdana" panose="020B0604030504040204" pitchFamily="34" charset="0"/>
                <a:ea typeface="Verdana" panose="020B0604030504040204" pitchFamily="34" charset="0"/>
                <a:cs typeface="Verdana" panose="020B0604030504040204" pitchFamily="34" charset="0"/>
              </a:rPr>
              <a:t>Feeling </a:t>
            </a:r>
            <a:r>
              <a:rPr kumimoji="0" lang="en-US" sz="1600" b="0" i="1" u="none" strike="noStrike" kern="1200" cap="none" spc="0" normalizeH="0" baseline="0" noProof="0" dirty="0">
                <a:ln>
                  <a:noFill/>
                </a:ln>
                <a:solidFill>
                  <a:srgbClr val="7F7F7F"/>
                </a:solidFill>
                <a:effectLst/>
                <a:uLnTx/>
                <a:uFillTx/>
                <a:latin typeface="Verdana" panose="020B0604030504040204" pitchFamily="34" charset="0"/>
                <a:ea typeface="Verdana" panose="020B0604030504040204" pitchFamily="34" charset="0"/>
                <a:cs typeface="Verdana" panose="020B0604030504040204" pitchFamily="34" charset="0"/>
              </a:rPr>
              <a:t>not</a:t>
            </a:r>
            <a:r>
              <a:rPr kumimoji="0" lang="en-US" sz="1600" b="0" i="0" u="none" strike="noStrike" kern="1200" cap="none" spc="0" normalizeH="0" baseline="0" noProof="0" dirty="0">
                <a:ln>
                  <a:noFill/>
                </a:ln>
                <a:solidFill>
                  <a:srgbClr val="7F7F7F"/>
                </a:solidFill>
                <a:effectLst/>
                <a:uLnTx/>
                <a:uFillTx/>
                <a:latin typeface="Verdana" panose="020B0604030504040204" pitchFamily="34" charset="0"/>
                <a:ea typeface="Verdana" panose="020B0604030504040204" pitchFamily="34" charset="0"/>
                <a:cs typeface="Verdana" panose="020B0604030504040204" pitchFamily="34" charset="0"/>
              </a:rPr>
              <a:t> great…</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600" dirty="0">
                <a:solidFill>
                  <a:srgbClr val="7F7F7F"/>
                </a:solidFill>
                <a:latin typeface="Verdana" panose="020B0604030504040204" pitchFamily="34" charset="0"/>
                <a:ea typeface="Verdana" panose="020B0604030504040204" pitchFamily="34" charset="0"/>
                <a:cs typeface="Verdana" panose="020B0604030504040204" pitchFamily="34" charset="0"/>
              </a:rPr>
              <a:t>    -</a:t>
            </a:r>
            <a:r>
              <a:rPr kumimoji="0" lang="en-US" sz="1600" b="0" i="0" u="none" strike="noStrike" kern="1200" cap="none" spc="0" normalizeH="0" baseline="0" noProof="0" dirty="0">
                <a:ln>
                  <a:noFill/>
                </a:ln>
                <a:solidFill>
                  <a:srgbClr val="7F7F7F"/>
                </a:solidFill>
                <a:effectLst/>
                <a:uLnTx/>
                <a:uFillTx/>
                <a:latin typeface="Verdana" panose="020B0604030504040204" pitchFamily="34" charset="0"/>
                <a:ea typeface="Verdana" panose="020B0604030504040204" pitchFamily="34" charset="0"/>
                <a:cs typeface="Verdana" panose="020B0604030504040204" pitchFamily="34" charset="0"/>
              </a:rPr>
              <a:t>fatigue, sad, tense, hungry, heavy, bloated, confused, stiff/sore…</a:t>
            </a:r>
          </a:p>
        </p:txBody>
      </p:sp>
      <p:pic>
        <p:nvPicPr>
          <p:cNvPr id="2" name="Picture 1">
            <a:extLst>
              <a:ext uri="{FF2B5EF4-FFF2-40B4-BE49-F238E27FC236}">
                <a16:creationId xmlns:a16="http://schemas.microsoft.com/office/drawing/2014/main" id="{4D5ABE54-C04A-4061-E13B-A0F884E55E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3" name="TextBox 2">
            <a:extLst>
              <a:ext uri="{FF2B5EF4-FFF2-40B4-BE49-F238E27FC236}">
                <a16:creationId xmlns:a16="http://schemas.microsoft.com/office/drawing/2014/main" id="{BD732550-9C80-FE08-0D16-823419DD5289}"/>
              </a:ext>
            </a:extLst>
          </p:cNvPr>
          <p:cNvSpPr txBox="1"/>
          <p:nvPr/>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spTree>
    <p:extLst>
      <p:ext uri="{BB962C8B-B14F-4D97-AF65-F5344CB8AC3E}">
        <p14:creationId xmlns:p14="http://schemas.microsoft.com/office/powerpoint/2010/main" val="415517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415876FC-F318-0C4D-A65E-12D28B33EA88}"/>
              </a:ext>
            </a:extLst>
          </p:cNvPr>
          <p:cNvSpPr txBox="1"/>
          <p:nvPr/>
        </p:nvSpPr>
        <p:spPr>
          <a:xfrm>
            <a:off x="821162" y="379144"/>
            <a:ext cx="7788432" cy="646331"/>
          </a:xfrm>
          <a:prstGeom prst="rect">
            <a:avLst/>
          </a:prstGeom>
          <a:noFill/>
        </p:spPr>
        <p:txBody>
          <a:bodyPr wrap="square" rtlCol="0">
            <a:spAutoFit/>
          </a:bodyPr>
          <a:lstStyle/>
          <a:p>
            <a:r>
              <a:rPr lang="en-US" sz="3600" b="1" dirty="0">
                <a:solidFill>
                  <a:srgbClr val="7030A0"/>
                </a:solidFill>
                <a:latin typeface="Verdana" panose="020B0604030504040204" pitchFamily="34" charset="0"/>
                <a:ea typeface="Verdana" panose="020B0604030504040204" pitchFamily="34" charset="0"/>
                <a:cs typeface="Verdana" panose="020B0604030504040204" pitchFamily="34" charset="0"/>
              </a:rPr>
              <a:t>GUT-HEART-BRAIN-AXIS</a:t>
            </a:r>
            <a:endParaRPr lang="en-US" sz="4800" b="1" dirty="0">
              <a:solidFill>
                <a:srgbClr val="7030A0"/>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descr="A picture containing indoor&#10;&#10;Description automatically generated">
            <a:extLst>
              <a:ext uri="{FF2B5EF4-FFF2-40B4-BE49-F238E27FC236}">
                <a16:creationId xmlns:a16="http://schemas.microsoft.com/office/drawing/2014/main" id="{8D480CC3-96A5-2448-A8C1-561E78E7CD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5995" y="379144"/>
            <a:ext cx="3189996" cy="6379992"/>
          </a:xfrm>
          <a:prstGeom prst="rect">
            <a:avLst/>
          </a:prstGeom>
        </p:spPr>
      </p:pic>
      <p:cxnSp>
        <p:nvCxnSpPr>
          <p:cNvPr id="9" name="Straight Arrow Connector 8">
            <a:extLst>
              <a:ext uri="{FF2B5EF4-FFF2-40B4-BE49-F238E27FC236}">
                <a16:creationId xmlns:a16="http://schemas.microsoft.com/office/drawing/2014/main" id="{BF721CAF-FC71-4A49-88D2-5B1324305952}"/>
              </a:ext>
            </a:extLst>
          </p:cNvPr>
          <p:cNvCxnSpPr>
            <a:cxnSpLocks/>
          </p:cNvCxnSpPr>
          <p:nvPr/>
        </p:nvCxnSpPr>
        <p:spPr>
          <a:xfrm>
            <a:off x="8879342" y="2264924"/>
            <a:ext cx="1316710" cy="0"/>
          </a:xfrm>
          <a:prstGeom prst="straightConnector1">
            <a:avLst/>
          </a:prstGeom>
          <a:ln w="38100">
            <a:solidFill>
              <a:srgbClr val="3F2A56"/>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9F98C27-4984-F242-BA52-459B4FA370A9}"/>
              </a:ext>
            </a:extLst>
          </p:cNvPr>
          <p:cNvCxnSpPr>
            <a:cxnSpLocks/>
          </p:cNvCxnSpPr>
          <p:nvPr/>
        </p:nvCxnSpPr>
        <p:spPr>
          <a:xfrm>
            <a:off x="4289196" y="5508644"/>
            <a:ext cx="4590146" cy="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66A13B8-3879-E742-9542-6FCC68B089E5}"/>
              </a:ext>
            </a:extLst>
          </p:cNvPr>
          <p:cNvCxnSpPr>
            <a:cxnSpLocks/>
          </p:cNvCxnSpPr>
          <p:nvPr/>
        </p:nvCxnSpPr>
        <p:spPr>
          <a:xfrm>
            <a:off x="8879342" y="2264924"/>
            <a:ext cx="0" cy="324372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DF325E3-C9FD-3342-8843-39E41E2DAF9A}"/>
              </a:ext>
            </a:extLst>
          </p:cNvPr>
          <p:cNvCxnSpPr>
            <a:cxnSpLocks/>
          </p:cNvCxnSpPr>
          <p:nvPr/>
        </p:nvCxnSpPr>
        <p:spPr>
          <a:xfrm flipV="1">
            <a:off x="8609597" y="1904576"/>
            <a:ext cx="0" cy="3234551"/>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1D7E0BD-4D7A-7442-B98D-3FC687D701F6}"/>
              </a:ext>
            </a:extLst>
          </p:cNvPr>
          <p:cNvCxnSpPr>
            <a:cxnSpLocks/>
          </p:cNvCxnSpPr>
          <p:nvPr/>
        </p:nvCxnSpPr>
        <p:spPr>
          <a:xfrm>
            <a:off x="8609597" y="1904576"/>
            <a:ext cx="1392195" cy="0"/>
          </a:xfrm>
          <a:prstGeom prst="straightConnector1">
            <a:avLst/>
          </a:prstGeom>
          <a:ln w="38100">
            <a:solidFill>
              <a:srgbClr val="3F2A56"/>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4A4D07B-8582-4B41-9425-986AC62C27E8}"/>
              </a:ext>
            </a:extLst>
          </p:cNvPr>
          <p:cNvCxnSpPr>
            <a:cxnSpLocks/>
          </p:cNvCxnSpPr>
          <p:nvPr/>
        </p:nvCxnSpPr>
        <p:spPr>
          <a:xfrm flipV="1">
            <a:off x="8347127" y="1032628"/>
            <a:ext cx="0" cy="3740725"/>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06732C8-6E18-CE40-9392-ECA7E327FE13}"/>
              </a:ext>
            </a:extLst>
          </p:cNvPr>
          <p:cNvCxnSpPr/>
          <p:nvPr/>
        </p:nvCxnSpPr>
        <p:spPr>
          <a:xfrm>
            <a:off x="8347127" y="1040864"/>
            <a:ext cx="1580524" cy="0"/>
          </a:xfrm>
          <a:prstGeom prst="straightConnector1">
            <a:avLst/>
          </a:prstGeom>
          <a:ln w="38100">
            <a:solidFill>
              <a:srgbClr val="3F2A56"/>
            </a:solidFill>
            <a:tailEnd type="triangle"/>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AA878EDD-F850-544D-881E-4C373C91CAD4}"/>
              </a:ext>
            </a:extLst>
          </p:cNvPr>
          <p:cNvSpPr>
            <a:spLocks noGrp="1"/>
          </p:cNvSpPr>
          <p:nvPr>
            <p:ph type="body" sz="quarter" idx="11"/>
          </p:nvPr>
        </p:nvSpPr>
        <p:spPr>
          <a:xfrm>
            <a:off x="1089746" y="2078379"/>
            <a:ext cx="6575322" cy="4303107"/>
          </a:xfrm>
        </p:spPr>
        <p:txBody>
          <a:bodyPr>
            <a:normAutofit fontScale="92500" lnSpcReduction="10000"/>
          </a:bodyPr>
          <a:lstStyle/>
          <a:p>
            <a:pPr marL="0" indent="0">
              <a:buNone/>
            </a:pPr>
            <a:endPar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000" b="1" dirty="0">
              <a:solidFill>
                <a:srgbClr val="3F2A56"/>
              </a:solidFill>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2000" b="1" dirty="0">
                <a:solidFill>
                  <a:srgbClr val="7030A0"/>
                </a:solidFill>
                <a:latin typeface="Verdana" panose="020B0604030504040204" pitchFamily="34" charset="0"/>
                <a:ea typeface="Verdana" panose="020B0604030504040204" pitchFamily="34" charset="0"/>
                <a:cs typeface="Verdana" panose="020B0604030504040204" pitchFamily="34" charset="0"/>
              </a:rPr>
              <a:t>Nervous system (brain)</a:t>
            </a:r>
          </a:p>
          <a:p>
            <a:pPr marL="0" indent="0">
              <a:buNone/>
            </a:pPr>
            <a:r>
              <a:rPr lang="en-US" sz="2000" b="1" dirty="0">
                <a:solidFill>
                  <a:srgbClr val="7030A0"/>
                </a:solidFill>
                <a:latin typeface="Verdana" panose="020B0604030504040204" pitchFamily="34" charset="0"/>
                <a:ea typeface="Verdana" panose="020B0604030504040204" pitchFamily="34" charset="0"/>
                <a:cs typeface="Verdana" panose="020B0604030504040204" pitchFamily="34" charset="0"/>
              </a:rPr>
              <a:t>Cardiovascular system (heart)</a:t>
            </a:r>
          </a:p>
          <a:p>
            <a:pPr marL="0" indent="0">
              <a:buNone/>
            </a:pPr>
            <a:r>
              <a:rPr lang="en-US" sz="2000" b="1" dirty="0">
                <a:solidFill>
                  <a:srgbClr val="7030A0"/>
                </a:solidFill>
                <a:latin typeface="Verdana" panose="020B0604030504040204" pitchFamily="34" charset="0"/>
                <a:ea typeface="Verdana" panose="020B0604030504040204" pitchFamily="34" charset="0"/>
                <a:cs typeface="Verdana" panose="020B0604030504040204" pitchFamily="34" charset="0"/>
              </a:rPr>
              <a:t>Immune system (axis) </a:t>
            </a:r>
            <a:r>
              <a:rPr lang="en-US" sz="2000" dirty="0">
                <a:solidFill>
                  <a:srgbClr val="7030A0"/>
                </a:solidFill>
                <a:latin typeface="Verdana" panose="020B0604030504040204" pitchFamily="34" charset="0"/>
                <a:ea typeface="Verdana" panose="020B0604030504040204" pitchFamily="34" charset="0"/>
                <a:cs typeface="Verdana" panose="020B0604030504040204" pitchFamily="34" charset="0"/>
              </a:rPr>
              <a:t> </a:t>
            </a:r>
          </a:p>
          <a:p>
            <a:pPr marL="0" indent="0">
              <a:buNone/>
            </a:pPr>
            <a:r>
              <a:rPr lang="en-US" sz="2000" b="1" dirty="0">
                <a:solidFill>
                  <a:srgbClr val="7030A0"/>
                </a:solidFill>
                <a:latin typeface="Verdana" panose="020B0604030504040204" pitchFamily="34" charset="0"/>
                <a:ea typeface="Verdana" panose="020B0604030504040204" pitchFamily="34" charset="0"/>
                <a:cs typeface="Verdana" panose="020B0604030504040204" pitchFamily="34" charset="0"/>
              </a:rPr>
              <a:t>Gastrointestinal system (gut)</a:t>
            </a:r>
          </a:p>
          <a:p>
            <a:pPr marL="0" indent="0">
              <a:buNone/>
            </a:pPr>
            <a:r>
              <a:rPr lang="en-US" sz="2000" b="1" dirty="0">
                <a:solidFill>
                  <a:srgbClr val="7030A0"/>
                </a:solidFill>
                <a:latin typeface="Verdana" panose="020B0604030504040204" pitchFamily="34" charset="0"/>
                <a:ea typeface="Verdana" panose="020B0604030504040204" pitchFamily="34" charset="0"/>
                <a:cs typeface="Verdana" panose="020B0604030504040204" pitchFamily="34" charset="0"/>
              </a:rPr>
              <a:t>Endocannabinoid system (ECS)</a:t>
            </a:r>
          </a:p>
          <a:p>
            <a:pPr marL="0" indent="0">
              <a:buNone/>
            </a:pPr>
            <a:endParaRPr lang="en-US" sz="2000" dirty="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sz="2000" dirty="0"/>
          </a:p>
        </p:txBody>
      </p:sp>
      <p:cxnSp>
        <p:nvCxnSpPr>
          <p:cNvPr id="22" name="Straight Connector 21">
            <a:extLst>
              <a:ext uri="{FF2B5EF4-FFF2-40B4-BE49-F238E27FC236}">
                <a16:creationId xmlns:a16="http://schemas.microsoft.com/office/drawing/2014/main" id="{0DAA349D-2214-4246-A3D5-DA07730F611A}"/>
              </a:ext>
            </a:extLst>
          </p:cNvPr>
          <p:cNvCxnSpPr>
            <a:cxnSpLocks/>
          </p:cNvCxnSpPr>
          <p:nvPr/>
        </p:nvCxnSpPr>
        <p:spPr>
          <a:xfrm>
            <a:off x="4419508" y="4773353"/>
            <a:ext cx="3927619" cy="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7252866-AB18-714F-8F7B-0CC10A5FBDB3}"/>
              </a:ext>
            </a:extLst>
          </p:cNvPr>
          <p:cNvCxnSpPr>
            <a:cxnSpLocks/>
          </p:cNvCxnSpPr>
          <p:nvPr/>
        </p:nvCxnSpPr>
        <p:spPr>
          <a:xfrm>
            <a:off x="5429839" y="5139127"/>
            <a:ext cx="3179758" cy="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C220AA4-7E31-5840-BF7A-E2DC6DA1FDD7}"/>
              </a:ext>
            </a:extLst>
          </p:cNvPr>
          <p:cNvCxnSpPr>
            <a:cxnSpLocks/>
          </p:cNvCxnSpPr>
          <p:nvPr/>
        </p:nvCxnSpPr>
        <p:spPr>
          <a:xfrm>
            <a:off x="5279010" y="5874008"/>
            <a:ext cx="3858379" cy="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1CEE6FB-5700-0D47-836E-D628C684D43E}"/>
              </a:ext>
            </a:extLst>
          </p:cNvPr>
          <p:cNvCxnSpPr>
            <a:cxnSpLocks/>
          </p:cNvCxnSpPr>
          <p:nvPr/>
        </p:nvCxnSpPr>
        <p:spPr>
          <a:xfrm>
            <a:off x="9137389" y="2703166"/>
            <a:ext cx="0" cy="3170842"/>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529DCA9A-134F-EF47-B328-03228D93CB74}"/>
              </a:ext>
            </a:extLst>
          </p:cNvPr>
          <p:cNvCxnSpPr>
            <a:cxnSpLocks/>
          </p:cNvCxnSpPr>
          <p:nvPr/>
        </p:nvCxnSpPr>
        <p:spPr>
          <a:xfrm>
            <a:off x="9122640" y="2722125"/>
            <a:ext cx="1073412" cy="0"/>
          </a:xfrm>
          <a:prstGeom prst="straightConnector1">
            <a:avLst/>
          </a:prstGeom>
          <a:ln w="38100">
            <a:solidFill>
              <a:srgbClr val="3F2A56"/>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2001E6DE-B535-A840-801D-D75CE2F11891}"/>
              </a:ext>
            </a:extLst>
          </p:cNvPr>
          <p:cNvSpPr txBox="1"/>
          <p:nvPr/>
        </p:nvSpPr>
        <p:spPr>
          <a:xfrm>
            <a:off x="856398" y="1267813"/>
            <a:ext cx="6815521" cy="2585323"/>
          </a:xfrm>
          <a:prstGeom prst="rect">
            <a:avLst/>
          </a:prstGeom>
          <a:noFill/>
        </p:spPr>
        <p:txBody>
          <a:bodyPr wrap="square" rtlCol="0" anchor="t">
            <a:spAutoFit/>
          </a:bodyPr>
          <a:lstStyle/>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Studies have now shown that the heart is the body’s third brain, containing approximately 40,000 neurons that can sense, feel, learn, and remember. </a:t>
            </a:r>
            <a:br>
              <a:rPr lang="en-US" dirty="0">
                <a:latin typeface="Verdana" panose="020B0604030504040204" pitchFamily="34" charset="0"/>
                <a:ea typeface="Verdana" panose="020B0604030504040204" pitchFamily="34" charset="0"/>
                <a:cs typeface="Verdana" panose="020B0604030504040204" pitchFamily="34" charset="0"/>
              </a:rPr>
            </a:br>
            <a:endParaRPr lang="en-US"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Similar to the </a:t>
            </a:r>
            <a:r>
              <a:rPr lang="en-US" b="1" dirty="0">
                <a:solidFill>
                  <a:srgbClr val="7030A0"/>
                </a:solidFill>
                <a:latin typeface="Verdana" panose="020B0604030504040204" pitchFamily="34" charset="0"/>
                <a:ea typeface="Verdana" panose="020B0604030504040204" pitchFamily="34" charset="0"/>
                <a:cs typeface="Verdana" panose="020B0604030504040204" pitchFamily="34" charset="0"/>
              </a:rPr>
              <a:t>gut-brain axis</a:t>
            </a:r>
            <a:r>
              <a:rPr lang="en-US" dirty="0">
                <a:latin typeface="Verdana" panose="020B0604030504040204" pitchFamily="34" charset="0"/>
                <a:ea typeface="Verdana" panose="020B0604030504040204" pitchFamily="34" charset="0"/>
                <a:cs typeface="Verdana" panose="020B0604030504040204" pitchFamily="34" charset="0"/>
              </a:rPr>
              <a:t>, the heart and brain are also closely connected via the </a:t>
            </a:r>
            <a:r>
              <a:rPr lang="en-US" b="1" dirty="0">
                <a:solidFill>
                  <a:srgbClr val="7030A0"/>
                </a:solidFill>
                <a:latin typeface="Verdana" panose="020B0604030504040204" pitchFamily="34" charset="0"/>
                <a:ea typeface="Verdana" panose="020B0604030504040204" pitchFamily="34" charset="0"/>
                <a:cs typeface="Verdana" panose="020B0604030504040204" pitchFamily="34" charset="0"/>
              </a:rPr>
              <a:t>heart-brain axis</a:t>
            </a:r>
            <a:r>
              <a:rPr lang="en-US" dirty="0">
                <a:latin typeface="Verdana" panose="020B0604030504040204" pitchFamily="34" charset="0"/>
                <a:ea typeface="Verdana" panose="020B0604030504040204" pitchFamily="34" charset="0"/>
                <a:cs typeface="Verdana" panose="020B0604030504040204" pitchFamily="34" charset="0"/>
              </a:rPr>
              <a:t>.</a:t>
            </a:r>
            <a:br>
              <a:rPr lang="en-US" dirty="0">
                <a:latin typeface="Verdana" panose="020B0604030504040204" pitchFamily="34" charset="0"/>
                <a:ea typeface="Verdana" panose="020B0604030504040204" pitchFamily="34" charset="0"/>
                <a:cs typeface="Verdana" panose="020B0604030504040204" pitchFamily="34" charset="0"/>
              </a:rPr>
            </a:br>
            <a:endParaRPr lang="en-US"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The heart sends messages to the brain about what it needs, how the body feels and more.</a:t>
            </a:r>
          </a:p>
        </p:txBody>
      </p:sp>
      <p:cxnSp>
        <p:nvCxnSpPr>
          <p:cNvPr id="2" name="Straight Arrow Connector 1">
            <a:extLst>
              <a:ext uri="{FF2B5EF4-FFF2-40B4-BE49-F238E27FC236}">
                <a16:creationId xmlns:a16="http://schemas.microsoft.com/office/drawing/2014/main" id="{0760B86F-891C-F557-E07B-756712B8A133}"/>
              </a:ext>
            </a:extLst>
          </p:cNvPr>
          <p:cNvCxnSpPr>
            <a:cxnSpLocks/>
          </p:cNvCxnSpPr>
          <p:nvPr/>
        </p:nvCxnSpPr>
        <p:spPr>
          <a:xfrm>
            <a:off x="9399639" y="3232697"/>
            <a:ext cx="430798" cy="0"/>
          </a:xfrm>
          <a:prstGeom prst="straightConnector1">
            <a:avLst/>
          </a:prstGeom>
          <a:ln w="38100">
            <a:solidFill>
              <a:srgbClr val="3F2A56"/>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D3047997-1E14-14D4-F0E3-844B3912ADD3}"/>
              </a:ext>
            </a:extLst>
          </p:cNvPr>
          <p:cNvCxnSpPr>
            <a:cxnSpLocks/>
          </p:cNvCxnSpPr>
          <p:nvPr/>
        </p:nvCxnSpPr>
        <p:spPr>
          <a:xfrm>
            <a:off x="5429839" y="6172322"/>
            <a:ext cx="3969800" cy="0"/>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1F0FCEA-2F4E-4663-DEB4-99D26AE53A35}"/>
              </a:ext>
            </a:extLst>
          </p:cNvPr>
          <p:cNvCxnSpPr>
            <a:cxnSpLocks/>
          </p:cNvCxnSpPr>
          <p:nvPr/>
        </p:nvCxnSpPr>
        <p:spPr>
          <a:xfrm flipH="1">
            <a:off x="9400553" y="3224981"/>
            <a:ext cx="16827" cy="2947341"/>
          </a:xfrm>
          <a:prstGeom prst="line">
            <a:avLst/>
          </a:prstGeom>
          <a:ln w="38100">
            <a:solidFill>
              <a:srgbClr val="3F2A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747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61B320-B80D-DDD4-D25B-D28E963FC1F0}"/>
              </a:ext>
            </a:extLst>
          </p:cNvPr>
          <p:cNvPicPr>
            <a:picLocks noChangeAspect="1"/>
          </p:cNvPicPr>
          <p:nvPr/>
        </p:nvPicPr>
        <p:blipFill>
          <a:blip r:embed="rId2"/>
          <a:stretch>
            <a:fillRect/>
          </a:stretch>
        </p:blipFill>
        <p:spPr>
          <a:xfrm>
            <a:off x="484632" y="910398"/>
            <a:ext cx="6716272" cy="5037204"/>
          </a:xfrm>
          <a:prstGeom prst="rect">
            <a:avLst/>
          </a:prstGeom>
        </p:spPr>
      </p:pic>
      <p:pic>
        <p:nvPicPr>
          <p:cNvPr id="3" name="Picture 2">
            <a:extLst>
              <a:ext uri="{FF2B5EF4-FFF2-40B4-BE49-F238E27FC236}">
                <a16:creationId xmlns:a16="http://schemas.microsoft.com/office/drawing/2014/main" id="{A1FD2905-A6B7-B20B-859B-C100BEF76FA7}"/>
              </a:ext>
            </a:extLst>
          </p:cNvPr>
          <p:cNvPicPr>
            <a:picLocks noChangeAspect="1"/>
          </p:cNvPicPr>
          <p:nvPr/>
        </p:nvPicPr>
        <p:blipFill>
          <a:blip r:embed="rId3"/>
          <a:stretch>
            <a:fillRect/>
          </a:stretch>
        </p:blipFill>
        <p:spPr>
          <a:xfrm>
            <a:off x="7534655" y="1342644"/>
            <a:ext cx="4172712" cy="4172712"/>
          </a:xfrm>
          <a:prstGeom prst="rect">
            <a:avLst/>
          </a:prstGeom>
        </p:spPr>
      </p:pic>
      <p:sp>
        <p:nvSpPr>
          <p:cNvPr id="5" name="TextBox 4">
            <a:extLst>
              <a:ext uri="{FF2B5EF4-FFF2-40B4-BE49-F238E27FC236}">
                <a16:creationId xmlns:a16="http://schemas.microsoft.com/office/drawing/2014/main" id="{0869C2D9-5D2A-F997-DA9D-D8C5F02FBDE8}"/>
              </a:ext>
            </a:extLst>
          </p:cNvPr>
          <p:cNvSpPr txBox="1"/>
          <p:nvPr/>
        </p:nvSpPr>
        <p:spPr>
          <a:xfrm>
            <a:off x="1069604" y="589808"/>
            <a:ext cx="5459251" cy="1200329"/>
          </a:xfrm>
          <a:prstGeom prst="rect">
            <a:avLst/>
          </a:prstGeom>
          <a:noFill/>
        </p:spPr>
        <p:txBody>
          <a:bodyPr wrap="none" rtlCol="0">
            <a:spAutoFit/>
          </a:bodyPr>
          <a:lstStyle/>
          <a:p>
            <a:r>
              <a:rPr lang="en-US" b="1" dirty="0">
                <a:solidFill>
                  <a:srgbClr val="7030A0"/>
                </a:solidFill>
              </a:rPr>
              <a:t>Coordinated Neurotransmitter Balance</a:t>
            </a:r>
          </a:p>
          <a:p>
            <a:pPr marL="285750" indent="-285750">
              <a:buFont typeface="Arial" panose="020B0604020202020204" pitchFamily="34" charset="0"/>
              <a:buChar char="•"/>
            </a:pPr>
            <a:r>
              <a:rPr lang="en-US" b="1" dirty="0" err="1">
                <a:solidFill>
                  <a:srgbClr val="7030A0"/>
                </a:solidFill>
              </a:rPr>
              <a:t>Mentabiotics</a:t>
            </a:r>
            <a:r>
              <a:rPr lang="en-US" dirty="0"/>
              <a:t> = Serotonin/GABA (Mood)</a:t>
            </a:r>
          </a:p>
          <a:p>
            <a:pPr marL="285750" indent="-285750">
              <a:buFont typeface="Arial" panose="020B0604020202020204" pitchFamily="34" charset="0"/>
              <a:buChar char="•"/>
            </a:pPr>
            <a:r>
              <a:rPr lang="en-US" b="1" dirty="0">
                <a:solidFill>
                  <a:srgbClr val="7030A0"/>
                </a:solidFill>
              </a:rPr>
              <a:t>Edge</a:t>
            </a:r>
            <a:r>
              <a:rPr lang="en-US" dirty="0"/>
              <a:t> = Dopamine/Glucose (Motivation)</a:t>
            </a:r>
          </a:p>
          <a:p>
            <a:pPr marL="285750" indent="-285750">
              <a:buFont typeface="Arial" panose="020B0604020202020204" pitchFamily="34" charset="0"/>
              <a:buChar char="•"/>
            </a:pPr>
            <a:r>
              <a:rPr lang="en-US" b="1" dirty="0">
                <a:solidFill>
                  <a:srgbClr val="7030A0"/>
                </a:solidFill>
              </a:rPr>
              <a:t>Energy+</a:t>
            </a:r>
            <a:r>
              <a:rPr lang="en-US" dirty="0"/>
              <a:t> = Norepinephrine/Neuron Activation (Focus)</a:t>
            </a:r>
          </a:p>
        </p:txBody>
      </p:sp>
      <p:sp>
        <p:nvSpPr>
          <p:cNvPr id="6" name="TextBox 5">
            <a:extLst>
              <a:ext uri="{FF2B5EF4-FFF2-40B4-BE49-F238E27FC236}">
                <a16:creationId xmlns:a16="http://schemas.microsoft.com/office/drawing/2014/main" id="{E56CD112-4621-1C67-707E-77A3E34013BF}"/>
              </a:ext>
            </a:extLst>
          </p:cNvPr>
          <p:cNvSpPr txBox="1"/>
          <p:nvPr/>
        </p:nvSpPr>
        <p:spPr>
          <a:xfrm>
            <a:off x="8125795" y="589808"/>
            <a:ext cx="3494355" cy="1200329"/>
          </a:xfrm>
          <a:prstGeom prst="rect">
            <a:avLst/>
          </a:prstGeom>
          <a:noFill/>
        </p:spPr>
        <p:txBody>
          <a:bodyPr wrap="none" rtlCol="0">
            <a:spAutoFit/>
          </a:bodyPr>
          <a:lstStyle/>
          <a:p>
            <a:r>
              <a:rPr lang="en-US" b="1" dirty="0">
                <a:solidFill>
                  <a:srgbClr val="0070C0"/>
                </a:solidFill>
              </a:rPr>
              <a:t>Coordinated Cellular Protection</a:t>
            </a:r>
          </a:p>
          <a:p>
            <a:pPr marL="285750" indent="-285750">
              <a:buFont typeface="Arial" panose="020B0604020202020204" pitchFamily="34" charset="0"/>
              <a:buChar char="•"/>
            </a:pPr>
            <a:r>
              <a:rPr lang="en-US" b="1" dirty="0">
                <a:solidFill>
                  <a:srgbClr val="0070C0"/>
                </a:solidFill>
              </a:rPr>
              <a:t>Sunrise</a:t>
            </a:r>
            <a:r>
              <a:rPr lang="en-US" dirty="0"/>
              <a:t> = Antioxidant Protection</a:t>
            </a:r>
          </a:p>
          <a:p>
            <a:pPr marL="285750" indent="-285750">
              <a:buFont typeface="Arial" panose="020B0604020202020204" pitchFamily="34" charset="0"/>
              <a:buChar char="•"/>
            </a:pPr>
            <a:r>
              <a:rPr lang="en-US" b="1" dirty="0">
                <a:solidFill>
                  <a:srgbClr val="0070C0"/>
                </a:solidFill>
              </a:rPr>
              <a:t>Nitro</a:t>
            </a:r>
            <a:r>
              <a:rPr lang="en-US" dirty="0"/>
              <a:t> = Blood Flow</a:t>
            </a:r>
          </a:p>
          <a:p>
            <a:pPr marL="285750" indent="-285750">
              <a:buFont typeface="Arial" panose="020B0604020202020204" pitchFamily="34" charset="0"/>
              <a:buChar char="•"/>
            </a:pPr>
            <a:r>
              <a:rPr lang="en-US" b="1" dirty="0">
                <a:solidFill>
                  <a:srgbClr val="0070C0"/>
                </a:solidFill>
              </a:rPr>
              <a:t>Sunset</a:t>
            </a:r>
            <a:r>
              <a:rPr lang="en-US" dirty="0"/>
              <a:t> = Inflammatory Balance</a:t>
            </a:r>
          </a:p>
        </p:txBody>
      </p:sp>
      <p:sp>
        <p:nvSpPr>
          <p:cNvPr id="7" name="TextBox 6">
            <a:extLst>
              <a:ext uri="{FF2B5EF4-FFF2-40B4-BE49-F238E27FC236}">
                <a16:creationId xmlns:a16="http://schemas.microsoft.com/office/drawing/2014/main" id="{C047FE22-7C34-B689-2C1C-8731DAB62C20}"/>
              </a:ext>
            </a:extLst>
          </p:cNvPr>
          <p:cNvSpPr txBox="1"/>
          <p:nvPr/>
        </p:nvSpPr>
        <p:spPr>
          <a:xfrm>
            <a:off x="2870835" y="5096820"/>
            <a:ext cx="7649210" cy="1200329"/>
          </a:xfrm>
          <a:prstGeom prst="rect">
            <a:avLst/>
          </a:prstGeom>
          <a:noFill/>
        </p:spPr>
        <p:txBody>
          <a:bodyPr wrap="none" rtlCol="0">
            <a:spAutoFit/>
          </a:bodyPr>
          <a:lstStyle/>
          <a:p>
            <a:r>
              <a:rPr lang="en-US" b="1" dirty="0">
                <a:solidFill>
                  <a:srgbClr val="FF0000"/>
                </a:solidFill>
              </a:rPr>
              <a:t>“Level-Up Lifestyle”</a:t>
            </a:r>
          </a:p>
          <a:p>
            <a:pPr marL="285750" indent="-285750">
              <a:buFont typeface="Arial" panose="020B0604020202020204" pitchFamily="34" charset="0"/>
              <a:buChar char="•"/>
            </a:pPr>
            <a:r>
              <a:rPr lang="en-US" dirty="0"/>
              <a:t>Reduce Stress &amp; Boost Resilience = “feel better” (</a:t>
            </a:r>
            <a:r>
              <a:rPr lang="en-US" b="1" dirty="0">
                <a:solidFill>
                  <a:srgbClr val="7030A0"/>
                </a:solidFill>
              </a:rPr>
              <a:t>mind</a:t>
            </a:r>
            <a:r>
              <a:rPr lang="en-US" dirty="0"/>
              <a:t>)</a:t>
            </a:r>
          </a:p>
          <a:p>
            <a:pPr marL="285750" indent="-285750">
              <a:buFont typeface="Arial" panose="020B0604020202020204" pitchFamily="34" charset="0"/>
              <a:buChar char="•"/>
            </a:pPr>
            <a:r>
              <a:rPr lang="en-US" dirty="0"/>
              <a:t>Protect Cells &amp; Enhance Blood Flow = “function better” (</a:t>
            </a:r>
            <a:r>
              <a:rPr lang="en-US" b="1" dirty="0">
                <a:solidFill>
                  <a:srgbClr val="0070C0"/>
                </a:solidFill>
              </a:rPr>
              <a:t>body</a:t>
            </a:r>
            <a:r>
              <a:rPr lang="en-US" dirty="0"/>
              <a:t>)</a:t>
            </a:r>
          </a:p>
          <a:p>
            <a:pPr marL="285750" indent="-285750">
              <a:buFont typeface="Arial" panose="020B0604020202020204" pitchFamily="34" charset="0"/>
              <a:buChar char="•"/>
            </a:pPr>
            <a:r>
              <a:rPr lang="en-US" b="1" dirty="0">
                <a:solidFill>
                  <a:srgbClr val="FF0000"/>
                </a:solidFill>
              </a:rPr>
              <a:t>Achieve Mind/Body Balance = “Next-Level” Mental &amp; Physical Performance</a:t>
            </a:r>
          </a:p>
        </p:txBody>
      </p:sp>
      <p:pic>
        <p:nvPicPr>
          <p:cNvPr id="2" name="Picture 1">
            <a:extLst>
              <a:ext uri="{FF2B5EF4-FFF2-40B4-BE49-F238E27FC236}">
                <a16:creationId xmlns:a16="http://schemas.microsoft.com/office/drawing/2014/main" id="{316E52E4-FF97-8C09-28BE-98E9B440E5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8" name="TextBox 7">
            <a:extLst>
              <a:ext uri="{FF2B5EF4-FFF2-40B4-BE49-F238E27FC236}">
                <a16:creationId xmlns:a16="http://schemas.microsoft.com/office/drawing/2014/main" id="{42D8B2FD-6DEC-A9A4-B8FF-E96DC81EFBD2}"/>
              </a:ext>
            </a:extLst>
          </p:cNvPr>
          <p:cNvSpPr txBox="1"/>
          <p:nvPr/>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spTree>
    <p:extLst>
      <p:ext uri="{BB962C8B-B14F-4D97-AF65-F5344CB8AC3E}">
        <p14:creationId xmlns:p14="http://schemas.microsoft.com/office/powerpoint/2010/main" val="40662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dissolve">
                                      <p:cBhvr>
                                        <p:cTn id="19" dur="10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dissolve">
                                      <p:cBhvr>
                                        <p:cTn id="24" dur="10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dissolve">
                                      <p:cBhvr>
                                        <p:cTn id="29" dur="1000"/>
                                        <p:tgtEl>
                                          <p:spTgt spid="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dissolve">
                                      <p:cBhvr>
                                        <p:cTn id="34" dur="1000"/>
                                        <p:tgtEl>
                                          <p:spTgt spid="5">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animEffect transition="in" filter="dissolve">
                                      <p:cBhvr>
                                        <p:cTn id="39" dur="1000"/>
                                        <p:tgtEl>
                                          <p:spTgt spid="6">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6">
                                            <p:txEl>
                                              <p:pRg st="1" end="1"/>
                                            </p:txEl>
                                          </p:spTgt>
                                        </p:tgtEl>
                                        <p:attrNameLst>
                                          <p:attrName>style.visibility</p:attrName>
                                        </p:attrNameLst>
                                      </p:cBhvr>
                                      <p:to>
                                        <p:strVal val="visible"/>
                                      </p:to>
                                    </p:set>
                                    <p:animEffect transition="in" filter="dissolve">
                                      <p:cBhvr>
                                        <p:cTn id="44" dur="1000"/>
                                        <p:tgtEl>
                                          <p:spTgt spid="6">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6">
                                            <p:txEl>
                                              <p:pRg st="2" end="2"/>
                                            </p:txEl>
                                          </p:spTgt>
                                        </p:tgtEl>
                                        <p:attrNameLst>
                                          <p:attrName>style.visibility</p:attrName>
                                        </p:attrNameLst>
                                      </p:cBhvr>
                                      <p:to>
                                        <p:strVal val="visible"/>
                                      </p:to>
                                    </p:set>
                                    <p:animEffect transition="in" filter="dissolve">
                                      <p:cBhvr>
                                        <p:cTn id="49" dur="1000"/>
                                        <p:tgtEl>
                                          <p:spTgt spid="6">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6">
                                            <p:txEl>
                                              <p:pRg st="3" end="3"/>
                                            </p:txEl>
                                          </p:spTgt>
                                        </p:tgtEl>
                                        <p:attrNameLst>
                                          <p:attrName>style.visibility</p:attrName>
                                        </p:attrNameLst>
                                      </p:cBhvr>
                                      <p:to>
                                        <p:strVal val="visible"/>
                                      </p:to>
                                    </p:set>
                                    <p:animEffect transition="in" filter="dissolve">
                                      <p:cBhvr>
                                        <p:cTn id="54" dur="1000"/>
                                        <p:tgtEl>
                                          <p:spTgt spid="6">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7">
                                            <p:txEl>
                                              <p:pRg st="0" end="0"/>
                                            </p:txEl>
                                          </p:spTgt>
                                        </p:tgtEl>
                                        <p:attrNameLst>
                                          <p:attrName>style.visibility</p:attrName>
                                        </p:attrNameLst>
                                      </p:cBhvr>
                                      <p:to>
                                        <p:strVal val="visible"/>
                                      </p:to>
                                    </p:set>
                                    <p:animEffect transition="in" filter="dissolve">
                                      <p:cBhvr>
                                        <p:cTn id="59" dur="500"/>
                                        <p:tgtEl>
                                          <p:spTgt spid="7">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7">
                                            <p:txEl>
                                              <p:pRg st="1" end="1"/>
                                            </p:txEl>
                                          </p:spTgt>
                                        </p:tgtEl>
                                        <p:attrNameLst>
                                          <p:attrName>style.visibility</p:attrName>
                                        </p:attrNameLst>
                                      </p:cBhvr>
                                      <p:to>
                                        <p:strVal val="visible"/>
                                      </p:to>
                                    </p:set>
                                    <p:animEffect transition="in" filter="dissolve">
                                      <p:cBhvr>
                                        <p:cTn id="64" dur="500"/>
                                        <p:tgtEl>
                                          <p:spTgt spid="7">
                                            <p:txEl>
                                              <p:pRg st="1" end="1"/>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grpId="0" nodeType="clickEffect">
                                  <p:stCondLst>
                                    <p:cond delay="0"/>
                                  </p:stCondLst>
                                  <p:childTnLst>
                                    <p:set>
                                      <p:cBhvr>
                                        <p:cTn id="68" dur="1" fill="hold">
                                          <p:stCondLst>
                                            <p:cond delay="0"/>
                                          </p:stCondLst>
                                        </p:cTn>
                                        <p:tgtEl>
                                          <p:spTgt spid="7">
                                            <p:txEl>
                                              <p:pRg st="2" end="2"/>
                                            </p:txEl>
                                          </p:spTgt>
                                        </p:tgtEl>
                                        <p:attrNameLst>
                                          <p:attrName>style.visibility</p:attrName>
                                        </p:attrNameLst>
                                      </p:cBhvr>
                                      <p:to>
                                        <p:strVal val="visible"/>
                                      </p:to>
                                    </p:set>
                                    <p:animEffect transition="in" filter="dissolve">
                                      <p:cBhvr>
                                        <p:cTn id="69" dur="500"/>
                                        <p:tgtEl>
                                          <p:spTgt spid="7">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7">
                                            <p:txEl>
                                              <p:pRg st="3" end="3"/>
                                            </p:txEl>
                                          </p:spTgt>
                                        </p:tgtEl>
                                        <p:attrNameLst>
                                          <p:attrName>style.visibility</p:attrName>
                                        </p:attrNameLst>
                                      </p:cBhvr>
                                      <p:to>
                                        <p:strVal val="visible"/>
                                      </p:to>
                                    </p:set>
                                    <p:animEffect transition="in" filter="dissolve">
                                      <p:cBhvr>
                                        <p:cTn id="74"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uiExpand="1" build="p"/>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E991E-CCF2-4EE3-BFC9-BD5395149DAF}"/>
              </a:ext>
            </a:extLst>
          </p:cNvPr>
          <p:cNvSpPr>
            <a:spLocks noGrp="1"/>
          </p:cNvSpPr>
          <p:nvPr>
            <p:ph type="title"/>
          </p:nvPr>
        </p:nvSpPr>
        <p:spPr/>
        <p:txBody>
          <a:bodyPr/>
          <a:lstStyle/>
          <a:p>
            <a:r>
              <a:rPr lang="en-US" b="1" dirty="0" err="1">
                <a:solidFill>
                  <a:srgbClr val="7030A0"/>
                </a:solidFill>
              </a:rPr>
              <a:t>FundaMentals</a:t>
            </a:r>
            <a:endParaRPr lang="en-US" dirty="0">
              <a:solidFill>
                <a:srgbClr val="7030A0"/>
              </a:solidFill>
            </a:endParaRPr>
          </a:p>
        </p:txBody>
      </p:sp>
      <p:sp>
        <p:nvSpPr>
          <p:cNvPr id="3" name="Text Placeholder 2">
            <a:extLst>
              <a:ext uri="{FF2B5EF4-FFF2-40B4-BE49-F238E27FC236}">
                <a16:creationId xmlns:a16="http://schemas.microsoft.com/office/drawing/2014/main" id="{99060830-7AAF-45BA-B463-5B2E0F55F551}"/>
              </a:ext>
            </a:extLst>
          </p:cNvPr>
          <p:cNvSpPr>
            <a:spLocks noGrp="1"/>
          </p:cNvSpPr>
          <p:nvPr>
            <p:ph type="body" sz="quarter" idx="11"/>
          </p:nvPr>
        </p:nvSpPr>
        <p:spPr>
          <a:xfrm>
            <a:off x="643944" y="1690689"/>
            <a:ext cx="10709856" cy="4591240"/>
          </a:xfrm>
        </p:spPr>
        <p:txBody>
          <a:bodyPr>
            <a:normAutofit/>
          </a:bodyPr>
          <a:lstStyle/>
          <a:p>
            <a:r>
              <a:rPr lang="en-US" sz="1900" b="1" dirty="0">
                <a:solidFill>
                  <a:srgbClr val="68478D"/>
                </a:solidFill>
              </a:rPr>
              <a:t>World’s 1</a:t>
            </a:r>
            <a:r>
              <a:rPr lang="en-US" sz="1900" b="1" baseline="30000" dirty="0">
                <a:solidFill>
                  <a:srgbClr val="68478D"/>
                </a:solidFill>
              </a:rPr>
              <a:t>st</a:t>
            </a:r>
            <a:r>
              <a:rPr lang="en-US" sz="1900" b="1" dirty="0">
                <a:solidFill>
                  <a:srgbClr val="68478D"/>
                </a:solidFill>
              </a:rPr>
              <a:t> comprehensive/holistic GBX system</a:t>
            </a:r>
          </a:p>
          <a:p>
            <a:pPr lvl="1"/>
            <a:r>
              <a:rPr lang="en-US" sz="1900" dirty="0">
                <a:solidFill>
                  <a:schemeClr val="tx1"/>
                </a:solidFill>
              </a:rPr>
              <a:t>Addresses each level of GBX balance</a:t>
            </a:r>
          </a:p>
          <a:p>
            <a:pPr lvl="1"/>
            <a:r>
              <a:rPr lang="en-US" sz="1900" dirty="0">
                <a:solidFill>
                  <a:schemeClr val="tx1"/>
                </a:solidFill>
              </a:rPr>
              <a:t>Microbiome modulation</a:t>
            </a:r>
          </a:p>
          <a:p>
            <a:pPr lvl="1"/>
            <a:r>
              <a:rPr lang="en-US" sz="1900" dirty="0">
                <a:solidFill>
                  <a:schemeClr val="tx1"/>
                </a:solidFill>
              </a:rPr>
              <a:t>Gut integrity</a:t>
            </a:r>
          </a:p>
          <a:p>
            <a:pPr lvl="1"/>
            <a:r>
              <a:rPr lang="en-US" sz="1900" dirty="0">
                <a:solidFill>
                  <a:schemeClr val="tx1"/>
                </a:solidFill>
              </a:rPr>
              <a:t>Immune priming</a:t>
            </a:r>
          </a:p>
          <a:p>
            <a:pPr lvl="1"/>
            <a:r>
              <a:rPr lang="en-US" sz="1900" dirty="0">
                <a:solidFill>
                  <a:schemeClr val="tx1"/>
                </a:solidFill>
              </a:rPr>
              <a:t>Inflammatory balance</a:t>
            </a:r>
          </a:p>
          <a:p>
            <a:pPr lvl="1"/>
            <a:r>
              <a:rPr lang="en-US" sz="1900" dirty="0">
                <a:solidFill>
                  <a:schemeClr val="tx1"/>
                </a:solidFill>
              </a:rPr>
              <a:t>Neurotransmitter signaling</a:t>
            </a:r>
          </a:p>
          <a:p>
            <a:r>
              <a:rPr lang="en-US" sz="1900" b="1" dirty="0">
                <a:solidFill>
                  <a:srgbClr val="68478D"/>
                </a:solidFill>
              </a:rPr>
              <a:t>Specific probiotic strains for feelings of depression/anxiety/stress</a:t>
            </a:r>
          </a:p>
          <a:p>
            <a:r>
              <a:rPr lang="en-US" sz="1900" b="1" dirty="0">
                <a:solidFill>
                  <a:srgbClr val="68478D"/>
                </a:solidFill>
              </a:rPr>
              <a:t>Specific prebiotics fibers for reducing stress and improving resilience</a:t>
            </a:r>
          </a:p>
          <a:p>
            <a:r>
              <a:rPr lang="en-US" sz="1900" b="1" dirty="0">
                <a:solidFill>
                  <a:srgbClr val="68478D"/>
                </a:solidFill>
              </a:rPr>
              <a:t>Patent-pending phytonutrients for GBX support (</a:t>
            </a:r>
            <a:r>
              <a:rPr lang="en-US" sz="1900" b="1" dirty="0" err="1">
                <a:solidFill>
                  <a:srgbClr val="68478D"/>
                </a:solidFill>
              </a:rPr>
              <a:t>phytobiotics</a:t>
            </a:r>
            <a:r>
              <a:rPr lang="en-US" sz="1900" b="1" dirty="0">
                <a:solidFill>
                  <a:srgbClr val="68478D"/>
                </a:solidFill>
              </a:rPr>
              <a:t>)</a:t>
            </a:r>
          </a:p>
          <a:p>
            <a:r>
              <a:rPr lang="en-US" sz="1900" b="1" dirty="0">
                <a:solidFill>
                  <a:srgbClr val="68478D"/>
                </a:solidFill>
              </a:rPr>
              <a:t>Scientifically-supported formula</a:t>
            </a:r>
          </a:p>
          <a:p>
            <a:pPr lvl="1"/>
            <a:r>
              <a:rPr lang="en-US" sz="1900" dirty="0"/>
              <a:t>Dozens of</a:t>
            </a:r>
            <a:r>
              <a:rPr lang="en-US" sz="1900" dirty="0">
                <a:solidFill>
                  <a:schemeClr val="tx1"/>
                </a:solidFill>
              </a:rPr>
              <a:t> peer-reviewed scientific presentations and publications</a:t>
            </a:r>
          </a:p>
          <a:p>
            <a:pPr marL="457200" lvl="1" indent="0">
              <a:buNone/>
            </a:pPr>
            <a:r>
              <a:rPr lang="en-US" sz="1200" dirty="0">
                <a:solidFill>
                  <a:schemeClr val="tx1"/>
                </a:solidFill>
              </a:rPr>
              <a:t>*Effect of Coordinated Probiotic/Prebiotic/</a:t>
            </a:r>
            <a:r>
              <a:rPr lang="en-US" sz="1200" dirty="0" err="1">
                <a:solidFill>
                  <a:schemeClr val="tx1"/>
                </a:solidFill>
              </a:rPr>
              <a:t>Phytobiotic</a:t>
            </a:r>
            <a:r>
              <a:rPr lang="en-US" sz="1200" dirty="0">
                <a:solidFill>
                  <a:schemeClr val="tx1"/>
                </a:solidFill>
              </a:rPr>
              <a:t> Supplementation on Microbiome Balance and Psychological Mood State in Healthy Stressed Adults</a:t>
            </a:r>
            <a:br>
              <a:rPr lang="en-US" sz="1200" dirty="0">
                <a:solidFill>
                  <a:schemeClr val="tx1"/>
                </a:solidFill>
              </a:rPr>
            </a:br>
            <a:r>
              <a:rPr lang="en-US" sz="1200" dirty="0">
                <a:solidFill>
                  <a:schemeClr val="tx1"/>
                </a:solidFill>
              </a:rPr>
              <a:t>Functional Foods in Health &amp; Disease Journal FFHD: Online ISSN:2160-3855 Vol 9, No 4 (2019) </a:t>
            </a:r>
            <a:r>
              <a:rPr lang="en-US" sz="1200" dirty="0">
                <a:hlinkClick r:id="rId2" tooltip="https://www.ffhdj.com/index.php/ffhd/article/view/599/"/>
              </a:rPr>
              <a:t>https://www.ffhdj.com/index.php/ffhd/article/view/599/</a:t>
            </a:r>
            <a:endParaRPr lang="en-US" sz="1200" dirty="0">
              <a:solidFill>
                <a:schemeClr val="tx1"/>
              </a:solidFill>
            </a:endParaRPr>
          </a:p>
        </p:txBody>
      </p:sp>
      <p:pic>
        <p:nvPicPr>
          <p:cNvPr id="4" name="Picture 3">
            <a:extLst>
              <a:ext uri="{FF2B5EF4-FFF2-40B4-BE49-F238E27FC236}">
                <a16:creationId xmlns:a16="http://schemas.microsoft.com/office/drawing/2014/main" id="{A2AB1D6A-9875-48B4-0280-5CBF2275714E}"/>
              </a:ext>
            </a:extLst>
          </p:cNvPr>
          <p:cNvPicPr>
            <a:picLocks noChangeAspect="1"/>
          </p:cNvPicPr>
          <p:nvPr/>
        </p:nvPicPr>
        <p:blipFill rotWithShape="1">
          <a:blip r:embed="rId3"/>
          <a:srcRect t="32723" b="26911"/>
          <a:stretch/>
        </p:blipFill>
        <p:spPr>
          <a:xfrm>
            <a:off x="6376029" y="1573731"/>
            <a:ext cx="3283816" cy="1325563"/>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F9460E6A-E178-80D7-C38D-46297708BFB5}"/>
              </a:ext>
            </a:extLst>
          </p:cNvPr>
          <p:cNvPicPr>
            <a:picLocks noChangeAspect="1"/>
          </p:cNvPicPr>
          <p:nvPr/>
        </p:nvPicPr>
        <p:blipFill>
          <a:blip r:embed="rId4"/>
          <a:stretch>
            <a:fillRect/>
          </a:stretch>
        </p:blipFill>
        <p:spPr>
          <a:xfrm>
            <a:off x="8812867" y="365125"/>
            <a:ext cx="1693955" cy="1489354"/>
          </a:xfrm>
          <a:prstGeom prst="rect">
            <a:avLst/>
          </a:prstGeom>
        </p:spPr>
      </p:pic>
      <p:pic>
        <p:nvPicPr>
          <p:cNvPr id="6" name="Picture 5">
            <a:extLst>
              <a:ext uri="{FF2B5EF4-FFF2-40B4-BE49-F238E27FC236}">
                <a16:creationId xmlns:a16="http://schemas.microsoft.com/office/drawing/2014/main" id="{E9D986FB-AC7B-FA5A-C71C-65F618E53294}"/>
              </a:ext>
            </a:extLst>
          </p:cNvPr>
          <p:cNvPicPr>
            <a:picLocks noChangeAspect="1"/>
          </p:cNvPicPr>
          <p:nvPr/>
        </p:nvPicPr>
        <p:blipFill>
          <a:blip r:embed="rId5"/>
          <a:stretch>
            <a:fillRect/>
          </a:stretch>
        </p:blipFill>
        <p:spPr>
          <a:xfrm>
            <a:off x="8729524" y="3306672"/>
            <a:ext cx="1860639" cy="1860639"/>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AB4A5365-FCB9-8E3D-D727-A9C19F23B83C}"/>
              </a:ext>
            </a:extLst>
          </p:cNvPr>
          <p:cNvPicPr>
            <a:picLocks noChangeAspect="1"/>
          </p:cNvPicPr>
          <p:nvPr/>
        </p:nvPicPr>
        <p:blipFill>
          <a:blip r:embed="rId6"/>
          <a:stretch>
            <a:fillRect/>
          </a:stretch>
        </p:blipFill>
        <p:spPr>
          <a:xfrm>
            <a:off x="10477677" y="2436584"/>
            <a:ext cx="1612173" cy="1197737"/>
          </a:xfrm>
          <a:prstGeom prst="rect">
            <a:avLst/>
          </a:prstGeom>
        </p:spPr>
      </p:pic>
    </p:spTree>
    <p:extLst>
      <p:ext uri="{BB962C8B-B14F-4D97-AF65-F5344CB8AC3E}">
        <p14:creationId xmlns:p14="http://schemas.microsoft.com/office/powerpoint/2010/main" val="2044268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9ED3F-CE23-874F-5E84-CC86BAAD0D03}"/>
              </a:ext>
            </a:extLst>
          </p:cNvPr>
          <p:cNvSpPr>
            <a:spLocks noGrp="1"/>
          </p:cNvSpPr>
          <p:nvPr>
            <p:ph type="title"/>
          </p:nvPr>
        </p:nvSpPr>
        <p:spPr/>
        <p:txBody>
          <a:bodyPr/>
          <a:lstStyle/>
          <a:p>
            <a:r>
              <a:rPr lang="en-US" b="1" dirty="0" err="1">
                <a:solidFill>
                  <a:srgbClr val="7030A0"/>
                </a:solidFill>
              </a:rPr>
              <a:t>MentaHeart</a:t>
            </a:r>
            <a:endParaRPr lang="en-US" b="1" dirty="0">
              <a:solidFill>
                <a:srgbClr val="7030A0"/>
              </a:solidFill>
            </a:endParaRPr>
          </a:p>
        </p:txBody>
      </p:sp>
      <p:pic>
        <p:nvPicPr>
          <p:cNvPr id="5" name="Content Placeholder 4">
            <a:extLst>
              <a:ext uri="{FF2B5EF4-FFF2-40B4-BE49-F238E27FC236}">
                <a16:creationId xmlns:a16="http://schemas.microsoft.com/office/drawing/2014/main" id="{E90DFA02-777F-BC6B-27AB-F2A7AB84346F}"/>
              </a:ext>
            </a:extLst>
          </p:cNvPr>
          <p:cNvPicPr>
            <a:picLocks noGrp="1" noChangeAspect="1"/>
          </p:cNvPicPr>
          <p:nvPr>
            <p:ph idx="1"/>
          </p:nvPr>
        </p:nvPicPr>
        <p:blipFill>
          <a:blip r:embed="rId2"/>
          <a:stretch>
            <a:fillRect/>
          </a:stretch>
        </p:blipFill>
        <p:spPr>
          <a:xfrm>
            <a:off x="5026241" y="992187"/>
            <a:ext cx="4873625" cy="4873625"/>
          </a:xfrm>
        </p:spPr>
      </p:pic>
      <p:sp>
        <p:nvSpPr>
          <p:cNvPr id="4" name="Text Placeholder 3">
            <a:extLst>
              <a:ext uri="{FF2B5EF4-FFF2-40B4-BE49-F238E27FC236}">
                <a16:creationId xmlns:a16="http://schemas.microsoft.com/office/drawing/2014/main" id="{70B20960-A506-EE57-B472-14BD388093DF}"/>
              </a:ext>
            </a:extLst>
          </p:cNvPr>
          <p:cNvSpPr>
            <a:spLocks noGrp="1"/>
          </p:cNvSpPr>
          <p:nvPr>
            <p:ph type="body" sz="half" idx="2"/>
          </p:nvPr>
        </p:nvSpPr>
        <p:spPr>
          <a:xfrm>
            <a:off x="839788" y="2057400"/>
            <a:ext cx="5612527" cy="3811588"/>
          </a:xfrm>
        </p:spPr>
        <p:txBody>
          <a:bodyPr>
            <a:normAutofit/>
          </a:bodyPr>
          <a:lstStyle/>
          <a:p>
            <a:r>
              <a:rPr lang="en-US" sz="2000" b="1" dirty="0">
                <a:solidFill>
                  <a:srgbClr val="7030A0"/>
                </a:solidFill>
              </a:rPr>
              <a:t>Supports the Heart-Brain-Axis</a:t>
            </a:r>
          </a:p>
          <a:p>
            <a:r>
              <a:rPr lang="en-US" sz="2000" dirty="0"/>
              <a:t>“Heart Health” &amp; part of Fundamentals Plus Pack</a:t>
            </a:r>
          </a:p>
          <a:p>
            <a:pPr marL="285750" indent="-285750">
              <a:buFont typeface="Arial" panose="020B0604020202020204" pitchFamily="34" charset="0"/>
              <a:buChar char="•"/>
            </a:pPr>
            <a:r>
              <a:rPr lang="en-US" sz="2000" dirty="0"/>
              <a:t>Physical Performance (Sports)</a:t>
            </a:r>
          </a:p>
          <a:p>
            <a:pPr marL="285750" indent="-285750">
              <a:buFont typeface="Arial" panose="020B0604020202020204" pitchFamily="34" charset="0"/>
              <a:buChar char="•"/>
            </a:pPr>
            <a:r>
              <a:rPr lang="en-US" sz="2000" dirty="0"/>
              <a:t>Cognitive Performance (Brain)</a:t>
            </a:r>
          </a:p>
          <a:p>
            <a:pPr marL="285750" indent="-285750">
              <a:buFont typeface="Arial" panose="020B0604020202020204" pitchFamily="34" charset="0"/>
              <a:buChar char="•"/>
            </a:pPr>
            <a:r>
              <a:rPr lang="en-US" sz="2000" dirty="0"/>
              <a:t>Mental Performance (Mood)</a:t>
            </a:r>
          </a:p>
        </p:txBody>
      </p:sp>
      <p:pic>
        <p:nvPicPr>
          <p:cNvPr id="6146" name="Picture 2">
            <a:hlinkClick r:id="rId3"/>
            <a:extLst>
              <a:ext uri="{FF2B5EF4-FFF2-40B4-BE49-F238E27FC236}">
                <a16:creationId xmlns:a16="http://schemas.microsoft.com/office/drawing/2014/main" id="{836B16BA-2D3C-56C1-2437-C79F640E1D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4082" y="3368693"/>
            <a:ext cx="1320801" cy="13208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a:hlinkClick r:id="rId3"/>
            <a:extLst>
              <a:ext uri="{FF2B5EF4-FFF2-40B4-BE49-F238E27FC236}">
                <a16:creationId xmlns:a16="http://schemas.microsoft.com/office/drawing/2014/main" id="{DEEBB227-D746-B01F-1DE0-0C19800800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41128" y="581749"/>
            <a:ext cx="1320801" cy="13208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hlinkClick r:id="rId3"/>
            <a:extLst>
              <a:ext uri="{FF2B5EF4-FFF2-40B4-BE49-F238E27FC236}">
                <a16:creationId xmlns:a16="http://schemas.microsoft.com/office/drawing/2014/main" id="{065A916F-8CEC-2CBE-A9BC-2794FCEFE7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41127" y="1942271"/>
            <a:ext cx="1320801" cy="1320800"/>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a:hlinkClick r:id="rId3"/>
            <a:extLst>
              <a:ext uri="{FF2B5EF4-FFF2-40B4-BE49-F238E27FC236}">
                <a16:creationId xmlns:a16="http://schemas.microsoft.com/office/drawing/2014/main" id="{69FD9880-6DFB-DDA4-8E85-B98E3AF106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54082" y="4795116"/>
            <a:ext cx="1320801" cy="1320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40C5828-429D-BFF0-E1C0-9CC59DFE3A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50103" y="6123419"/>
            <a:ext cx="1552843" cy="931421"/>
          </a:xfrm>
          <a:prstGeom prst="rect">
            <a:avLst/>
          </a:prstGeom>
        </p:spPr>
      </p:pic>
      <p:sp>
        <p:nvSpPr>
          <p:cNvPr id="6" name="TextBox 5">
            <a:extLst>
              <a:ext uri="{FF2B5EF4-FFF2-40B4-BE49-F238E27FC236}">
                <a16:creationId xmlns:a16="http://schemas.microsoft.com/office/drawing/2014/main" id="{FEAEC9F2-8D73-621E-2510-CAE988EBB214}"/>
              </a:ext>
            </a:extLst>
          </p:cNvPr>
          <p:cNvSpPr txBox="1"/>
          <p:nvPr/>
        </p:nvSpPr>
        <p:spPr>
          <a:xfrm>
            <a:off x="5402946" y="6433157"/>
            <a:ext cx="3429000" cy="261610"/>
          </a:xfrm>
          <a:prstGeom prst="rect">
            <a:avLst/>
          </a:prstGeom>
          <a:noFill/>
        </p:spPr>
        <p:txBody>
          <a:bodyPr wrap="square" rtlCol="0">
            <a:spAutoFit/>
          </a:bodyPr>
          <a:lstStyle/>
          <a:p>
            <a:r>
              <a:rPr lang="en-US" sz="1050" dirty="0">
                <a:solidFill>
                  <a:srgbClr val="3F2A56"/>
                </a:solidFill>
                <a:latin typeface="Aller" panose="020B0503030302020204" pitchFamily="34" charset="0"/>
              </a:rPr>
              <a:t>THE MENTAL WELLNESS COMPANY®</a:t>
            </a:r>
          </a:p>
        </p:txBody>
      </p:sp>
    </p:spTree>
    <p:extLst>
      <p:ext uri="{BB962C8B-B14F-4D97-AF65-F5344CB8AC3E}">
        <p14:creationId xmlns:p14="http://schemas.microsoft.com/office/powerpoint/2010/main" val="35352949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549</TotalTime>
  <Words>2394</Words>
  <Application>Microsoft Macintosh PowerPoint</Application>
  <PresentationFormat>Widescreen</PresentationFormat>
  <Paragraphs>339</Paragraphs>
  <Slides>32</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Aller</vt:lpstr>
      <vt:lpstr>Arial</vt:lpstr>
      <vt:lpstr>Calibri</vt:lpstr>
      <vt:lpstr>Calibri Light</vt:lpstr>
      <vt:lpstr>Georgia</vt:lpstr>
      <vt:lpstr>Open Sans</vt:lpstr>
      <vt:lpstr>Verdana</vt:lpstr>
      <vt:lpstr>Office Theme</vt:lpstr>
      <vt:lpstr>Amare Products Overview</vt:lpstr>
      <vt:lpstr>PowerPoint Presentation</vt:lpstr>
      <vt:lpstr>PowerPoint Presentation</vt:lpstr>
      <vt:lpstr>Intellectual Property Platform</vt:lpstr>
      <vt:lpstr>PowerPoint Presentation</vt:lpstr>
      <vt:lpstr>PowerPoint Presentation</vt:lpstr>
      <vt:lpstr>PowerPoint Presentation</vt:lpstr>
      <vt:lpstr>FundaMentals</vt:lpstr>
      <vt:lpstr>MentaHeart</vt:lpstr>
      <vt:lpstr>Reboot+</vt:lpstr>
      <vt:lpstr>Edge</vt:lpstr>
      <vt:lpstr>PowerPoint Presentation</vt:lpstr>
      <vt:lpstr>Mood+</vt:lpstr>
      <vt:lpstr>Kids Mood+</vt:lpstr>
      <vt:lpstr>GBX Fit</vt:lpstr>
      <vt:lpstr>World’s First “QUADbiotic”</vt:lpstr>
      <vt:lpstr>Ignite for Her</vt:lpstr>
      <vt:lpstr>Ignite for Him</vt:lpstr>
      <vt:lpstr>Sleep+</vt:lpstr>
      <vt:lpstr>Relief+</vt:lpstr>
      <vt:lpstr>Digestive</vt:lpstr>
      <vt:lpstr>Probiotics</vt:lpstr>
      <vt:lpstr>VitaGBX</vt:lpstr>
      <vt:lpstr>OmMEGA</vt:lpstr>
      <vt:lpstr>PowerPoint Presentation</vt:lpstr>
      <vt:lpstr>SuperFood</vt:lpstr>
      <vt:lpstr>SeedFiber</vt:lpstr>
      <vt:lpstr>PowerPoint Presentation</vt:lpstr>
      <vt:lpstr>DermaBiotics</vt:lpstr>
      <vt:lpstr>Pep</vt:lpstr>
      <vt:lpstr>Packs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Kyani Product Overview</dc:title>
  <dc:creator>Shawn Talbott</dc:creator>
  <cp:lastModifiedBy>Shawn Talbott</cp:lastModifiedBy>
  <cp:revision>61</cp:revision>
  <dcterms:created xsi:type="dcterms:W3CDTF">2022-12-12T15:12:46Z</dcterms:created>
  <dcterms:modified xsi:type="dcterms:W3CDTF">2022-12-14T22:40:27Z</dcterms:modified>
</cp:coreProperties>
</file>