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7"/>
  </p:notesMasterIdLst>
  <p:sldIdLst>
    <p:sldId id="302" r:id="rId2"/>
    <p:sldId id="1035" r:id="rId3"/>
    <p:sldId id="1036" r:id="rId4"/>
    <p:sldId id="1203" r:id="rId5"/>
    <p:sldId id="642" r:id="rId6"/>
    <p:sldId id="2134804609" r:id="rId7"/>
    <p:sldId id="757" r:id="rId8"/>
    <p:sldId id="867" r:id="rId9"/>
    <p:sldId id="2134804596" r:id="rId10"/>
    <p:sldId id="373" r:id="rId11"/>
    <p:sldId id="645" r:id="rId12"/>
    <p:sldId id="882" r:id="rId13"/>
    <p:sldId id="837" r:id="rId14"/>
    <p:sldId id="2134804600" r:id="rId15"/>
    <p:sldId id="2134804601" r:id="rId16"/>
    <p:sldId id="1094" r:id="rId17"/>
    <p:sldId id="268" r:id="rId18"/>
    <p:sldId id="2134804611" r:id="rId19"/>
    <p:sldId id="264" r:id="rId20"/>
    <p:sldId id="581" r:id="rId21"/>
    <p:sldId id="352" r:id="rId22"/>
    <p:sldId id="2134804644" r:id="rId23"/>
    <p:sldId id="2134804612" r:id="rId24"/>
    <p:sldId id="665" r:id="rId25"/>
    <p:sldId id="727" r:id="rId26"/>
    <p:sldId id="312" r:id="rId27"/>
    <p:sldId id="2134804614" r:id="rId28"/>
    <p:sldId id="369" r:id="rId29"/>
    <p:sldId id="754" r:id="rId30"/>
    <p:sldId id="295" r:id="rId31"/>
    <p:sldId id="1040" r:id="rId32"/>
    <p:sldId id="2134804638" r:id="rId33"/>
    <p:sldId id="293" r:id="rId34"/>
    <p:sldId id="2134804637" r:id="rId35"/>
    <p:sldId id="1031" r:id="rId36"/>
    <p:sldId id="1037" r:id="rId37"/>
    <p:sldId id="2134804652" r:id="rId38"/>
    <p:sldId id="2134804653" r:id="rId39"/>
    <p:sldId id="1228" r:id="rId40"/>
    <p:sldId id="2134804655" r:id="rId41"/>
    <p:sldId id="2134804656" r:id="rId42"/>
    <p:sldId id="2134804657" r:id="rId43"/>
    <p:sldId id="2134804654" r:id="rId44"/>
    <p:sldId id="1029" r:id="rId45"/>
    <p:sldId id="83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" id="{C88C5FE1-FBD2-4EE5-BC0E-3C3F13BBD4BA}">
          <p14:sldIdLst>
            <p14:sldId id="302"/>
            <p14:sldId id="1035"/>
            <p14:sldId id="1036"/>
            <p14:sldId id="1203"/>
            <p14:sldId id="642"/>
            <p14:sldId id="2134804609"/>
            <p14:sldId id="757"/>
            <p14:sldId id="867"/>
            <p14:sldId id="2134804596"/>
            <p14:sldId id="373"/>
            <p14:sldId id="645"/>
            <p14:sldId id="882"/>
            <p14:sldId id="837"/>
            <p14:sldId id="2134804600"/>
            <p14:sldId id="2134804601"/>
            <p14:sldId id="1094"/>
            <p14:sldId id="268"/>
            <p14:sldId id="2134804611"/>
            <p14:sldId id="264"/>
            <p14:sldId id="581"/>
            <p14:sldId id="352"/>
            <p14:sldId id="2134804644"/>
            <p14:sldId id="2134804612"/>
            <p14:sldId id="665"/>
            <p14:sldId id="727"/>
            <p14:sldId id="312"/>
            <p14:sldId id="2134804614"/>
            <p14:sldId id="369"/>
            <p14:sldId id="754"/>
            <p14:sldId id="295"/>
            <p14:sldId id="1040"/>
            <p14:sldId id="2134804638"/>
            <p14:sldId id="293"/>
            <p14:sldId id="2134804637"/>
            <p14:sldId id="1031"/>
            <p14:sldId id="1037"/>
            <p14:sldId id="2134804652"/>
            <p14:sldId id="2134804653"/>
            <p14:sldId id="1228"/>
            <p14:sldId id="2134804655"/>
            <p14:sldId id="2134804656"/>
            <p14:sldId id="2134804657"/>
            <p14:sldId id="2134804654"/>
            <p14:sldId id="1029"/>
            <p14:sldId id="833"/>
          </p14:sldIdLst>
        </p14:section>
        <p14:section name="End" id="{75DA9126-36C8-4692-B4F8-19F620C192A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6376"/>
  </p:normalViewPr>
  <p:slideViewPr>
    <p:cSldViewPr snapToGrid="0" showGuides="1">
      <p:cViewPr varScale="1">
        <p:scale>
          <a:sx n="128" d="100"/>
          <a:sy n="128" d="100"/>
        </p:scale>
        <p:origin x="3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5E369-6B44-984E-9812-88A165CEE730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3CCF3-97ED-864A-B77A-627ECDBAF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Wherever you are today on the mental wellness continuum, you can ”move to the right”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22E55-066C-5045-BBC4-2AA57927E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0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22E55-066C-5045-BBC4-2AA57927E9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2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5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Bacteroidetes producers = more GABA = modulate stress, mood, sleep, IBS (+6%)</a:t>
            </a:r>
          </a:p>
          <a:p>
            <a:r>
              <a:rPr lang="en-US" dirty="0"/>
              <a:t>With aging =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 microbiome is altered, SCFA production is decreased, and cognitive performance is impaired (+89%)</a:t>
            </a:r>
          </a:p>
          <a:p>
            <a:r>
              <a:rPr lang="en-US" dirty="0"/>
              <a:t>Future is NOW!</a:t>
            </a:r>
          </a:p>
          <a:p>
            <a:r>
              <a:rPr lang="en-US" dirty="0"/>
              <a:t>Change your gut – change your brain – change your body – change your future!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0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16FC2-89B7-4054-B8DA-B903992184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6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F12F6-426B-477D-9027-F32140EF5DB3}" type="slidenum">
              <a:rPr lang="LID4096" smtClean="0"/>
              <a:t>39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544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sv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11A2D4-C371-1141-9725-5692C1786AD6}"/>
              </a:ext>
            </a:extLst>
          </p:cNvPr>
          <p:cNvSpPr/>
          <p:nvPr userDrawn="1"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95FB-2C8C-4ACF-9D07-389362358E7A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4F68-A64C-46F7-8EEC-23E170010DF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163EDF-6A3B-DF42-81C4-A4E419544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538" y="1234816"/>
            <a:ext cx="816920" cy="1118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478DCB-93C4-634B-8CC9-348C6ED63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24"/>
          <a:stretch/>
        </p:blipFill>
        <p:spPr>
          <a:xfrm>
            <a:off x="-3" y="2353807"/>
            <a:ext cx="12192000" cy="4504193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4BE42-C1F1-9240-A42A-CE495F81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016" y="2803117"/>
            <a:ext cx="8335963" cy="1004253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9764C86-827F-AA4F-B112-9FDD8D0038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8016" y="3839437"/>
            <a:ext cx="8335963" cy="1004253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27343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7795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82530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87265" y="453081"/>
            <a:ext cx="3426940" cy="54966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FC9FD3-F716-B848-A9D9-8B02DE0566FF}"/>
              </a:ext>
            </a:extLst>
          </p:cNvPr>
          <p:cNvCxnSpPr/>
          <p:nvPr userDrawn="1"/>
        </p:nvCxnSpPr>
        <p:spPr>
          <a:xfrm>
            <a:off x="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4446C9-85D6-5644-8E95-BC93AF2CC756}"/>
              </a:ext>
            </a:extLst>
          </p:cNvPr>
          <p:cNvCxnSpPr/>
          <p:nvPr userDrawn="1"/>
        </p:nvCxnSpPr>
        <p:spPr>
          <a:xfrm>
            <a:off x="685800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FF1CB0-2E12-D646-864F-3E06D2E1F880}"/>
              </a:ext>
            </a:extLst>
          </p:cNvPr>
          <p:cNvSpPr/>
          <p:nvPr userDrawn="1"/>
        </p:nvSpPr>
        <p:spPr>
          <a:xfrm>
            <a:off x="0" y="0"/>
            <a:ext cx="12192000" cy="1514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58CB85FC-FCC9-5144-AFEC-C65F9CA6F6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096" y="613648"/>
            <a:ext cx="8335963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DB563C0-590E-BE46-8201-E0506F057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4576" y="1617901"/>
            <a:ext cx="8335963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C55A37-5BB4-4A0A-B47A-CB5AD7F7D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8861" y="6453798"/>
            <a:ext cx="1083306" cy="3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7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FC9FD3-F716-B848-A9D9-8B02DE0566FF}"/>
              </a:ext>
            </a:extLst>
          </p:cNvPr>
          <p:cNvCxnSpPr/>
          <p:nvPr userDrawn="1"/>
        </p:nvCxnSpPr>
        <p:spPr>
          <a:xfrm>
            <a:off x="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4446C9-85D6-5644-8E95-BC93AF2CC756}"/>
              </a:ext>
            </a:extLst>
          </p:cNvPr>
          <p:cNvCxnSpPr/>
          <p:nvPr userDrawn="1"/>
        </p:nvCxnSpPr>
        <p:spPr>
          <a:xfrm>
            <a:off x="685800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89FA27F4-8C2C-47EC-9CF0-6C63EF46F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8861" y="6453798"/>
            <a:ext cx="1083306" cy="3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3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CDFBA-3622-9040-AA42-EDBE190E3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" t="-22790" r="2874" b="36223"/>
          <a:stretch/>
        </p:blipFill>
        <p:spPr>
          <a:xfrm>
            <a:off x="1" y="5640494"/>
            <a:ext cx="12192000" cy="12175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0E04195-663D-476A-912D-0E4E5F5F9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8861" y="6453798"/>
            <a:ext cx="1083306" cy="3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CDFBA-3622-9040-AA42-EDBE190E3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" t="-22790" r="2874" b="36223"/>
          <a:stretch/>
        </p:blipFill>
        <p:spPr>
          <a:xfrm>
            <a:off x="1" y="5640494"/>
            <a:ext cx="12192000" cy="1217506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5E922101-D0C2-804B-ADA8-EAE711AB3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096" y="613648"/>
            <a:ext cx="8335963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spc="3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A992DC46-EF51-E946-A4CE-23B673C7C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4576" y="1617901"/>
            <a:ext cx="8335963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0E04195-663D-476A-912D-0E4E5F5F9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8861" y="6453798"/>
            <a:ext cx="1083306" cy="3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1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FC9FD3-F716-B848-A9D9-8B02DE0566FF}"/>
              </a:ext>
            </a:extLst>
          </p:cNvPr>
          <p:cNvCxnSpPr/>
          <p:nvPr userDrawn="1"/>
        </p:nvCxnSpPr>
        <p:spPr>
          <a:xfrm>
            <a:off x="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4446C9-85D6-5644-8E95-BC93AF2CC756}"/>
              </a:ext>
            </a:extLst>
          </p:cNvPr>
          <p:cNvCxnSpPr/>
          <p:nvPr userDrawn="1"/>
        </p:nvCxnSpPr>
        <p:spPr>
          <a:xfrm>
            <a:off x="6858000" y="6635931"/>
            <a:ext cx="5342709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FF1CB0-2E12-D646-864F-3E06D2E1F880}"/>
              </a:ext>
            </a:extLst>
          </p:cNvPr>
          <p:cNvSpPr/>
          <p:nvPr userDrawn="1"/>
        </p:nvSpPr>
        <p:spPr>
          <a:xfrm>
            <a:off x="0" y="0"/>
            <a:ext cx="12192000" cy="1514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58CB85FC-FCC9-5144-AFEC-C65F9CA6F6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096" y="613648"/>
            <a:ext cx="8335963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ICON LIBRARY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DB563C0-590E-BE46-8201-E0506F057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4576" y="1617901"/>
            <a:ext cx="10444876" cy="1004253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Copy/paste as needed — DO NOT USE AS A PRESNTATION SLIDE</a:t>
            </a:r>
          </a:p>
          <a:p>
            <a:pPr lvl="0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C55A37-5BB4-4A0A-B47A-CB5AD7F7D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8861" y="6453798"/>
            <a:ext cx="1083306" cy="31282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11F8925-3A46-794A-864E-0F9A6D6DDF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324" y="3461631"/>
            <a:ext cx="3025413" cy="30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4D95350-81B0-CC4B-9E20-D8B2D651B420}"/>
              </a:ext>
            </a:extLst>
          </p:cNvPr>
          <p:cNvGrpSpPr/>
          <p:nvPr userDrawn="1"/>
        </p:nvGrpSpPr>
        <p:grpSpPr>
          <a:xfrm>
            <a:off x="672548" y="2319829"/>
            <a:ext cx="474886" cy="474886"/>
            <a:chOff x="6698876" y="733426"/>
            <a:chExt cx="685800" cy="6858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BBDD090-C528-D24A-BA55-F922C2A5A2F0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241EE47-5EFD-A74B-A907-D6BBE055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F4589C-9BAD-6346-8754-502FC9D5D197}"/>
              </a:ext>
            </a:extLst>
          </p:cNvPr>
          <p:cNvGrpSpPr/>
          <p:nvPr userDrawn="1"/>
        </p:nvGrpSpPr>
        <p:grpSpPr>
          <a:xfrm>
            <a:off x="2344198" y="2334903"/>
            <a:ext cx="474886" cy="474886"/>
            <a:chOff x="6698876" y="733426"/>
            <a:chExt cx="685800" cy="6858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9281FA-2023-EB48-880C-C9035FDF59BC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AFDA37F-0A91-0447-9F0A-50B7B024F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34AB4F-F189-0F4D-B8BC-408FFCE0E3AD}"/>
              </a:ext>
            </a:extLst>
          </p:cNvPr>
          <p:cNvGrpSpPr/>
          <p:nvPr userDrawn="1"/>
        </p:nvGrpSpPr>
        <p:grpSpPr>
          <a:xfrm>
            <a:off x="1226995" y="2334903"/>
            <a:ext cx="474886" cy="474886"/>
            <a:chOff x="6698876" y="2171961"/>
            <a:chExt cx="685800" cy="6858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DB8E4B-1F8A-5E44-9409-9C2D9B6A112D}"/>
                </a:ext>
              </a:extLst>
            </p:cNvPr>
            <p:cNvSpPr/>
            <p:nvPr/>
          </p:nvSpPr>
          <p:spPr>
            <a:xfrm>
              <a:off x="6698876" y="2171961"/>
              <a:ext cx="685800" cy="685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8DDBC18-AA75-3640-A050-18A499221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2292661"/>
              <a:ext cx="460860" cy="44440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213EEE-7813-EE47-8889-9ADCD943ABFC}"/>
              </a:ext>
            </a:extLst>
          </p:cNvPr>
          <p:cNvGrpSpPr/>
          <p:nvPr userDrawn="1"/>
        </p:nvGrpSpPr>
        <p:grpSpPr>
          <a:xfrm>
            <a:off x="1781441" y="2339297"/>
            <a:ext cx="474886" cy="474886"/>
            <a:chOff x="6698876" y="3603196"/>
            <a:chExt cx="685800" cy="6858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584365-62FD-B448-A389-C53EF5C7AD43}"/>
                </a:ext>
              </a:extLst>
            </p:cNvPr>
            <p:cNvSpPr/>
            <p:nvPr/>
          </p:nvSpPr>
          <p:spPr>
            <a:xfrm>
              <a:off x="6698876" y="3603196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0C5FA9B-E540-7E42-B2ED-556B9F649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3723896"/>
              <a:ext cx="460860" cy="444401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1AD20E49-159C-1448-A2FE-726B959D8D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1622" y="3017438"/>
            <a:ext cx="990600" cy="3238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93949CF-F65D-B041-BA0D-483693780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15" b="13858"/>
          <a:stretch/>
        </p:blipFill>
        <p:spPr>
          <a:xfrm>
            <a:off x="0" y="3127188"/>
            <a:ext cx="3732930" cy="37308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B1F8902-EC2A-7748-A7A1-35D86D06CA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29164" y="2257904"/>
            <a:ext cx="1651726" cy="10736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E69F215-6BE5-D949-B12A-A10183846B8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25091" y="2102677"/>
            <a:ext cx="921341" cy="9019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3ECA77A-FA82-8B48-8382-84F512D5DE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7767196">
            <a:off x="6590716" y="2135521"/>
            <a:ext cx="1054100" cy="127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21CAB7-3BCA-7140-8E2B-0AD39D2EA2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547533" y="4890756"/>
            <a:ext cx="4040051" cy="13651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73EC6B-ACA4-0D4D-8874-2AB120EA0E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144" y="3368745"/>
            <a:ext cx="4189066" cy="13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19ED-C1F7-428E-8E69-F29E2223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6F12-0128-41BD-8FB8-1D4E8FEEC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23A5A-1D61-439F-83AC-B113233F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FB03-CA18-4646-9EE6-B9F4E1774627}" type="datetimeFigureOut">
              <a:rPr lang="LID4096" smtClean="0"/>
              <a:t>7/20/22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CC82-2C29-4943-93EC-BEC9BF85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484E-E7F9-451B-B89A-0A052805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62B8-1046-45E3-B734-ED6718CFB15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019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22B59-542F-C341-9124-F9327C6C0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14722" y="6327229"/>
            <a:ext cx="2162556" cy="3770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494E34-C360-0846-B7A3-86873C810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E201325-3BA7-FC45-82D4-8670519C3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4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45447-5550-4D65-B0D1-FC328ECE3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59" y="6356350"/>
            <a:ext cx="4622292" cy="3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F44AB-2E00-F246-8A26-DEC82160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046AB-7B21-A34E-9497-27A94F20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0D13-B00E-E944-9241-FD8D9929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5569-77CA-9D48-AE2D-5D7FBCD48734}" type="datetimeFigureOut">
              <a:rPr lang="en-US" smtClean="0"/>
              <a:t>7/20/22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3BA9-4EA5-4545-9CC8-63C2477DB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6D793-F540-FA4B-AFBC-61986511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BBE2-37CA-8744-B4F3-62D8AA33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6" r:id="rId2"/>
    <p:sldLayoutId id="2147483656" r:id="rId3"/>
    <p:sldLayoutId id="2147483684" r:id="rId4"/>
    <p:sldLayoutId id="2147483704" r:id="rId5"/>
    <p:sldLayoutId id="2147483705" r:id="rId6"/>
    <p:sldLayoutId id="2147483707" r:id="rId7"/>
    <p:sldLayoutId id="2147483708" r:id="rId8"/>
    <p:sldLayoutId id="2147483709" r:id="rId9"/>
    <p:sldLayoutId id="2147483710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https://globalwellnessinstitute.org/wp-content/uploads/2020/11/mental-wellness-report-graphics-3-06-Trimmed-1024x498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79/3k16f2jn4xz3lfgc11brbzz80000gn/T/com.microsoft.Word/WebArchiveCopyPasteTempFiles/page9image66830544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crdownload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13C437-0121-EA67-206F-17DC7853C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Age of Mental Wellness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EBE98-C316-12FE-BF66-3902EC432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4690" y="2260158"/>
            <a:ext cx="8700796" cy="289967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b="1" dirty="0"/>
              <a:t>Mental Wellness Category – Just How Big Is It? </a:t>
            </a:r>
            <a:r>
              <a:rPr lang="en-US" dirty="0"/>
              <a:t>(size of the problem/opportunity)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b="1" dirty="0"/>
              <a:t>Science &amp; Business</a:t>
            </a:r>
            <a:r>
              <a:rPr lang="en-US" dirty="0"/>
              <a:t> (how we can solve it)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b="1" dirty="0"/>
              <a:t>Current &amp; Future Trends </a:t>
            </a:r>
            <a:r>
              <a:rPr lang="en-US" dirty="0"/>
              <a:t>(where it is going)</a:t>
            </a:r>
          </a:p>
        </p:txBody>
      </p:sp>
    </p:spTree>
    <p:extLst>
      <p:ext uri="{BB962C8B-B14F-4D97-AF65-F5344CB8AC3E}">
        <p14:creationId xmlns:p14="http://schemas.microsoft.com/office/powerpoint/2010/main" val="53143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5454C6-4812-744D-9C86-B6BED2955103}"/>
              </a:ext>
            </a:extLst>
          </p:cNvPr>
          <p:cNvSpPr txBox="1"/>
          <p:nvPr/>
        </p:nvSpPr>
        <p:spPr>
          <a:xfrm>
            <a:off x="1442357" y="183007"/>
            <a:ext cx="93072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Problem – Old science = how you feel is </a:t>
            </a:r>
            <a:r>
              <a:rPr lang="en-US" b="1" i="1" dirty="0"/>
              <a:t>not</a:t>
            </a:r>
            <a:r>
              <a:rPr lang="en-US" b="1" dirty="0"/>
              <a:t> just in your head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What if you could harness the </a:t>
            </a:r>
            <a:r>
              <a:rPr lang="en-US" b="1" i="1" dirty="0"/>
              <a:t>new</a:t>
            </a:r>
            <a:r>
              <a:rPr lang="en-US" b="1" dirty="0"/>
              <a:t> science (gut-heart-brain-axis)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9C3A018-7232-4B47-A1B9-ACDE3242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107" y="787222"/>
            <a:ext cx="5381786" cy="48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0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15876FC-F318-0C4D-A65E-12D28B33EA88}"/>
              </a:ext>
            </a:extLst>
          </p:cNvPr>
          <p:cNvSpPr txBox="1"/>
          <p:nvPr/>
        </p:nvSpPr>
        <p:spPr>
          <a:xfrm>
            <a:off x="821162" y="379144"/>
            <a:ext cx="782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7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36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GUT-HEART-BRAIN-AXIS</a:t>
            </a:r>
            <a:endParaRPr lang="en-US" sz="48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D480CC3-96A5-2448-A8C1-561E78E7C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95" y="379144"/>
            <a:ext cx="3189996" cy="63799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721CAF-FC71-4A49-88D2-5B1324305952}"/>
              </a:ext>
            </a:extLst>
          </p:cNvPr>
          <p:cNvCxnSpPr>
            <a:cxnSpLocks/>
          </p:cNvCxnSpPr>
          <p:nvPr/>
        </p:nvCxnSpPr>
        <p:spPr>
          <a:xfrm>
            <a:off x="8879342" y="2264924"/>
            <a:ext cx="1316710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F98C27-4984-F242-BA52-459B4FA370A9}"/>
              </a:ext>
            </a:extLst>
          </p:cNvPr>
          <p:cNvCxnSpPr>
            <a:cxnSpLocks/>
          </p:cNvCxnSpPr>
          <p:nvPr/>
        </p:nvCxnSpPr>
        <p:spPr>
          <a:xfrm>
            <a:off x="4289196" y="5508644"/>
            <a:ext cx="4590146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A13B8-3879-E742-9542-6FCC68B089E5}"/>
              </a:ext>
            </a:extLst>
          </p:cNvPr>
          <p:cNvCxnSpPr>
            <a:cxnSpLocks/>
          </p:cNvCxnSpPr>
          <p:nvPr/>
        </p:nvCxnSpPr>
        <p:spPr>
          <a:xfrm>
            <a:off x="8879342" y="2264924"/>
            <a:ext cx="0" cy="324372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325E3-C9FD-3342-8843-39E41E2DAF9A}"/>
              </a:ext>
            </a:extLst>
          </p:cNvPr>
          <p:cNvCxnSpPr>
            <a:cxnSpLocks/>
          </p:cNvCxnSpPr>
          <p:nvPr/>
        </p:nvCxnSpPr>
        <p:spPr>
          <a:xfrm flipV="1">
            <a:off x="8609597" y="1904576"/>
            <a:ext cx="0" cy="3234551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D7E0BD-4D7A-7442-B98D-3FC687D701F6}"/>
              </a:ext>
            </a:extLst>
          </p:cNvPr>
          <p:cNvCxnSpPr>
            <a:cxnSpLocks/>
          </p:cNvCxnSpPr>
          <p:nvPr/>
        </p:nvCxnSpPr>
        <p:spPr>
          <a:xfrm>
            <a:off x="8609597" y="1904576"/>
            <a:ext cx="139219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A4D07B-8582-4B41-9425-986AC62C27E8}"/>
              </a:ext>
            </a:extLst>
          </p:cNvPr>
          <p:cNvCxnSpPr>
            <a:cxnSpLocks/>
          </p:cNvCxnSpPr>
          <p:nvPr/>
        </p:nvCxnSpPr>
        <p:spPr>
          <a:xfrm flipV="1">
            <a:off x="8347127" y="1032628"/>
            <a:ext cx="0" cy="3740725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6732C8-6E18-CE40-9392-ECA7E327FE13}"/>
              </a:ext>
            </a:extLst>
          </p:cNvPr>
          <p:cNvCxnSpPr/>
          <p:nvPr/>
        </p:nvCxnSpPr>
        <p:spPr>
          <a:xfrm>
            <a:off x="8347127" y="1040864"/>
            <a:ext cx="1580524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78EDD-F850-544D-881E-4C373C91CAD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003425"/>
            <a:ext cx="6575425" cy="43037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Nervous system (brain)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Cardiovascular system (heart)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system (axis) </a:t>
            </a:r>
            <a:r>
              <a:rPr lang="en-US" sz="2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Gastrointestinal system (gut)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Endocannabinoid &amp; Endocrine systems (ECS)</a:t>
            </a:r>
          </a:p>
          <a:p>
            <a:pPr marL="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AA349D-2214-4246-A3D5-DA07730F611A}"/>
              </a:ext>
            </a:extLst>
          </p:cNvPr>
          <p:cNvCxnSpPr>
            <a:cxnSpLocks/>
          </p:cNvCxnSpPr>
          <p:nvPr/>
        </p:nvCxnSpPr>
        <p:spPr>
          <a:xfrm>
            <a:off x="4419508" y="4773353"/>
            <a:ext cx="392761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252866-AB18-714F-8F7B-0CC10A5FBDB3}"/>
              </a:ext>
            </a:extLst>
          </p:cNvPr>
          <p:cNvCxnSpPr>
            <a:cxnSpLocks/>
          </p:cNvCxnSpPr>
          <p:nvPr/>
        </p:nvCxnSpPr>
        <p:spPr>
          <a:xfrm>
            <a:off x="5429839" y="5139127"/>
            <a:ext cx="3179758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220AA4-7E31-5840-BF7A-E2DC6DA1FDD7}"/>
              </a:ext>
            </a:extLst>
          </p:cNvPr>
          <p:cNvCxnSpPr>
            <a:cxnSpLocks/>
          </p:cNvCxnSpPr>
          <p:nvPr/>
        </p:nvCxnSpPr>
        <p:spPr>
          <a:xfrm>
            <a:off x="5279010" y="5874008"/>
            <a:ext cx="385837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CEE6FB-5700-0D47-836E-D628C684D43E}"/>
              </a:ext>
            </a:extLst>
          </p:cNvPr>
          <p:cNvCxnSpPr>
            <a:cxnSpLocks/>
          </p:cNvCxnSpPr>
          <p:nvPr/>
        </p:nvCxnSpPr>
        <p:spPr>
          <a:xfrm>
            <a:off x="9137389" y="3087329"/>
            <a:ext cx="0" cy="2786679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9DCA9A-134F-EF47-B328-03228D93CB74}"/>
              </a:ext>
            </a:extLst>
          </p:cNvPr>
          <p:cNvCxnSpPr>
            <a:cxnSpLocks/>
          </p:cNvCxnSpPr>
          <p:nvPr/>
        </p:nvCxnSpPr>
        <p:spPr>
          <a:xfrm>
            <a:off x="9137389" y="3087329"/>
            <a:ext cx="67520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001E6DE-B535-A840-801D-D75CE2F11891}"/>
              </a:ext>
            </a:extLst>
          </p:cNvPr>
          <p:cNvSpPr txBox="1"/>
          <p:nvPr/>
        </p:nvSpPr>
        <p:spPr>
          <a:xfrm>
            <a:off x="779796" y="1446085"/>
            <a:ext cx="6969293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Studies have now shown that the heart is the body’s third brain, containing approximately 40,000 neurons that can sense, feel, learn, and remember. 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the </a:t>
            </a:r>
            <a:r>
              <a:rPr lang="en-US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gut-brain-axis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</a:t>
            </a:r>
            <a:r>
              <a:rPr lang="en-US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and brain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also closely connected via the 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heart-brain-axis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heart sends messages to the brain about what it needs, how the body feels and more.</a:t>
            </a:r>
          </a:p>
        </p:txBody>
      </p:sp>
    </p:spTree>
    <p:extLst>
      <p:ext uri="{BB962C8B-B14F-4D97-AF65-F5344CB8AC3E}">
        <p14:creationId xmlns:p14="http://schemas.microsoft.com/office/powerpoint/2010/main" val="2343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72E7DEB-A304-9C47-8AAE-C40B7F0D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1" b="37475"/>
          <a:stretch/>
        </p:blipFill>
        <p:spPr>
          <a:xfrm>
            <a:off x="4550229" y="0"/>
            <a:ext cx="7650041" cy="63215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74EEC3-C88B-5C42-B038-269EF116E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425"/>
          <a:stretch/>
        </p:blipFill>
        <p:spPr>
          <a:xfrm>
            <a:off x="24784" y="3042236"/>
            <a:ext cx="3934480" cy="7514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327" y="200722"/>
            <a:ext cx="602166" cy="169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A5B572-8ACC-AB42-BEF0-9CA2CEDF5E27}"/>
              </a:ext>
            </a:extLst>
          </p:cNvPr>
          <p:cNvSpPr/>
          <p:nvPr/>
        </p:nvSpPr>
        <p:spPr>
          <a:xfrm>
            <a:off x="130629" y="228599"/>
            <a:ext cx="120613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b="1" dirty="0">
                <a:solidFill>
                  <a:srgbClr val="333333"/>
                </a:solidFill>
                <a:latin typeface="var(--font-serif-display)"/>
              </a:rPr>
              <a:t>Feeling Depressed? Bacteria in Your Gut May Be to Blame</a:t>
            </a:r>
          </a:p>
          <a:p>
            <a:pPr fontAlgn="base"/>
            <a:r>
              <a:rPr lang="en-US" sz="2400" dirty="0">
                <a:solidFill>
                  <a:srgbClr val="666666"/>
                </a:solidFill>
                <a:latin typeface="Retina"/>
              </a:rPr>
              <a:t>New studies point to the trillions of organisms in the human microbiome as playing an </a:t>
            </a:r>
            <a:r>
              <a:rPr lang="en-US" sz="2400" dirty="0">
                <a:solidFill>
                  <a:srgbClr val="FF0000"/>
                </a:solidFill>
                <a:latin typeface="Retina"/>
              </a:rPr>
              <a:t>unexpectedly huge role in our well-being</a:t>
            </a:r>
            <a:endParaRPr lang="en-US" sz="2400" b="0" i="0" u="none" strike="noStrike" dirty="0">
              <a:solidFill>
                <a:srgbClr val="FF0000"/>
              </a:solidFill>
              <a:effectLst/>
              <a:latin typeface="Reti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53206-CA5B-E44D-8061-09DEEFD2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173" y="1749696"/>
            <a:ext cx="6373586" cy="4249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1DEF4-357F-2749-8116-F4BE6EDDD4C0}"/>
              </a:ext>
            </a:extLst>
          </p:cNvPr>
          <p:cNvSpPr txBox="1"/>
          <p:nvPr/>
        </p:nvSpPr>
        <p:spPr>
          <a:xfrm>
            <a:off x="545153" y="6134855"/>
            <a:ext cx="11101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www.wsj.com</a:t>
            </a:r>
            <a:r>
              <a:rPr lang="en-US" sz="1400" dirty="0"/>
              <a:t>/articles/depression-bacteria-in-your-gut-may-have-caused-itor-made-you-healthier-11608565953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3F4D9-DDBD-324F-A8ED-CB937E1E7034}"/>
              </a:ext>
            </a:extLst>
          </p:cNvPr>
          <p:cNvSpPr txBox="1"/>
          <p:nvPr/>
        </p:nvSpPr>
        <p:spPr>
          <a:xfrm>
            <a:off x="949235" y="3521333"/>
            <a:ext cx="2602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Wall Street Journal</a:t>
            </a:r>
          </a:p>
          <a:p>
            <a:pPr algn="ctr"/>
            <a:r>
              <a:rPr lang="en-US" sz="2400" b="1" dirty="0"/>
              <a:t>Dec 21, 2020</a:t>
            </a:r>
          </a:p>
        </p:txBody>
      </p:sp>
    </p:spTree>
    <p:extLst>
      <p:ext uri="{BB962C8B-B14F-4D97-AF65-F5344CB8AC3E}">
        <p14:creationId xmlns:p14="http://schemas.microsoft.com/office/powerpoint/2010/main" val="223361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4FC89-5531-5849-AD48-8A4AE397EA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44475"/>
            <a:ext cx="11822113" cy="6613525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the microbial menagerie living in our digestive tract may help regulate brain function, including </a:t>
            </a:r>
            <a:r>
              <a:rPr lang="en-US" b="1" dirty="0">
                <a:solidFill>
                  <a:srgbClr val="FF0000"/>
                </a:solidFill>
              </a:rPr>
              <a:t>mental health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linking our feelings of </a:t>
            </a:r>
            <a:r>
              <a:rPr lang="en-US" b="1" dirty="0">
                <a:solidFill>
                  <a:srgbClr val="FF0000"/>
                </a:solidFill>
              </a:rPr>
              <a:t>stress,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anxiety</a:t>
            </a:r>
            <a:r>
              <a:rPr lang="en-US" b="1" dirty="0"/>
              <a:t> and severe </a:t>
            </a:r>
            <a:r>
              <a:rPr lang="en-US" b="1" dirty="0">
                <a:solidFill>
                  <a:srgbClr val="FF0000"/>
                </a:solidFill>
              </a:rPr>
              <a:t>depression</a:t>
            </a:r>
            <a:r>
              <a:rPr lang="en-US" b="1" dirty="0"/>
              <a:t> to disturbances among hundreds of microbe species living in our gut that some researchers have started calling the </a:t>
            </a:r>
            <a:r>
              <a:rPr lang="en-US" b="1" dirty="0" err="1"/>
              <a:t>psychobiome</a:t>
            </a:r>
            <a:r>
              <a:rPr lang="en-US" dirty="0"/>
              <a:t>.</a:t>
            </a:r>
          </a:p>
          <a:p>
            <a:pPr fontAlgn="base"/>
            <a:r>
              <a:rPr lang="en-US" b="1" dirty="0"/>
              <a:t>bacteria in the gut appear to produce some of the same substances used by doctors to treat depression and may naturally play a role in maintaining our emotional balance.</a:t>
            </a:r>
            <a:endParaRPr lang="en-US" dirty="0"/>
          </a:p>
          <a:p>
            <a:r>
              <a:rPr lang="en-US" b="1" dirty="0"/>
              <a:t>indiscriminate use of </a:t>
            </a:r>
            <a:r>
              <a:rPr lang="en-US" b="1" dirty="0">
                <a:solidFill>
                  <a:srgbClr val="FF0000"/>
                </a:solidFill>
              </a:rPr>
              <a:t>antibiotics</a:t>
            </a:r>
            <a:r>
              <a:rPr lang="en-US" b="1" dirty="0"/>
              <a:t> and other sanitation measures eliminated the harm that bacteria cause at the expense of the protection they can provide</a:t>
            </a:r>
          </a:p>
          <a:p>
            <a:r>
              <a:rPr lang="en-US" b="1" dirty="0"/>
              <a:t>These microbes appear especially </a:t>
            </a:r>
            <a:r>
              <a:rPr lang="en-US" b="1" dirty="0">
                <a:solidFill>
                  <a:srgbClr val="FF0000"/>
                </a:solidFill>
              </a:rPr>
              <a:t>adaptable</a:t>
            </a:r>
            <a:r>
              <a:rPr lang="en-US" b="1" dirty="0"/>
              <a:t> to changes in the environment, diet and the biochemistry of emotion</a:t>
            </a:r>
            <a:r>
              <a:rPr lang="en-US" dirty="0"/>
              <a:t>.</a:t>
            </a:r>
          </a:p>
          <a:p>
            <a:r>
              <a:rPr lang="en-US" dirty="0"/>
              <a:t>disorders including </a:t>
            </a:r>
            <a:r>
              <a:rPr lang="en-US" b="1" dirty="0"/>
              <a:t>depression, bipolar disorder, schizophrenia and autism-spectrum disorder have significant </a:t>
            </a:r>
            <a:r>
              <a:rPr lang="en-US" b="1" dirty="0">
                <a:solidFill>
                  <a:srgbClr val="FF0000"/>
                </a:solidFill>
              </a:rPr>
              <a:t>disruptions in the composition of their gut microbiome</a:t>
            </a:r>
            <a:r>
              <a:rPr lang="en-US" b="1" dirty="0"/>
              <a:t>.</a:t>
            </a:r>
            <a:endParaRPr lang="en-US" dirty="0"/>
          </a:p>
          <a:p>
            <a:pPr fontAlgn="base"/>
            <a:r>
              <a:rPr lang="en-US" b="1" dirty="0"/>
              <a:t>Some common gut bacteria, for example, help generate neurotransmitters such as </a:t>
            </a:r>
            <a:r>
              <a:rPr lang="en-US" b="1" dirty="0">
                <a:solidFill>
                  <a:srgbClr val="FF0000"/>
                </a:solidFill>
              </a:rPr>
              <a:t>serotonin</a:t>
            </a:r>
            <a:r>
              <a:rPr lang="en-US" b="1" dirty="0"/>
              <a:t>, which affects neural activity related to mood and memory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GABA</a:t>
            </a:r>
            <a:r>
              <a:rPr lang="en-US" dirty="0"/>
              <a:t>) to </a:t>
            </a:r>
            <a:r>
              <a:rPr lang="en-US" b="1" dirty="0"/>
              <a:t>relieve anxiety and improve mood</a:t>
            </a:r>
            <a:r>
              <a:rPr lang="en-US" dirty="0"/>
              <a:t>.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by targeting microbes in the gut, we can have behavioral effects that are going to have impact on overall well-being</a:t>
            </a:r>
            <a:r>
              <a:rPr lang="en-US" b="1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3374B7-A103-4C15-8B7A-E26E917D0DFE}"/>
              </a:ext>
            </a:extLst>
          </p:cNvPr>
          <p:cNvSpPr/>
          <p:nvPr/>
        </p:nvSpPr>
        <p:spPr>
          <a:xfrm>
            <a:off x="0" y="0"/>
            <a:ext cx="12192000" cy="6103620"/>
          </a:xfrm>
          <a:prstGeom prst="rect">
            <a:avLst/>
          </a:prstGeom>
          <a:solidFill>
            <a:srgbClr val="3F2A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D762E3-C2A3-46F2-B354-36E424C447F2}"/>
              </a:ext>
            </a:extLst>
          </p:cNvPr>
          <p:cNvSpPr/>
          <p:nvPr/>
        </p:nvSpPr>
        <p:spPr>
          <a:xfrm>
            <a:off x="1423035" y="1188036"/>
            <a:ext cx="9382928" cy="39329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E1A5AE-D7DF-4A6F-AAE0-CDAB2A60A0DC}"/>
              </a:ext>
            </a:extLst>
          </p:cNvPr>
          <p:cNvSpPr/>
          <p:nvPr/>
        </p:nvSpPr>
        <p:spPr>
          <a:xfrm>
            <a:off x="1605914" y="1347874"/>
            <a:ext cx="9001681" cy="35619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156A122-639C-421D-8423-E84B932E05A6}"/>
              </a:ext>
            </a:extLst>
          </p:cNvPr>
          <p:cNvSpPr/>
          <p:nvPr/>
        </p:nvSpPr>
        <p:spPr>
          <a:xfrm>
            <a:off x="2342147" y="1659858"/>
            <a:ext cx="7542899" cy="2937978"/>
          </a:xfrm>
          <a:prstGeom prst="rightArrow">
            <a:avLst>
              <a:gd name="adj1" fmla="val 50000"/>
              <a:gd name="adj2" fmla="val 85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F7EFD-AB75-48A3-B0E8-E78A0AADA057}"/>
              </a:ext>
            </a:extLst>
          </p:cNvPr>
          <p:cNvSpPr txBox="1"/>
          <p:nvPr/>
        </p:nvSpPr>
        <p:spPr>
          <a:xfrm>
            <a:off x="2640965" y="2713348"/>
            <a:ext cx="742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F2A56"/>
                </a:solidFill>
              </a:rPr>
              <a:t>NEXT BIG THING</a:t>
            </a:r>
          </a:p>
        </p:txBody>
      </p:sp>
    </p:spTree>
    <p:extLst>
      <p:ext uri="{BB962C8B-B14F-4D97-AF65-F5344CB8AC3E}">
        <p14:creationId xmlns:p14="http://schemas.microsoft.com/office/powerpoint/2010/main" val="875668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A33AAAF-54A5-A44A-AC3B-7FF3442CF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1536065"/>
            <a:ext cx="5408386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E9309D-D582-6946-8BB9-54A4194F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646" y="1536065"/>
            <a:ext cx="5109934" cy="3809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34E153-C11D-784F-A2F5-B0547E230DA8}"/>
              </a:ext>
            </a:extLst>
          </p:cNvPr>
          <p:cNvSpPr txBox="1"/>
          <p:nvPr/>
        </p:nvSpPr>
        <p:spPr>
          <a:xfrm>
            <a:off x="4023180" y="0"/>
            <a:ext cx="5681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Science!</a:t>
            </a:r>
          </a:p>
        </p:txBody>
      </p:sp>
    </p:spTree>
    <p:extLst>
      <p:ext uri="{BB962C8B-B14F-4D97-AF65-F5344CB8AC3E}">
        <p14:creationId xmlns:p14="http://schemas.microsoft.com/office/powerpoint/2010/main" val="160462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6069" y="62179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3593" y="62179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1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69" y="2450644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6069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1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0293" y="49560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274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829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407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423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75" y="2454304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113407" y="495895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6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94573" y="62407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5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581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274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ABB8E-19CC-4195-B462-657FA2F6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20692" b="505"/>
          <a:stretch/>
        </p:blipFill>
        <p:spPr>
          <a:xfrm>
            <a:off x="10442526" y="5583793"/>
            <a:ext cx="1749474" cy="12733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9AFE0E-8C41-430F-866B-75D1192FFB69}"/>
              </a:ext>
            </a:extLst>
          </p:cNvPr>
          <p:cNvSpPr txBox="1">
            <a:spLocks/>
          </p:cNvSpPr>
          <p:nvPr/>
        </p:nvSpPr>
        <p:spPr>
          <a:xfrm>
            <a:off x="439420" y="2021839"/>
            <a:ext cx="11313160" cy="298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dirty="0">
                <a:solidFill>
                  <a:srgbClr val="3F2A56"/>
                </a:solidFill>
              </a:rPr>
              <a:t>Each year since 2001, Gallup has asked Americans as part of its </a:t>
            </a:r>
            <a:r>
              <a:rPr lang="en-US" sz="2000" b="1" dirty="0">
                <a:solidFill>
                  <a:srgbClr val="922E7F"/>
                </a:solidFill>
              </a:rPr>
              <a:t>November Health and Healthcare survey</a:t>
            </a:r>
            <a:r>
              <a:rPr lang="en-US" sz="2000" b="1" dirty="0">
                <a:solidFill>
                  <a:srgbClr val="68478D"/>
                </a:solidFill>
              </a:rPr>
              <a:t> </a:t>
            </a:r>
            <a:r>
              <a:rPr lang="en-US" sz="2000" dirty="0">
                <a:solidFill>
                  <a:srgbClr val="3F2A56"/>
                </a:solidFill>
              </a:rPr>
              <a:t>to say whether their own mental or emotional wellbeing is excellent, good, only fair, or poor.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dirty="0">
                <a:solidFill>
                  <a:srgbClr val="3F2A56"/>
                </a:solidFill>
              </a:rPr>
              <a:t>Those rating their mental health as “excellent” or “good” has historically ranged from 81% to 89% - until </a:t>
            </a:r>
            <a:r>
              <a:rPr lang="en-US" sz="2000" b="1" dirty="0">
                <a:solidFill>
                  <a:srgbClr val="922E7F"/>
                </a:solidFill>
              </a:rPr>
              <a:t>this year's 76%.</a:t>
            </a:r>
          </a:p>
          <a:p>
            <a:pPr>
              <a:lnSpc>
                <a:spcPct val="100000"/>
              </a:lnSpc>
              <a:spcBef>
                <a:spcPts val="2500"/>
              </a:spcBef>
            </a:pPr>
            <a:r>
              <a:rPr lang="en-US" sz="2000" dirty="0">
                <a:solidFill>
                  <a:srgbClr val="3F2A56"/>
                </a:solidFill>
              </a:rPr>
              <a:t>Americans' latest assessment of </a:t>
            </a:r>
            <a:r>
              <a:rPr lang="en-US" sz="2000" b="1" dirty="0">
                <a:solidFill>
                  <a:srgbClr val="922E7F"/>
                </a:solidFill>
              </a:rPr>
              <a:t>mental health is worse</a:t>
            </a:r>
            <a:r>
              <a:rPr lang="en-US" sz="2000" b="1" dirty="0">
                <a:solidFill>
                  <a:srgbClr val="3F2A56"/>
                </a:solidFill>
              </a:rPr>
              <a:t> </a:t>
            </a:r>
            <a:r>
              <a:rPr lang="en-US" sz="2000" dirty="0">
                <a:solidFill>
                  <a:srgbClr val="3F2A56"/>
                </a:solidFill>
              </a:rPr>
              <a:t>than it has been at any point in the</a:t>
            </a:r>
            <a:r>
              <a:rPr lang="en-US" sz="2000" dirty="0">
                <a:solidFill>
                  <a:srgbClr val="68478D"/>
                </a:solidFill>
              </a:rPr>
              <a:t> </a:t>
            </a:r>
            <a:r>
              <a:rPr lang="en-US" sz="2000" b="1" dirty="0">
                <a:solidFill>
                  <a:srgbClr val="922E7F"/>
                </a:solidFill>
              </a:rPr>
              <a:t>last two decades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rgbClr val="3F2A56"/>
                </a:solidFill>
              </a:rPr>
              <a:t>Excellent (34%) / Good (42%) / Fair (18%) / Poor (5%)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B951-02F0-4659-9F13-C737E5AF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91307"/>
            <a:ext cx="2423919" cy="1266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35A17-8E50-4056-9335-02A04C2E3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768" y="5590185"/>
            <a:ext cx="1908690" cy="1267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6335B-AF07-4C5C-ACA0-E92C2B075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458" y="5590185"/>
            <a:ext cx="2431068" cy="126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7C121-3560-4EDC-ABBB-781D4548B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696" y="5590406"/>
            <a:ext cx="2414072" cy="12666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3AFD6B-42D5-4C77-8035-4356E19F0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628" y="5590406"/>
            <a:ext cx="1903926" cy="12666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6FB254-B7FF-4D84-AEE4-FC5F6BE1652A}"/>
              </a:ext>
            </a:extLst>
          </p:cNvPr>
          <p:cNvSpPr txBox="1">
            <a:spLocks/>
          </p:cNvSpPr>
          <p:nvPr/>
        </p:nvSpPr>
        <p:spPr>
          <a:xfrm>
            <a:off x="1090116" y="411480"/>
            <a:ext cx="10571024" cy="17360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3F2A56"/>
                </a:solidFill>
              </a:rPr>
              <a:t>Americans' Mental Health Ratings </a:t>
            </a:r>
            <a:br>
              <a:rPr lang="en-US" dirty="0">
                <a:solidFill>
                  <a:srgbClr val="3F2A56"/>
                </a:solidFill>
              </a:rPr>
            </a:br>
            <a:r>
              <a:rPr lang="en-US" b="1" dirty="0">
                <a:solidFill>
                  <a:srgbClr val="922E7F"/>
                </a:solidFill>
              </a:rPr>
              <a:t>Sink to New Low </a:t>
            </a:r>
            <a:r>
              <a:rPr lang="en-US" sz="3100" dirty="0">
                <a:solidFill>
                  <a:srgbClr val="3F2A56"/>
                </a:solidFill>
              </a:rPr>
              <a:t>(Dec 7, 2020 – GALLUP)</a:t>
            </a:r>
            <a:endParaRPr lang="en-US" sz="3100" dirty="0">
              <a:solidFill>
                <a:srgbClr val="6847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88" y="446088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5728" y="6294581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3" y="2491335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3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5286598"/>
            <a:ext cx="932340" cy="124312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 bwMode="auto">
          <a:xfrm>
            <a:off x="2514600" y="4965702"/>
            <a:ext cx="293914" cy="3226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38C05-1267-6F42-B8C4-F7655C74D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" y="800100"/>
            <a:ext cx="1210462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4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7AA17-4B2D-4CAB-840B-B6A5AC036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24" y="0"/>
            <a:ext cx="3904299" cy="1952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43025" y="1719263"/>
            <a:ext cx="10848975" cy="134778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50377"/>
            <a:ext cx="10668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5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FEEB3-1CF7-5440-86B8-0E0C9C24C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74" y="837880"/>
            <a:ext cx="5136927" cy="51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543FC6-F2B2-43D1-A503-AB128E624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72B17-3A71-6641-A7FB-C850A4E44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41" y="2928257"/>
            <a:ext cx="6306716" cy="3497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18A67-F4A6-5946-A0A7-68F91D13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29" y="6637722"/>
            <a:ext cx="3864895" cy="220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14286-2897-694C-AFBD-13602833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71" y="103790"/>
            <a:ext cx="7672730" cy="30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8D4CE-3FCB-6C4C-AD8E-FA3F0E2C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14" y="394284"/>
            <a:ext cx="3404196" cy="3513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50B49-0B3F-8847-AE6B-42060FC7C31B}"/>
              </a:ext>
            </a:extLst>
          </p:cNvPr>
          <p:cNvSpPr txBox="1"/>
          <p:nvPr/>
        </p:nvSpPr>
        <p:spPr>
          <a:xfrm>
            <a:off x="2471010" y="14936"/>
            <a:ext cx="1658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Bacteroidetes/</a:t>
            </a:r>
            <a:r>
              <a:rPr lang="en-US" sz="1350" b="1" dirty="0">
                <a:solidFill>
                  <a:srgbClr val="FF0000"/>
                </a:solidFill>
              </a:rPr>
              <a:t>GABA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1C598-E233-7647-8ADF-DF6D75F6248B}"/>
              </a:ext>
            </a:extLst>
          </p:cNvPr>
          <p:cNvSpPr txBox="1"/>
          <p:nvPr/>
        </p:nvSpPr>
        <p:spPr>
          <a:xfrm>
            <a:off x="8340748" y="14936"/>
            <a:ext cx="129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SCFAs</a:t>
            </a:r>
            <a:r>
              <a:rPr lang="en-US" sz="1350" b="1" dirty="0"/>
              <a:t>/Butyrate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7F0967-E1CE-A344-857F-C71A4B71A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699" y="315020"/>
            <a:ext cx="4359388" cy="3669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F296D-4265-D94F-ABA3-98D308572854}"/>
              </a:ext>
            </a:extLst>
          </p:cNvPr>
          <p:cNvSpPr txBox="1"/>
          <p:nvPr/>
        </p:nvSpPr>
        <p:spPr>
          <a:xfrm>
            <a:off x="97971" y="4169230"/>
            <a:ext cx="12004382" cy="229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Bacteroidetes</a:t>
            </a:r>
            <a:r>
              <a:rPr lang="en-US" dirty="0"/>
              <a:t> = more </a:t>
            </a:r>
            <a:r>
              <a:rPr lang="en-US" b="1" dirty="0">
                <a:solidFill>
                  <a:srgbClr val="FF0000"/>
                </a:solidFill>
              </a:rPr>
              <a:t>GABA</a:t>
            </a:r>
            <a:r>
              <a:rPr lang="en-US" dirty="0"/>
              <a:t> = modulate stress, metabolism, mood, sleep, IBS…</a:t>
            </a:r>
          </a:p>
          <a:p>
            <a:r>
              <a:rPr lang="en-US" dirty="0"/>
              <a:t>-our studies show +6% in Bacteroidetes</a:t>
            </a:r>
          </a:p>
          <a:p>
            <a:endParaRPr lang="en-US" dirty="0"/>
          </a:p>
          <a:p>
            <a:r>
              <a:rPr lang="en-US" dirty="0"/>
              <a:t>With aging/stress = gut microbiome is altered, </a:t>
            </a:r>
            <a:r>
              <a:rPr lang="en-US" b="1" dirty="0">
                <a:solidFill>
                  <a:srgbClr val="FF0000"/>
                </a:solidFill>
              </a:rPr>
              <a:t>SCFA production </a:t>
            </a:r>
            <a:r>
              <a:rPr lang="en-US" dirty="0"/>
              <a:t>is decreased, and mental/physical performance is impaired</a:t>
            </a:r>
          </a:p>
          <a:p>
            <a:r>
              <a:rPr lang="en-US" dirty="0"/>
              <a:t>-our studies show +89% in SCFA production capacity (butyrate kinase)</a:t>
            </a:r>
          </a:p>
          <a:p>
            <a:endParaRPr lang="en-US" dirty="0"/>
          </a:p>
          <a:p>
            <a:r>
              <a:rPr lang="en-US" b="1" dirty="0"/>
              <a:t>Change your gut – change your brain – change your body – change your future!</a:t>
            </a:r>
          </a:p>
        </p:txBody>
      </p:sp>
    </p:spTree>
    <p:extLst>
      <p:ext uri="{BB962C8B-B14F-4D97-AF65-F5344CB8AC3E}">
        <p14:creationId xmlns:p14="http://schemas.microsoft.com/office/powerpoint/2010/main" val="31957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59A19-09A6-1340-B7D4-681091B8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99" y="792480"/>
            <a:ext cx="10891668" cy="52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663C-A966-954D-B3E4-D1118BC2BA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Where do supplements fit?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EBA9A-3EF4-5B4D-9FB2-8257C2FC75A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046288"/>
            <a:ext cx="3455988" cy="2765425"/>
          </a:xfrm>
        </p:spPr>
        <p:txBody>
          <a:bodyPr/>
          <a:lstStyle/>
          <a:p>
            <a:r>
              <a:rPr lang="en-US" dirty="0"/>
              <a:t>Stress/Sleep Management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Nutrition</a:t>
            </a:r>
          </a:p>
          <a:p>
            <a:r>
              <a:rPr lang="en-US" dirty="0"/>
              <a:t>Supplements</a:t>
            </a:r>
          </a:p>
          <a:p>
            <a:r>
              <a:rPr lang="en-US" dirty="0"/>
              <a:t>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6E8F8-94C0-3C49-835A-51861E394B38}"/>
              </a:ext>
            </a:extLst>
          </p:cNvPr>
          <p:cNvSpPr txBox="1"/>
          <p:nvPr/>
        </p:nvSpPr>
        <p:spPr>
          <a:xfrm>
            <a:off x="4914900" y="4768850"/>
            <a:ext cx="69926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Motivation and Energy to Exercise?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Appetite and Craving Modulation?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Relaxation and Recovery?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79BE-8F66-C14E-8A67-F6EF96EA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65" y="1627753"/>
            <a:ext cx="3864073" cy="177981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3E1992-CFA8-A343-99E2-E8C12AE50AE7}"/>
              </a:ext>
            </a:extLst>
          </p:cNvPr>
          <p:cNvSpPr txBox="1">
            <a:spLocks/>
          </p:cNvSpPr>
          <p:nvPr/>
        </p:nvSpPr>
        <p:spPr>
          <a:xfrm>
            <a:off x="3912704" y="2046287"/>
            <a:ext cx="5414176" cy="276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Supplements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Nutrition</a:t>
            </a:r>
          </a:p>
          <a:p>
            <a:r>
              <a:rPr lang="en-US" dirty="0"/>
              <a:t>Sleep</a:t>
            </a:r>
          </a:p>
          <a:p>
            <a:r>
              <a:rPr lang="en-US" dirty="0"/>
              <a:t>Evaluation/Environment/Exposure</a:t>
            </a:r>
          </a:p>
        </p:txBody>
      </p:sp>
    </p:spTree>
    <p:extLst>
      <p:ext uri="{BB962C8B-B14F-4D97-AF65-F5344CB8AC3E}">
        <p14:creationId xmlns:p14="http://schemas.microsoft.com/office/powerpoint/2010/main" val="30816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F053FF18-C79D-4905-B3E2-720EBE745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74" y="1642111"/>
            <a:ext cx="4321401" cy="4606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FDBA8-C458-41DC-BC5E-A9037F51F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2550"/>
            <a:ext cx="6775450" cy="9572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Amare Science &amp; Quality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A09069-FAED-4D1E-A2CA-6A1BBB409A91}"/>
              </a:ext>
            </a:extLst>
          </p:cNvPr>
          <p:cNvSpPr txBox="1">
            <a:spLocks/>
          </p:cNvSpPr>
          <p:nvPr/>
        </p:nvSpPr>
        <p:spPr>
          <a:xfrm>
            <a:off x="4220964" y="937974"/>
            <a:ext cx="6311240" cy="5554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00" b="1" dirty="0">
                <a:solidFill>
                  <a:srgbClr val="3F2A56"/>
                </a:solidFill>
                <a:cs typeface="Verdana" panose="020B0604030504040204" pitchFamily="34" charset="0"/>
              </a:rPr>
              <a:t>A</a:t>
            </a:r>
            <a:r>
              <a:rPr lang="en-US" sz="2200" dirty="0">
                <a:solidFill>
                  <a:srgbClr val="3F2A56"/>
                </a:solidFill>
                <a:cs typeface="Verdana" panose="020B0604030504040204" pitchFamily="34" charset="0"/>
              </a:rPr>
              <a:t>NCIENT WISDOM</a:t>
            </a:r>
            <a:br>
              <a:rPr lang="en-US" sz="2000" dirty="0">
                <a:solidFill>
                  <a:srgbClr val="3F2A56"/>
                </a:solidFill>
                <a:cs typeface="Verdana" panose="020B0604030504040204" pitchFamily="34" charset="0"/>
              </a:rPr>
            </a:br>
            <a:br>
              <a:rPr lang="en-US" b="1" dirty="0">
                <a:solidFill>
                  <a:srgbClr val="3F2A56"/>
                </a:solidFill>
                <a:cs typeface="Verdana" panose="020B0604030504040204" pitchFamily="34" charset="0"/>
              </a:rPr>
            </a:br>
            <a:endParaRPr lang="en-US" sz="900" b="1" dirty="0">
              <a:solidFill>
                <a:srgbClr val="3F2A56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3F2A56"/>
                </a:solidFill>
                <a:cs typeface="Verdana" panose="020B0604030504040204" pitchFamily="34" charset="0"/>
              </a:rPr>
              <a:t>M</a:t>
            </a:r>
            <a:r>
              <a:rPr lang="en-US" sz="2200" dirty="0">
                <a:solidFill>
                  <a:srgbClr val="3F2A56"/>
                </a:solidFill>
                <a:cs typeface="Verdana" panose="020B0604030504040204" pitchFamily="34" charset="0"/>
              </a:rPr>
              <a:t>ODERN INNOVATION</a:t>
            </a:r>
            <a:br>
              <a:rPr lang="en-US" sz="2000" dirty="0">
                <a:solidFill>
                  <a:srgbClr val="3F2A56"/>
                </a:solidFill>
                <a:cs typeface="Verdana" panose="020B0604030504040204" pitchFamily="34" charset="0"/>
              </a:rPr>
            </a:br>
            <a:br>
              <a:rPr lang="en-US" b="1" dirty="0">
                <a:solidFill>
                  <a:srgbClr val="3F2A56"/>
                </a:solidFill>
                <a:cs typeface="Verdana" panose="020B0604030504040204" pitchFamily="34" charset="0"/>
              </a:rPr>
            </a:br>
            <a:endParaRPr lang="en-US" sz="1600" b="1" dirty="0">
              <a:solidFill>
                <a:srgbClr val="3F2A56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3F2A56"/>
                </a:solidFill>
                <a:cs typeface="Verdana" panose="020B0604030504040204" pitchFamily="34" charset="0"/>
              </a:rPr>
              <a:t>A</a:t>
            </a:r>
            <a:r>
              <a:rPr lang="en-US" sz="2200" dirty="0">
                <a:solidFill>
                  <a:srgbClr val="3F2A56"/>
                </a:solidFill>
                <a:cs typeface="Verdana" panose="020B0604030504040204" pitchFamily="34" charset="0"/>
              </a:rPr>
              <a:t>NALYTICAL VERIFICATION</a:t>
            </a:r>
            <a:br>
              <a:rPr lang="en-US" sz="2000" dirty="0">
                <a:solidFill>
                  <a:srgbClr val="3F2A56"/>
                </a:solidFill>
                <a:cs typeface="Verdana" panose="020B0604030504040204" pitchFamily="34" charset="0"/>
              </a:rPr>
            </a:br>
            <a:br>
              <a:rPr lang="en-US" sz="3200" b="1" dirty="0">
                <a:solidFill>
                  <a:srgbClr val="3F2A56"/>
                </a:solidFill>
                <a:cs typeface="Verdana" panose="020B0604030504040204" pitchFamily="34" charset="0"/>
              </a:rPr>
            </a:br>
            <a:endParaRPr lang="en-US" sz="900" b="1" dirty="0">
              <a:solidFill>
                <a:srgbClr val="3F2A56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3F2A56"/>
                </a:solidFill>
                <a:cs typeface="Verdana" panose="020B0604030504040204" pitchFamily="34" charset="0"/>
              </a:rPr>
              <a:t>R</a:t>
            </a:r>
            <a:r>
              <a:rPr lang="en-US" sz="2200" dirty="0">
                <a:solidFill>
                  <a:srgbClr val="3F2A56"/>
                </a:solidFill>
                <a:cs typeface="Verdana" panose="020B0604030504040204" pitchFamily="34" charset="0"/>
              </a:rPr>
              <a:t>ESEARCH PROVEN</a:t>
            </a:r>
            <a:br>
              <a:rPr lang="en-US" sz="2000" dirty="0">
                <a:solidFill>
                  <a:srgbClr val="3F2A56"/>
                </a:solidFill>
                <a:cs typeface="Verdana" panose="020B0604030504040204" pitchFamily="34" charset="0"/>
              </a:rPr>
            </a:br>
            <a:endParaRPr lang="en-US" sz="3200" b="1" dirty="0">
              <a:solidFill>
                <a:srgbClr val="3F2A56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700" b="1" dirty="0">
              <a:solidFill>
                <a:srgbClr val="3F2A56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solidFill>
                  <a:srgbClr val="3F2A56"/>
                </a:solidFill>
                <a:cs typeface="Verdana" panose="020B0604030504040204" pitchFamily="34" charset="0"/>
              </a:rPr>
              <a:t>E</a:t>
            </a:r>
            <a:r>
              <a:rPr lang="en-US" sz="2200" dirty="0">
                <a:solidFill>
                  <a:srgbClr val="3F2A56"/>
                </a:solidFill>
                <a:cs typeface="Verdana" panose="020B0604030504040204" pitchFamily="34" charset="0"/>
              </a:rPr>
              <a:t>THICAL SOURCING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77F0B-0FF0-4774-8276-03F5F08A0F80}"/>
              </a:ext>
            </a:extLst>
          </p:cNvPr>
          <p:cNvSpPr txBox="1"/>
          <p:nvPr/>
        </p:nvSpPr>
        <p:spPr>
          <a:xfrm>
            <a:off x="4611756" y="1367522"/>
            <a:ext cx="598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from the ancient practices of traditional Chinese medicine (TCM), Ayurveda, and other TMS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25F9E-D0CB-4C53-A4A9-A389B8694F99}"/>
              </a:ext>
            </a:extLst>
          </p:cNvPr>
          <p:cNvSpPr txBox="1"/>
          <p:nvPr/>
        </p:nvSpPr>
        <p:spPr>
          <a:xfrm>
            <a:off x="4611756" y="2429778"/>
            <a:ext cx="758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using psycho-neuro-immunology, microbiome, &amp; Gut-Heart-Brain-Axis research to create proprietary patented formulas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83BD8-D4CA-46D7-A78B-73C957A8051D}"/>
              </a:ext>
            </a:extLst>
          </p:cNvPr>
          <p:cNvSpPr txBox="1"/>
          <p:nvPr/>
        </p:nvSpPr>
        <p:spPr>
          <a:xfrm>
            <a:off x="4778253" y="3622038"/>
            <a:ext cx="720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of our safe, pure, potent and traceable all-natural, standardized active compounds from around the globe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C91D4-9ECA-43C3-AFB2-EC82406FF81C}"/>
              </a:ext>
            </a:extLst>
          </p:cNvPr>
          <p:cNvSpPr txBox="1"/>
          <p:nvPr/>
        </p:nvSpPr>
        <p:spPr>
          <a:xfrm>
            <a:off x="4778253" y="4791213"/>
            <a:ext cx="707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branded ingredients, claims substantiation and peer-reviewed clinical studies that prove our products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ED76F-5E4E-498C-AA59-CCCFBCD35E0C}"/>
              </a:ext>
            </a:extLst>
          </p:cNvPr>
          <p:cNvSpPr txBox="1"/>
          <p:nvPr/>
        </p:nvSpPr>
        <p:spPr>
          <a:xfrm>
            <a:off x="4778253" y="5846544"/>
            <a:ext cx="6964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of exotic ingredients through our global supply chain of sustainability-focused partners</a:t>
            </a:r>
          </a:p>
        </p:txBody>
      </p:sp>
    </p:spTree>
    <p:extLst>
      <p:ext uri="{BB962C8B-B14F-4D97-AF65-F5344CB8AC3E}">
        <p14:creationId xmlns:p14="http://schemas.microsoft.com/office/powerpoint/2010/main" val="15195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8380C-E251-46F3-B1D1-609FA506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217" y="169394"/>
            <a:ext cx="11149565" cy="59774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27000">
              <a:srgbClr val="3F2A56"/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7972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5697F-33A2-D64A-A79C-1F5A5FA21168}"/>
              </a:ext>
            </a:extLst>
          </p:cNvPr>
          <p:cNvSpPr txBox="1"/>
          <p:nvPr/>
        </p:nvSpPr>
        <p:spPr>
          <a:xfrm>
            <a:off x="558166" y="543451"/>
            <a:ext cx="11075668" cy="566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Peer-Reviewed Scientific Presentations</a:t>
            </a:r>
            <a: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(related to </a:t>
            </a:r>
            <a:r>
              <a:rPr lang="en-US" sz="28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FundaMentals</a:t>
            </a:r>
            <a:r>
              <a:rPr lang="en-US" sz="2800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74320" lvl="1" indent="-274320"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American College of Nutrition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November 2017, Alexandria VA </a:t>
            </a:r>
            <a:b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(“Outstanding Research” Award)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Experimental Biology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April 2018, San Diego, CA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American College of Sports Medicine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May 2018, Minneapolis, MN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Mental Health America – Fit for the Future Conference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June 2018, Washington DC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Microbiome Movement – Gut Brain Axis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November 2018, Boston, MA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American Mental Wellness Awareness Association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November 2018, Hershey, PA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NAMI Professional Education Day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(National Alliance for Mental Illness)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b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February 2019, Honolulu, HI</a:t>
            </a:r>
          </a:p>
          <a:p>
            <a:pPr marL="274320" lvl="1" indent="-27432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Society of Nutritional Psychiatry Research (INSPR)</a:t>
            </a:r>
            <a:r>
              <a:rPr lang="en-US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b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November 2019, London, UK</a:t>
            </a:r>
          </a:p>
        </p:txBody>
      </p:sp>
    </p:spTree>
    <p:extLst>
      <p:ext uri="{BB962C8B-B14F-4D97-AF65-F5344CB8AC3E}">
        <p14:creationId xmlns:p14="http://schemas.microsoft.com/office/powerpoint/2010/main" val="3379131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5697F-33A2-D64A-A79C-1F5A5FA21168}"/>
              </a:ext>
            </a:extLst>
          </p:cNvPr>
          <p:cNvSpPr txBox="1"/>
          <p:nvPr/>
        </p:nvSpPr>
        <p:spPr>
          <a:xfrm>
            <a:off x="558166" y="1679947"/>
            <a:ext cx="11075668" cy="463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500"/>
              </a:spcBef>
            </a:pPr>
            <a:r>
              <a:rPr lang="en-US" b="1" dirty="0">
                <a:solidFill>
                  <a:srgbClr val="3F2A56"/>
                </a:solidFill>
              </a:rPr>
              <a:t>(Kid’s Mood+)</a:t>
            </a:r>
            <a:r>
              <a:rPr lang="en-US" dirty="0">
                <a:solidFill>
                  <a:srgbClr val="3F2A56"/>
                </a:solidFill>
              </a:rPr>
              <a:t> </a:t>
            </a:r>
            <a:r>
              <a:rPr lang="en-US" dirty="0">
                <a:solidFill>
                  <a:srgbClr val="68478D"/>
                </a:solidFill>
              </a:rPr>
              <a:t>= </a:t>
            </a:r>
            <a:r>
              <a:rPr lang="en-US" b="1" dirty="0">
                <a:solidFill>
                  <a:srgbClr val="68478D"/>
                </a:solidFill>
              </a:rPr>
              <a:t>Targeted Dietary Supplementation Improves Mental </a:t>
            </a:r>
            <a:br>
              <a:rPr lang="en-US" b="1" dirty="0">
                <a:solidFill>
                  <a:srgbClr val="68478D"/>
                </a:solidFill>
              </a:rPr>
            </a:br>
            <a:r>
              <a:rPr lang="en-US" b="1" dirty="0">
                <a:solidFill>
                  <a:srgbClr val="68478D"/>
                </a:solidFill>
              </a:rPr>
              <a:t>Performance in Children</a:t>
            </a:r>
          </a:p>
          <a:p>
            <a:pPr marL="0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2A56"/>
                </a:solidFill>
              </a:rPr>
              <a:t>Experimental Biology / American Physiological Society (April 2020, San Diego, CA)</a:t>
            </a:r>
            <a:endParaRPr lang="en-US" sz="700" dirty="0">
              <a:solidFill>
                <a:srgbClr val="3F2A56"/>
              </a:solidFill>
            </a:endParaRPr>
          </a:p>
          <a:p>
            <a:pPr lvl="0">
              <a:spcBef>
                <a:spcPts val="2500"/>
              </a:spcBef>
            </a:pPr>
            <a:r>
              <a:rPr lang="en-US" b="1" dirty="0">
                <a:solidFill>
                  <a:srgbClr val="3F2A56"/>
                </a:solidFill>
              </a:rPr>
              <a:t>(B3 Body, MentaHeart, Kid’s Mood+)</a:t>
            </a:r>
            <a:r>
              <a:rPr lang="en-US" dirty="0">
                <a:solidFill>
                  <a:srgbClr val="3F2A56"/>
                </a:solidFill>
              </a:rPr>
              <a:t> </a:t>
            </a:r>
            <a:r>
              <a:rPr lang="en-US" dirty="0">
                <a:solidFill>
                  <a:srgbClr val="68478D"/>
                </a:solidFill>
              </a:rPr>
              <a:t>= </a:t>
            </a:r>
            <a:r>
              <a:rPr lang="en-US" b="1" dirty="0">
                <a:solidFill>
                  <a:srgbClr val="68478D"/>
                </a:solidFill>
              </a:rPr>
              <a:t>The Brain-Body-Biome – How Mental Wellness Drives a Multi-Faceted Impact on Physical Health </a:t>
            </a:r>
          </a:p>
          <a:p>
            <a:pPr marL="0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2A56"/>
                </a:solidFill>
              </a:rPr>
              <a:t>HealCon (Keynote) - complementary medicine conference – (Newport Beach CA, May 2020</a:t>
            </a:r>
            <a:r>
              <a:rPr lang="en-US" dirty="0">
                <a:solidFill>
                  <a:srgbClr val="68478D"/>
                </a:solidFill>
              </a:rPr>
              <a:t>)</a:t>
            </a:r>
            <a:endParaRPr lang="en-US" sz="700" dirty="0"/>
          </a:p>
          <a:p>
            <a:pPr lvl="0">
              <a:spcBef>
                <a:spcPts val="2500"/>
              </a:spcBef>
            </a:pPr>
            <a:r>
              <a:rPr lang="en-US" b="1" dirty="0">
                <a:solidFill>
                  <a:srgbClr val="3F2A56"/>
                </a:solidFill>
              </a:rPr>
              <a:t>(MentaHeart)</a:t>
            </a:r>
            <a:r>
              <a:rPr lang="en-US" dirty="0">
                <a:solidFill>
                  <a:srgbClr val="3F2A56"/>
                </a:solidFill>
              </a:rPr>
              <a:t> </a:t>
            </a:r>
            <a:r>
              <a:rPr lang="en-US" dirty="0">
                <a:solidFill>
                  <a:srgbClr val="68478D"/>
                </a:solidFill>
              </a:rPr>
              <a:t>= </a:t>
            </a:r>
            <a:r>
              <a:rPr lang="en-US" b="1" dirty="0">
                <a:solidFill>
                  <a:srgbClr val="68478D"/>
                </a:solidFill>
              </a:rPr>
              <a:t>Optimization of Heart-Brain-Axis Signaling </a:t>
            </a:r>
            <a:br>
              <a:rPr lang="en-US" b="1" dirty="0">
                <a:solidFill>
                  <a:srgbClr val="68478D"/>
                </a:solidFill>
              </a:rPr>
            </a:br>
            <a:r>
              <a:rPr lang="en-US" b="1" dirty="0">
                <a:solidFill>
                  <a:srgbClr val="68478D"/>
                </a:solidFill>
              </a:rPr>
              <a:t>Improves Mental and Physical Performance</a:t>
            </a:r>
            <a:endParaRPr lang="en-US" dirty="0">
              <a:solidFill>
                <a:srgbClr val="68478D"/>
              </a:solidFill>
            </a:endParaRPr>
          </a:p>
          <a:p>
            <a:pPr marL="0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2A56"/>
                </a:solidFill>
              </a:rPr>
              <a:t>American College of Sports Medicine (May 2020, San Francisco, CA)</a:t>
            </a:r>
            <a:endParaRPr lang="en-US" sz="700" dirty="0">
              <a:solidFill>
                <a:srgbClr val="3F2A56"/>
              </a:solidFill>
            </a:endParaRPr>
          </a:p>
          <a:p>
            <a:pPr lvl="0">
              <a:spcBef>
                <a:spcPts val="2500"/>
              </a:spcBef>
            </a:pPr>
            <a:r>
              <a:rPr lang="en-US" b="1" dirty="0">
                <a:solidFill>
                  <a:srgbClr val="3F2A56"/>
                </a:solidFill>
              </a:rPr>
              <a:t>(B3 Body)</a:t>
            </a:r>
            <a:r>
              <a:rPr lang="en-US" dirty="0">
                <a:solidFill>
                  <a:srgbClr val="3F2A56"/>
                </a:solidFill>
              </a:rPr>
              <a:t> </a:t>
            </a:r>
            <a:r>
              <a:rPr lang="en-US" dirty="0">
                <a:solidFill>
                  <a:srgbClr val="68478D"/>
                </a:solidFill>
              </a:rPr>
              <a:t>= </a:t>
            </a:r>
            <a:r>
              <a:rPr lang="en-US" b="1" dirty="0">
                <a:solidFill>
                  <a:srgbClr val="68478D"/>
                </a:solidFill>
              </a:rPr>
              <a:t>Dual Role of Gut-Brain-Axis Modulation in Obesity and Depression</a:t>
            </a:r>
          </a:p>
          <a:p>
            <a:pPr marL="0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2A56"/>
                </a:solidFill>
              </a:rPr>
              <a:t>Functional Food Center - 28th Annual Conference on Functional and Healthy Foods for Longevity (San Diego, CA Aug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02690-894F-2745-98DA-B76FB9C9FC37}"/>
              </a:ext>
            </a:extLst>
          </p:cNvPr>
          <p:cNvSpPr txBox="1"/>
          <p:nvPr/>
        </p:nvSpPr>
        <p:spPr>
          <a:xfrm>
            <a:off x="558166" y="543451"/>
            <a:ext cx="1107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Peer-Reviewed Scientific Presentations</a:t>
            </a:r>
            <a: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(related to product as noted)</a:t>
            </a:r>
            <a:endParaRPr lang="en-US" dirty="0">
              <a:solidFill>
                <a:srgbClr val="6847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17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C25BCB-6F1C-3F46-88D0-6836B695AFB9}"/>
              </a:ext>
            </a:extLst>
          </p:cNvPr>
          <p:cNvSpPr txBox="1"/>
          <p:nvPr/>
        </p:nvSpPr>
        <p:spPr>
          <a:xfrm>
            <a:off x="558166" y="1677606"/>
            <a:ext cx="10850879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500"/>
              </a:spcBef>
            </a:pPr>
            <a:r>
              <a:rPr lang="en-US" sz="1750" b="1" dirty="0">
                <a:solidFill>
                  <a:srgbClr val="3F2A56"/>
                </a:solidFill>
              </a:rPr>
              <a:t>FundaMentals</a:t>
            </a:r>
            <a:r>
              <a:rPr lang="en-US" sz="1750" dirty="0">
                <a:solidFill>
                  <a:srgbClr val="3F2A56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68478D"/>
                </a:solidFill>
              </a:rPr>
              <a:t>Effect of Coordinated Probiotic/Prebiotic/Phytobiotic Supplementation on Microbiome Balance and Psychological Mood State in Healthy Stressed Adults. </a:t>
            </a:r>
            <a:r>
              <a:rPr lang="en-US" sz="1750" i="1" dirty="0">
                <a:solidFill>
                  <a:srgbClr val="68478D"/>
                </a:solidFill>
              </a:rPr>
              <a:t>Functional Foods in Health &amp; Disease Journal</a:t>
            </a:r>
            <a:r>
              <a:rPr lang="en-US" sz="1750" dirty="0">
                <a:solidFill>
                  <a:srgbClr val="68478D"/>
                </a:solidFill>
              </a:rPr>
              <a:t>. Vol 9, No 4 (2019)</a:t>
            </a:r>
          </a:p>
          <a:p>
            <a:pPr>
              <a:spcBef>
                <a:spcPts val="2500"/>
              </a:spcBef>
            </a:pPr>
            <a:r>
              <a:rPr lang="en-US" sz="1750" b="1" dirty="0">
                <a:solidFill>
                  <a:srgbClr val="3F2A56"/>
                </a:solidFill>
              </a:rPr>
              <a:t>MentaHeart</a:t>
            </a:r>
            <a:r>
              <a:rPr lang="en-US" sz="1750" dirty="0">
                <a:solidFill>
                  <a:srgbClr val="3F2A56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68478D"/>
                </a:solidFill>
              </a:rPr>
              <a:t>Effect of Astaxanthin Supplementation on Cardiorespiratory Function in Runners”. </a:t>
            </a:r>
            <a:r>
              <a:rPr lang="en-US" sz="1750" i="1" dirty="0">
                <a:solidFill>
                  <a:srgbClr val="68478D"/>
                </a:solidFill>
              </a:rPr>
              <a:t>EC Nutrition </a:t>
            </a:r>
            <a:r>
              <a:rPr lang="en-US" sz="1750" dirty="0">
                <a:solidFill>
                  <a:srgbClr val="68478D"/>
                </a:solidFill>
              </a:rPr>
              <a:t>11.6 (2017): 253-259.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68478D"/>
                </a:solidFill>
              </a:rPr>
              <a:t>Astaxanthin Supplementation Reduces Depression and Fatigue in Healthy Subjects”. </a:t>
            </a:r>
            <a:r>
              <a:rPr lang="en-US" sz="1750" i="1" dirty="0">
                <a:solidFill>
                  <a:srgbClr val="68478D"/>
                </a:solidFill>
              </a:rPr>
              <a:t>EC Nutrition </a:t>
            </a:r>
            <a:r>
              <a:rPr lang="en-US" sz="1750" dirty="0">
                <a:solidFill>
                  <a:srgbClr val="68478D"/>
                </a:solidFill>
              </a:rPr>
              <a:t>14.3 (2019): 239-246.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68478D"/>
                </a:solidFill>
              </a:rPr>
              <a:t>Effect of Astaxanthin Supplementation on Psychophysiological Heart-Brain Axis Dynamics in Healthy Subjects. </a:t>
            </a:r>
            <a:r>
              <a:rPr lang="en-US" sz="1750" i="1" dirty="0">
                <a:solidFill>
                  <a:srgbClr val="68478D"/>
                </a:solidFill>
              </a:rPr>
              <a:t>Functional Foods in Health &amp; Disease Journal</a:t>
            </a:r>
            <a:r>
              <a:rPr lang="en-US" sz="1750" dirty="0">
                <a:solidFill>
                  <a:srgbClr val="68478D"/>
                </a:solidFill>
              </a:rPr>
              <a:t>. Vol 9, No 8 (2019)</a:t>
            </a:r>
          </a:p>
          <a:p>
            <a:pPr>
              <a:spcBef>
                <a:spcPts val="2500"/>
              </a:spcBef>
            </a:pPr>
            <a:r>
              <a:rPr lang="en-US" sz="1750" b="1" dirty="0">
                <a:solidFill>
                  <a:srgbClr val="3F2A56"/>
                </a:solidFill>
              </a:rPr>
              <a:t>B3 Body</a:t>
            </a:r>
            <a:r>
              <a:rPr lang="en-US" sz="1750" dirty="0">
                <a:solidFill>
                  <a:srgbClr val="3F2A56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68478D"/>
                </a:solidFill>
              </a:rPr>
              <a:t>Modulation of Gut-Brain-Axis Improves Microbiome, Metabolism, and Mood. </a:t>
            </a:r>
            <a:r>
              <a:rPr lang="en-US" sz="1750" i="1" dirty="0">
                <a:solidFill>
                  <a:srgbClr val="68478D"/>
                </a:solidFill>
              </a:rPr>
              <a:t>Functional Foods in Health &amp; Disease Journal.</a:t>
            </a:r>
            <a:r>
              <a:rPr lang="en-US" sz="1750" dirty="0">
                <a:solidFill>
                  <a:srgbClr val="68478D"/>
                </a:solidFill>
              </a:rPr>
              <a:t> 2020; 10(1): 37-54.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2B48B-25C7-1F41-97B5-56E3DE7C0CF9}"/>
              </a:ext>
            </a:extLst>
          </p:cNvPr>
          <p:cNvSpPr txBox="1"/>
          <p:nvPr/>
        </p:nvSpPr>
        <p:spPr>
          <a:xfrm>
            <a:off x="558166" y="543451"/>
            <a:ext cx="11075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Peer-Reviewed Scientific Publications</a:t>
            </a:r>
            <a: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28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(Journal articles - related to product as noted)</a:t>
            </a:r>
            <a:endParaRPr lang="en-US" dirty="0">
              <a:solidFill>
                <a:srgbClr val="6847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34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91C44-6F31-B442-A41F-C176E9868A64}"/>
              </a:ext>
            </a:extLst>
          </p:cNvPr>
          <p:cNvSpPr txBox="1"/>
          <p:nvPr/>
        </p:nvSpPr>
        <p:spPr>
          <a:xfrm>
            <a:off x="393643" y="426307"/>
            <a:ext cx="11404713" cy="587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F2A56"/>
                </a:solidFill>
              </a:rPr>
              <a:t>Patent Applications</a:t>
            </a:r>
            <a:endParaRPr lang="en-US" sz="2800" dirty="0">
              <a:solidFill>
                <a:srgbClr val="3F2A56"/>
              </a:solidFill>
            </a:endParaRPr>
          </a:p>
          <a:p>
            <a:pPr>
              <a:spcBef>
                <a:spcPts val="2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AFFECTING GUT-BRAIN-AXIS BALANCE AND MENTAL WELLNESS (GBX Proprietary Blend) </a:t>
            </a:r>
            <a:r>
              <a:rPr lang="en-US" b="1" dirty="0">
                <a:solidFill>
                  <a:srgbClr val="68478D"/>
                </a:solidFill>
              </a:rPr>
              <a:t>(FundaMentals; MentaBiotics; MentaFocus; Energy+; VitaGBX; Kid’s VitaGBX)</a:t>
            </a:r>
            <a:endParaRPr lang="en-US" dirty="0">
              <a:solidFill>
                <a:srgbClr val="68478D"/>
              </a:solidFill>
            </a:endParaRP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AFFECTING MOOD STATE AND SLEEP QUALITY </a:t>
            </a:r>
            <a:r>
              <a:rPr lang="en-US" b="1" dirty="0">
                <a:solidFill>
                  <a:srgbClr val="68478D"/>
                </a:solidFill>
              </a:rPr>
              <a:t>(Sleep+)</a:t>
            </a:r>
            <a:endParaRPr lang="en-US" dirty="0">
              <a:solidFill>
                <a:srgbClr val="68478D"/>
              </a:solidFill>
            </a:endParaRP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AND METHODS OF SUPPLEMENTATION AFFECTING THE ENDOCANNABINOID SYSTEM </a:t>
            </a:r>
            <a:r>
              <a:rPr lang="en-US" b="1" dirty="0">
                <a:solidFill>
                  <a:srgbClr val="68478D"/>
                </a:solidFill>
              </a:rPr>
              <a:t>(HempGBX+)</a:t>
            </a:r>
            <a:r>
              <a:rPr lang="en-US" dirty="0">
                <a:solidFill>
                  <a:srgbClr val="68478D"/>
                </a:solidFill>
              </a:rPr>
              <a:t>  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AND METHODS OF NUTRITIONAL SUPPLEMENTATION AFFECTING HEART/BRAIN AXIS </a:t>
            </a:r>
            <a:r>
              <a:rPr lang="en-US" b="1" dirty="0">
                <a:solidFill>
                  <a:srgbClr val="68478D"/>
                </a:solidFill>
              </a:rPr>
              <a:t>(MentaHeart)</a:t>
            </a:r>
            <a:endParaRPr lang="en-US" dirty="0">
              <a:solidFill>
                <a:srgbClr val="68478D"/>
              </a:solidFill>
            </a:endParaRP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AND METHODS OF NUTRITIONAL SUPPLEMENTATION AFFECTING MOOD AND FOCUS IN CHILDREN </a:t>
            </a:r>
            <a:r>
              <a:rPr lang="en-US" b="1" dirty="0">
                <a:solidFill>
                  <a:srgbClr val="68478D"/>
                </a:solidFill>
              </a:rPr>
              <a:t>(Kid’s Mood+)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AND METHODS OF NUTRITIONAL SUPPLEMENTATION AFFECTING MENTAL WELLNESS AND/OR MOOD </a:t>
            </a:r>
            <a:r>
              <a:rPr lang="en-US" b="1" dirty="0">
                <a:solidFill>
                  <a:srgbClr val="68478D"/>
                </a:solidFill>
              </a:rPr>
              <a:t>(OmMega)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3F2A56"/>
                </a:solidFill>
              </a:rPr>
              <a:t>NUTRITIONAL SUPPLEMENTS AND METHODS OF NUTRITIONAL SUPPLEMENTATION AFFECTING MICROBIOME METABOLISM </a:t>
            </a:r>
            <a:r>
              <a:rPr lang="en-US" b="1" dirty="0">
                <a:solidFill>
                  <a:srgbClr val="68478D"/>
                </a:solidFill>
              </a:rPr>
              <a:t>(B3 Body)</a:t>
            </a:r>
            <a:endParaRPr lang="en-US" dirty="0">
              <a:solidFill>
                <a:srgbClr val="6847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88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0F6C-C174-293B-F194-55AD71511B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b="1" dirty="0"/>
              <a:t>Awards!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A053-0B43-549D-C338-99A1D4D5B2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825625"/>
            <a:ext cx="117348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sz="2400" dirty="0"/>
              <a:t>2018 — </a:t>
            </a:r>
            <a:r>
              <a:rPr lang="en-US" sz="2400" dirty="0" err="1"/>
              <a:t>NutraAward</a:t>
            </a:r>
            <a:r>
              <a:rPr lang="en-US" sz="2400" dirty="0"/>
              <a:t> (Best New Finished Product):  </a:t>
            </a:r>
            <a:r>
              <a:rPr lang="en-US" sz="2400" b="1" dirty="0"/>
              <a:t>Fundamentals Pack</a:t>
            </a:r>
          </a:p>
          <a:p>
            <a:pPr lvl="0"/>
            <a:r>
              <a:rPr lang="en-US" sz="2400" dirty="0"/>
              <a:t>2018 — Botanical of the Year (Finalist): </a:t>
            </a:r>
            <a:r>
              <a:rPr lang="en-US" sz="2400" b="1" dirty="0"/>
              <a:t>Mood+</a:t>
            </a:r>
          </a:p>
          <a:p>
            <a:pPr lvl="0"/>
            <a:r>
              <a:rPr lang="en-US" sz="2400" dirty="0"/>
              <a:t>2018 — Startup of the Year (Finalist): </a:t>
            </a:r>
            <a:r>
              <a:rPr lang="en-US" sz="2400" b="1" dirty="0"/>
              <a:t>Amare Global</a:t>
            </a:r>
          </a:p>
          <a:p>
            <a:pPr lvl="0"/>
            <a:r>
              <a:rPr lang="en-US" sz="2400" dirty="0"/>
              <a:t>2019 — Probiotic of the Year (Finalist): </a:t>
            </a:r>
            <a:r>
              <a:rPr lang="en-US" sz="2400" b="1" dirty="0"/>
              <a:t>Kids </a:t>
            </a:r>
            <a:r>
              <a:rPr lang="en-US" sz="2400" b="1" dirty="0" err="1"/>
              <a:t>FundaMentals</a:t>
            </a:r>
            <a:endParaRPr lang="en-US" sz="2400" b="1" dirty="0"/>
          </a:p>
          <a:p>
            <a:pPr lvl="0"/>
            <a:r>
              <a:rPr lang="en-US" sz="2400" dirty="0"/>
              <a:t>2019 – Startup of the Year (Finalist): </a:t>
            </a:r>
            <a:r>
              <a:rPr lang="en-US" sz="2400" b="1" dirty="0"/>
              <a:t>Amare Global</a:t>
            </a:r>
          </a:p>
          <a:p>
            <a:pPr lvl="0"/>
            <a:r>
              <a:rPr lang="en-US" sz="2400" dirty="0"/>
              <a:t>2022 – Product of the Year (Finalist): </a:t>
            </a:r>
            <a:r>
              <a:rPr lang="en-US" sz="2400" b="1" dirty="0"/>
              <a:t>Edge</a:t>
            </a:r>
            <a:endParaRPr lang="en-US" sz="2400" dirty="0"/>
          </a:p>
          <a:p>
            <a:pPr lvl="0"/>
            <a:r>
              <a:rPr lang="en-US" sz="2400" dirty="0"/>
              <a:t>2022 – Probiotic of the Year (Finalist): </a:t>
            </a:r>
            <a:r>
              <a:rPr lang="en-US" sz="2400" b="1" dirty="0"/>
              <a:t>GBX Fit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 material, brick, building&#10;&#10;Description automatically generated">
            <a:extLst>
              <a:ext uri="{FF2B5EF4-FFF2-40B4-BE49-F238E27FC236}">
                <a16:creationId xmlns:a16="http://schemas.microsoft.com/office/drawing/2014/main" id="{2E87B13B-9DD8-4A41-82F5-5E0B27044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37"/>
          <a:stretch/>
        </p:blipFill>
        <p:spPr>
          <a:xfrm>
            <a:off x="1" y="0"/>
            <a:ext cx="12192000" cy="62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68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7" descr="Diagram&#10;&#10;Description automatically generated">
            <a:extLst>
              <a:ext uri="{FF2B5EF4-FFF2-40B4-BE49-F238E27FC236}">
                <a16:creationId xmlns:a16="http://schemas.microsoft.com/office/drawing/2014/main" id="{BCDB363B-FE88-2B42-BC40-992F7F15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98" y="1146449"/>
            <a:ext cx="11716004" cy="571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7C91476-4200-9349-81E8-3DFE9BA4D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6AAD8-0689-1343-808D-49DA83E586A1}"/>
              </a:ext>
            </a:extLst>
          </p:cNvPr>
          <p:cNvSpPr txBox="1"/>
          <p:nvPr/>
        </p:nvSpPr>
        <p:spPr>
          <a:xfrm>
            <a:off x="2237014" y="146250"/>
            <a:ext cx="95604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Mental wellness is a dynamic process of moving from languishing, to resilience, to flourishing…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7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080600-5EB2-9874-BA43-9F34A5E8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69" y="0"/>
            <a:ext cx="4806061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5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37C75-B1C2-AC4B-2298-1BA34E93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9" y="348343"/>
            <a:ext cx="5143500" cy="189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70C62-1436-1314-3164-D3A91E96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983" y="702472"/>
            <a:ext cx="3596861" cy="2726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FB4E8-B6F0-92BD-4854-6DC266AD6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9" y="4881961"/>
            <a:ext cx="5118100" cy="154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78A4D-180E-BC4A-F4C5-F12F82402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4221561"/>
            <a:ext cx="6197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7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on a hill overlooking a body of water&#10;&#10;Description automatically generated with low confidence">
            <a:extLst>
              <a:ext uri="{FF2B5EF4-FFF2-40B4-BE49-F238E27FC236}">
                <a16:creationId xmlns:a16="http://schemas.microsoft.com/office/drawing/2014/main" id="{61495A19-7721-4F4C-A664-1484690DF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r="2" b="1090"/>
          <a:stretch/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3" name="Picture 2" descr="A picture containing nature, water, outdoor, shore&#10;&#10;Description automatically generated">
            <a:extLst>
              <a:ext uri="{FF2B5EF4-FFF2-40B4-BE49-F238E27FC236}">
                <a16:creationId xmlns:a16="http://schemas.microsoft.com/office/drawing/2014/main" id="{D93AF7F3-401A-A843-9B4D-B1B8FA24A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 r="2" b="2"/>
          <a:stretch/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7" name="Picture 6" descr="A picture containing tree, grass, outdoor, house&#10;&#10;Description automatically generated">
            <a:extLst>
              <a:ext uri="{FF2B5EF4-FFF2-40B4-BE49-F238E27FC236}">
                <a16:creationId xmlns:a16="http://schemas.microsoft.com/office/drawing/2014/main" id="{488391F8-6B81-A04D-8875-9AEF440D03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" r="2" b="16404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9" name="Picture 8" descr="A flag on a pole&#10;&#10;Description automatically generated with low confidence">
            <a:extLst>
              <a:ext uri="{FF2B5EF4-FFF2-40B4-BE49-F238E27FC236}">
                <a16:creationId xmlns:a16="http://schemas.microsoft.com/office/drawing/2014/main" id="{52F858A2-A4FF-784A-AF01-F404ED5723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3" r="2" b="4402"/>
          <a:stretch/>
        </p:blipFill>
        <p:spPr>
          <a:xfrm>
            <a:off x="6141722" y="3521244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2990E443-EBD9-7F4B-F701-740D88A01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684" y="1766356"/>
            <a:ext cx="2526631" cy="33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ED24D-2042-594F-A659-56A5CAC7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43"/>
          <a:stretch/>
        </p:blipFill>
        <p:spPr>
          <a:xfrm>
            <a:off x="0" y="1434661"/>
            <a:ext cx="12275027" cy="39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366DB1-A7E4-9305-C610-725D408B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" y="0"/>
            <a:ext cx="10937384" cy="64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09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D09022-7C63-2B94-561F-AFFE6345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47" y="0"/>
            <a:ext cx="5923003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F5D0B8-0463-7053-E6E2-1F9D6BA1A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9" y="870857"/>
            <a:ext cx="11770590" cy="50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8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681F3-83C6-C68C-BF80-691271FA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538" y="0"/>
            <a:ext cx="7820924" cy="66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0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9FE5F1-D9D6-D640-B778-5E6F4F04B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" b="6321"/>
          <a:stretch/>
        </p:blipFill>
        <p:spPr>
          <a:xfrm>
            <a:off x="0" y="3124297"/>
            <a:ext cx="5089621" cy="2463740"/>
          </a:xfrm>
          <a:prstGeom prst="rect">
            <a:avLst/>
          </a:prstGeom>
        </p:spPr>
      </p:pic>
      <p:pic>
        <p:nvPicPr>
          <p:cNvPr id="5" name="Picture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E52CCD21-CDBD-9042-94B9-140888B60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6" t="948" r="2814"/>
          <a:stretch/>
        </p:blipFill>
        <p:spPr>
          <a:xfrm>
            <a:off x="5175180" y="721895"/>
            <a:ext cx="7016820" cy="48661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333FC-AAFA-AF47-A763-A5192EE3099B}"/>
              </a:ext>
            </a:extLst>
          </p:cNvPr>
          <p:cNvGrpSpPr/>
          <p:nvPr/>
        </p:nvGrpSpPr>
        <p:grpSpPr>
          <a:xfrm>
            <a:off x="1" y="721895"/>
            <a:ext cx="5089621" cy="2332822"/>
            <a:chOff x="591605" y="586960"/>
            <a:chExt cx="10879064" cy="49864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E4CE13-3A82-8D4B-A70F-6308F85410E7}"/>
                </a:ext>
              </a:extLst>
            </p:cNvPr>
            <p:cNvSpPr/>
            <p:nvPr/>
          </p:nvSpPr>
          <p:spPr>
            <a:xfrm>
              <a:off x="591605" y="586960"/>
              <a:ext cx="10879064" cy="4986407"/>
            </a:xfrm>
            <a:prstGeom prst="rect">
              <a:avLst/>
            </a:prstGeom>
            <a:solidFill>
              <a:srgbClr val="3F2A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929EE42-54E7-A743-B125-2BC38CDF64CF}"/>
                </a:ext>
              </a:extLst>
            </p:cNvPr>
            <p:cNvSpPr/>
            <p:nvPr/>
          </p:nvSpPr>
          <p:spPr>
            <a:xfrm>
              <a:off x="1423035" y="1188036"/>
              <a:ext cx="9382928" cy="39329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72C3B0C4-BC37-5F4E-9CC0-0048F7FB6E63}"/>
                </a:ext>
              </a:extLst>
            </p:cNvPr>
            <p:cNvSpPr/>
            <p:nvPr/>
          </p:nvSpPr>
          <p:spPr>
            <a:xfrm>
              <a:off x="1605914" y="1347874"/>
              <a:ext cx="9001681" cy="356194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Right 4">
              <a:extLst>
                <a:ext uri="{FF2B5EF4-FFF2-40B4-BE49-F238E27FC236}">
                  <a16:creationId xmlns:a16="http://schemas.microsoft.com/office/drawing/2014/main" id="{51C1BCE0-1C0D-1E49-B935-72375B0F9CD5}"/>
                </a:ext>
              </a:extLst>
            </p:cNvPr>
            <p:cNvSpPr/>
            <p:nvPr/>
          </p:nvSpPr>
          <p:spPr>
            <a:xfrm>
              <a:off x="2342147" y="1659858"/>
              <a:ext cx="7542899" cy="2937978"/>
            </a:xfrm>
            <a:prstGeom prst="rightArrow">
              <a:avLst>
                <a:gd name="adj1" fmla="val 50000"/>
                <a:gd name="adj2" fmla="val 856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BDA9A0-CB06-8B42-AEB8-6B3F1319ECA1}"/>
                </a:ext>
              </a:extLst>
            </p:cNvPr>
            <p:cNvSpPr txBox="1"/>
            <p:nvPr/>
          </p:nvSpPr>
          <p:spPr>
            <a:xfrm>
              <a:off x="2458087" y="2713347"/>
              <a:ext cx="7426959" cy="9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F2A56"/>
                  </a:solidFill>
                </a:rPr>
                <a:t>NEXT BIG THING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10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5C45-AF6F-4747-AD08-85B1091E0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9B8ED-91FB-564B-8451-0617AD3F3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5" y="2285790"/>
            <a:ext cx="236601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124201"/>
            <a:ext cx="1238250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314576"/>
            <a:ext cx="1257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08" y="1819276"/>
            <a:ext cx="73223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1209677"/>
            <a:ext cx="1362075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981326"/>
            <a:ext cx="920354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4219576"/>
            <a:ext cx="1215629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6" y="2133600"/>
            <a:ext cx="114419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87" y="3248025"/>
            <a:ext cx="9310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2" y="4786313"/>
            <a:ext cx="1232297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61" y="1590676"/>
            <a:ext cx="11096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71" y="1562101"/>
            <a:ext cx="732235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7" y="4095751"/>
            <a:ext cx="1031081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25" y="3857625"/>
            <a:ext cx="7346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953000"/>
            <a:ext cx="1590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3848102"/>
            <a:ext cx="1212056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95901"/>
            <a:ext cx="1409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1282304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Rectangle 18"/>
          <p:cNvSpPr>
            <a:spLocks/>
          </p:cNvSpPr>
          <p:nvPr/>
        </p:nvSpPr>
        <p:spPr bwMode="auto">
          <a:xfrm>
            <a:off x="2609213" y="2213946"/>
            <a:ext cx="7269619" cy="2146742"/>
          </a:xfrm>
          <a:prstGeom prst="rect">
            <a:avLst/>
          </a:prstGeom>
          <a:noFill/>
          <a:ln>
            <a:noFill/>
          </a:ln>
          <a:effectLst>
            <a:outerShdw blurRad="127000" dist="1143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3950" b="1">
                <a:solidFill>
                  <a:srgbClr val="FF7F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$100B+</a:t>
            </a:r>
          </a:p>
        </p:txBody>
      </p:sp>
    </p:spTree>
    <p:extLst>
      <p:ext uri="{BB962C8B-B14F-4D97-AF65-F5344CB8AC3E}">
        <p14:creationId xmlns:p14="http://schemas.microsoft.com/office/powerpoint/2010/main" val="5367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7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85" presetID="23" presetClass="entr" presetSubtype="3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38200" y="3154693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571" y="3643674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“Struggling”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1347" y="3643674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938" y="3643674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“Flourishing”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8857" y="4044864"/>
            <a:ext cx="125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283" y="4044864"/>
            <a:ext cx="106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6075" y="4044864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0928" y="4044864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7139" y="4044864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667" y="4044864"/>
            <a:ext cx="1123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947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2281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382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6483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1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1268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786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467" y="597494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5497188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832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17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602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487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372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57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142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50275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99126" y="3114849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10515600" cy="132556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Mental Wellness Continuum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20738" y="1765300"/>
            <a:ext cx="11371262" cy="1111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— it’s also in your gut and heart.</a:t>
            </a:r>
            <a:b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5868" y="267892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endParaRPr lang="en-US" sz="1400" i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33463" y="5412352"/>
            <a:ext cx="564775" cy="564775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7437" y="5412352"/>
            <a:ext cx="564775" cy="564775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1411" y="5412352"/>
            <a:ext cx="564775" cy="56477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25385" y="5412352"/>
            <a:ext cx="564775" cy="564775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89359" y="5412352"/>
            <a:ext cx="564775" cy="564775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953333" y="5412352"/>
            <a:ext cx="564775" cy="564775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517306" y="5412352"/>
            <a:ext cx="564775" cy="564775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532FDB6-49FA-884B-B2AD-E8FD5B424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57" y="1920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2" descr="page9image66830544">
            <a:extLst>
              <a:ext uri="{FF2B5EF4-FFF2-40B4-BE49-F238E27FC236}">
                <a16:creationId xmlns:a16="http://schemas.microsoft.com/office/drawing/2014/main" id="{19927038-9C7C-CB45-AC82-76407BE2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7"/>
            <a:ext cx="7500257" cy="63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38549-C9D2-1537-39CF-7165647F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577" y="661854"/>
            <a:ext cx="4101423" cy="55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edal&#10;&#10;Description automatically generated with low confidence">
            <a:extLst>
              <a:ext uri="{FF2B5EF4-FFF2-40B4-BE49-F238E27FC236}">
                <a16:creationId xmlns:a16="http://schemas.microsoft.com/office/drawing/2014/main" id="{6AC90166-DE54-7C49-B418-80717CEA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770" y="0"/>
            <a:ext cx="4931229" cy="63765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E401C5-E0CB-2243-B755-EB8EF9ED151D}"/>
              </a:ext>
            </a:extLst>
          </p:cNvPr>
          <p:cNvGrpSpPr/>
          <p:nvPr/>
        </p:nvGrpSpPr>
        <p:grpSpPr>
          <a:xfrm>
            <a:off x="772980" y="908760"/>
            <a:ext cx="5602769" cy="5040480"/>
            <a:chOff x="772980" y="797611"/>
            <a:chExt cx="5602769" cy="504048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3CC27595-48BD-0D47-9499-A72CFACE707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72980" y="797611"/>
              <a:ext cx="5602768" cy="1371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0" i="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3200" b="1" u="sng" dirty="0">
                  <a:solidFill>
                    <a:schemeClr val="tx1"/>
                  </a:solidFill>
                </a:rPr>
                <a:t>Peak Performance &amp; Mental Wellness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55AA02D-111C-0440-86BE-27DDD10B01C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72981" y="2714673"/>
              <a:ext cx="5602768" cy="31234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0" i="0" kern="1200">
                  <a:solidFill>
                    <a:schemeClr val="bg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“It’s OKAY to not be OKAY”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endParaRPr lang="en-US" sz="20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Mental Wellness is different from Mental Illness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endParaRPr lang="en-US" sz="20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Mental Fitness is the best version of ourselves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endParaRPr lang="en-US" sz="20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Our “Best Life” rests on a Mental Wellness foundation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3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Amare Brand PPT 1">
      <a:dk1>
        <a:srgbClr val="757070"/>
      </a:dk1>
      <a:lt1>
        <a:srgbClr val="FFFFFF"/>
      </a:lt1>
      <a:dk2>
        <a:srgbClr val="757070"/>
      </a:dk2>
      <a:lt2>
        <a:srgbClr val="E7E6E6"/>
      </a:lt2>
      <a:accent1>
        <a:srgbClr val="512C71"/>
      </a:accent1>
      <a:accent2>
        <a:srgbClr val="009CC6"/>
      </a:accent2>
      <a:accent3>
        <a:srgbClr val="B1A2D3"/>
      </a:accent3>
      <a:accent4>
        <a:srgbClr val="B1A2D3"/>
      </a:accent4>
      <a:accent5>
        <a:srgbClr val="009BC6"/>
      </a:accent5>
      <a:accent6>
        <a:srgbClr val="00973A"/>
      </a:accent6>
      <a:hlink>
        <a:srgbClr val="009CC5"/>
      </a:hlink>
      <a:folHlink>
        <a:srgbClr val="9E0085"/>
      </a:folHlink>
    </a:clrScheme>
    <a:fontScheme name="Amare Brand PPT Fonts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4C203BB-C350-A94B-88A9-0F4CD70783A0}" vid="{B9E52313-28EA-284C-B3EF-73CF425080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198</TotalTime>
  <Words>1682</Words>
  <Application>Microsoft Macintosh PowerPoint</Application>
  <PresentationFormat>Widescreen</PresentationFormat>
  <Paragraphs>245</Paragraphs>
  <Slides>45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Cooper Black</vt:lpstr>
      <vt:lpstr>Georgia</vt:lpstr>
      <vt:lpstr>Lucida Grande</vt:lpstr>
      <vt:lpstr>Retina</vt:lpstr>
      <vt:lpstr>var(--font-serif-display)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Mental Wellness Continuum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CLINICAL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supplements fit?</vt:lpstr>
      <vt:lpstr>Amare Science &amp; Quality </vt:lpstr>
      <vt:lpstr>PowerPoint Presentation</vt:lpstr>
      <vt:lpstr>PowerPoint Presentation</vt:lpstr>
      <vt:lpstr>PowerPoint Presentation</vt:lpstr>
      <vt:lpstr>PowerPoint Presentation</vt:lpstr>
      <vt:lpstr>Awards!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Nguyen</dc:creator>
  <cp:lastModifiedBy>Shawn Talbott</cp:lastModifiedBy>
  <cp:revision>22</cp:revision>
  <dcterms:created xsi:type="dcterms:W3CDTF">2022-07-03T05:19:13Z</dcterms:created>
  <dcterms:modified xsi:type="dcterms:W3CDTF">2022-07-20T12:26:43Z</dcterms:modified>
</cp:coreProperties>
</file>