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05" r:id="rId1"/>
    <p:sldMasterId id="2147483964" r:id="rId2"/>
    <p:sldMasterId id="2147483989" r:id="rId3"/>
    <p:sldMasterId id="2147484022" r:id="rId4"/>
    <p:sldMasterId id="2147484053" r:id="rId5"/>
    <p:sldMasterId id="2147484185" r:id="rId6"/>
  </p:sldMasterIdLst>
  <p:notesMasterIdLst>
    <p:notesMasterId r:id="rId64"/>
  </p:notesMasterIdLst>
  <p:handoutMasterIdLst>
    <p:handoutMasterId r:id="rId65"/>
  </p:handoutMasterIdLst>
  <p:sldIdLst>
    <p:sldId id="805" r:id="rId7"/>
    <p:sldId id="806" r:id="rId8"/>
    <p:sldId id="822" r:id="rId9"/>
    <p:sldId id="823" r:id="rId10"/>
    <p:sldId id="824" r:id="rId11"/>
    <p:sldId id="825" r:id="rId12"/>
    <p:sldId id="827" r:id="rId13"/>
    <p:sldId id="828" r:id="rId14"/>
    <p:sldId id="829" r:id="rId15"/>
    <p:sldId id="830" r:id="rId16"/>
    <p:sldId id="843" r:id="rId17"/>
    <p:sldId id="831" r:id="rId18"/>
    <p:sldId id="832" r:id="rId19"/>
    <p:sldId id="836" r:id="rId20"/>
    <p:sldId id="833" r:id="rId21"/>
    <p:sldId id="834" r:id="rId22"/>
    <p:sldId id="837" r:id="rId23"/>
    <p:sldId id="840" r:id="rId24"/>
    <p:sldId id="839" r:id="rId25"/>
    <p:sldId id="841" r:id="rId26"/>
    <p:sldId id="842" r:id="rId27"/>
    <p:sldId id="848" r:id="rId28"/>
    <p:sldId id="849" r:id="rId29"/>
    <p:sldId id="850" r:id="rId30"/>
    <p:sldId id="851" r:id="rId31"/>
    <p:sldId id="838" r:id="rId32"/>
    <p:sldId id="462" r:id="rId33"/>
    <p:sldId id="789" r:id="rId34"/>
    <p:sldId id="397" r:id="rId35"/>
    <p:sldId id="790" r:id="rId36"/>
    <p:sldId id="791" r:id="rId37"/>
    <p:sldId id="792" r:id="rId38"/>
    <p:sldId id="793" r:id="rId39"/>
    <p:sldId id="794" r:id="rId40"/>
    <p:sldId id="781" r:id="rId41"/>
    <p:sldId id="795" r:id="rId42"/>
    <p:sldId id="467" r:id="rId43"/>
    <p:sldId id="796" r:id="rId44"/>
    <p:sldId id="801" r:id="rId45"/>
    <p:sldId id="798" r:id="rId46"/>
    <p:sldId id="417" r:id="rId47"/>
    <p:sldId id="752" r:id="rId48"/>
    <p:sldId id="753" r:id="rId49"/>
    <p:sldId id="802" r:id="rId50"/>
    <p:sldId id="449" r:id="rId51"/>
    <p:sldId id="803" r:id="rId52"/>
    <p:sldId id="454" r:id="rId53"/>
    <p:sldId id="804" r:id="rId54"/>
    <p:sldId id="340" r:id="rId55"/>
    <p:sldId id="783" r:id="rId56"/>
    <p:sldId id="785" r:id="rId57"/>
    <p:sldId id="786" r:id="rId58"/>
    <p:sldId id="782" r:id="rId59"/>
    <p:sldId id="873" r:id="rId60"/>
    <p:sldId id="874" r:id="rId61"/>
    <p:sldId id="923" r:id="rId62"/>
    <p:sldId id="862" r:id="rId6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78D"/>
    <a:srgbClr val="3F2A56"/>
    <a:srgbClr val="A4C8E1"/>
    <a:srgbClr val="003E6B"/>
    <a:srgbClr val="6A2F9A"/>
    <a:srgbClr val="DFD9E6"/>
    <a:srgbClr val="DDDAE8"/>
    <a:srgbClr val="4D2A69"/>
    <a:srgbClr val="1C63B2"/>
    <a:srgbClr val="8B4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24"/>
    <p:restoredTop sz="94798" autoAdjust="0"/>
  </p:normalViewPr>
  <p:slideViewPr>
    <p:cSldViewPr snapToGrid="0">
      <p:cViewPr varScale="1">
        <p:scale>
          <a:sx n="128" d="100"/>
          <a:sy n="128" d="100"/>
        </p:scale>
        <p:origin x="224" y="184"/>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p:scale>
          <a:sx n="1" d="2"/>
          <a:sy n="1" d="2"/>
        </p:scale>
        <p:origin x="5368" y="2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8DAEE8-2AD6-451C-990B-DA45371CBF6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DCC8A1-5FB4-45EB-BC0A-D6D9B18787FF}"/>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DECED13-4167-48AF-AF35-CF723716B53B}" type="datetimeFigureOut">
              <a:rPr lang="en-US" smtClean="0"/>
              <a:t>3/20/19</a:t>
            </a:fld>
            <a:endParaRPr lang="en-US" dirty="0"/>
          </a:p>
        </p:txBody>
      </p:sp>
      <p:sp>
        <p:nvSpPr>
          <p:cNvPr id="4" name="Footer Placeholder 3">
            <a:extLst>
              <a:ext uri="{FF2B5EF4-FFF2-40B4-BE49-F238E27FC236}">
                <a16:creationId xmlns:a16="http://schemas.microsoft.com/office/drawing/2014/main" id="{D150ECE9-50DB-403D-BC21-283F0CD16CA3}"/>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821D1CF-0C76-49A4-BF7A-7D3388B9F49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0E383BD-8F5D-47A9-B040-652A2729B986}" type="slidenum">
              <a:rPr lang="en-US" smtClean="0"/>
              <a:t>‹#›</a:t>
            </a:fld>
            <a:endParaRPr lang="en-US" dirty="0"/>
          </a:p>
        </p:txBody>
      </p:sp>
    </p:spTree>
    <p:extLst>
      <p:ext uri="{BB962C8B-B14F-4D97-AF65-F5344CB8AC3E}">
        <p14:creationId xmlns:p14="http://schemas.microsoft.com/office/powerpoint/2010/main" val="78231743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16T19:43:03.713"/>
    </inkml:context>
    <inkml:brush xml:id="br0">
      <inkml:brushProperty name="width" value="0.05" units="cm"/>
      <inkml:brushProperty name="height" value="0.05" units="cm"/>
    </inkml:brush>
  </inkml:definitions>
  <inkml:trace contextRef="#ctx0" brushRef="#br0">28 14 1920,'0'0'2260,"0"0"-1391,-1 0-64,1 0-64,0 0-61,0-1-60,0 1-58,-1 0-55,1 0-55,0 0-51,-1 0-50,1-1-49,0 1-47,-1 0-43,1 0-44,-1 0-40,1-1-14,-1 1-70,0 0-67,0-1-61,1 1-54,-1-1-52,0 1-44,0-1-41,0 1-135,0-1-48,-1 0-389,-2-1-1221,3 1 1490,0 1 59,0-1 123,0 1 79,1-1 91,-1 1 108,1 0-543,-1-1-73,0 1-216,0 0-555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17B500B-B81B-4D49-9B34-FE39AB034042}" type="datetimeFigureOut">
              <a:rPr lang="en-US" smtClean="0"/>
              <a:t>3/20/19</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2EBB34B-1EE1-7046-9BB4-E3528EEDFAE3}" type="slidenum">
              <a:rPr lang="en-US" smtClean="0"/>
              <a:t>‹#›</a:t>
            </a:fld>
            <a:endParaRPr lang="en-US" dirty="0"/>
          </a:p>
        </p:txBody>
      </p:sp>
    </p:spTree>
    <p:extLst>
      <p:ext uri="{BB962C8B-B14F-4D97-AF65-F5344CB8AC3E}">
        <p14:creationId xmlns:p14="http://schemas.microsoft.com/office/powerpoint/2010/main" val="185872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washingtonpost.com/news/to-your-health/wp/2015/08/11/nih-more-than-1-in-10-american-adults-experience-chronic-pain/?utm_term=.4dd603a1f016" TargetMode="External"/><Relationship Id="rId13" Type="http://schemas.openxmlformats.org/officeDocument/2006/relationships/hyperlink" Target="https://www.nimh.nih.gov/health/statistics/prevalence/any-disorder-among-children.shtml" TargetMode="External"/><Relationship Id="rId18" Type="http://schemas.openxmlformats.org/officeDocument/2006/relationships/hyperlink" Target="https://www.cdc.gov/reproductivehealth/depression/index.htm" TargetMode="External"/><Relationship Id="rId26" Type="http://schemas.openxmlformats.org/officeDocument/2006/relationships/hyperlink" Target="http://www.acha.org/ACHA/Resources/Topics/MentalHealth.aspx" TargetMode="External"/><Relationship Id="rId3" Type="http://schemas.openxmlformats.org/officeDocument/2006/relationships/hyperlink" Target="https://www.cdc.gov/nchs/data/hus/hus13.pdf" TargetMode="External"/><Relationship Id="rId21" Type="http://schemas.openxmlformats.org/officeDocument/2006/relationships/hyperlink" Target="http://www.who.int/mediacentre/factsheets/fs369/en/" TargetMode="External"/><Relationship Id="rId7" Type="http://schemas.openxmlformats.org/officeDocument/2006/relationships/hyperlink" Target="https://nccih.nih.gov/news/press/08112015" TargetMode="External"/><Relationship Id="rId12" Type="http://schemas.openxmlformats.org/officeDocument/2006/relationships/hyperlink" Target="http://www.webmd.com/depression/tc/depression-in-childhood-and-adolescence-topic-overview#1" TargetMode="External"/><Relationship Id="rId17" Type="http://schemas.openxmlformats.org/officeDocument/2006/relationships/hyperlink" Target="https://www.drugabuse.gov/publications/drugfacts/treatment-statistics" TargetMode="External"/><Relationship Id="rId25" Type="http://schemas.openxmlformats.org/officeDocument/2006/relationships/hyperlink" Target="http://www.who.int/mental_health/world-mental-health-day/2016/en/" TargetMode="External"/><Relationship Id="rId2" Type="http://schemas.openxmlformats.org/officeDocument/2006/relationships/slide" Target="../slides/slide7.xml"/><Relationship Id="rId16" Type="http://schemas.openxmlformats.org/officeDocument/2006/relationships/hyperlink" Target="https://www.drugabuse.gov/related-topics/trends-statistics" TargetMode="External"/><Relationship Id="rId20" Type="http://schemas.openxmlformats.org/officeDocument/2006/relationships/hyperlink" Target="http://www.apa.org/pi/women/resources/reports/postpartum-depression.aspx" TargetMode="External"/><Relationship Id="rId1" Type="http://schemas.openxmlformats.org/officeDocument/2006/relationships/notesMaster" Target="../notesMasters/notesMaster1.xml"/><Relationship Id="rId6" Type="http://schemas.openxmlformats.org/officeDocument/2006/relationships/hyperlink" Target="https://nccih.nih.gov/news/press/cost-spending-06222016" TargetMode="External"/><Relationship Id="rId11" Type="http://schemas.openxmlformats.org/officeDocument/2006/relationships/hyperlink" Target="https://www.nami.org/" TargetMode="External"/><Relationship Id="rId24" Type="http://schemas.openxmlformats.org/officeDocument/2006/relationships/hyperlink" Target="http://scitechconnect.elsevier.com/stress-health-epidemic-21st-century/" TargetMode="External"/><Relationship Id="rId5" Type="http://schemas.openxmlformats.org/officeDocument/2006/relationships/hyperlink" Target="https://nsduhweb.rti.org/respweb/homepage.cfm" TargetMode="External"/><Relationship Id="rId15" Type="http://schemas.openxmlformats.org/officeDocument/2006/relationships/hyperlink" Target="http://www.who.int/mediacentre/news/releases/2014/suicide-prevention-report/en/" TargetMode="External"/><Relationship Id="rId23" Type="http://schemas.openxmlformats.org/officeDocument/2006/relationships/hyperlink" Target="http://www.businessnewsdaily.com/2267-workplace-stress-health-epidemic-perventable-employee-assistance-programs.html" TargetMode="External"/><Relationship Id="rId10" Type="http://schemas.openxmlformats.org/officeDocument/2006/relationships/hyperlink" Target="http://www.healthline.com/health/depression/facts-statistics-infographic" TargetMode="External"/><Relationship Id="rId19" Type="http://schemas.openxmlformats.org/officeDocument/2006/relationships/hyperlink" Target="http://postpartumprogress.org/the-facts-about-postpartum-depression/" TargetMode="External"/><Relationship Id="rId4" Type="http://schemas.openxmlformats.org/officeDocument/2006/relationships/hyperlink" Target="http://jamanetwork.com/journals/jama/fullarticle/2467552" TargetMode="External"/><Relationship Id="rId9" Type="http://schemas.openxmlformats.org/officeDocument/2006/relationships/hyperlink" Target="https://www.nimh.nih.gov/health/publications/depression/index.shtml" TargetMode="External"/><Relationship Id="rId14" Type="http://schemas.openxmlformats.org/officeDocument/2006/relationships/hyperlink" Target="https://www.nytimes.com/2016/04/22/health/us-suicide-rate-surges-to-a-30-year-high.html?_r=0" TargetMode="External"/><Relationship Id="rId22" Type="http://schemas.openxmlformats.org/officeDocument/2006/relationships/hyperlink" Target="http://www.who.int/mediacentre/factsheets/fs396/en/" TargetMode="External"/><Relationship Id="rId27" Type="http://schemas.openxmlformats.org/officeDocument/2006/relationships/hyperlink" Target="http://www.apa.org/monitor/2014/09/cover-pressure.aspx"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washingtonpost.com/news/to-your-health/wp/2015/08/11/nih-more-than-1-in-10-american-adults-experience-chronic-pain/?utm_term=.4dd603a1f016" TargetMode="External"/><Relationship Id="rId13" Type="http://schemas.openxmlformats.org/officeDocument/2006/relationships/hyperlink" Target="https://www.nimh.nih.gov/health/statistics/prevalence/any-disorder-among-children.shtml" TargetMode="External"/><Relationship Id="rId18" Type="http://schemas.openxmlformats.org/officeDocument/2006/relationships/hyperlink" Target="https://www.cdc.gov/reproductivehealth/depression/index.htm" TargetMode="External"/><Relationship Id="rId26" Type="http://schemas.openxmlformats.org/officeDocument/2006/relationships/hyperlink" Target="http://www.acha.org/ACHA/Resources/Topics/MentalHealth.aspx" TargetMode="External"/><Relationship Id="rId3" Type="http://schemas.openxmlformats.org/officeDocument/2006/relationships/hyperlink" Target="https://www.cdc.gov/nchs/data/hus/hus13.pdf" TargetMode="External"/><Relationship Id="rId21" Type="http://schemas.openxmlformats.org/officeDocument/2006/relationships/hyperlink" Target="http://www.who.int/mediacentre/factsheets/fs369/en/" TargetMode="External"/><Relationship Id="rId7" Type="http://schemas.openxmlformats.org/officeDocument/2006/relationships/hyperlink" Target="https://nccih.nih.gov/news/press/08112015" TargetMode="External"/><Relationship Id="rId12" Type="http://schemas.openxmlformats.org/officeDocument/2006/relationships/hyperlink" Target="http://www.webmd.com/depression/tc/depression-in-childhood-and-adolescence-topic-overview#1" TargetMode="External"/><Relationship Id="rId17" Type="http://schemas.openxmlformats.org/officeDocument/2006/relationships/hyperlink" Target="https://www.drugabuse.gov/publications/drugfacts/treatment-statistics" TargetMode="External"/><Relationship Id="rId25" Type="http://schemas.openxmlformats.org/officeDocument/2006/relationships/hyperlink" Target="http://www.who.int/mental_health/world-mental-health-day/2016/en/" TargetMode="External"/><Relationship Id="rId2" Type="http://schemas.openxmlformats.org/officeDocument/2006/relationships/slide" Target="../slides/slide8.xml"/><Relationship Id="rId16" Type="http://schemas.openxmlformats.org/officeDocument/2006/relationships/hyperlink" Target="https://www.drugabuse.gov/related-topics/trends-statistics" TargetMode="External"/><Relationship Id="rId20" Type="http://schemas.openxmlformats.org/officeDocument/2006/relationships/hyperlink" Target="http://www.apa.org/pi/women/resources/reports/postpartum-depression.aspx" TargetMode="External"/><Relationship Id="rId1" Type="http://schemas.openxmlformats.org/officeDocument/2006/relationships/notesMaster" Target="../notesMasters/notesMaster1.xml"/><Relationship Id="rId6" Type="http://schemas.openxmlformats.org/officeDocument/2006/relationships/hyperlink" Target="https://nccih.nih.gov/news/press/cost-spending-06222016" TargetMode="External"/><Relationship Id="rId11" Type="http://schemas.openxmlformats.org/officeDocument/2006/relationships/hyperlink" Target="https://www.nami.org/" TargetMode="External"/><Relationship Id="rId24" Type="http://schemas.openxmlformats.org/officeDocument/2006/relationships/hyperlink" Target="http://scitechconnect.elsevier.com/stress-health-epidemic-21st-century/" TargetMode="External"/><Relationship Id="rId5" Type="http://schemas.openxmlformats.org/officeDocument/2006/relationships/hyperlink" Target="https://nsduhweb.rti.org/respweb/homepage.cfm" TargetMode="External"/><Relationship Id="rId15" Type="http://schemas.openxmlformats.org/officeDocument/2006/relationships/hyperlink" Target="http://www.who.int/mediacentre/news/releases/2014/suicide-prevention-report/en/" TargetMode="External"/><Relationship Id="rId23" Type="http://schemas.openxmlformats.org/officeDocument/2006/relationships/hyperlink" Target="http://www.businessnewsdaily.com/2267-workplace-stress-health-epidemic-perventable-employee-assistance-programs.html" TargetMode="External"/><Relationship Id="rId10" Type="http://schemas.openxmlformats.org/officeDocument/2006/relationships/hyperlink" Target="http://www.healthline.com/health/depression/facts-statistics-infographic" TargetMode="External"/><Relationship Id="rId19" Type="http://schemas.openxmlformats.org/officeDocument/2006/relationships/hyperlink" Target="http://postpartumprogress.org/the-facts-about-postpartum-depression/" TargetMode="External"/><Relationship Id="rId4" Type="http://schemas.openxmlformats.org/officeDocument/2006/relationships/hyperlink" Target="http://jamanetwork.com/journals/jama/fullarticle/2467552" TargetMode="External"/><Relationship Id="rId9" Type="http://schemas.openxmlformats.org/officeDocument/2006/relationships/hyperlink" Target="https://www.nimh.nih.gov/health/publications/depression/index.shtml" TargetMode="External"/><Relationship Id="rId14" Type="http://schemas.openxmlformats.org/officeDocument/2006/relationships/hyperlink" Target="https://www.nytimes.com/2016/04/22/health/us-suicide-rate-surges-to-a-30-year-high.html?_r=0" TargetMode="External"/><Relationship Id="rId22" Type="http://schemas.openxmlformats.org/officeDocument/2006/relationships/hyperlink" Target="http://www.who.int/mediacentre/factsheets/fs396/en/" TargetMode="External"/><Relationship Id="rId27" Type="http://schemas.openxmlformats.org/officeDocument/2006/relationships/hyperlink" Target="http://www.apa.org/monitor/2014/09/cover-pressure.asp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13315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31142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a:t>
            </a:r>
            <a:r>
              <a:rPr lang="en-US" i="1" dirty="0"/>
              <a:t> </a:t>
            </a:r>
            <a:r>
              <a:rPr lang="en-US" b="1" i="1" dirty="0"/>
              <a:t>Slide: </a:t>
            </a:r>
            <a:r>
              <a:rPr lang="en-US" b="1" i="1" u="sng" dirty="0"/>
              <a:t>For Your Gut...: The Probiotic Strain Matters pg.26</a:t>
            </a:r>
            <a:r>
              <a:rPr lang="en-US" b="1" i="1" dirty="0"/>
              <a:t> -- </a:t>
            </a:r>
            <a:r>
              <a:rPr lang="en-US" i="1" dirty="0"/>
              <a:t>Part of the reason why this product is so effective, is because we've looked at the research to guide our formulation. One of the very important ways that weve done that is the probiotic strains that we have chosen have already been specifically evaluated for their effects on different mental wellness parameters. This is very important distinction as you go out to talk to people about these products, that probiotics are hot right now, its one of the very important health trends that’s going on. But, the benefits of a probiotic are very very strain dependent. If I just said to you, "Everyone go out and buy some probiotics", and you went to the grocery store to look for probiotics, that would be like me saying, "Go out and get some vitamins." You wouldn’t know what vitamin I was talking about. Did he mean vitamin D or A? Or did he mean Vitamin C or B? All these vitamins do all different things inside the body, its exactly the same with these probiotic strains. So you can see the benefits here, Lactobacillus rhamnosus R0011, that tells us that specific strain does this, it lowers cortisol exposure which is a stress hormone. It increases a neurotransmitter called GABA which is associated with relaxing. Bifidobacterium longum R0175 reduces anxiety and improves cognitive function. Lactobacillus helveticus R0052 decreases neuroinflammation and increases serotonin, so its going to help you with your mood. You know, those benefits are specific to those strains, not to probiotics in general. In our separate probiotic formula, we have different strains that are more associated with more general wellness benefits, diarrhea, constipation, gastro intestinal function, immune system function, inflammation in a different way than your getting here with neural inflammation. In the future, we'll be selecting probiotic strains that are good for the heart-brain axis that is going to compound some of the benefits that we are seeing with this gut-brain axis. It’s a very very exciting area of science, but it’s also very strain-dependent. </a:t>
            </a:r>
          </a:p>
          <a:p>
            <a:endParaRPr lang="en-US" dirty="0"/>
          </a:p>
          <a:p>
            <a:endParaRPr lang="en-US" dirty="0"/>
          </a:p>
          <a:p>
            <a:r>
              <a:rPr lang="en-US" dirty="0"/>
              <a:t>There are over 10,000 different species of bacteria in our gut, but there are millions of strains comprising billions of bacteria overall.</a:t>
            </a:r>
            <a:br>
              <a:rPr lang="en-US" dirty="0"/>
            </a:br>
            <a:r>
              <a:rPr lang="en-US" dirty="0"/>
              <a:t>Amare’s strains of bacteria are unique and have specific functions around mental wellness.</a:t>
            </a:r>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51574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 callouts</a:t>
            </a:r>
          </a:p>
          <a:p>
            <a:endParaRPr lang="en-US" dirty="0">
              <a:cs typeface="Calibri"/>
            </a:endParaRPr>
          </a:p>
        </p:txBody>
      </p:sp>
      <p:sp>
        <p:nvSpPr>
          <p:cNvPr id="4" name="Slide Number Placeholder 3"/>
          <p:cNvSpPr>
            <a:spLocks noGrp="1"/>
          </p:cNvSpPr>
          <p:nvPr>
            <p:ph type="sldNum" sz="quarter" idx="5"/>
          </p:nvPr>
        </p:nvSpPr>
        <p:spPr/>
        <p:txBody>
          <a:bodyPr/>
          <a:lstStyle/>
          <a:p>
            <a:fld id="{62EBB34B-1EE1-7046-9BB4-E3528EEDFAE3}" type="slidenum">
              <a:rPr lang="en-US" smtClean="0"/>
              <a:pPr/>
              <a:t>27</a:t>
            </a:fld>
            <a:endParaRPr lang="en-US" dirty="0"/>
          </a:p>
        </p:txBody>
      </p:sp>
    </p:spTree>
    <p:extLst>
      <p:ext uri="{BB962C8B-B14F-4D97-AF65-F5344CB8AC3E}">
        <p14:creationId xmlns:p14="http://schemas.microsoft.com/office/powerpoint/2010/main" val="2383318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35</a:t>
            </a:fld>
            <a:endParaRPr lang="en-US" dirty="0"/>
          </a:p>
        </p:txBody>
      </p:sp>
    </p:spTree>
    <p:extLst>
      <p:ext uri="{BB962C8B-B14F-4D97-AF65-F5344CB8AC3E}">
        <p14:creationId xmlns:p14="http://schemas.microsoft.com/office/powerpoint/2010/main" val="3027327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41</a:t>
            </a:fld>
            <a:endParaRPr lang="en-US" dirty="0"/>
          </a:p>
        </p:txBody>
      </p:sp>
    </p:spTree>
    <p:extLst>
      <p:ext uri="{BB962C8B-B14F-4D97-AF65-F5344CB8AC3E}">
        <p14:creationId xmlns:p14="http://schemas.microsoft.com/office/powerpoint/2010/main" val="453958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42</a:t>
            </a:fld>
            <a:endParaRPr lang="en-US" dirty="0"/>
          </a:p>
        </p:txBody>
      </p:sp>
    </p:spTree>
    <p:extLst>
      <p:ext uri="{BB962C8B-B14F-4D97-AF65-F5344CB8AC3E}">
        <p14:creationId xmlns:p14="http://schemas.microsoft.com/office/powerpoint/2010/main" val="2448159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43</a:t>
            </a:fld>
            <a:endParaRPr lang="en-US" dirty="0"/>
          </a:p>
        </p:txBody>
      </p:sp>
    </p:spTree>
    <p:extLst>
      <p:ext uri="{BB962C8B-B14F-4D97-AF65-F5344CB8AC3E}">
        <p14:creationId xmlns:p14="http://schemas.microsoft.com/office/powerpoint/2010/main" val="816811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45</a:t>
            </a:fld>
            <a:endParaRPr lang="en-US" dirty="0"/>
          </a:p>
        </p:txBody>
      </p:sp>
    </p:spTree>
    <p:extLst>
      <p:ext uri="{BB962C8B-B14F-4D97-AF65-F5344CB8AC3E}">
        <p14:creationId xmlns:p14="http://schemas.microsoft.com/office/powerpoint/2010/main" val="526086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47</a:t>
            </a:fld>
            <a:endParaRPr lang="en-US" dirty="0"/>
          </a:p>
        </p:txBody>
      </p:sp>
    </p:spTree>
    <p:extLst>
      <p:ext uri="{BB962C8B-B14F-4D97-AF65-F5344CB8AC3E}">
        <p14:creationId xmlns:p14="http://schemas.microsoft.com/office/powerpoint/2010/main" val="743560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49</a:t>
            </a:fld>
            <a:endParaRPr lang="en-US" dirty="0"/>
          </a:p>
        </p:txBody>
      </p:sp>
    </p:spTree>
    <p:extLst>
      <p:ext uri="{BB962C8B-B14F-4D97-AF65-F5344CB8AC3E}">
        <p14:creationId xmlns:p14="http://schemas.microsoft.com/office/powerpoint/2010/main" val="311480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Shawn’s verbiage:</a:t>
            </a:r>
          </a:p>
          <a:p>
            <a:endParaRPr lang="en-US"/>
          </a:p>
          <a:p>
            <a:r>
              <a:rPr lang="en-US" b="1"/>
              <a:t>Americans spend over $100 billion annually on “feel better” products, from painkillers and anti-depressants to alternative and complementary therapies</a:t>
            </a:r>
            <a:endParaRPr lang="en-US"/>
          </a:p>
          <a:p>
            <a:endParaRPr lang="en-US" b="1"/>
          </a:p>
          <a:p>
            <a:r>
              <a:rPr lang="en-US" b="1"/>
              <a:t>Nearly 100 million Americans suffer from occasional aches and pains – and is one of the most common reasons that people look to complementary and alternative medicine (CAM) for non-pharmaceutical options</a:t>
            </a:r>
            <a:endParaRPr lang="en-US"/>
          </a:p>
          <a:p>
            <a:r>
              <a:rPr lang="en-US" i="1"/>
              <a:t> </a:t>
            </a:r>
            <a:endParaRPr lang="en-US"/>
          </a:p>
          <a:p>
            <a:r>
              <a:rPr lang="en-US" b="1"/>
              <a:t>Globally, more than 350 million people are affected by feelings of depression each year</a:t>
            </a:r>
            <a:endParaRPr lang="en-US"/>
          </a:p>
          <a:p>
            <a:endParaRPr lang="en-US" b="1"/>
          </a:p>
          <a:p>
            <a:r>
              <a:rPr lang="en-US" b="1"/>
              <a:t>Nearly 90% of adolescents struggle with feelings of depression and anxiety before the age of 18</a:t>
            </a:r>
            <a:endParaRPr lang="en-US"/>
          </a:p>
          <a:p>
            <a:endParaRPr lang="en-US" b="1"/>
          </a:p>
          <a:p>
            <a:r>
              <a:rPr lang="en-US" b="1"/>
              <a:t>Globally, more than 800,000 people die by suicide every year – around one person every 40 seconds. In the United States, more than 40,000 Americans commit suicide each year – that’s more than 100 suicides per day</a:t>
            </a:r>
            <a:endParaRPr lang="en-US"/>
          </a:p>
          <a:p>
            <a:endParaRPr lang="en-US" b="1"/>
          </a:p>
          <a:p>
            <a:r>
              <a:rPr lang="en-US" b="1"/>
              <a:t>Every year, more than 24 million people, some as young as 12 years old, receive treatment for illicit drug or alcohol abuse</a:t>
            </a:r>
            <a:endParaRPr lang="en-US"/>
          </a:p>
          <a:p>
            <a:r>
              <a:rPr lang="en-US" i="1"/>
              <a:t> </a:t>
            </a:r>
            <a:endParaRPr lang="en-US"/>
          </a:p>
          <a:p>
            <a:r>
              <a:rPr lang="en-US" b="1"/>
              <a:t>Approximately 1 in 5 new mothers in the U.S. have postpartum depression each year</a:t>
            </a:r>
            <a:endParaRPr lang="en-US"/>
          </a:p>
          <a:p>
            <a:r>
              <a:rPr lang="en-US"/>
              <a:t> </a:t>
            </a:r>
          </a:p>
          <a:p>
            <a:r>
              <a:rPr lang="en-US" b="1"/>
              <a:t>The World Health Organization calls stress “the health epidemic of the 21st century” with more than 350 million people affected around the world</a:t>
            </a:r>
            <a:endParaRPr lang="en-US"/>
          </a:p>
          <a:p>
            <a:r>
              <a:rPr lang="en-US" i="1"/>
              <a:t> </a:t>
            </a:r>
            <a:endParaRPr lang="en-US"/>
          </a:p>
          <a:p>
            <a:r>
              <a:rPr lang="en-US" b="1"/>
              <a:t>More than 80% of the nation’s 20 million college students feel “exhausted and overwhelmed by stress” - and more than one-third feel “depressed” to the point of dysfunction</a:t>
            </a:r>
            <a:endParaRPr lang="en-US"/>
          </a:p>
          <a:p>
            <a:endParaRPr lang="en-US"/>
          </a:p>
          <a:p>
            <a:endParaRPr lang="en-US" b="1"/>
          </a:p>
          <a:p>
            <a:endParaRPr lang="en-US" b="1"/>
          </a:p>
          <a:p>
            <a:r>
              <a:rPr lang="en-US" b="1"/>
              <a:t>SOURCES:</a:t>
            </a:r>
          </a:p>
          <a:p>
            <a:r>
              <a:rPr lang="en-US" sz="1200" b="1" kern="1200">
                <a:solidFill>
                  <a:schemeClr val="tx1"/>
                </a:solidFill>
                <a:effectLst/>
                <a:latin typeface="+mn-lt"/>
                <a:ea typeface="+mn-ea"/>
                <a:cs typeface="+mn-cs"/>
              </a:rPr>
              <a:t>Grim Reality Statistics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Americans spend over $100 billion annually on “feel better” products, from painkillers and anti-depressants to alternative and complementary therapies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and Prevention (CDC) </a:t>
            </a:r>
            <a:r>
              <a:rPr lang="en-US" sz="1200" i="1" u="sng" kern="1200">
                <a:solidFill>
                  <a:schemeClr val="tx1"/>
                </a:solidFill>
                <a:effectLst/>
                <a:latin typeface="+mn-lt"/>
                <a:ea typeface="+mn-ea"/>
                <a:cs typeface="+mn-cs"/>
                <a:hlinkClick r:id="rId3"/>
              </a:rPr>
              <a:t>https://www.cdc.gov/nchs/data/hus/hus13.pdf</a:t>
            </a:r>
            <a:r>
              <a:rPr lang="en-US" sz="1200" i="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Journal of the American Medical Association (JAMA) Trends in Prescription Drug Use Among Adults in the United States From 1999-2012 </a:t>
            </a:r>
            <a:r>
              <a:rPr lang="en-US" sz="1200" i="1" u="sng" kern="1200">
                <a:solidFill>
                  <a:schemeClr val="tx1"/>
                </a:solidFill>
                <a:effectLst/>
                <a:latin typeface="+mn-lt"/>
                <a:ea typeface="+mn-ea"/>
                <a:cs typeface="+mn-cs"/>
                <a:hlinkClick r:id="rId4"/>
              </a:rPr>
              <a:t>http://jamanetwork.com/journals/jama/fullarticle/2467552</a:t>
            </a:r>
            <a:r>
              <a:rPr lang="en-US" sz="1200" i="1" kern="1200">
                <a:solidFill>
                  <a:schemeClr val="tx1"/>
                </a:solidFill>
                <a:effectLst/>
                <a:latin typeface="+mn-lt"/>
                <a:ea typeface="+mn-ea"/>
                <a:cs typeface="+mn-cs"/>
              </a:rPr>
              <a:t>; National Survey on Drug Use and Health </a:t>
            </a:r>
            <a:r>
              <a:rPr lang="en-US" sz="1200" i="1" u="sng" kern="1200">
                <a:solidFill>
                  <a:schemeClr val="tx1"/>
                </a:solidFill>
                <a:effectLst/>
                <a:latin typeface="+mn-lt"/>
                <a:ea typeface="+mn-ea"/>
                <a:cs typeface="+mn-cs"/>
                <a:hlinkClick r:id="rId5"/>
              </a:rPr>
              <a:t>https://nsduhweb.rti.org/respweb/homepage.cfm</a:t>
            </a:r>
            <a:r>
              <a:rPr lang="en-US" sz="1200" i="1" kern="1200">
                <a:solidFill>
                  <a:schemeClr val="tx1"/>
                </a:solidFill>
                <a:effectLst/>
                <a:latin typeface="+mn-lt"/>
                <a:ea typeface="+mn-ea"/>
                <a:cs typeface="+mn-cs"/>
              </a:rPr>
              <a:t>; National Center for Complementary and Integrative Medicine (NCCIM)  </a:t>
            </a:r>
            <a:r>
              <a:rPr lang="en-US" sz="1200" i="1" u="sng" kern="1200">
                <a:solidFill>
                  <a:schemeClr val="tx1"/>
                </a:solidFill>
                <a:effectLst/>
                <a:latin typeface="+mn-lt"/>
                <a:ea typeface="+mn-ea"/>
                <a:cs typeface="+mn-cs"/>
                <a:hlinkClick r:id="rId6"/>
              </a:rPr>
              <a:t>https://nccih.nih.gov/news/press/cost-spending-06222016</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100 million Americans suffer from occasional aches and pains – and is one of the most common reasons that people look to complementary and alternative medicine (CAM) for non-pharmaceutical options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Center for Complementary and Integrative Medicine (NCCIM), National Health Interview Survey (NHIS) </a:t>
            </a:r>
            <a:r>
              <a:rPr lang="en-US" sz="1200" i="1" u="sng" kern="1200">
                <a:solidFill>
                  <a:schemeClr val="tx1"/>
                </a:solidFill>
                <a:effectLst/>
                <a:latin typeface="+mn-lt"/>
                <a:ea typeface="+mn-ea"/>
                <a:cs typeface="+mn-cs"/>
                <a:hlinkClick r:id="rId7"/>
              </a:rPr>
              <a:t>https://nccih.nih.gov/news/press/08112015</a:t>
            </a:r>
            <a:r>
              <a:rPr lang="en-US" sz="1200" i="1" kern="1200">
                <a:solidFill>
                  <a:schemeClr val="tx1"/>
                </a:solidFill>
                <a:effectLst/>
                <a:latin typeface="+mn-lt"/>
                <a:ea typeface="+mn-ea"/>
                <a:cs typeface="+mn-cs"/>
              </a:rPr>
              <a:t>; Washington Post </a:t>
            </a:r>
            <a:r>
              <a:rPr lang="en-US" sz="1200" i="1" u="sng" kern="1200">
                <a:solidFill>
                  <a:schemeClr val="tx1"/>
                </a:solidFill>
                <a:effectLst/>
                <a:latin typeface="+mn-lt"/>
                <a:ea typeface="+mn-ea"/>
                <a:cs typeface="+mn-cs"/>
                <a:hlinkClick r:id="rId8"/>
              </a:rPr>
              <a:t>https://www.washingtonpost.com/news/to-your-health/wp/2015/08/11/nih-more-than-1-in-10-american-adults-experience-chronic-pain/?utm_term=.4dd603a1f016</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350 million people are affected by feelings of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 for Mental Health (NIMH) </a:t>
            </a:r>
            <a:r>
              <a:rPr lang="en-US" sz="1200" i="1" u="sng" kern="1200">
                <a:solidFill>
                  <a:schemeClr val="tx1"/>
                </a:solidFill>
                <a:effectLst/>
                <a:latin typeface="+mn-lt"/>
                <a:ea typeface="+mn-ea"/>
                <a:cs typeface="+mn-cs"/>
                <a:hlinkClick r:id="rId9"/>
              </a:rPr>
              <a:t>https://www.nimh.nih.gov/health/publications/depression/index.shtml</a:t>
            </a:r>
            <a:r>
              <a:rPr lang="en-US" sz="1200" i="1" kern="1200">
                <a:solidFill>
                  <a:schemeClr val="tx1"/>
                </a:solidFill>
                <a:effectLst/>
                <a:latin typeface="+mn-lt"/>
                <a:ea typeface="+mn-ea"/>
                <a:cs typeface="+mn-cs"/>
              </a:rPr>
              <a:t>; Healthline </a:t>
            </a:r>
            <a:r>
              <a:rPr lang="en-US" sz="1200" i="1" u="sng" kern="1200">
                <a:solidFill>
                  <a:schemeClr val="tx1"/>
                </a:solidFill>
                <a:effectLst/>
                <a:latin typeface="+mn-lt"/>
                <a:ea typeface="+mn-ea"/>
                <a:cs typeface="+mn-cs"/>
                <a:hlinkClick r:id="rId10"/>
              </a:rPr>
              <a:t>http://www.healthline.com/health/depression/facts-statistics-infographic</a:t>
            </a:r>
            <a:r>
              <a:rPr lang="en-US" sz="1200" i="1" kern="1200">
                <a:solidFill>
                  <a:schemeClr val="tx1"/>
                </a:solidFill>
                <a:effectLst/>
                <a:latin typeface="+mn-lt"/>
                <a:ea typeface="+mn-ea"/>
                <a:cs typeface="+mn-cs"/>
              </a:rPr>
              <a:t>; National Alliance on Mental Illness (NAMI) </a:t>
            </a:r>
            <a:r>
              <a:rPr lang="en-US" sz="1200" i="1" u="sng" kern="1200">
                <a:solidFill>
                  <a:schemeClr val="tx1"/>
                </a:solidFill>
                <a:effectLst/>
                <a:latin typeface="+mn-lt"/>
                <a:ea typeface="+mn-ea"/>
                <a:cs typeface="+mn-cs"/>
                <a:hlinkClick r:id="rId11"/>
              </a:rPr>
              <a:t>https://www.nami.org</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90% of adolescents struggle with feelings of depression and anxiety before the age of 18</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Depression in Children and Teens, WebMD </a:t>
            </a:r>
            <a:r>
              <a:rPr lang="en-US" sz="1200" i="1" u="sng" kern="1200">
                <a:solidFill>
                  <a:schemeClr val="tx1"/>
                </a:solidFill>
                <a:effectLst/>
                <a:latin typeface="+mn-lt"/>
                <a:ea typeface="+mn-ea"/>
                <a:cs typeface="+mn-cs"/>
                <a:hlinkClick r:id="rId12"/>
              </a:rPr>
              <a:t>http://www.webmd.com/depression/tc/depression-in-childhood-and-adolescence-topic-overview#1</a:t>
            </a:r>
            <a:r>
              <a:rPr lang="en-US" sz="1200" i="1" kern="1200">
                <a:solidFill>
                  <a:schemeClr val="tx1"/>
                </a:solidFill>
                <a:effectLst/>
                <a:latin typeface="+mn-lt"/>
                <a:ea typeface="+mn-ea"/>
                <a:cs typeface="+mn-cs"/>
              </a:rPr>
              <a:t>; National Institute of Mental Health (NIMH) </a:t>
            </a:r>
            <a:r>
              <a:rPr lang="en-US" sz="1200" i="1" u="sng" kern="1200">
                <a:solidFill>
                  <a:schemeClr val="tx1"/>
                </a:solidFill>
                <a:effectLst/>
                <a:latin typeface="+mn-lt"/>
                <a:ea typeface="+mn-ea"/>
                <a:cs typeface="+mn-cs"/>
                <a:hlinkClick r:id="rId13"/>
              </a:rPr>
              <a:t>https://www.nimh.nih.gov/health/statistics/prevalence/any-disorder-among-children.shtml</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800,000 people die by suicide every year – around one person every 40 seconds. In the United States, more than 40,000 Americans commit suicide each year – that’s more than 100 suicides per day.</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&amp; Prevention, National Center for Health Statistics, Increase in Suicide in the United States, 1999–2014, NCHS Data Brief No. 241, April 2016; New York Times </a:t>
            </a:r>
            <a:r>
              <a:rPr lang="en-US" sz="1200" i="1" u="sng" kern="1200">
                <a:solidFill>
                  <a:schemeClr val="tx1"/>
                </a:solidFill>
                <a:effectLst/>
                <a:latin typeface="+mn-lt"/>
                <a:ea typeface="+mn-ea"/>
                <a:cs typeface="+mn-cs"/>
                <a:hlinkClick r:id="rId14"/>
              </a:rPr>
              <a:t>https://www.nytimes.com/2016/04/22/health/us-suicide-rate-surges-to-a-30-year-high.html?_r=0</a:t>
            </a:r>
            <a:r>
              <a:rPr lang="en-US" sz="1200" i="1" kern="1200">
                <a:solidFill>
                  <a:schemeClr val="tx1"/>
                </a:solidFill>
                <a:effectLst/>
                <a:latin typeface="+mn-lt"/>
                <a:ea typeface="+mn-ea"/>
                <a:cs typeface="+mn-cs"/>
              </a:rPr>
              <a:t>; World Health Organization (WHO) </a:t>
            </a:r>
            <a:r>
              <a:rPr lang="en-US" sz="1200" i="1" u="sng" kern="1200">
                <a:solidFill>
                  <a:schemeClr val="tx1"/>
                </a:solidFill>
                <a:effectLst/>
                <a:latin typeface="+mn-lt"/>
                <a:ea typeface="+mn-ea"/>
                <a:cs typeface="+mn-cs"/>
                <a:hlinkClick r:id="rId15"/>
              </a:rPr>
              <a:t>http://www.who.int/mediacentre/news/releases/2014/suicide-prevention-report/en/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Every year, more than 24 million people, some as young as 12 years old, receive treatment for illicit drug or alcohol abuse</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Institute on Drug Abuse (NIDA) </a:t>
            </a:r>
            <a:r>
              <a:rPr lang="en-US" sz="1200" i="1" u="sng" kern="1200">
                <a:solidFill>
                  <a:schemeClr val="tx1"/>
                </a:solidFill>
                <a:effectLst/>
                <a:latin typeface="+mn-lt"/>
                <a:ea typeface="+mn-ea"/>
                <a:cs typeface="+mn-cs"/>
                <a:hlinkClick r:id="rId16"/>
              </a:rPr>
              <a:t>https://www.drugabuse.gov/related-topics/trends-statistics</a:t>
            </a:r>
            <a:r>
              <a:rPr lang="en-US" sz="1200" i="1" kern="1200">
                <a:solidFill>
                  <a:schemeClr val="tx1"/>
                </a:solidFill>
                <a:effectLst/>
                <a:latin typeface="+mn-lt"/>
                <a:ea typeface="+mn-ea"/>
                <a:cs typeface="+mn-cs"/>
              </a:rPr>
              <a:t>; Substance Abuse and Mental Health Services Administration’s (SAMHSA’s) National Survey on Drug Use and Health </a:t>
            </a:r>
            <a:r>
              <a:rPr lang="en-US" sz="1200" i="1" u="sng" kern="1200">
                <a:solidFill>
                  <a:schemeClr val="tx1"/>
                </a:solidFill>
                <a:effectLst/>
                <a:latin typeface="+mn-lt"/>
                <a:ea typeface="+mn-ea"/>
                <a:cs typeface="+mn-cs"/>
                <a:hlinkClick r:id="rId17"/>
              </a:rPr>
              <a:t>https://www.drugabuse.gov/publications/drugfacts/treatment-statistics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Approximately 1 in 5 new mothers in the U.S. have postpartum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Centers for Disease Control and Prevention </a:t>
            </a:r>
            <a:r>
              <a:rPr lang="en-US" sz="1200" i="1" u="sng" kern="1200">
                <a:solidFill>
                  <a:schemeClr val="tx1"/>
                </a:solidFill>
                <a:effectLst/>
                <a:latin typeface="+mn-lt"/>
                <a:ea typeface="+mn-ea"/>
                <a:cs typeface="+mn-cs"/>
                <a:hlinkClick r:id="rId18"/>
              </a:rPr>
              <a:t>https://www.cdc.gov/reproductivehealth/depression/index.htm</a:t>
            </a:r>
            <a:r>
              <a:rPr lang="en-US" sz="1200" i="1" kern="1200">
                <a:solidFill>
                  <a:schemeClr val="tx1"/>
                </a:solidFill>
                <a:effectLst/>
                <a:latin typeface="+mn-lt"/>
                <a:ea typeface="+mn-ea"/>
                <a:cs typeface="+mn-cs"/>
              </a:rPr>
              <a:t>; Postpartum Progress </a:t>
            </a:r>
            <a:r>
              <a:rPr lang="en-US" sz="1200" i="1" u="sng" kern="1200">
                <a:solidFill>
                  <a:schemeClr val="tx1"/>
                </a:solidFill>
                <a:effectLst/>
                <a:latin typeface="+mn-lt"/>
                <a:ea typeface="+mn-ea"/>
                <a:cs typeface="+mn-cs"/>
                <a:hlinkClick r:id="rId19"/>
              </a:rPr>
              <a:t>http://postpartumprogress.org/the-facts-about-postpartum-depression/</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0"/>
              </a:rPr>
              <a:t>http://www.apa.org/pi/women/resources/reports/postpartum-depression.aspx</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The World Health Organization calls stress “the health epidemic of the 21st century” with more than 350 million people affected around the world</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World Health Organization (WHO) </a:t>
            </a:r>
            <a:r>
              <a:rPr lang="en-US" sz="1200" i="1" u="sng" kern="1200">
                <a:solidFill>
                  <a:schemeClr val="tx1"/>
                </a:solidFill>
                <a:effectLst/>
                <a:latin typeface="+mn-lt"/>
                <a:ea typeface="+mn-ea"/>
                <a:cs typeface="+mn-cs"/>
                <a:hlinkClick r:id="rId21"/>
              </a:rPr>
              <a:t>http://www.who.int/mediacentre/factsheets/fs369/en/</a:t>
            </a:r>
            <a:r>
              <a:rPr lang="en-US" sz="1200" i="1" kern="1200">
                <a:solidFill>
                  <a:schemeClr val="tx1"/>
                </a:solidFill>
                <a:effectLst/>
                <a:latin typeface="+mn-lt"/>
                <a:ea typeface="+mn-ea"/>
                <a:cs typeface="+mn-cs"/>
              </a:rPr>
              <a:t>; </a:t>
            </a:r>
            <a:r>
              <a:rPr lang="en-US" sz="1200" i="1" u="sng" kern="1200">
                <a:solidFill>
                  <a:schemeClr val="tx1"/>
                </a:solidFill>
                <a:effectLst/>
                <a:latin typeface="+mn-lt"/>
                <a:ea typeface="+mn-ea"/>
                <a:cs typeface="+mn-cs"/>
                <a:hlinkClick r:id="rId22"/>
              </a:rPr>
              <a:t>http://www.who.int/mediacentre/factsheets/fs396/en/</a:t>
            </a:r>
            <a:r>
              <a:rPr lang="en-US" sz="1200" i="1" kern="1200">
                <a:solidFill>
                  <a:schemeClr val="tx1"/>
                </a:solidFill>
                <a:effectLst/>
                <a:latin typeface="+mn-lt"/>
                <a:ea typeface="+mn-ea"/>
                <a:cs typeface="+mn-cs"/>
              </a:rPr>
              <a:t>; Business News Daily </a:t>
            </a:r>
            <a:r>
              <a:rPr lang="en-US" sz="1200" i="1" u="sng" kern="1200">
                <a:solidFill>
                  <a:schemeClr val="tx1"/>
                </a:solidFill>
                <a:effectLst/>
                <a:latin typeface="+mn-lt"/>
                <a:ea typeface="+mn-ea"/>
                <a:cs typeface="+mn-cs"/>
                <a:hlinkClick r:id="rId23"/>
              </a:rPr>
              <a:t>http://www.businessnewsdaily.com/2267-workplace-stress-health-epidemic-perventable-employee-assistance-programs.html</a:t>
            </a:r>
            <a:r>
              <a:rPr lang="en-US" sz="1200" i="1" kern="1200">
                <a:solidFill>
                  <a:schemeClr val="tx1"/>
                </a:solidFill>
                <a:effectLst/>
                <a:latin typeface="+mn-lt"/>
                <a:ea typeface="+mn-ea"/>
                <a:cs typeface="+mn-cs"/>
              </a:rPr>
              <a:t>; Stress: Concepts, Cognition, Emotion, and Behavior </a:t>
            </a:r>
            <a:r>
              <a:rPr lang="en-US" sz="1200" i="1" u="sng" kern="1200">
                <a:solidFill>
                  <a:schemeClr val="tx1"/>
                </a:solidFill>
                <a:effectLst/>
                <a:latin typeface="+mn-lt"/>
                <a:ea typeface="+mn-ea"/>
                <a:cs typeface="+mn-cs"/>
                <a:hlinkClick r:id="rId24"/>
              </a:rPr>
              <a:t>http://scitechconnect.elsevier.com/stress-health-epidemic-21st-century/</a:t>
            </a:r>
            <a:r>
              <a:rPr lang="en-US" sz="1200" i="1" kern="1200">
                <a:solidFill>
                  <a:schemeClr val="tx1"/>
                </a:solidFill>
                <a:effectLst/>
                <a:latin typeface="+mn-lt"/>
                <a:ea typeface="+mn-ea"/>
                <a:cs typeface="+mn-cs"/>
              </a:rPr>
              <a:t>; WHO World Mental Health </a:t>
            </a:r>
            <a:r>
              <a:rPr lang="en-US" sz="1200" i="1" u="sng" kern="1200">
                <a:solidFill>
                  <a:schemeClr val="tx1"/>
                </a:solidFill>
                <a:effectLst/>
                <a:latin typeface="+mn-lt"/>
                <a:ea typeface="+mn-ea"/>
                <a:cs typeface="+mn-cs"/>
                <a:hlinkClick r:id="rId25"/>
              </a:rPr>
              <a:t>http://www.who.int/mental_health/world-mental-health-day/2016/en/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More than 80% of the nation’s 20 million college students feel “exhausted and overwhelmed by stress” - and more than one-third feel “depressed” to the point of dysfunction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American College Health Association </a:t>
            </a:r>
            <a:r>
              <a:rPr lang="en-US" sz="1200" i="1" u="sng" kern="1200">
                <a:solidFill>
                  <a:schemeClr val="tx1"/>
                </a:solidFill>
                <a:effectLst/>
                <a:latin typeface="+mn-lt"/>
                <a:ea typeface="+mn-ea"/>
                <a:cs typeface="+mn-cs"/>
                <a:hlinkClick r:id="rId26"/>
              </a:rPr>
              <a:t>http://www.acha.org/ACHA/Resources/Topics/MentalHealth.aspx</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7"/>
              </a:rPr>
              <a:t>http://www.apa.org/monitor/2014/09/cover-pressure.aspx</a:t>
            </a:r>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b="1"/>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9409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50</a:t>
            </a:fld>
            <a:endParaRPr lang="en-US" dirty="0"/>
          </a:p>
        </p:txBody>
      </p:sp>
    </p:spTree>
    <p:extLst>
      <p:ext uri="{BB962C8B-B14F-4D97-AF65-F5344CB8AC3E}">
        <p14:creationId xmlns:p14="http://schemas.microsoft.com/office/powerpoint/2010/main" val="2905376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51</a:t>
            </a:fld>
            <a:endParaRPr lang="en-US" dirty="0"/>
          </a:p>
        </p:txBody>
      </p:sp>
    </p:spTree>
    <p:extLst>
      <p:ext uri="{BB962C8B-B14F-4D97-AF65-F5344CB8AC3E}">
        <p14:creationId xmlns:p14="http://schemas.microsoft.com/office/powerpoint/2010/main" val="3794377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53</a:t>
            </a:fld>
            <a:endParaRPr lang="en-US" dirty="0"/>
          </a:p>
        </p:txBody>
      </p:sp>
    </p:spTree>
    <p:extLst>
      <p:ext uri="{BB962C8B-B14F-4D97-AF65-F5344CB8AC3E}">
        <p14:creationId xmlns:p14="http://schemas.microsoft.com/office/powerpoint/2010/main" val="2449090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Shawn’s verbiage:</a:t>
            </a:r>
          </a:p>
          <a:p>
            <a:endParaRPr lang="en-US"/>
          </a:p>
          <a:p>
            <a:r>
              <a:rPr lang="en-US" b="1"/>
              <a:t>Americans spend over $100 billion annually on “feel better” products, from painkillers and anti-depressants to alternative and complementary therapies</a:t>
            </a:r>
            <a:endParaRPr lang="en-US"/>
          </a:p>
          <a:p>
            <a:endParaRPr lang="en-US" b="1"/>
          </a:p>
          <a:p>
            <a:r>
              <a:rPr lang="en-US" b="1"/>
              <a:t>Nearly 100 million Americans suffer from occasional aches and pains – and is one of the most common reasons that people look to complementary and alternative medicine (CAM) for non-pharmaceutical options</a:t>
            </a:r>
            <a:endParaRPr lang="en-US"/>
          </a:p>
          <a:p>
            <a:r>
              <a:rPr lang="en-US" i="1"/>
              <a:t> </a:t>
            </a:r>
            <a:endParaRPr lang="en-US"/>
          </a:p>
          <a:p>
            <a:r>
              <a:rPr lang="en-US" b="1"/>
              <a:t>Globally, more than 350 million people are affected by feelings of depression each year</a:t>
            </a:r>
            <a:endParaRPr lang="en-US"/>
          </a:p>
          <a:p>
            <a:endParaRPr lang="en-US" b="1"/>
          </a:p>
          <a:p>
            <a:r>
              <a:rPr lang="en-US" b="1"/>
              <a:t>Nearly 90% of adolescents struggle with feelings of depression and anxiety before the age of 18</a:t>
            </a:r>
            <a:endParaRPr lang="en-US"/>
          </a:p>
          <a:p>
            <a:endParaRPr lang="en-US" b="1"/>
          </a:p>
          <a:p>
            <a:r>
              <a:rPr lang="en-US" b="1"/>
              <a:t>Globally, more than 800,000 people die by suicide every year – around one person every 40 seconds. In the United States, more than 40,000 Americans commit suicide each year – that’s more than 100 suicides per day</a:t>
            </a:r>
            <a:endParaRPr lang="en-US"/>
          </a:p>
          <a:p>
            <a:endParaRPr lang="en-US" b="1"/>
          </a:p>
          <a:p>
            <a:r>
              <a:rPr lang="en-US" b="1"/>
              <a:t>Every year, more than 24 million people, some as young as 12 years old, receive treatment for illicit drug or alcohol abuse</a:t>
            </a:r>
            <a:endParaRPr lang="en-US"/>
          </a:p>
          <a:p>
            <a:r>
              <a:rPr lang="en-US" i="1"/>
              <a:t> </a:t>
            </a:r>
            <a:endParaRPr lang="en-US"/>
          </a:p>
          <a:p>
            <a:r>
              <a:rPr lang="en-US" b="1"/>
              <a:t>Approximately 1 in 5 new mothers in the U.S. have postpartum depression each year</a:t>
            </a:r>
            <a:endParaRPr lang="en-US"/>
          </a:p>
          <a:p>
            <a:r>
              <a:rPr lang="en-US"/>
              <a:t> </a:t>
            </a:r>
          </a:p>
          <a:p>
            <a:r>
              <a:rPr lang="en-US" b="1"/>
              <a:t>The World Health Organization calls stress “the health epidemic of the 21st century” with more than 350 million people affected around the world</a:t>
            </a:r>
            <a:endParaRPr lang="en-US"/>
          </a:p>
          <a:p>
            <a:r>
              <a:rPr lang="en-US" i="1"/>
              <a:t> </a:t>
            </a:r>
            <a:endParaRPr lang="en-US"/>
          </a:p>
          <a:p>
            <a:r>
              <a:rPr lang="en-US" b="1"/>
              <a:t>More than 80% of the nation’s 20 million college students feel “exhausted and overwhelmed by stress” - and more than one-third feel “depressed” to the point of dysfunction</a:t>
            </a:r>
            <a:endParaRPr lang="en-US"/>
          </a:p>
          <a:p>
            <a:endParaRPr lang="en-US"/>
          </a:p>
          <a:p>
            <a:endParaRPr lang="en-US" b="1"/>
          </a:p>
          <a:p>
            <a:endParaRPr lang="en-US" b="1"/>
          </a:p>
          <a:p>
            <a:r>
              <a:rPr lang="en-US" b="1"/>
              <a:t>SOURCES:</a:t>
            </a:r>
          </a:p>
          <a:p>
            <a:r>
              <a:rPr lang="en-US" sz="1200" b="1" kern="1200">
                <a:solidFill>
                  <a:schemeClr val="tx1"/>
                </a:solidFill>
                <a:effectLst/>
                <a:latin typeface="+mn-lt"/>
                <a:ea typeface="+mn-ea"/>
                <a:cs typeface="+mn-cs"/>
              </a:rPr>
              <a:t>Grim Reality Statistics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Americans spend over $100 billion annually on “feel better” products, from painkillers and anti-depressants to alternative and complementary therapies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and Prevention (CDC) </a:t>
            </a:r>
            <a:r>
              <a:rPr lang="en-US" sz="1200" i="1" u="sng" kern="1200">
                <a:solidFill>
                  <a:schemeClr val="tx1"/>
                </a:solidFill>
                <a:effectLst/>
                <a:latin typeface="+mn-lt"/>
                <a:ea typeface="+mn-ea"/>
                <a:cs typeface="+mn-cs"/>
                <a:hlinkClick r:id="rId3"/>
              </a:rPr>
              <a:t>https://www.cdc.gov/nchs/data/hus/hus13.pdf</a:t>
            </a:r>
            <a:r>
              <a:rPr lang="en-US" sz="1200" i="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Journal of the American Medical Association (JAMA) Trends in Prescription Drug Use Among Adults in the United States From 1999-2012 </a:t>
            </a:r>
            <a:r>
              <a:rPr lang="en-US" sz="1200" i="1" u="sng" kern="1200">
                <a:solidFill>
                  <a:schemeClr val="tx1"/>
                </a:solidFill>
                <a:effectLst/>
                <a:latin typeface="+mn-lt"/>
                <a:ea typeface="+mn-ea"/>
                <a:cs typeface="+mn-cs"/>
                <a:hlinkClick r:id="rId4"/>
              </a:rPr>
              <a:t>http://jamanetwork.com/journals/jama/fullarticle/2467552</a:t>
            </a:r>
            <a:r>
              <a:rPr lang="en-US" sz="1200" i="1" kern="1200">
                <a:solidFill>
                  <a:schemeClr val="tx1"/>
                </a:solidFill>
                <a:effectLst/>
                <a:latin typeface="+mn-lt"/>
                <a:ea typeface="+mn-ea"/>
                <a:cs typeface="+mn-cs"/>
              </a:rPr>
              <a:t>; National Survey on Drug Use and Health </a:t>
            </a:r>
            <a:r>
              <a:rPr lang="en-US" sz="1200" i="1" u="sng" kern="1200">
                <a:solidFill>
                  <a:schemeClr val="tx1"/>
                </a:solidFill>
                <a:effectLst/>
                <a:latin typeface="+mn-lt"/>
                <a:ea typeface="+mn-ea"/>
                <a:cs typeface="+mn-cs"/>
                <a:hlinkClick r:id="rId5"/>
              </a:rPr>
              <a:t>https://nsduhweb.rti.org/respweb/homepage.cfm</a:t>
            </a:r>
            <a:r>
              <a:rPr lang="en-US" sz="1200" i="1" kern="1200">
                <a:solidFill>
                  <a:schemeClr val="tx1"/>
                </a:solidFill>
                <a:effectLst/>
                <a:latin typeface="+mn-lt"/>
                <a:ea typeface="+mn-ea"/>
                <a:cs typeface="+mn-cs"/>
              </a:rPr>
              <a:t>; National Center for Complementary and Integrative Medicine (NCCIM)  </a:t>
            </a:r>
            <a:r>
              <a:rPr lang="en-US" sz="1200" i="1" u="sng" kern="1200">
                <a:solidFill>
                  <a:schemeClr val="tx1"/>
                </a:solidFill>
                <a:effectLst/>
                <a:latin typeface="+mn-lt"/>
                <a:ea typeface="+mn-ea"/>
                <a:cs typeface="+mn-cs"/>
                <a:hlinkClick r:id="rId6"/>
              </a:rPr>
              <a:t>https://nccih.nih.gov/news/press/cost-spending-06222016</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100 million Americans suffer from occasional aches and pains – and is one of the most common reasons that people look to complementary and alternative medicine (CAM) for non-pharmaceutical options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Center for Complementary and Integrative Medicine (NCCIM), National Health Interview Survey (NHIS) </a:t>
            </a:r>
            <a:r>
              <a:rPr lang="en-US" sz="1200" i="1" u="sng" kern="1200">
                <a:solidFill>
                  <a:schemeClr val="tx1"/>
                </a:solidFill>
                <a:effectLst/>
                <a:latin typeface="+mn-lt"/>
                <a:ea typeface="+mn-ea"/>
                <a:cs typeface="+mn-cs"/>
                <a:hlinkClick r:id="rId7"/>
              </a:rPr>
              <a:t>https://nccih.nih.gov/news/press/08112015</a:t>
            </a:r>
            <a:r>
              <a:rPr lang="en-US" sz="1200" i="1" kern="1200">
                <a:solidFill>
                  <a:schemeClr val="tx1"/>
                </a:solidFill>
                <a:effectLst/>
                <a:latin typeface="+mn-lt"/>
                <a:ea typeface="+mn-ea"/>
                <a:cs typeface="+mn-cs"/>
              </a:rPr>
              <a:t>; Washington Post </a:t>
            </a:r>
            <a:r>
              <a:rPr lang="en-US" sz="1200" i="1" u="sng" kern="1200">
                <a:solidFill>
                  <a:schemeClr val="tx1"/>
                </a:solidFill>
                <a:effectLst/>
                <a:latin typeface="+mn-lt"/>
                <a:ea typeface="+mn-ea"/>
                <a:cs typeface="+mn-cs"/>
                <a:hlinkClick r:id="rId8"/>
              </a:rPr>
              <a:t>https://www.washingtonpost.com/news/to-your-health/wp/2015/08/11/nih-more-than-1-in-10-american-adults-experience-chronic-pain/?utm_term=.4dd603a1f016</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350 million people are affected by feelings of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 for Mental Health (NIMH) </a:t>
            </a:r>
            <a:r>
              <a:rPr lang="en-US" sz="1200" i="1" u="sng" kern="1200">
                <a:solidFill>
                  <a:schemeClr val="tx1"/>
                </a:solidFill>
                <a:effectLst/>
                <a:latin typeface="+mn-lt"/>
                <a:ea typeface="+mn-ea"/>
                <a:cs typeface="+mn-cs"/>
                <a:hlinkClick r:id="rId9"/>
              </a:rPr>
              <a:t>https://www.nimh.nih.gov/health/publications/depression/index.shtml</a:t>
            </a:r>
            <a:r>
              <a:rPr lang="en-US" sz="1200" i="1" kern="1200">
                <a:solidFill>
                  <a:schemeClr val="tx1"/>
                </a:solidFill>
                <a:effectLst/>
                <a:latin typeface="+mn-lt"/>
                <a:ea typeface="+mn-ea"/>
                <a:cs typeface="+mn-cs"/>
              </a:rPr>
              <a:t>; Healthline </a:t>
            </a:r>
            <a:r>
              <a:rPr lang="en-US" sz="1200" i="1" u="sng" kern="1200">
                <a:solidFill>
                  <a:schemeClr val="tx1"/>
                </a:solidFill>
                <a:effectLst/>
                <a:latin typeface="+mn-lt"/>
                <a:ea typeface="+mn-ea"/>
                <a:cs typeface="+mn-cs"/>
                <a:hlinkClick r:id="rId10"/>
              </a:rPr>
              <a:t>http://www.healthline.com/health/depression/facts-statistics-infographic</a:t>
            </a:r>
            <a:r>
              <a:rPr lang="en-US" sz="1200" i="1" kern="1200">
                <a:solidFill>
                  <a:schemeClr val="tx1"/>
                </a:solidFill>
                <a:effectLst/>
                <a:latin typeface="+mn-lt"/>
                <a:ea typeface="+mn-ea"/>
                <a:cs typeface="+mn-cs"/>
              </a:rPr>
              <a:t>; National Alliance on Mental Illness (NAMI) </a:t>
            </a:r>
            <a:r>
              <a:rPr lang="en-US" sz="1200" i="1" u="sng" kern="1200">
                <a:solidFill>
                  <a:schemeClr val="tx1"/>
                </a:solidFill>
                <a:effectLst/>
                <a:latin typeface="+mn-lt"/>
                <a:ea typeface="+mn-ea"/>
                <a:cs typeface="+mn-cs"/>
                <a:hlinkClick r:id="rId11"/>
              </a:rPr>
              <a:t>https://www.nami.org</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Nearly 90% of adolescents struggle with feelings of depression and anxiety before the age of 18</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Depression in Children and Teens, WebMD </a:t>
            </a:r>
            <a:r>
              <a:rPr lang="en-US" sz="1200" i="1" u="sng" kern="1200">
                <a:solidFill>
                  <a:schemeClr val="tx1"/>
                </a:solidFill>
                <a:effectLst/>
                <a:latin typeface="+mn-lt"/>
                <a:ea typeface="+mn-ea"/>
                <a:cs typeface="+mn-cs"/>
                <a:hlinkClick r:id="rId12"/>
              </a:rPr>
              <a:t>http://www.webmd.com/depression/tc/depression-in-childhood-and-adolescence-topic-overview#1</a:t>
            </a:r>
            <a:r>
              <a:rPr lang="en-US" sz="1200" i="1" kern="1200">
                <a:solidFill>
                  <a:schemeClr val="tx1"/>
                </a:solidFill>
                <a:effectLst/>
                <a:latin typeface="+mn-lt"/>
                <a:ea typeface="+mn-ea"/>
                <a:cs typeface="+mn-cs"/>
              </a:rPr>
              <a:t>; National Institute of Mental Health (NIMH) </a:t>
            </a:r>
            <a:r>
              <a:rPr lang="en-US" sz="1200" i="1" u="sng" kern="1200">
                <a:solidFill>
                  <a:schemeClr val="tx1"/>
                </a:solidFill>
                <a:effectLst/>
                <a:latin typeface="+mn-lt"/>
                <a:ea typeface="+mn-ea"/>
                <a:cs typeface="+mn-cs"/>
                <a:hlinkClick r:id="rId13"/>
              </a:rPr>
              <a:t>https://www.nimh.nih.gov/health/statistics/prevalence/any-disorder-among-children.shtml</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Globally, more than 800,000 people die by suicide every year – around one person every 40 seconds. In the United States, more than 40,000 Americans commit suicide each year – that’s more than 100 suicides per day.</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Centers for Disease Control &amp; Prevention, National Center for Health Statistics, Increase in Suicide in the United States, 1999–2014, NCHS Data Brief No. 241, April 2016; New York Times </a:t>
            </a:r>
            <a:r>
              <a:rPr lang="en-US" sz="1200" i="1" u="sng" kern="1200">
                <a:solidFill>
                  <a:schemeClr val="tx1"/>
                </a:solidFill>
                <a:effectLst/>
                <a:latin typeface="+mn-lt"/>
                <a:ea typeface="+mn-ea"/>
                <a:cs typeface="+mn-cs"/>
                <a:hlinkClick r:id="rId14"/>
              </a:rPr>
              <a:t>https://www.nytimes.com/2016/04/22/health/us-suicide-rate-surges-to-a-30-year-high.html?_r=0</a:t>
            </a:r>
            <a:r>
              <a:rPr lang="en-US" sz="1200" i="1" kern="1200">
                <a:solidFill>
                  <a:schemeClr val="tx1"/>
                </a:solidFill>
                <a:effectLst/>
                <a:latin typeface="+mn-lt"/>
                <a:ea typeface="+mn-ea"/>
                <a:cs typeface="+mn-cs"/>
              </a:rPr>
              <a:t>; World Health Organization (WHO) </a:t>
            </a:r>
            <a:r>
              <a:rPr lang="en-US" sz="1200" i="1" u="sng" kern="1200">
                <a:solidFill>
                  <a:schemeClr val="tx1"/>
                </a:solidFill>
                <a:effectLst/>
                <a:latin typeface="+mn-lt"/>
                <a:ea typeface="+mn-ea"/>
                <a:cs typeface="+mn-cs"/>
                <a:hlinkClick r:id="rId15"/>
              </a:rPr>
              <a:t>http://www.who.int/mediacentre/news/releases/2014/suicide-prevention-report/en/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Every year, more than 24 million people, some as young as 12 years old, receive treatment for illicit drug or alcohol abuse</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National Institutes of Health (NIH); National Institute on Drug Abuse (NIDA) </a:t>
            </a:r>
            <a:r>
              <a:rPr lang="en-US" sz="1200" i="1" u="sng" kern="1200">
                <a:solidFill>
                  <a:schemeClr val="tx1"/>
                </a:solidFill>
                <a:effectLst/>
                <a:latin typeface="+mn-lt"/>
                <a:ea typeface="+mn-ea"/>
                <a:cs typeface="+mn-cs"/>
                <a:hlinkClick r:id="rId16"/>
              </a:rPr>
              <a:t>https://www.drugabuse.gov/related-topics/trends-statistics</a:t>
            </a:r>
            <a:r>
              <a:rPr lang="en-US" sz="1200" i="1" kern="1200">
                <a:solidFill>
                  <a:schemeClr val="tx1"/>
                </a:solidFill>
                <a:effectLst/>
                <a:latin typeface="+mn-lt"/>
                <a:ea typeface="+mn-ea"/>
                <a:cs typeface="+mn-cs"/>
              </a:rPr>
              <a:t>; Substance Abuse and Mental Health Services Administration’s (SAMHSA’s) National Survey on Drug Use and Health </a:t>
            </a:r>
            <a:r>
              <a:rPr lang="en-US" sz="1200" i="1" u="sng" kern="1200">
                <a:solidFill>
                  <a:schemeClr val="tx1"/>
                </a:solidFill>
                <a:effectLst/>
                <a:latin typeface="+mn-lt"/>
                <a:ea typeface="+mn-ea"/>
                <a:cs typeface="+mn-cs"/>
                <a:hlinkClick r:id="rId17"/>
              </a:rPr>
              <a:t>https://www.drugabuse.gov/publications/drugfacts/treatment-statistics</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Approximately 1 in 5 new mothers in the U.S. have postpartum depression each year</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Centers for Disease Control and Prevention </a:t>
            </a:r>
            <a:r>
              <a:rPr lang="en-US" sz="1200" i="1" u="sng" kern="1200">
                <a:solidFill>
                  <a:schemeClr val="tx1"/>
                </a:solidFill>
                <a:effectLst/>
                <a:latin typeface="+mn-lt"/>
                <a:ea typeface="+mn-ea"/>
                <a:cs typeface="+mn-cs"/>
                <a:hlinkClick r:id="rId18"/>
              </a:rPr>
              <a:t>https://www.cdc.gov/reproductivehealth/depression/index.htm</a:t>
            </a:r>
            <a:r>
              <a:rPr lang="en-US" sz="1200" i="1" kern="1200">
                <a:solidFill>
                  <a:schemeClr val="tx1"/>
                </a:solidFill>
                <a:effectLst/>
                <a:latin typeface="+mn-lt"/>
                <a:ea typeface="+mn-ea"/>
                <a:cs typeface="+mn-cs"/>
              </a:rPr>
              <a:t>; Postpartum Progress </a:t>
            </a:r>
            <a:r>
              <a:rPr lang="en-US" sz="1200" i="1" u="sng" kern="1200">
                <a:solidFill>
                  <a:schemeClr val="tx1"/>
                </a:solidFill>
                <a:effectLst/>
                <a:latin typeface="+mn-lt"/>
                <a:ea typeface="+mn-ea"/>
                <a:cs typeface="+mn-cs"/>
                <a:hlinkClick r:id="rId19"/>
              </a:rPr>
              <a:t>http://postpartumprogress.org/the-facts-about-postpartum-depression/</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0"/>
              </a:rPr>
              <a:t>http://www.apa.org/pi/women/resources/reports/postpartum-depression.aspx</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The World Health Organization calls stress “the health epidemic of the 21st century” with more than 350 million people affected around the world</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World Health Organization (WHO) </a:t>
            </a:r>
            <a:r>
              <a:rPr lang="en-US" sz="1200" i="1" u="sng" kern="1200">
                <a:solidFill>
                  <a:schemeClr val="tx1"/>
                </a:solidFill>
                <a:effectLst/>
                <a:latin typeface="+mn-lt"/>
                <a:ea typeface="+mn-ea"/>
                <a:cs typeface="+mn-cs"/>
                <a:hlinkClick r:id="rId21"/>
              </a:rPr>
              <a:t>http://www.who.int/mediacentre/factsheets/fs369/en/</a:t>
            </a:r>
            <a:r>
              <a:rPr lang="en-US" sz="1200" i="1" kern="1200">
                <a:solidFill>
                  <a:schemeClr val="tx1"/>
                </a:solidFill>
                <a:effectLst/>
                <a:latin typeface="+mn-lt"/>
                <a:ea typeface="+mn-ea"/>
                <a:cs typeface="+mn-cs"/>
              </a:rPr>
              <a:t>; </a:t>
            </a:r>
            <a:r>
              <a:rPr lang="en-US" sz="1200" i="1" u="sng" kern="1200">
                <a:solidFill>
                  <a:schemeClr val="tx1"/>
                </a:solidFill>
                <a:effectLst/>
                <a:latin typeface="+mn-lt"/>
                <a:ea typeface="+mn-ea"/>
                <a:cs typeface="+mn-cs"/>
                <a:hlinkClick r:id="rId22"/>
              </a:rPr>
              <a:t>http://www.who.int/mediacentre/factsheets/fs396/en/</a:t>
            </a:r>
            <a:r>
              <a:rPr lang="en-US" sz="1200" i="1" kern="1200">
                <a:solidFill>
                  <a:schemeClr val="tx1"/>
                </a:solidFill>
                <a:effectLst/>
                <a:latin typeface="+mn-lt"/>
                <a:ea typeface="+mn-ea"/>
                <a:cs typeface="+mn-cs"/>
              </a:rPr>
              <a:t>; Business News Daily </a:t>
            </a:r>
            <a:r>
              <a:rPr lang="en-US" sz="1200" i="1" u="sng" kern="1200">
                <a:solidFill>
                  <a:schemeClr val="tx1"/>
                </a:solidFill>
                <a:effectLst/>
                <a:latin typeface="+mn-lt"/>
                <a:ea typeface="+mn-ea"/>
                <a:cs typeface="+mn-cs"/>
                <a:hlinkClick r:id="rId23"/>
              </a:rPr>
              <a:t>http://www.businessnewsdaily.com/2267-workplace-stress-health-epidemic-perventable-employee-assistance-programs.html</a:t>
            </a:r>
            <a:r>
              <a:rPr lang="en-US" sz="1200" i="1" kern="1200">
                <a:solidFill>
                  <a:schemeClr val="tx1"/>
                </a:solidFill>
                <a:effectLst/>
                <a:latin typeface="+mn-lt"/>
                <a:ea typeface="+mn-ea"/>
                <a:cs typeface="+mn-cs"/>
              </a:rPr>
              <a:t>; Stress: Concepts, Cognition, Emotion, and Behavior </a:t>
            </a:r>
            <a:r>
              <a:rPr lang="en-US" sz="1200" i="1" u="sng" kern="1200">
                <a:solidFill>
                  <a:schemeClr val="tx1"/>
                </a:solidFill>
                <a:effectLst/>
                <a:latin typeface="+mn-lt"/>
                <a:ea typeface="+mn-ea"/>
                <a:cs typeface="+mn-cs"/>
                <a:hlinkClick r:id="rId24"/>
              </a:rPr>
              <a:t>http://scitechconnect.elsevier.com/stress-health-epidemic-21st-century/</a:t>
            </a:r>
            <a:r>
              <a:rPr lang="en-US" sz="1200" i="1" kern="1200">
                <a:solidFill>
                  <a:schemeClr val="tx1"/>
                </a:solidFill>
                <a:effectLst/>
                <a:latin typeface="+mn-lt"/>
                <a:ea typeface="+mn-ea"/>
                <a:cs typeface="+mn-cs"/>
              </a:rPr>
              <a:t>; WHO World Mental Health </a:t>
            </a:r>
            <a:r>
              <a:rPr lang="en-US" sz="1200" i="1" u="sng" kern="1200">
                <a:solidFill>
                  <a:schemeClr val="tx1"/>
                </a:solidFill>
                <a:effectLst/>
                <a:latin typeface="+mn-lt"/>
                <a:ea typeface="+mn-ea"/>
                <a:cs typeface="+mn-cs"/>
                <a:hlinkClick r:id="rId25"/>
              </a:rPr>
              <a:t>http://www.who.int/mental_health/world-mental-health-day/2016/en/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More than 80% of the nation’s 20 million college students feel “exhausted and overwhelmed by stress” - and more than one-third feel “depressed” to the point of dysfunction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American College Health Association </a:t>
            </a:r>
            <a:r>
              <a:rPr lang="en-US" sz="1200" i="1" u="sng" kern="1200">
                <a:solidFill>
                  <a:schemeClr val="tx1"/>
                </a:solidFill>
                <a:effectLst/>
                <a:latin typeface="+mn-lt"/>
                <a:ea typeface="+mn-ea"/>
                <a:cs typeface="+mn-cs"/>
                <a:hlinkClick r:id="rId26"/>
              </a:rPr>
              <a:t>http://www.acha.org/ACHA/Resources/Topics/MentalHealth.aspx</a:t>
            </a:r>
            <a:r>
              <a:rPr lang="en-US" sz="1200" i="1" kern="1200">
                <a:solidFill>
                  <a:schemeClr val="tx1"/>
                </a:solidFill>
                <a:effectLst/>
                <a:latin typeface="+mn-lt"/>
                <a:ea typeface="+mn-ea"/>
                <a:cs typeface="+mn-cs"/>
              </a:rPr>
              <a:t>; American Psychological Association (APA) </a:t>
            </a:r>
            <a:r>
              <a:rPr lang="en-US" sz="1200" i="1" u="sng" kern="1200">
                <a:solidFill>
                  <a:schemeClr val="tx1"/>
                </a:solidFill>
                <a:effectLst/>
                <a:latin typeface="+mn-lt"/>
                <a:ea typeface="+mn-ea"/>
                <a:cs typeface="+mn-cs"/>
                <a:hlinkClick r:id="rId27"/>
              </a:rPr>
              <a:t>http://www.apa.org/monitor/2014/09/cover-pressure.aspx</a:t>
            </a:r>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b="1"/>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4863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7347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05864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73302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0052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866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586074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11" name="Shape 33"/>
          <p:cNvSpPr txBox="1">
            <a:spLocks noGrp="1"/>
          </p:cNvSpPr>
          <p:nvPr>
            <p:ph type="title"/>
          </p:nvPr>
        </p:nvSpPr>
        <p:spPr>
          <a:xfrm>
            <a:off x="965201" y="2676246"/>
            <a:ext cx="10567774" cy="1325564"/>
          </a:xfrm>
          <a:prstGeom prst="rect">
            <a:avLst/>
          </a:prstGeom>
        </p:spPr>
        <p:txBody>
          <a:bodyPr lIns="91425" tIns="91425" rIns="91425" bIns="91425" anchor="ctr" anchorCtr="0">
            <a:normAutofit/>
          </a:bodyPr>
          <a:lstStyle>
            <a:lvl1pPr lvl="0" algn="ctr" rtl="0">
              <a:spcBef>
                <a:spcPts val="0"/>
              </a:spcBef>
              <a:defRPr sz="3600" b="1">
                <a:solidFill>
                  <a:srgbClr val="3F2A56"/>
                </a:solidFill>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pic>
        <p:nvPicPr>
          <p:cNvPr id="7" name="Picture 6">
            <a:extLst>
              <a:ext uri="{FF2B5EF4-FFF2-40B4-BE49-F238E27FC236}">
                <a16:creationId xmlns:a16="http://schemas.microsoft.com/office/drawing/2014/main" id="{B9E0EE70-FF42-754B-9C94-3B3C07A89514}"/>
              </a:ext>
            </a:extLst>
          </p:cNvPr>
          <p:cNvPicPr>
            <a:picLocks noChangeAspect="1"/>
          </p:cNvPicPr>
          <p:nvPr userDrawn="1"/>
        </p:nvPicPr>
        <p:blipFill>
          <a:blip r:embed="rId3"/>
          <a:stretch>
            <a:fillRect/>
          </a:stretch>
        </p:blipFill>
        <p:spPr>
          <a:xfrm>
            <a:off x="4487508" y="6319164"/>
            <a:ext cx="3216983" cy="390050"/>
          </a:xfrm>
          <a:prstGeom prst="rect">
            <a:avLst/>
          </a:prstGeom>
        </p:spPr>
      </p:pic>
      <p:cxnSp>
        <p:nvCxnSpPr>
          <p:cNvPr id="8" name="Straight Connector 7">
            <a:extLst>
              <a:ext uri="{FF2B5EF4-FFF2-40B4-BE49-F238E27FC236}">
                <a16:creationId xmlns:a16="http://schemas.microsoft.com/office/drawing/2014/main" id="{BEC4DE73-FAE9-614E-B6D9-B9E8C2CA558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DB4DC9-F78B-6D4B-A2B3-4F5A9741132E}"/>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09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E3023D9-0138-B04C-B4BD-895A195FE0E9}"/>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sp>
        <p:nvSpPr>
          <p:cNvPr id="10" name="Subtitle 2">
            <a:extLst>
              <a:ext uri="{FF2B5EF4-FFF2-40B4-BE49-F238E27FC236}">
                <a16:creationId xmlns:a16="http://schemas.microsoft.com/office/drawing/2014/main" id="{5B113B57-5FD1-4746-AC97-BC72ACB80049}"/>
              </a:ext>
            </a:extLst>
          </p:cNvPr>
          <p:cNvSpPr>
            <a:spLocks noGrp="1"/>
          </p:cNvSpPr>
          <p:nvPr>
            <p:ph type="subTitle" idx="1"/>
          </p:nvPr>
        </p:nvSpPr>
        <p:spPr>
          <a:xfrm>
            <a:off x="1524000" y="3328422"/>
            <a:ext cx="9144000" cy="176609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225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4"/>
          <p:cNvSpPr txBox="1">
            <a:spLocks noGrp="1"/>
          </p:cNvSpPr>
          <p:nvPr>
            <p:ph type="body" idx="1"/>
          </p:nvPr>
        </p:nvSpPr>
        <p:spPr>
          <a:xfrm>
            <a:off x="5385459" y="331336"/>
            <a:ext cx="6311240" cy="566712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387178" y="331336"/>
            <a:ext cx="4642022" cy="5667128"/>
          </a:xfrm>
        </p:spPr>
        <p:txBody>
          <a:bodyPr>
            <a:normAutofit/>
          </a:bodyPr>
          <a:lstStyle>
            <a:lvl1pPr>
              <a:defRPr sz="1013">
                <a:solidFill>
                  <a:srgbClr val="00B0F0"/>
                </a:solidFill>
              </a:defRPr>
            </a:lvl1pPr>
          </a:lstStyle>
          <a:p>
            <a:endParaRPr lang="id-ID"/>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38200" y="365125"/>
            <a:ext cx="10515600" cy="1325563"/>
          </a:xfrm>
        </p:spPr>
        <p:txBody>
          <a:bodyPr/>
          <a:lstStyle/>
          <a:p>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5"/>
            <a:ext cx="6311240" cy="4590914"/>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7087997" y="331336"/>
            <a:ext cx="4642022" cy="5691513"/>
          </a:xfrm>
        </p:spPr>
        <p:txBody>
          <a:bodyPr>
            <a:normAutofit/>
          </a:bodyPr>
          <a:lstStyle>
            <a:lvl1pPr>
              <a:defRPr sz="1013">
                <a:solidFill>
                  <a:srgbClr val="00B0F0"/>
                </a:solidFill>
              </a:defRPr>
            </a:lvl1pPr>
          </a:lstStyle>
          <a:p>
            <a:endParaRPr lang="id-ID"/>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387178" y="331335"/>
            <a:ext cx="4642022" cy="5654937"/>
          </a:xfrm>
        </p:spPr>
        <p:txBody>
          <a:bodyPr>
            <a:normAutofit/>
          </a:bodyPr>
          <a:lstStyle>
            <a:lvl1pPr>
              <a:defRPr sz="1013">
                <a:solidFill>
                  <a:srgbClr val="00B0F0"/>
                </a:solidFill>
              </a:defRPr>
            </a:lvl1pPr>
          </a:lstStyle>
          <a:p>
            <a:endParaRPr lang="id-ID"/>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80755"/>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10" name="Picture Placeholder 10"/>
          <p:cNvSpPr>
            <a:spLocks noGrp="1"/>
          </p:cNvSpPr>
          <p:nvPr>
            <p:ph type="pic" sz="quarter" idx="10"/>
          </p:nvPr>
        </p:nvSpPr>
        <p:spPr>
          <a:xfrm flipH="1">
            <a:off x="-2" y="331335"/>
            <a:ext cx="4758267" cy="563055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10" name="Picture Placeholder 10"/>
          <p:cNvSpPr>
            <a:spLocks noGrp="1"/>
          </p:cNvSpPr>
          <p:nvPr>
            <p:ph type="pic" sz="quarter" idx="10"/>
          </p:nvPr>
        </p:nvSpPr>
        <p:spPr>
          <a:xfrm>
            <a:off x="6942667" y="331336"/>
            <a:ext cx="5176933" cy="5590606"/>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4"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43380"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bg>
      <p:bgPr>
        <a:solidFill>
          <a:srgbClr val="3F2A5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261000-BF17-2C43-B32B-7DBDA6E61F3D}"/>
              </a:ext>
            </a:extLst>
          </p:cNvPr>
          <p:cNvPicPr>
            <a:picLocks noChangeAspect="1"/>
          </p:cNvPicPr>
          <p:nvPr userDrawn="1"/>
        </p:nvPicPr>
        <p:blipFill>
          <a:blip r:embed="rId2">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5CB80206-B6D4-0B48-BBFD-2007C99E285F}"/>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0746FD-270B-5542-A3D3-139DDA627FE3}"/>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4"/>
          <p:cNvSpPr txBox="1">
            <a:spLocks noGrp="1"/>
          </p:cNvSpPr>
          <p:nvPr>
            <p:ph type="body" idx="1"/>
          </p:nvPr>
        </p:nvSpPr>
        <p:spPr>
          <a:xfrm>
            <a:off x="387178" y="1755913"/>
            <a:ext cx="6311240" cy="469493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1755912"/>
            <a:ext cx="4652900" cy="4694937"/>
          </a:xfrm>
        </p:spPr>
        <p:txBody>
          <a:bodyPr>
            <a:normAutofit/>
          </a:bodyPr>
          <a:lstStyle>
            <a:lvl1pPr>
              <a:defRPr sz="1013">
                <a:solidFill>
                  <a:srgbClr val="00B0F0"/>
                </a:solidFill>
              </a:defRPr>
            </a:lvl1pPr>
          </a:lstStyle>
          <a:p>
            <a:endParaRPr lang="id-ID"/>
          </a:p>
        </p:txBody>
      </p:sp>
      <p:cxnSp>
        <p:nvCxnSpPr>
          <p:cNvPr id="10" name="Straight Connector 9"/>
          <p:cNvCxnSpPr/>
          <p:nvPr userDrawn="1"/>
        </p:nvCxnSpPr>
        <p:spPr>
          <a:xfrm>
            <a:off x="296069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3096768" y="365125"/>
            <a:ext cx="8644129" cy="1325563"/>
          </a:xfrm>
        </p:spPr>
        <p:txBody>
          <a:bodyPr/>
          <a:lstStyle/>
          <a:p>
            <a:r>
              <a:rPr lang="en-US" dirty="0"/>
              <a:t>Click to edit Master title style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0000" y="712986"/>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7" name="Straight Connector 6"/>
          <p:cNvCxnSpPr/>
          <p:nvPr userDrawn="1"/>
        </p:nvCxnSpPr>
        <p:spPr>
          <a:xfrm>
            <a:off x="296069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3096768" y="365125"/>
            <a:ext cx="8510016" cy="1325563"/>
          </a:xfrm>
        </p:spPr>
        <p:txBody>
          <a:bodyPr/>
          <a:lstStyle/>
          <a:p>
            <a:r>
              <a:rPr lang="en-US" dirty="0"/>
              <a:t>Click to edit Master title style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0000" y="712986"/>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0000" y="1825625"/>
            <a:ext cx="5679800" cy="47024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434584" cy="47024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296069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3096768" y="365125"/>
            <a:ext cx="8510016" cy="1325563"/>
          </a:xfrm>
        </p:spPr>
        <p:txBody>
          <a:bodyPr/>
          <a:lstStyle/>
          <a:p>
            <a:r>
              <a:rPr lang="en-US" dirty="0"/>
              <a:t>Click to edit Master title style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0000" y="712986"/>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10" name="Subtitle 2"/>
          <p:cNvSpPr txBox="1">
            <a:spLocks/>
          </p:cNvSpPr>
          <p:nvPr userDrawn="1"/>
        </p:nvSpPr>
        <p:spPr>
          <a:xfrm>
            <a:off x="354225" y="4499732"/>
            <a:ext cx="4917991" cy="36695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FFFFFF"/>
                </a:solidFill>
                <a:latin typeface="Verdana" panose="020B0604030504040204" pitchFamily="34" charset="0"/>
                <a:ea typeface="Verdana" panose="020B0604030504040204" pitchFamily="34" charset="0"/>
                <a:cs typeface="Verdana" panose="020B0604030504040204" pitchFamily="34" charset="0"/>
              </a:rPr>
              <a:t>Launch Summit 2018</a:t>
            </a:r>
          </a:p>
        </p:txBody>
      </p:sp>
      <p:sp>
        <p:nvSpPr>
          <p:cNvPr id="11" name="Subtitle 2"/>
          <p:cNvSpPr txBox="1">
            <a:spLocks/>
          </p:cNvSpPr>
          <p:nvPr userDrawn="1"/>
        </p:nvSpPr>
        <p:spPr>
          <a:xfrm>
            <a:off x="354225" y="4181450"/>
            <a:ext cx="3715268" cy="34449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FFFFFF"/>
                </a:solidFill>
                <a:latin typeface="Verdana" panose="020B0604030504040204" pitchFamily="34" charset="0"/>
                <a:ea typeface="Verdana" panose="020B0604030504040204" pitchFamily="34" charset="0"/>
                <a:cs typeface="Verdana" panose="020B0604030504040204" pitchFamily="34" charset="0"/>
              </a:rPr>
              <a:t>Amare Global</a:t>
            </a:r>
          </a:p>
        </p:txBody>
      </p:sp>
      <p:sp>
        <p:nvSpPr>
          <p:cNvPr id="12" name="Subtitle 2"/>
          <p:cNvSpPr txBox="1">
            <a:spLocks/>
          </p:cNvSpPr>
          <p:nvPr userDrawn="1"/>
        </p:nvSpPr>
        <p:spPr>
          <a:xfrm>
            <a:off x="354225" y="5016842"/>
            <a:ext cx="6409040" cy="14828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Amare Global</a:t>
            </a:r>
          </a:p>
          <a:p>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17872 Gillette Ave #100 Irvine, CA 92614</a:t>
            </a:r>
          </a:p>
          <a:p>
            <a:r>
              <a:rPr lang="en-US" sz="1800" dirty="0" err="1">
                <a:solidFill>
                  <a:srgbClr val="FFFFFF"/>
                </a:solidFill>
                <a:latin typeface="Verdana" panose="020B0604030504040204" pitchFamily="34" charset="0"/>
                <a:ea typeface="Verdana" panose="020B0604030504040204" pitchFamily="34" charset="0"/>
                <a:cs typeface="Verdana" panose="020B0604030504040204" pitchFamily="34" charset="0"/>
              </a:rPr>
              <a:t>amare.com</a:t>
            </a:r>
            <a:endPar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(888) 898-8551</a:t>
            </a:r>
            <a:endParaRPr lang="ru-RU" sz="18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29312" y="6518672"/>
            <a:ext cx="321470" cy="250031"/>
          </a:xfrm>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advClick="0"/>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pic>
        <p:nvPicPr>
          <p:cNvPr id="12" name="Picture 11" descr="HorizontalLogo_TM_digital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114" y="3034321"/>
            <a:ext cx="2712335" cy="789359"/>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0_Blank">
    <p:bg>
      <p:bgPr>
        <a:solidFill>
          <a:srgbClr val="DDDAE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64F01-5751-2F49-A679-634CDBD024A2}"/>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19EF0A24-AF94-5D4D-AE96-2D4F145828C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6A9F5A-CE74-FD47-BE2E-13A5159EBC3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endParaRPr dirty="0">
              <a:solidFill>
                <a:srgbClr val="000000">
                  <a:lumMod val="50000"/>
                  <a:lumOff val="50000"/>
                </a:srgbClr>
              </a:solidFill>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EBA39F-8725-9840-8988-C9E84246AF4F}"/>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E8BB7F67-7024-664F-91EF-200CC667269B}"/>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2A1D82-B1BC-CD4D-8525-57DE8EC1B0B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Tree>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5_Blank">
    <p:bg>
      <p:bgPr>
        <a:solidFill>
          <a:srgbClr val="3F2A5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EF3DF-27D3-0A47-B7A6-9166A251BF79}"/>
              </a:ext>
            </a:extLst>
          </p:cNvPr>
          <p:cNvPicPr>
            <a:picLocks noChangeAspect="1"/>
          </p:cNvPicPr>
          <p:nvPr userDrawn="1"/>
        </p:nvPicPr>
        <p:blipFill>
          <a:blip r:embed="rId2">
            <a:lum bright="70000" contrast="-70000"/>
          </a:blip>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AB72C92C-0856-9744-9731-B5FD8B16C8EC}"/>
              </a:ext>
            </a:extLst>
          </p:cNvPr>
          <p:cNvCxnSpPr>
            <a:cxnSpLocks/>
          </p:cNvCxnSpPr>
          <p:nvPr userDrawn="1"/>
        </p:nvCxnSpPr>
        <p:spPr>
          <a:xfrm>
            <a:off x="2108363"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FC77AC-4B53-E84E-8DF8-5EB41E1D68E8}"/>
              </a:ext>
            </a:extLst>
          </p:cNvPr>
          <p:cNvCxnSpPr>
            <a:cxnSpLocks/>
          </p:cNvCxnSpPr>
          <p:nvPr userDrawn="1"/>
        </p:nvCxnSpPr>
        <p:spPr>
          <a:xfrm>
            <a:off x="1102795"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Tree>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9_Титульный слайд">
    <p:bg>
      <p:bgRef idx="1002">
        <a:schemeClr val="bg2"/>
      </p:bgRef>
    </p:bg>
    <p:spTree>
      <p:nvGrpSpPr>
        <p:cNvPr id="1" name=""/>
        <p:cNvGrpSpPr/>
        <p:nvPr/>
      </p:nvGrpSpPr>
      <p:grpSpPr>
        <a:xfrm>
          <a:off x="0" y="0"/>
          <a:ext cx="0" cy="0"/>
          <a:chOff x="0" y="0"/>
          <a:chExt cx="0" cy="0"/>
        </a:xfrm>
      </p:grpSpPr>
      <p:pic>
        <p:nvPicPr>
          <p:cNvPr id="7" name="Picture 2" descr="D:\WORK\королiвськi митцi\Amare\id\Amare Global id\ppt\images\amare id-18.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pic>
        <p:nvPicPr>
          <p:cNvPr id="15" name="Picture 2" descr="D:\WORK\королiвськi митцi\Amare\id\Amare Global id\ppt\1-9.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add text</a:t>
            </a:r>
            <a:endParaRPr lang="ru-RU"/>
          </a:p>
        </p:txBody>
      </p:sp>
    </p:spTree>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DDDA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4CE97-C91B-9044-86C1-5405E1E4B868}"/>
              </a:ext>
            </a:extLst>
          </p:cNvPr>
          <p:cNvPicPr>
            <a:picLocks noChangeAspect="1"/>
          </p:cNvPicPr>
          <p:nvPr userDrawn="1"/>
        </p:nvPicPr>
        <p:blipFill>
          <a:blip r:embed="rId2"/>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5F8FDAAF-9759-4A46-BE2C-53C59B92A16E}"/>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0FE93C-4511-E845-BB81-B2473DD40786}"/>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19BC5A-DF99-4920-9CC2-60862BF0105B}"/>
              </a:ext>
            </a:extLst>
          </p:cNvPr>
          <p:cNvPicPr>
            <a:picLocks noChangeAspect="1"/>
          </p:cNvPicPr>
          <p:nvPr userDrawn="1"/>
        </p:nvPicPr>
        <p:blipFill rotWithShape="1">
          <a:blip r:embed="rId2"/>
          <a:srcRect l="13006" t="23307" r="7515" b="36941"/>
          <a:stretch/>
        </p:blipFill>
        <p:spPr>
          <a:xfrm>
            <a:off x="178990" y="2988512"/>
            <a:ext cx="3006143" cy="901843"/>
          </a:xfrm>
          <a:prstGeom prst="rect">
            <a:avLst/>
          </a:prstGeom>
        </p:spPr>
      </p:pic>
      <p:pic>
        <p:nvPicPr>
          <p:cNvPr id="14" name="Picture 13"/>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Verdana" panose="020B0604030504040204" pitchFamily="34" charset="0"/>
            </a:endParaRP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endParaRPr dirty="0">
              <a:solidFill>
                <a:srgbClr val="000000">
                  <a:lumMod val="50000"/>
                  <a:lumOff val="50000"/>
                </a:srgbClr>
              </a:solidFill>
              <a:latin typeface="Verdana" panose="020B0604030504040204" pitchFamily="34" charset="0"/>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A10337-C17D-43F3-A39F-9C4E97FC3DD9}"/>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7" name="Picture 6" descr="footer.png">
            <a:extLst>
              <a:ext uri="{FF2B5EF4-FFF2-40B4-BE49-F238E27FC236}">
                <a16:creationId xmlns:a16="http://schemas.microsoft.com/office/drawing/2014/main" id="{F4728B02-FD98-4A7A-8EF0-952CEFB9959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60E5865E-667E-4FB1-828B-4D8B2D10710B}"/>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15" name="Picture 14" descr="footer.png">
            <a:extLst>
              <a:ext uri="{FF2B5EF4-FFF2-40B4-BE49-F238E27FC236}">
                <a16:creationId xmlns:a16="http://schemas.microsoft.com/office/drawing/2014/main" id="{3E9526BE-FE1F-4180-823A-67442CF42A3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2DC478-385A-A641-8690-AB6D035ECEA5}"/>
              </a:ext>
            </a:extLst>
          </p:cNvPr>
          <p:cNvPicPr>
            <a:picLocks noChangeAspect="1"/>
          </p:cNvPicPr>
          <p:nvPr userDrawn="1"/>
        </p:nvPicPr>
        <p:blipFill>
          <a:blip r:embed="rId2"/>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47B01D6C-725A-D842-A2F1-D9169672A1F9}"/>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7CC363-8D51-4F4C-B87F-72F38104880B}"/>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3" name="Footer Placeholder 2"/>
          <p:cNvSpPr>
            <a:spLocks noGrp="1"/>
          </p:cNvSpPr>
          <p:nvPr>
            <p:ph type="ftr" sz="quarter" idx="11"/>
          </p:nvPr>
        </p:nvSpPr>
        <p:spPr>
          <a:xfrm>
            <a:off x="4038600" y="6356350"/>
            <a:ext cx="4114800" cy="365125"/>
          </a:xfrm>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latin typeface="Verdana" panose="020B0604030504040204" pitchFamily="34" charset="0"/>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latin typeface="Verdana" panose="020B0604030504040204" pitchFamily="34" charset="0"/>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Tree>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477795" y="453081"/>
            <a:ext cx="3426940" cy="5496616"/>
          </a:xfrm>
        </p:spPr>
        <p:txBody>
          <a:bodyPr/>
          <a:lstStyle/>
          <a:p>
            <a:endParaRPr lang="en-US"/>
          </a:p>
        </p:txBody>
      </p:sp>
      <p:sp>
        <p:nvSpPr>
          <p:cNvPr id="9" name="Picture Placeholder 2"/>
          <p:cNvSpPr>
            <a:spLocks noGrp="1"/>
          </p:cNvSpPr>
          <p:nvPr>
            <p:ph type="pic" sz="quarter" idx="14"/>
          </p:nvPr>
        </p:nvSpPr>
        <p:spPr>
          <a:xfrm>
            <a:off x="4382530" y="453081"/>
            <a:ext cx="3426940" cy="5496616"/>
          </a:xfrm>
        </p:spPr>
        <p:txBody>
          <a:bodyPr/>
          <a:lstStyle/>
          <a:p>
            <a:endParaRPr lang="en-US"/>
          </a:p>
        </p:txBody>
      </p:sp>
      <p:sp>
        <p:nvSpPr>
          <p:cNvPr id="10" name="Picture Placeholder 2"/>
          <p:cNvSpPr>
            <a:spLocks noGrp="1"/>
          </p:cNvSpPr>
          <p:nvPr>
            <p:ph type="pic" sz="quarter" idx="15"/>
          </p:nvPr>
        </p:nvSpPr>
        <p:spPr>
          <a:xfrm>
            <a:off x="8287265" y="453081"/>
            <a:ext cx="3426940" cy="5496616"/>
          </a:xfrm>
        </p:spPr>
        <p:txBody>
          <a:bodyPr/>
          <a:lstStyle/>
          <a:p>
            <a:endParaRPr lang="en-US"/>
          </a:p>
        </p:txBody>
      </p:sp>
      <p:pic>
        <p:nvPicPr>
          <p:cNvPr id="7" name="Picture 6">
            <a:extLst>
              <a:ext uri="{FF2B5EF4-FFF2-40B4-BE49-F238E27FC236}">
                <a16:creationId xmlns:a16="http://schemas.microsoft.com/office/drawing/2014/main" id="{858BFD71-75F8-2748-9F7E-8E7A002751C9}"/>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C8F424F4-A8AB-BD4E-A73D-0647814144C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2B79AC-ED0C-AD40-8A0F-38C4D570986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Tree>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Tree>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Tree>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latin typeface="Verdana" panose="020B0604030504040204" pitchFamily="34" charset="0"/>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latin typeface="Verdana" panose="020B0604030504040204" pitchFamily="34" charset="0"/>
            </a:endParaRPr>
          </a:p>
        </p:txBody>
      </p:sp>
    </p:spTree>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latin typeface="Verdana" panose="020B0604030504040204" pitchFamily="34" charset="0"/>
            </a:endParaRPr>
          </a:p>
        </p:txBody>
      </p:sp>
    </p:spTree>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9_Титульный слайд">
    <p:bg>
      <p:bgRef idx="1002">
        <a:schemeClr val="bg2"/>
      </p:bgRef>
    </p:bg>
    <p:spTree>
      <p:nvGrpSpPr>
        <p:cNvPr id="1" name=""/>
        <p:cNvGrpSpPr/>
        <p:nvPr/>
      </p:nvGrpSpPr>
      <p:grpSpPr>
        <a:xfrm>
          <a:off x="0" y="0"/>
          <a:ext cx="0" cy="0"/>
          <a:chOff x="0" y="0"/>
          <a:chExt cx="0" cy="0"/>
        </a:xfrm>
      </p:grpSpPr>
      <p:pic>
        <p:nvPicPr>
          <p:cNvPr id="7" name="Picture 2" descr="D:\WORK\королiвськi митцi\Amare\id\Amare Global id\ppt\images\amare id-18.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FFFFFF"/>
              </a:solidFill>
              <a:latin typeface="Verdana" panose="020B0604030504040204" pitchFamily="34" charset="0"/>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FFFFFF"/>
              </a:solidFill>
              <a:latin typeface="Verdana" panose="020B0604030504040204" pitchFamily="34" charset="0"/>
            </a:endParaRPr>
          </a:p>
        </p:txBody>
      </p:sp>
      <p:pic>
        <p:nvPicPr>
          <p:cNvPr id="15" name="Picture 2" descr="D:\WORK\королiвськi митцi\Amare\id\Amare Global id\ppt\1-9.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add text</a:t>
            </a:r>
            <a:endParaRPr lang="ru-RU"/>
          </a:p>
        </p:txBody>
      </p:sp>
    </p:spTree>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Verdana" panose="020B0604030504040204" pitchFamily="34" charset="0"/>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387178" y="331336"/>
            <a:ext cx="6311240" cy="5654936"/>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331336"/>
            <a:ext cx="4642022" cy="5654936"/>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187B4FA2-CF16-F045-BBC9-D08B8283FC7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9145CC44-8BFD-8F46-AE5A-BA7AC0EEC3E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222D2-9ED4-2348-B503-D88152F5AE1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_Title">
    <p:spTree>
      <p:nvGrpSpPr>
        <p:cNvPr id="1" name="Shape 8"/>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3F2A5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Verdana" panose="020B0604030504040204" pitchFamily="34" charset="0"/>
            </a:endParaRPr>
          </a:p>
        </p:txBody>
      </p:sp>
      <p:pic>
        <p:nvPicPr>
          <p:cNvPr id="5" name="Picture 4">
            <a:extLst>
              <a:ext uri="{FF2B5EF4-FFF2-40B4-BE49-F238E27FC236}">
                <a16:creationId xmlns:a16="http://schemas.microsoft.com/office/drawing/2014/main" id="{38A9DF3F-C80D-474C-BF21-F59AFF222AF7}"/>
              </a:ext>
            </a:extLst>
          </p:cNvPr>
          <p:cNvPicPr>
            <a:picLocks noChangeAspect="1"/>
          </p:cNvPicPr>
          <p:nvPr userDrawn="1"/>
        </p:nvPicPr>
        <p:blipFill>
          <a:blip r:embed="rId2"/>
          <a:stretch>
            <a:fillRect/>
          </a:stretch>
        </p:blipFill>
        <p:spPr>
          <a:xfrm>
            <a:off x="3753429" y="2546586"/>
            <a:ext cx="4685142" cy="1764828"/>
          </a:xfrm>
          <a:prstGeom prst="rect">
            <a:avLst/>
          </a:prstGeom>
        </p:spPr>
      </p:pic>
    </p:spTree>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sp>
        <p:nvSpPr>
          <p:cNvPr id="10" name="Рисунок 2"/>
          <p:cNvSpPr>
            <a:spLocks noGrp="1"/>
          </p:cNvSpPr>
          <p:nvPr>
            <p:ph type="pic" idx="11"/>
          </p:nvPr>
        </p:nvSpPr>
        <p:spPr>
          <a:xfrm>
            <a:off x="6100093" y="-3015"/>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1" name="Рисунок 2"/>
          <p:cNvSpPr>
            <a:spLocks noGrp="1"/>
          </p:cNvSpPr>
          <p:nvPr>
            <p:ph type="pic" idx="10"/>
          </p:nvPr>
        </p:nvSpPr>
        <p:spPr>
          <a:xfrm>
            <a:off x="3" y="-3014"/>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Текст 3"/>
          <p:cNvSpPr>
            <a:spLocks noGrp="1"/>
          </p:cNvSpPr>
          <p:nvPr>
            <p:ph type="body" sz="half" idx="2" hasCustomPrompt="1"/>
          </p:nvPr>
        </p:nvSpPr>
        <p:spPr>
          <a:xfrm>
            <a:off x="431371" y="5253203"/>
            <a:ext cx="5664629" cy="108317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7" name="Picture 6">
            <a:extLst>
              <a:ext uri="{FF2B5EF4-FFF2-40B4-BE49-F238E27FC236}">
                <a16:creationId xmlns:a16="http://schemas.microsoft.com/office/drawing/2014/main" id="{02BB373E-1DDC-4AFA-AC02-E0FBB197645A}"/>
              </a:ext>
            </a:extLst>
          </p:cNvPr>
          <p:cNvPicPr>
            <a:picLocks noChangeAspect="1"/>
          </p:cNvPicPr>
          <p:nvPr userDrawn="1"/>
        </p:nvPicPr>
        <p:blipFill rotWithShape="1">
          <a:blip r:embed="rId2"/>
          <a:srcRect l="13006" t="23307" r="7515" b="36941"/>
          <a:stretch/>
        </p:blipFill>
        <p:spPr>
          <a:xfrm>
            <a:off x="10288383" y="6062054"/>
            <a:ext cx="1828800" cy="548640"/>
          </a:xfrm>
          <a:prstGeom prst="rect">
            <a:avLst/>
          </a:prstGeom>
        </p:spPr>
      </p:pic>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5385459" y="331336"/>
            <a:ext cx="6311240" cy="566712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387178" y="331336"/>
            <a:ext cx="4642022" cy="5667128"/>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A02EA7C1-05E1-8042-AAF1-2241577E4042}"/>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47702468-ACB0-3E43-9CEE-EF2D63C5AB2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E34124-EB83-6B4D-A5DC-7195CA953DF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16DEA1-083B-6C49-A07F-5ECA01CA656A}"/>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title</a:t>
            </a:r>
          </a:p>
        </p:txBody>
      </p:sp>
      <p:sp>
        <p:nvSpPr>
          <p:cNvPr id="4" name="Subtitle 2">
            <a:extLst>
              <a:ext uri="{FF2B5EF4-FFF2-40B4-BE49-F238E27FC236}">
                <a16:creationId xmlns:a16="http://schemas.microsoft.com/office/drawing/2014/main" id="{87CD7E49-D5E3-084C-860A-05BB6F94A94B}"/>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24B94043-5D3A-C84D-849B-8C697D77E399}"/>
              </a:ext>
            </a:extLst>
          </p:cNvPr>
          <p:cNvPicPr>
            <a:picLocks noChangeAspect="1"/>
          </p:cNvPicPr>
          <p:nvPr userDrawn="1"/>
        </p:nvPicPr>
        <p:blipFill>
          <a:blip r:embed="rId3"/>
          <a:stretch>
            <a:fillRect/>
          </a:stretch>
        </p:blipFill>
        <p:spPr>
          <a:xfrm>
            <a:off x="4487508" y="6319164"/>
            <a:ext cx="3216983" cy="390050"/>
          </a:xfrm>
          <a:prstGeom prst="rect">
            <a:avLst/>
          </a:prstGeom>
        </p:spPr>
      </p:pic>
      <p:cxnSp>
        <p:nvCxnSpPr>
          <p:cNvPr id="15" name="Straight Connector 14">
            <a:extLst>
              <a:ext uri="{FF2B5EF4-FFF2-40B4-BE49-F238E27FC236}">
                <a16:creationId xmlns:a16="http://schemas.microsoft.com/office/drawing/2014/main" id="{1D5A0757-01B9-664F-8484-B41EE076A3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33C353-3D75-B442-8EF4-6B4297A8DFBB}"/>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38200" y="365125"/>
            <a:ext cx="10515600" cy="1325563"/>
          </a:xfrm>
        </p:spPr>
        <p:txBody>
          <a:bodyPr/>
          <a:lstStyle/>
          <a:p>
            <a:r>
              <a:rPr lang="en-US" dirty="0"/>
              <a:t>Click to edit Master title style</a:t>
            </a:r>
          </a:p>
        </p:txBody>
      </p:sp>
      <p:pic>
        <p:nvPicPr>
          <p:cNvPr id="10" name="Picture 9">
            <a:extLst>
              <a:ext uri="{FF2B5EF4-FFF2-40B4-BE49-F238E27FC236}">
                <a16:creationId xmlns:a16="http://schemas.microsoft.com/office/drawing/2014/main" id="{CAFE5BA5-3F8B-B646-A295-7047D822538B}"/>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B2CD4B69-6CD1-914F-8988-BB4EC23E0AB5}"/>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08D5F7-C4C6-3348-A021-2917EFC67D48}"/>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4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96E704F-E5BB-D54E-8CBC-3BCFFC837F61}"/>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24795844-DFBF-6E41-9C37-733CA95C762F}"/>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2F1C81-082F-6943-9A32-74260F9AC18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707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5"/>
            <a:ext cx="6311240" cy="4590914"/>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7087997" y="331336"/>
            <a:ext cx="4642022" cy="5691513"/>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1C6DE07C-0ABA-E844-9D6D-694424ADFF39}"/>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C87D9EE7-A2F2-1D42-86EB-B8958EEB03D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66C56F-78F6-8A48-922F-92A6A1DF3B19}"/>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387178" y="331335"/>
            <a:ext cx="4642022" cy="5654937"/>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CD654F7F-4F12-E04C-9FCE-18DDA93D01A8}"/>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0E35DDFE-1007-0E49-9DD7-771CC1089F2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365461-A11A-C541-9108-1CEE4709E9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80755"/>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flipH="1">
            <a:off x="-2" y="331335"/>
            <a:ext cx="4758267" cy="563055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6385ACB3-9E69-BE47-B244-21471E637E0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BDA95684-BED0-0849-A5CB-F980A30D7D1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D1843B-4F01-0948-9C14-825CED0BDD3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a:off x="6942667" y="331336"/>
            <a:ext cx="5176933" cy="5590606"/>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77DE51B7-6F27-024B-9E9D-327489EE306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4A81F03F-2396-9446-94C4-CE86D5A6C6A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6F56213-B553-644C-B315-E32477B213AF}"/>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54BB57-3851-E643-8036-2D5FFB978F33}"/>
              </a:ext>
            </a:extLst>
          </p:cNvPr>
          <p:cNvPicPr>
            <a:picLocks noChangeAspect="1"/>
          </p:cNvPicPr>
          <p:nvPr userDrawn="1"/>
        </p:nvPicPr>
        <p:blipFill>
          <a:blip r:embed="rId2"/>
          <a:stretch>
            <a:fillRect/>
          </a:stretch>
        </p:blipFill>
        <p:spPr>
          <a:xfrm>
            <a:off x="139028" y="6319164"/>
            <a:ext cx="3216984" cy="390050"/>
          </a:xfrm>
          <a:prstGeom prst="rect">
            <a:avLst/>
          </a:prstGeom>
        </p:spPr>
      </p:pic>
      <p:cxnSp>
        <p:nvCxnSpPr>
          <p:cNvPr id="10" name="Straight Connector 9">
            <a:extLst>
              <a:ext uri="{FF2B5EF4-FFF2-40B4-BE49-F238E27FC236}">
                <a16:creationId xmlns:a16="http://schemas.microsoft.com/office/drawing/2014/main" id="{A485804A-F11B-F444-917D-EA84AC20B415}"/>
              </a:ext>
            </a:extLst>
          </p:cNvPr>
          <p:cNvCxnSpPr>
            <a:cxnSpLocks/>
          </p:cNvCxnSpPr>
          <p:nvPr userDrawn="1"/>
        </p:nvCxnSpPr>
        <p:spPr>
          <a:xfrm>
            <a:off x="200915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5ABF9-BA03-ED41-B941-5F21CCCAAD6B}"/>
              </a:ext>
            </a:extLst>
          </p:cNvPr>
          <p:cNvCxnSpPr>
            <a:cxnSpLocks/>
          </p:cNvCxnSpPr>
          <p:nvPr userDrawn="1"/>
        </p:nvCxnSpPr>
        <p:spPr>
          <a:xfrm>
            <a:off x="100358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1E46FE-7E9D-1A41-820A-57842DC17915}"/>
              </a:ext>
            </a:extLst>
          </p:cNvPr>
          <p:cNvPicPr>
            <a:picLocks noChangeAspect="1"/>
          </p:cNvPicPr>
          <p:nvPr userDrawn="1"/>
        </p:nvPicPr>
        <p:blipFill>
          <a:blip r:embed="rId2"/>
          <a:stretch>
            <a:fillRect/>
          </a:stretch>
        </p:blipFill>
        <p:spPr>
          <a:xfrm>
            <a:off x="8826426" y="6319164"/>
            <a:ext cx="3216984" cy="390050"/>
          </a:xfrm>
          <a:prstGeom prst="rect">
            <a:avLst/>
          </a:prstGeom>
        </p:spPr>
      </p:pic>
      <p:cxnSp>
        <p:nvCxnSpPr>
          <p:cNvPr id="5" name="Straight Connector 4">
            <a:extLst>
              <a:ext uri="{FF2B5EF4-FFF2-40B4-BE49-F238E27FC236}">
                <a16:creationId xmlns:a16="http://schemas.microsoft.com/office/drawing/2014/main" id="{A88D4EC1-C531-B245-8431-3BB22EC3DD3B}"/>
              </a:ext>
            </a:extLst>
          </p:cNvPr>
          <p:cNvCxnSpPr>
            <a:cxnSpLocks/>
          </p:cNvCxnSpPr>
          <p:nvPr userDrawn="1"/>
        </p:nvCxnSpPr>
        <p:spPr>
          <a:xfrm>
            <a:off x="10696552"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DA6582-B764-AE4A-9111-EDC857CD38E7}"/>
              </a:ext>
            </a:extLst>
          </p:cNvPr>
          <p:cNvCxnSpPr>
            <a:cxnSpLocks/>
          </p:cNvCxnSpPr>
          <p:nvPr userDrawn="1"/>
        </p:nvCxnSpPr>
        <p:spPr>
          <a:xfrm>
            <a:off x="969098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a:lum/>
          </a:blip>
          <a:srcRect/>
          <a:stretch>
            <a:fillRect/>
          </a:stretch>
        </a:blipFill>
        <a:effectLst/>
      </p:bgPr>
    </p:bg>
    <p:spTree>
      <p:nvGrpSpPr>
        <p:cNvPr id="1" name="Shape 58"/>
        <p:cNvGrpSpPr/>
        <p:nvPr/>
      </p:nvGrpSpPr>
      <p:grpSpPr>
        <a:xfrm>
          <a:off x="0" y="0"/>
          <a:ext cx="0" cy="0"/>
          <a:chOff x="0" y="0"/>
          <a:chExt cx="0" cy="0"/>
        </a:xfrm>
      </p:grpSpPr>
      <p:sp>
        <p:nvSpPr>
          <p:cNvPr id="10" name="Subtitle 2"/>
          <p:cNvSpPr txBox="1">
            <a:spLocks/>
          </p:cNvSpPr>
          <p:nvPr userDrawn="1"/>
        </p:nvSpPr>
        <p:spPr>
          <a:xfrm>
            <a:off x="723251" y="5078285"/>
            <a:ext cx="6018295" cy="3739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Heart2Heart Symposium 2018</a:t>
            </a:r>
          </a:p>
        </p:txBody>
      </p:sp>
      <p:sp>
        <p:nvSpPr>
          <p:cNvPr id="11" name="Subtitle 2"/>
          <p:cNvSpPr txBox="1">
            <a:spLocks/>
          </p:cNvSpPr>
          <p:nvPr userDrawn="1"/>
        </p:nvSpPr>
        <p:spPr>
          <a:xfrm>
            <a:off x="723251" y="4788284"/>
            <a:ext cx="3715268" cy="3444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Amare </a:t>
            </a:r>
            <a:r>
              <a:rPr lang="en-US" sz="2000" b="1" dirty="0">
                <a:solidFill>
                  <a:srgbClr val="6A2F9A"/>
                </a:solidFill>
                <a:effectLst>
                  <a:reflection endPos="0" dist="50800" dir="5400000" sy="-100000" algn="bl" rotWithShape="0"/>
                </a:effectLst>
                <a:latin typeface="Verdana" panose="020B0604030504040204" pitchFamily="34" charset="0"/>
                <a:ea typeface="Verdana" panose="020B0604030504040204" pitchFamily="34" charset="0"/>
                <a:cs typeface="Verdana" panose="020B0604030504040204" pitchFamily="34" charset="0"/>
              </a:rPr>
              <a:t>Global</a:t>
            </a:r>
          </a:p>
        </p:txBody>
      </p:sp>
      <p:sp>
        <p:nvSpPr>
          <p:cNvPr id="12" name="Subtitle 2"/>
          <p:cNvSpPr txBox="1">
            <a:spLocks/>
          </p:cNvSpPr>
          <p:nvPr userDrawn="1"/>
        </p:nvSpPr>
        <p:spPr>
          <a:xfrm>
            <a:off x="723251" y="5397431"/>
            <a:ext cx="6409040" cy="969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Amare Global</a:t>
            </a:r>
          </a:p>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17872 Gillette Ave #100 Irvine, CA 92614</a:t>
            </a:r>
          </a:p>
          <a:p>
            <a:pPr>
              <a:lnSpc>
                <a:spcPct val="100000"/>
              </a:lnSpc>
              <a:spcBef>
                <a:spcPts val="0"/>
              </a:spcBef>
            </a:pPr>
            <a:r>
              <a:rPr lang="en-US" sz="1400" dirty="0" err="1">
                <a:solidFill>
                  <a:srgbClr val="1C63B2"/>
                </a:solidFill>
                <a:latin typeface="Verdana" panose="020B0604030504040204" pitchFamily="34" charset="0"/>
                <a:ea typeface="Verdana" panose="020B0604030504040204" pitchFamily="34" charset="0"/>
                <a:cs typeface="Verdana" panose="020B0604030504040204" pitchFamily="34" charset="0"/>
              </a:rPr>
              <a:t>amare.com</a:t>
            </a: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 – (888) 898-8551</a:t>
            </a:r>
            <a:endParaRPr lang="ru-RU" sz="1400" dirty="0">
              <a:solidFill>
                <a:srgbClr val="1C63B2"/>
              </a:solidFill>
              <a:latin typeface="Verdana" panose="020B0604030504040204" pitchFamily="34" charset="0"/>
              <a:ea typeface="Verdana" panose="020B0604030504040204" pitchFamily="34" charset="0"/>
              <a:cs typeface="Verdana" panose="020B0604030504040204" pitchFamily="34"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04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174583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A8E1-DD06-2A47-85BE-A57BB4C1A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C008D-E85B-0E43-9A89-2676F763A0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FD411-DF19-4540-B6DA-80EDCC074D43}"/>
              </a:ext>
            </a:extLst>
          </p:cNvPr>
          <p:cNvSpPr>
            <a:spLocks noGrp="1"/>
          </p:cNvSpPr>
          <p:nvPr>
            <p:ph type="dt" sz="half" idx="10"/>
          </p:nvPr>
        </p:nvSpPr>
        <p:spPr/>
        <p:txBody>
          <a:bodyPr/>
          <a:lstStyle/>
          <a:p>
            <a:fld id="{B2BB1FED-7C07-F94E-9C2C-D3CC32C86617}" type="datetimeFigureOut">
              <a:rPr lang="en-US" smtClean="0"/>
              <a:t>3/20/19</a:t>
            </a:fld>
            <a:endParaRPr lang="en-US"/>
          </a:p>
        </p:txBody>
      </p:sp>
      <p:sp>
        <p:nvSpPr>
          <p:cNvPr id="5" name="Footer Placeholder 4">
            <a:extLst>
              <a:ext uri="{FF2B5EF4-FFF2-40B4-BE49-F238E27FC236}">
                <a16:creationId xmlns:a16="http://schemas.microsoft.com/office/drawing/2014/main" id="{510B3A44-600B-7C4B-8B9A-566F1CC0E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44CC8-B94B-0842-BE03-6FDAE420D8CD}"/>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1095553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2294689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48013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WORK\королiвськi митцi\Amare\id\Amare Global id\ppt\images\amare id-17.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217073" y="2"/>
            <a:ext cx="4974927" cy="704414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userDrawn="1"/>
        </p:nvSpPr>
        <p:spPr>
          <a:xfrm>
            <a:off x="0" y="1524566"/>
            <a:ext cx="8112224" cy="380886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pic>
        <p:nvPicPr>
          <p:cNvPr id="13" name="Picture 3" descr="D:\WORK\королiвськi митцi\Amare\id\Amare Global id\ppt\images\amare id-16.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1425" y="2002974"/>
            <a:ext cx="1969751" cy="2674165"/>
          </a:xfrm>
          <a:prstGeom prst="rect">
            <a:avLst/>
          </a:prstGeom>
          <a:noFill/>
          <a:extLst>
            <a:ext uri="{909E8E84-426E-40DD-AFC4-6F175D3DCCD1}">
              <a14:hiddenFill xmlns:a14="http://schemas.microsoft.com/office/drawing/2010/main">
                <a:solidFill>
                  <a:srgbClr val="FFFFFF"/>
                </a:solidFill>
              </a14:hiddenFill>
            </a:ext>
          </a:extLst>
        </p:spPr>
      </p:pic>
      <p:sp>
        <p:nvSpPr>
          <p:cNvPr id="14" name="Заголовок 1"/>
          <p:cNvSpPr>
            <a:spLocks noGrp="1"/>
          </p:cNvSpPr>
          <p:nvPr>
            <p:ph type="title" hasCustomPrompt="1"/>
          </p:nvPr>
        </p:nvSpPr>
        <p:spPr>
          <a:xfrm>
            <a:off x="3407701" y="2540045"/>
            <a:ext cx="4131659" cy="1849063"/>
          </a:xfrm>
          <a:prstGeom prst="rect">
            <a:avLst/>
          </a:prstGeom>
        </p:spPr>
        <p:txBody>
          <a:bodyPr vert="horz" lIns="91440" tIns="45720" rIns="91440" bIns="45720" rtlCol="0" anchor="ctr">
            <a:normAutofit/>
          </a:bodyPr>
          <a:lstStyle>
            <a:lvl1pPr algn="l">
              <a:defRPr sz="5333" b="1">
                <a:solidFill>
                  <a:srgbClr val="3B2D59"/>
                </a:solidFill>
                <a:latin typeface="+mn-lt"/>
              </a:defRPr>
            </a:lvl1pPr>
          </a:lstStyle>
          <a:p>
            <a:r>
              <a:rPr lang="en-US" dirty="0"/>
              <a:t>Click to add text</a:t>
            </a:r>
            <a:endParaRPr lang="ru-RU" dirty="0"/>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10" name="Рисунок 2"/>
          <p:cNvSpPr>
            <a:spLocks noGrp="1"/>
          </p:cNvSpPr>
          <p:nvPr>
            <p:ph type="pic" idx="11"/>
          </p:nvPr>
        </p:nvSpPr>
        <p:spPr>
          <a:xfrm>
            <a:off x="6100093" y="-3015"/>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1" name="Рисунок 2"/>
          <p:cNvSpPr>
            <a:spLocks noGrp="1"/>
          </p:cNvSpPr>
          <p:nvPr>
            <p:ph type="pic" idx="10"/>
          </p:nvPr>
        </p:nvSpPr>
        <p:spPr>
          <a:xfrm>
            <a:off x="3" y="-3014"/>
            <a:ext cx="6100233" cy="46801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Текст 3"/>
          <p:cNvSpPr>
            <a:spLocks noGrp="1"/>
          </p:cNvSpPr>
          <p:nvPr>
            <p:ph type="body" sz="half" idx="2" hasCustomPrompt="1"/>
          </p:nvPr>
        </p:nvSpPr>
        <p:spPr>
          <a:xfrm>
            <a:off x="431371" y="5253203"/>
            <a:ext cx="5664629" cy="108317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6" name="Рисунок 2"/>
          <p:cNvSpPr>
            <a:spLocks noGrp="1"/>
          </p:cNvSpPr>
          <p:nvPr>
            <p:ph type="pic" idx="11"/>
          </p:nvPr>
        </p:nvSpPr>
        <p:spPr>
          <a:xfrm>
            <a:off x="-4231" y="1"/>
            <a:ext cx="12196233" cy="62678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7" name="Заголовок 1"/>
          <p:cNvSpPr>
            <a:spLocks noGrp="1"/>
          </p:cNvSpPr>
          <p:nvPr>
            <p:ph type="title" hasCustomPrompt="1"/>
          </p:nvPr>
        </p:nvSpPr>
        <p:spPr>
          <a:xfrm>
            <a:off x="623392" y="1028734"/>
            <a:ext cx="10945216" cy="105611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9" name="Текст 3"/>
          <p:cNvSpPr>
            <a:spLocks noGrp="1"/>
          </p:cNvSpPr>
          <p:nvPr>
            <p:ph type="body" sz="half" idx="2" hasCustomPrompt="1"/>
          </p:nvPr>
        </p:nvSpPr>
        <p:spPr>
          <a:xfrm>
            <a:off x="741397"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3" name="Текст 3"/>
          <p:cNvSpPr>
            <a:spLocks noGrp="1"/>
          </p:cNvSpPr>
          <p:nvPr>
            <p:ph type="body" sz="half" idx="10" hasCustomPrompt="1"/>
          </p:nvPr>
        </p:nvSpPr>
        <p:spPr>
          <a:xfrm>
            <a:off x="6384036" y="2756925"/>
            <a:ext cx="4992553" cy="268829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10"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592277" y="0"/>
            <a:ext cx="3599723" cy="248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230" y="0"/>
            <a:ext cx="7924433"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2" name="Picture 5"/>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52387" y="6309320"/>
            <a:ext cx="349967" cy="33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userDrawn="1"/>
        </p:nvSpPr>
        <p:spPr>
          <a:xfrm>
            <a:off x="9998361" y="6309320"/>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
        <p:nvSpPr>
          <p:cNvPr id="15" name="Заголовок 1"/>
          <p:cNvSpPr>
            <a:spLocks noGrp="1"/>
          </p:cNvSpPr>
          <p:nvPr>
            <p:ph type="title" hasCustomPrompt="1"/>
          </p:nvPr>
        </p:nvSpPr>
        <p:spPr>
          <a:xfrm>
            <a:off x="8112224" y="1241452"/>
            <a:ext cx="3936437" cy="2304256"/>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6" name="Текст 3"/>
          <p:cNvSpPr>
            <a:spLocks noGrp="1"/>
          </p:cNvSpPr>
          <p:nvPr>
            <p:ph type="body" sz="half" idx="2" hasCustomPrompt="1"/>
          </p:nvPr>
        </p:nvSpPr>
        <p:spPr>
          <a:xfrm>
            <a:off x="8230230" y="3909053"/>
            <a:ext cx="3641020" cy="1449288"/>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3396424"/>
            <a:ext cx="4175787" cy="346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userDrawn="1"/>
        </p:nvSpPr>
        <p:spPr>
          <a:xfrm>
            <a:off x="0" y="1"/>
            <a:ext cx="12192000" cy="181059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13" name="Заголовок 1"/>
          <p:cNvSpPr>
            <a:spLocks noGrp="1"/>
          </p:cNvSpPr>
          <p:nvPr>
            <p:ph type="title" hasCustomPrompt="1"/>
          </p:nvPr>
        </p:nvSpPr>
        <p:spPr>
          <a:xfrm>
            <a:off x="2639616" y="260648"/>
            <a:ext cx="8928992" cy="1248784"/>
          </a:xfrm>
        </p:spPr>
        <p:txBody>
          <a:bodyPr>
            <a:normAutofit/>
          </a:bodyPr>
          <a:lstStyle>
            <a:lvl1pPr algn="l">
              <a:defRPr sz="6400" b="1">
                <a:solidFill>
                  <a:srgbClr val="3B2D59"/>
                </a:solidFill>
                <a:latin typeface="+mn-lt"/>
              </a:defRPr>
            </a:lvl1pPr>
          </a:lstStyle>
          <a:p>
            <a:r>
              <a:rPr lang="en-US" dirty="0"/>
              <a:t>Click to add text</a:t>
            </a:r>
            <a:endParaRPr lang="ru-RU" dirty="0"/>
          </a:p>
        </p:txBody>
      </p:sp>
      <p:pic>
        <p:nvPicPr>
          <p:cNvPr id="17"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686751" y="164638"/>
            <a:ext cx="1511869" cy="1463060"/>
          </a:xfrm>
          <a:prstGeom prst="rect">
            <a:avLst/>
          </a:prstGeom>
          <a:noFill/>
          <a:extLst>
            <a:ext uri="{909E8E84-426E-40DD-AFC4-6F175D3DCCD1}">
              <a14:hiddenFill xmlns:a14="http://schemas.microsoft.com/office/drawing/2010/main">
                <a:solidFill>
                  <a:srgbClr val="FFFFFF"/>
                </a:solidFill>
              </a14:hiddenFill>
            </a:ext>
          </a:extLst>
        </p:spPr>
      </p:pic>
      <p:sp>
        <p:nvSpPr>
          <p:cNvPr id="18" name="Текст 3"/>
          <p:cNvSpPr>
            <a:spLocks noGrp="1"/>
          </p:cNvSpPr>
          <p:nvPr>
            <p:ph type="body" sz="half" idx="2" hasCustomPrompt="1"/>
          </p:nvPr>
        </p:nvSpPr>
        <p:spPr>
          <a:xfrm>
            <a:off x="2735627" y="2171733"/>
            <a:ext cx="8448939" cy="260141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14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b="3061"/>
          <a:stretch/>
        </p:blipFill>
        <p:spPr bwMode="auto">
          <a:xfrm>
            <a:off x="0" y="4841858"/>
            <a:ext cx="8232576" cy="201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Рисунок 2"/>
          <p:cNvSpPr>
            <a:spLocks noGrp="1"/>
          </p:cNvSpPr>
          <p:nvPr>
            <p:ph type="pic" idx="11"/>
          </p:nvPr>
        </p:nvSpPr>
        <p:spPr>
          <a:xfrm>
            <a:off x="431371" y="452669"/>
            <a:ext cx="6048672" cy="412845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2" name="Заголовок 1"/>
          <p:cNvSpPr>
            <a:spLocks noGrp="1"/>
          </p:cNvSpPr>
          <p:nvPr>
            <p:ph type="title" hasCustomPrompt="1"/>
          </p:nvPr>
        </p:nvSpPr>
        <p:spPr>
          <a:xfrm>
            <a:off x="7156550" y="452669"/>
            <a:ext cx="3936437" cy="2016224"/>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4" name="Текст 3"/>
          <p:cNvSpPr>
            <a:spLocks noGrp="1"/>
          </p:cNvSpPr>
          <p:nvPr>
            <p:ph type="body" sz="half" idx="2" hasCustomPrompt="1"/>
          </p:nvPr>
        </p:nvSpPr>
        <p:spPr>
          <a:xfrm>
            <a:off x="7152117" y="2660915"/>
            <a:ext cx="4416491" cy="2304256"/>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Титульный слайд">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7"/>
          <a:stretch/>
        </p:blipFill>
        <p:spPr bwMode="auto">
          <a:xfrm>
            <a:off x="0" y="0"/>
            <a:ext cx="12192000" cy="665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Рисунок 2"/>
          <p:cNvSpPr>
            <a:spLocks noGrp="1"/>
          </p:cNvSpPr>
          <p:nvPr>
            <p:ph type="pic" idx="11"/>
          </p:nvPr>
        </p:nvSpPr>
        <p:spPr>
          <a:xfrm>
            <a:off x="1228958" y="644691"/>
            <a:ext cx="9734085" cy="3753544"/>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13" name="Picture 8"/>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 y="4293097"/>
            <a:ext cx="2209001" cy="256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userDrawn="1"/>
        </p:nvSpPr>
        <p:spPr>
          <a:xfrm>
            <a:off x="1199456" y="4716605"/>
            <a:ext cx="9830096" cy="1208673"/>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16" name="Текст 3"/>
          <p:cNvSpPr>
            <a:spLocks noGrp="1"/>
          </p:cNvSpPr>
          <p:nvPr>
            <p:ph type="body" sz="half" idx="2" hasCustomPrompt="1"/>
          </p:nvPr>
        </p:nvSpPr>
        <p:spPr>
          <a:xfrm>
            <a:off x="1505878" y="5253203"/>
            <a:ext cx="9294645" cy="480053"/>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17" name="Заголовок 1"/>
          <p:cNvSpPr>
            <a:spLocks noGrp="1"/>
          </p:cNvSpPr>
          <p:nvPr>
            <p:ph type="title" hasCustomPrompt="1"/>
          </p:nvPr>
        </p:nvSpPr>
        <p:spPr>
          <a:xfrm>
            <a:off x="1487488" y="4829698"/>
            <a:ext cx="5184576" cy="327495"/>
          </a:xfrm>
        </p:spPr>
        <p:txBody>
          <a:bodyPr>
            <a:normAutofit/>
          </a:bodyPr>
          <a:lstStyle>
            <a:lvl1pPr algn="l">
              <a:defRPr sz="2667" b="1">
                <a:solidFill>
                  <a:srgbClr val="3B2D59"/>
                </a:solidFill>
                <a:latin typeface="+mn-lt"/>
              </a:defRPr>
            </a:lvl1pPr>
          </a:lstStyle>
          <a:p>
            <a:r>
              <a:rPr lang="en-US" dirty="0"/>
              <a:t>Click to add text</a:t>
            </a:r>
            <a:endParaRPr lang="ru-RU" dirty="0"/>
          </a:p>
        </p:txBody>
      </p:sp>
      <p:pic>
        <p:nvPicPr>
          <p:cNvPr id="8" name="Picture 3" descr="D:\WORK\королiвськi митцi\Amare\id\Amare Global id\ppt\1-12.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Титульный слайд">
    <p:spTree>
      <p:nvGrpSpPr>
        <p:cNvPr id="1" name=""/>
        <p:cNvGrpSpPr/>
        <p:nvPr/>
      </p:nvGrpSpPr>
      <p:grpSpPr>
        <a:xfrm>
          <a:off x="0" y="0"/>
          <a:ext cx="0" cy="0"/>
          <a:chOff x="0" y="0"/>
          <a:chExt cx="0" cy="0"/>
        </a:xfrm>
      </p:grpSpPr>
      <p:sp>
        <p:nvSpPr>
          <p:cNvPr id="10" name="Прямоугольник 9"/>
          <p:cNvSpPr/>
          <p:nvPr userDrawn="1"/>
        </p:nvSpPr>
        <p:spPr>
          <a:xfrm>
            <a:off x="0" y="0"/>
            <a:ext cx="12192000" cy="6858000"/>
          </a:xfrm>
          <a:prstGeom prst="rect">
            <a:avLst/>
          </a:prstGeom>
          <a:solidFill>
            <a:srgbClr val="E3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endParaRPr>
          </a:p>
        </p:txBody>
      </p:sp>
      <p:pic>
        <p:nvPicPr>
          <p:cNvPr id="11" name="Picture 2" descr="D:\WORK\королiвськi митцi\Amare\id\Amare Global id\ppt\images\Untitled-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 y="2852936"/>
            <a:ext cx="4901828" cy="4005064"/>
          </a:xfrm>
          <a:prstGeom prst="rect">
            <a:avLst/>
          </a:prstGeom>
          <a:noFill/>
          <a:extLst>
            <a:ext uri="{909E8E84-426E-40DD-AFC4-6F175D3DCCD1}">
              <a14:hiddenFill xmlns:a14="http://schemas.microsoft.com/office/drawing/2010/main">
                <a:solidFill>
                  <a:srgbClr val="FFFFFF"/>
                </a:solidFill>
              </a14:hiddenFill>
            </a:ext>
          </a:extLst>
        </p:spPr>
      </p:pic>
      <p:sp>
        <p:nvSpPr>
          <p:cNvPr id="15" name="Рисунок 2"/>
          <p:cNvSpPr>
            <a:spLocks noGrp="1"/>
          </p:cNvSpPr>
          <p:nvPr>
            <p:ph type="pic" idx="11"/>
          </p:nvPr>
        </p:nvSpPr>
        <p:spPr>
          <a:xfrm>
            <a:off x="6192011" y="731574"/>
            <a:ext cx="5376597" cy="5097693"/>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sp>
        <p:nvSpPr>
          <p:cNvPr id="16" name="Текст 3"/>
          <p:cNvSpPr>
            <a:spLocks noGrp="1"/>
          </p:cNvSpPr>
          <p:nvPr>
            <p:ph type="body" sz="half" idx="2" hasCustomPrompt="1"/>
          </p:nvPr>
        </p:nvSpPr>
        <p:spPr>
          <a:xfrm>
            <a:off x="1007435" y="1691680"/>
            <a:ext cx="4800533" cy="1632181"/>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9" name="Picture 3" descr="D:\WORK\королiвськi митцi\Amare\id\Amare Global id\ppt\images\amare id-16.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9552387" y="6308250"/>
            <a:ext cx="349967" cy="3386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998361" y="6325495"/>
            <a:ext cx="2016224" cy="307777"/>
          </a:xfrm>
          <a:prstGeom prst="rect">
            <a:avLst/>
          </a:prstGeom>
          <a:noFill/>
        </p:spPr>
        <p:txBody>
          <a:bodyPr wrap="square" rtlCol="0">
            <a:spAutoFit/>
          </a:bodyPr>
          <a:lstStyle/>
          <a:p>
            <a:r>
              <a:rPr lang="en-US" sz="1400" b="1" dirty="0">
                <a:solidFill>
                  <a:srgbClr val="3B2D59"/>
                </a:solidFill>
              </a:rPr>
              <a:t>www.amareglobal.com</a:t>
            </a:r>
            <a:endParaRPr lang="ru-RU" sz="1400" b="1" dirty="0">
              <a:solidFill>
                <a:srgbClr val="3B2D59"/>
              </a:solidFill>
            </a:endParaRPr>
          </a:p>
        </p:txBody>
      </p:sp>
      <p:sp>
        <p:nvSpPr>
          <p:cNvPr id="21" name="Текст 3"/>
          <p:cNvSpPr>
            <a:spLocks noGrp="1"/>
          </p:cNvSpPr>
          <p:nvPr>
            <p:ph type="body" sz="half" idx="12" hasCustomPrompt="1"/>
          </p:nvPr>
        </p:nvSpPr>
        <p:spPr>
          <a:xfrm>
            <a:off x="1967543" y="3429000"/>
            <a:ext cx="3846184" cy="1248139"/>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22" name="Заголовок 1"/>
          <p:cNvSpPr>
            <a:spLocks noGrp="1"/>
          </p:cNvSpPr>
          <p:nvPr>
            <p:ph type="title" hasCustomPrompt="1"/>
          </p:nvPr>
        </p:nvSpPr>
        <p:spPr>
          <a:xfrm>
            <a:off x="989686" y="743878"/>
            <a:ext cx="4818281" cy="755783"/>
          </a:xfrm>
        </p:spPr>
        <p:txBody>
          <a:bodyPr>
            <a:normAutofit/>
          </a:bodyPr>
          <a:lstStyle>
            <a:lvl1pPr algn="l">
              <a:defRPr sz="2667" b="1">
                <a:solidFill>
                  <a:srgbClr val="3B2D59"/>
                </a:solidFill>
                <a:latin typeface="+mn-lt"/>
              </a:defRPr>
            </a:lvl1pPr>
          </a:lstStyle>
          <a:p>
            <a:r>
              <a:rPr lang="en-US" dirty="0"/>
              <a:t>Click to add text</a:t>
            </a:r>
            <a:endParaRPr lang="ru-RU" dirty="0"/>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Титульный слайд">
    <p:spTree>
      <p:nvGrpSpPr>
        <p:cNvPr id="1" name=""/>
        <p:cNvGrpSpPr/>
        <p:nvPr/>
      </p:nvGrpSpPr>
      <p:grpSpPr>
        <a:xfrm>
          <a:off x="0" y="0"/>
          <a:ext cx="0" cy="0"/>
          <a:chOff x="0" y="0"/>
          <a:chExt cx="0" cy="0"/>
        </a:xfrm>
      </p:grpSpPr>
      <p:pic>
        <p:nvPicPr>
          <p:cNvPr id="10" name="Picture 6"/>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
            <a:ext cx="12192000" cy="70441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WORK\королiвськi митцi\Amare\id\Amare Global id\ppt\images\amare id-18.pn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prstClr val="white"/>
              </a:solidFill>
            </a:endParaRPr>
          </a:p>
        </p:txBody>
      </p:sp>
      <p:pic>
        <p:nvPicPr>
          <p:cNvPr id="15" name="Picture 2" descr="D:\WORK\королiвськi митцi\Amare\id\Amare Global id\ppt\1-9.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idx="1" hasCustomPrompt="1"/>
          </p:nvPr>
        </p:nvSpPr>
        <p:spPr/>
        <p:txBody>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20.03.2019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963084" y="4406901"/>
            <a:ext cx="10363200" cy="1362075"/>
          </a:xfrm>
        </p:spPr>
        <p:txBody>
          <a:bodyPr anchor="t"/>
          <a:lstStyle>
            <a:lvl1pPr algn="l">
              <a:defRPr sz="5333" b="1" cap="all"/>
            </a:lvl1pPr>
          </a:lstStyle>
          <a:p>
            <a:r>
              <a:rPr lang="en-US" dirty="0"/>
              <a:t>Click to add text</a:t>
            </a:r>
            <a:endParaRPr lang="ru-RU" dirty="0"/>
          </a:p>
        </p:txBody>
      </p:sp>
      <p:sp>
        <p:nvSpPr>
          <p:cNvPr id="3" name="Текст 2"/>
          <p:cNvSpPr>
            <a:spLocks noGrp="1"/>
          </p:cNvSpPr>
          <p:nvPr>
            <p:ph type="body" idx="1" hasCustomPrompt="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add text</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20.03.2019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Объект 2"/>
          <p:cNvSpPr>
            <a:spLocks noGrp="1"/>
          </p:cNvSpPr>
          <p:nvPr>
            <p:ph sz="half" idx="1" hasCustomPrompt="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Объект 3"/>
          <p:cNvSpPr>
            <a:spLocks noGrp="1"/>
          </p:cNvSpPr>
          <p:nvPr>
            <p:ph sz="half" idx="2" hasCustomPrompt="1"/>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20.03.2019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0" y="274639"/>
            <a:ext cx="10972800" cy="1143000"/>
          </a:xfrm>
        </p:spPr>
        <p:txBody>
          <a:bodyPr/>
          <a:lstStyle>
            <a:lvl1pPr>
              <a:defRPr/>
            </a:lvl1pPr>
          </a:lstStyle>
          <a:p>
            <a:r>
              <a:rPr lang="en-US" dirty="0"/>
              <a:t>Click to add text</a:t>
            </a:r>
            <a:endParaRPr lang="ru-RU" dirty="0"/>
          </a:p>
        </p:txBody>
      </p:sp>
      <p:sp>
        <p:nvSpPr>
          <p:cNvPr id="3" name="Текст 2"/>
          <p:cNvSpPr>
            <a:spLocks noGrp="1"/>
          </p:cNvSpPr>
          <p:nvPr>
            <p:ph type="body" idx="1" hasCustomPrompt="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4" name="Объект 3"/>
          <p:cNvSpPr>
            <a:spLocks noGrp="1"/>
          </p:cNvSpPr>
          <p:nvPr>
            <p:ph sz="half" idx="2" hasCustomPrompt="1"/>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5" name="Текст 4"/>
          <p:cNvSpPr>
            <a:spLocks noGrp="1"/>
          </p:cNvSpPr>
          <p:nvPr>
            <p:ph type="body" sz="quarter" idx="3" hasCustomPrompt="1"/>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endParaRPr lang="ru-RU" dirty="0"/>
          </a:p>
        </p:txBody>
      </p:sp>
      <p:sp>
        <p:nvSpPr>
          <p:cNvPr id="6" name="Объект 5"/>
          <p:cNvSpPr>
            <a:spLocks noGrp="1"/>
          </p:cNvSpPr>
          <p:nvPr>
            <p:ph sz="quarter" idx="4" hasCustomPrompt="1"/>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7" name="Дата 6"/>
          <p:cNvSpPr>
            <a:spLocks noGrp="1"/>
          </p:cNvSpPr>
          <p:nvPr>
            <p:ph type="dt" sz="half" idx="10"/>
          </p:nvPr>
        </p:nvSpPr>
        <p:spPr/>
        <p:txBody>
          <a:bodyPr/>
          <a:lstStyle/>
          <a:p>
            <a:fld id="{1AB646AA-B099-4017-99EB-F0173086F60D}" type="datetimeFigureOut">
              <a:rPr lang="ru-RU" smtClean="0">
                <a:solidFill>
                  <a:prstClr val="black">
                    <a:tint val="75000"/>
                  </a:prstClr>
                </a:solidFill>
              </a:rPr>
              <a:pPr/>
              <a:t>20.03.2019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Дата 2"/>
          <p:cNvSpPr>
            <a:spLocks noGrp="1"/>
          </p:cNvSpPr>
          <p:nvPr>
            <p:ph type="dt" sz="half" idx="10"/>
          </p:nvPr>
        </p:nvSpPr>
        <p:spPr/>
        <p:txBody>
          <a:bodyPr/>
          <a:lstStyle/>
          <a:p>
            <a:fld id="{1AB646AA-B099-4017-99EB-F0173086F60D}" type="datetimeFigureOut">
              <a:rPr lang="ru-RU" smtClean="0">
                <a:solidFill>
                  <a:prstClr val="black">
                    <a:tint val="75000"/>
                  </a:prstClr>
                </a:solidFill>
              </a:rPr>
              <a:pPr/>
              <a:t>20.03.2019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AB646AA-B099-4017-99EB-F0173086F60D}" type="datetimeFigureOut">
              <a:rPr lang="ru-RU" smtClean="0">
                <a:solidFill>
                  <a:prstClr val="black">
                    <a:tint val="75000"/>
                  </a:prstClr>
                </a:solidFill>
              </a:rPr>
              <a:pPr/>
              <a:t>20.03.2019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6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09602" y="273049"/>
            <a:ext cx="4011084" cy="1162051"/>
          </a:xfrm>
        </p:spPr>
        <p:txBody>
          <a:bodyPr anchor="b"/>
          <a:lstStyle>
            <a:lvl1pPr algn="l">
              <a:defRPr sz="2667" b="1"/>
            </a:lvl1pPr>
          </a:lstStyle>
          <a:p>
            <a:r>
              <a:rPr lang="en-US" dirty="0"/>
              <a:t>Click to add text</a:t>
            </a:r>
            <a:endParaRPr lang="ru-RU" dirty="0"/>
          </a:p>
        </p:txBody>
      </p:sp>
      <p:sp>
        <p:nvSpPr>
          <p:cNvPr id="3" name="Объект 2"/>
          <p:cNvSpPr>
            <a:spLocks noGrp="1"/>
          </p:cNvSpPr>
          <p:nvPr>
            <p:ph idx="1" hasCustomPrompt="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Текст 3"/>
          <p:cNvSpPr>
            <a:spLocks noGrp="1"/>
          </p:cNvSpPr>
          <p:nvPr>
            <p:ph type="body" sz="half" idx="2" hasCustomPrompt="1"/>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20.03.2019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2389717" y="4800600"/>
            <a:ext cx="7315200" cy="566739"/>
          </a:xfrm>
        </p:spPr>
        <p:txBody>
          <a:bodyPr anchor="b"/>
          <a:lstStyle>
            <a:lvl1pPr algn="l">
              <a:defRPr sz="2667" b="1"/>
            </a:lvl1pPr>
          </a:lstStyle>
          <a:p>
            <a:r>
              <a:rPr lang="en-US" dirty="0"/>
              <a:t>Click to add text</a:t>
            </a:r>
            <a:endParaRPr lang="ru-RU" dirty="0"/>
          </a:p>
        </p:txBody>
      </p:sp>
      <p:sp>
        <p:nvSpPr>
          <p:cNvPr id="3" name="Рисунок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a:p>
        </p:txBody>
      </p:sp>
      <p:sp>
        <p:nvSpPr>
          <p:cNvPr id="4" name="Текст 3"/>
          <p:cNvSpPr>
            <a:spLocks noGrp="1"/>
          </p:cNvSpPr>
          <p:nvPr>
            <p:ph type="body" sz="half" idx="2" hasCustomPrompt="1"/>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sp>
        <p:nvSpPr>
          <p:cNvPr id="5" name="Дата 4"/>
          <p:cNvSpPr>
            <a:spLocks noGrp="1"/>
          </p:cNvSpPr>
          <p:nvPr>
            <p:ph type="dt" sz="half" idx="10"/>
          </p:nvPr>
        </p:nvSpPr>
        <p:spPr/>
        <p:txBody>
          <a:bodyPr/>
          <a:lstStyle/>
          <a:p>
            <a:fld id="{1AB646AA-B099-4017-99EB-F0173086F60D}" type="datetimeFigureOut">
              <a:rPr lang="ru-RU" smtClean="0">
                <a:solidFill>
                  <a:prstClr val="black">
                    <a:tint val="75000"/>
                  </a:prstClr>
                </a:solidFill>
              </a:rPr>
              <a:pPr/>
              <a:t>20.03.2019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Click to add text</a:t>
            </a:r>
            <a:endParaRPr lang="ru-RU" dirty="0"/>
          </a:p>
        </p:txBody>
      </p:sp>
      <p:sp>
        <p:nvSpPr>
          <p:cNvPr id="3" name="Вертикальный текст 2"/>
          <p:cNvSpPr>
            <a:spLocks noGrp="1"/>
          </p:cNvSpPr>
          <p:nvPr>
            <p:ph type="body" orient="vert" idx="1" hasCustomPrompt="1"/>
          </p:nvPr>
        </p:nvSpPr>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20.03.2019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hasCustomPrompt="1"/>
          </p:nvPr>
        </p:nvSpPr>
        <p:spPr>
          <a:xfrm>
            <a:off x="8839200" y="206375"/>
            <a:ext cx="2743200" cy="4387851"/>
          </a:xfrm>
        </p:spPr>
        <p:txBody>
          <a:bodyPr vert="eaVert"/>
          <a:lstStyle/>
          <a:p>
            <a:r>
              <a:rPr lang="en-US" dirty="0"/>
              <a:t>Click to add text</a:t>
            </a:r>
            <a:endParaRPr lang="ru-RU" dirty="0"/>
          </a:p>
        </p:txBody>
      </p:sp>
      <p:sp>
        <p:nvSpPr>
          <p:cNvPr id="3" name="Вертикальный текст 2"/>
          <p:cNvSpPr>
            <a:spLocks noGrp="1"/>
          </p:cNvSpPr>
          <p:nvPr>
            <p:ph type="body" orient="vert" idx="1" hasCustomPrompt="1"/>
          </p:nvPr>
        </p:nvSpPr>
        <p:spPr>
          <a:xfrm>
            <a:off x="609600" y="206375"/>
            <a:ext cx="8026400" cy="4387851"/>
          </a:xfrm>
        </p:spPr>
        <p:txBody>
          <a:bodyPr vert="eaVert"/>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10"/>
          </p:nvPr>
        </p:nvSpPr>
        <p:spPr/>
        <p:txBody>
          <a:bodyPr/>
          <a:lstStyle/>
          <a:p>
            <a:fld id="{1AB646AA-B099-4017-99EB-F0173086F60D}" type="datetimeFigureOut">
              <a:rPr lang="ru-RU" smtClean="0">
                <a:solidFill>
                  <a:prstClr val="black">
                    <a:tint val="75000"/>
                  </a:prstClr>
                </a:solidFill>
              </a:rPr>
              <a:pPr/>
              <a:t>20.03.2019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550744"/>
            <a:ext cx="9144000" cy="659232"/>
          </a:xfrm>
          <a:prstGeom prst="rect">
            <a:avLst/>
          </a:prstGeo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6" name="Subtitle 2">
            <a:extLst>
              <a:ext uri="{FF2B5EF4-FFF2-40B4-BE49-F238E27FC236}">
                <a16:creationId xmlns:a16="http://schemas.microsoft.com/office/drawing/2014/main" id="{B6A099D4-1F00-5B45-A9F4-134252B648BC}"/>
              </a:ext>
            </a:extLst>
          </p:cNvPr>
          <p:cNvSpPr>
            <a:spLocks noGrp="1"/>
          </p:cNvSpPr>
          <p:nvPr>
            <p:ph type="subTitle" idx="1"/>
          </p:nvPr>
        </p:nvSpPr>
        <p:spPr>
          <a:xfrm>
            <a:off x="1524000" y="3328423"/>
            <a:ext cx="9144000" cy="1766092"/>
          </a:xfrm>
          <a:prstGeom prst="rect">
            <a:avLst/>
          </a:prstGeom>
        </p:spPr>
        <p:txBody>
          <a:bodyPr/>
          <a:lstStyle>
            <a:lvl1pPr marL="0" indent="0" algn="ctr">
              <a:buNone/>
              <a:defRPr sz="2400">
                <a:solidFill>
                  <a:srgbClr val="3F2A56"/>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ED135EB-34A1-7643-A70C-FD1880602C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1"/>
          </a:xfrm>
          <a:prstGeom prst="rect">
            <a:avLst/>
          </a:prstGeom>
        </p:spPr>
      </p:pic>
      <p:cxnSp>
        <p:nvCxnSpPr>
          <p:cNvPr id="8" name="Straight Connector 7">
            <a:extLst>
              <a:ext uri="{FF2B5EF4-FFF2-40B4-BE49-F238E27FC236}">
                <a16:creationId xmlns:a16="http://schemas.microsoft.com/office/drawing/2014/main" id="{E7072590-1868-E143-81EA-50B4543800E4}"/>
              </a:ext>
            </a:extLst>
          </p:cNvPr>
          <p:cNvCxnSpPr>
            <a:cxnSpLocks/>
          </p:cNvCxnSpPr>
          <p:nvPr userDrawn="1"/>
        </p:nvCxnSpPr>
        <p:spPr>
          <a:xfrm>
            <a:off x="6357635" y="6514190"/>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CE041B-3A10-0742-9A17-AD9FF5E68C1C}"/>
              </a:ext>
            </a:extLst>
          </p:cNvPr>
          <p:cNvCxnSpPr>
            <a:cxnSpLocks/>
          </p:cNvCxnSpPr>
          <p:nvPr userDrawn="1"/>
        </p:nvCxnSpPr>
        <p:spPr>
          <a:xfrm>
            <a:off x="5352067" y="6514190"/>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94580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F7C49A-E11E-E04E-A32C-5BF49358BD97}" type="datetimeFigureOut">
              <a:rPr lang="en-US" smtClean="0">
                <a:solidFill>
                  <a:prstClr val="black">
                    <a:tint val="75000"/>
                  </a:prstClr>
                </a:solidFill>
              </a:rPr>
              <a:pPr/>
              <a:t>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A9A97-AEA1-A045-B2B6-A083F08F0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5562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pic>
        <p:nvPicPr>
          <p:cNvPr id="12" name="Picture 11" descr="HorizontalLogo_TM_digital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114" y="3034321"/>
            <a:ext cx="2712335" cy="789359"/>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endParaRPr dirty="0">
              <a:solidFill>
                <a:srgbClr val="000000">
                  <a:lumMod val="50000"/>
                  <a:lumOff val="50000"/>
                </a:srgbClr>
              </a:solidFill>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4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6" name="Subtitle 2">
            <a:extLst>
              <a:ext uri="{FF2B5EF4-FFF2-40B4-BE49-F238E27FC236}">
                <a16:creationId xmlns:a16="http://schemas.microsoft.com/office/drawing/2014/main" id="{B6A099D4-1F00-5B45-A9F4-134252B648BC}"/>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ED135EB-34A1-7643-A70C-FD1880602C0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8" name="Straight Connector 7">
            <a:extLst>
              <a:ext uri="{FF2B5EF4-FFF2-40B4-BE49-F238E27FC236}">
                <a16:creationId xmlns:a16="http://schemas.microsoft.com/office/drawing/2014/main" id="{E7072590-1868-E143-81EA-50B4543800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CE041B-3A10-0742-9A17-AD9FF5E68C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91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endParaRPr sz="2400" dirty="0">
              <a:solidFill>
                <a:srgbClr val="FFFFFF"/>
              </a:solidFill>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rgbClr val="FFFFFF"/>
                </a:solidFill>
              </a:rPr>
              <a:t>A MENTAL WELLNESS COMPANY</a:t>
            </a: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482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lumMod val="65000"/>
                </a:srgbClr>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9_Титульный слайд">
    <p:bg>
      <p:bgRef idx="1002">
        <a:schemeClr val="bg2"/>
      </p:bgRef>
    </p:bg>
    <p:spTree>
      <p:nvGrpSpPr>
        <p:cNvPr id="1" name=""/>
        <p:cNvGrpSpPr/>
        <p:nvPr/>
      </p:nvGrpSpPr>
      <p:grpSpPr>
        <a:xfrm>
          <a:off x="0" y="0"/>
          <a:ext cx="0" cy="0"/>
          <a:chOff x="0" y="0"/>
          <a:chExt cx="0" cy="0"/>
        </a:xfrm>
      </p:grpSpPr>
      <p:pic>
        <p:nvPicPr>
          <p:cNvPr id="7" name="Picture 2" descr="D:\WORK\королiвськi митцi\Amare\id\Amare Global id\ppt\images\amare id-18.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rgbClr val="3B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sp>
        <p:nvSpPr>
          <p:cNvPr id="9" name="Прямоугольник 8"/>
          <p:cNvSpPr/>
          <p:nvPr userDrawn="1"/>
        </p:nvSpPr>
        <p:spPr>
          <a:xfrm>
            <a:off x="4660636" y="2433441"/>
            <a:ext cx="2870728" cy="26771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solidFill>
                <a:srgbClr val="FFFFFF"/>
              </a:solidFill>
            </a:endParaRPr>
          </a:p>
        </p:txBody>
      </p:sp>
      <p:pic>
        <p:nvPicPr>
          <p:cNvPr id="15" name="Picture 2" descr="D:\WORK\королiвськi митцi\Amare\id\Amare Global id\ppt\1-9.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add text</a:t>
            </a:r>
            <a:endParaRPr lang="ru-RU"/>
          </a:p>
        </p:txBody>
      </p:sp>
    </p:spTree>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Рисунок 2"/>
          <p:cNvSpPr>
            <a:spLocks noGrp="1"/>
          </p:cNvSpPr>
          <p:nvPr>
            <p:ph type="pic" idx="10"/>
          </p:nvPr>
        </p:nvSpPr>
        <p:spPr>
          <a:xfrm>
            <a:off x="1" y="0"/>
            <a:ext cx="6100233" cy="486916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ru-RU" dirty="0"/>
          </a:p>
        </p:txBody>
      </p:sp>
      <p:pic>
        <p:nvPicPr>
          <p:cNvPr id="8" name="Picture 3" descr="D:\WORK\королiвськi митцi\Amare\id\Amare Global id\ppt\1-1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9078" y="6117299"/>
            <a:ext cx="1418167" cy="438151"/>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hasCustomPrompt="1"/>
          </p:nvPr>
        </p:nvSpPr>
        <p:spPr>
          <a:xfrm>
            <a:off x="6384030" y="157715"/>
            <a:ext cx="3936437" cy="2496277"/>
          </a:xfrm>
        </p:spPr>
        <p:txBody>
          <a:bodyPr>
            <a:normAutofit/>
          </a:bodyPr>
          <a:lstStyle>
            <a:lvl1pPr algn="l">
              <a:defRPr sz="6400" b="1">
                <a:solidFill>
                  <a:srgbClr val="3B2D59"/>
                </a:solidFill>
                <a:latin typeface="+mn-lt"/>
              </a:defRPr>
            </a:lvl1pPr>
          </a:lstStyle>
          <a:p>
            <a:r>
              <a:rPr lang="en-US" dirty="0"/>
              <a:t>Click to add text</a:t>
            </a:r>
            <a:endParaRPr lang="ru-RU" dirty="0"/>
          </a:p>
        </p:txBody>
      </p:sp>
      <p:sp>
        <p:nvSpPr>
          <p:cNvPr id="15" name="Текст 3"/>
          <p:cNvSpPr>
            <a:spLocks noGrp="1"/>
          </p:cNvSpPr>
          <p:nvPr>
            <p:ph type="body" sz="half" idx="2" hasCustomPrompt="1"/>
          </p:nvPr>
        </p:nvSpPr>
        <p:spPr>
          <a:xfrm>
            <a:off x="6384033" y="2846013"/>
            <a:ext cx="5493212" cy="2023147"/>
          </a:xfrm>
        </p:spPr>
        <p:txBody>
          <a:bodyPr>
            <a:normAutofit/>
          </a:bodyPr>
          <a:lstStyle>
            <a:lvl1pPr marL="0" indent="0">
              <a:buNone/>
              <a:defRPr sz="14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6" name="Picture 5" descr="D:\WORK\королiвськi митцi\Amare\id\Amare Global id\ppt\1-8.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044957"/>
            <a:ext cx="4503411" cy="3813043"/>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3" name="Picture 2" descr="foot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DDAE8"/>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1394" y="2524027"/>
            <a:ext cx="4934568" cy="1588314"/>
          </a:xfrm>
          <a:prstGeom prst="rect">
            <a:avLst/>
          </a:prstGeom>
        </p:spPr>
      </p:pic>
      <p:cxnSp>
        <p:nvCxnSpPr>
          <p:cNvPr id="9" name="Straight Connector 8"/>
          <p:cNvCxnSpPr/>
          <p:nvPr userDrawn="1"/>
        </p:nvCxnSpPr>
        <p:spPr>
          <a:xfrm>
            <a:off x="5312269" y="2676246"/>
            <a:ext cx="0" cy="1325563"/>
          </a:xfrm>
          <a:prstGeom prst="line">
            <a:avLst/>
          </a:prstGeom>
          <a:ln w="38100" cmpd="sng">
            <a:solidFill>
              <a:srgbClr val="5525A5"/>
            </a:solidFill>
          </a:ln>
        </p:spPr>
        <p:style>
          <a:lnRef idx="2">
            <a:schemeClr val="accent1"/>
          </a:lnRef>
          <a:fillRef idx="0">
            <a:schemeClr val="accent1"/>
          </a:fillRef>
          <a:effectRef idx="1">
            <a:schemeClr val="accent1"/>
          </a:effectRef>
          <a:fontRef idx="minor">
            <a:schemeClr val="tx1"/>
          </a:fontRef>
        </p:style>
      </p:cxnSp>
      <p:sp>
        <p:nvSpPr>
          <p:cNvPr id="11" name="Shape 33"/>
          <p:cNvSpPr txBox="1">
            <a:spLocks noGrp="1"/>
          </p:cNvSpPr>
          <p:nvPr>
            <p:ph type="title"/>
          </p:nvPr>
        </p:nvSpPr>
        <p:spPr>
          <a:xfrm>
            <a:off x="5436973" y="2676246"/>
            <a:ext cx="6096001" cy="1325564"/>
          </a:xfrm>
          <a:prstGeom prst="rect">
            <a:avLst/>
          </a:prstGeom>
        </p:spPr>
        <p:txBody>
          <a:bodyPr lIns="91425" tIns="91425" rIns="91425" bIns="91425" anchor="ctr" anchorCtr="0">
            <a:normAutofit/>
          </a:bodyPr>
          <a:lstStyle>
            <a:lvl1pPr lvl="0" algn="l" rtl="0">
              <a:spcBef>
                <a:spcPts val="0"/>
              </a:spcBef>
              <a:defRPr sz="3600">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1D8B14A-65D3-A848-AE32-AFC9E611E46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0044B5DE-795C-2D47-B590-0459E9611D06}"/>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3890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30165"/>
            <a:ext cx="9144000" cy="797670"/>
          </a:xfrm>
        </p:spPr>
        <p:txBody>
          <a:bodyPr anchor="b" anchorCtr="0">
            <a:normAutofit/>
          </a:bodyPr>
          <a:lstStyle>
            <a:lvl1pPr algn="l">
              <a:defRPr sz="4000" b="1">
                <a:solidFill>
                  <a:schemeClr val="bg1"/>
                </a:solidFill>
                <a:latin typeface="Verdana" charset="0"/>
                <a:ea typeface="Verdana" charset="0"/>
                <a:cs typeface="Verdana" charset="0"/>
              </a:defRPr>
            </a:lvl1pPr>
          </a:lstStyle>
          <a:p>
            <a:r>
              <a:rPr lang="en-US" dirty="0"/>
              <a:t>Click to edit Master title style</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9406" y="6380702"/>
            <a:ext cx="4213188" cy="366565"/>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87070"/>
            <a:ext cx="9144000" cy="797670"/>
          </a:xfrm>
        </p:spPr>
        <p:txBody>
          <a:bodyPr anchor="b" anchorCtr="0">
            <a:normAutofit/>
          </a:bodyPr>
          <a:lstStyle>
            <a:lvl1pPr algn="l">
              <a:defRPr sz="4000" b="1">
                <a:solidFill>
                  <a:schemeClr val="bg1"/>
                </a:solidFill>
                <a:latin typeface="Verdana" charset="0"/>
                <a:ea typeface="Verdana" charset="0"/>
                <a:cs typeface="Verdana" charset="0"/>
              </a:defRPr>
            </a:lvl1pPr>
          </a:lstStyle>
          <a:p>
            <a:r>
              <a:rPr lang="en-US" dirty="0"/>
              <a:t>Click to edit Master title style</a:t>
            </a:r>
          </a:p>
        </p:txBody>
      </p:sp>
      <p:sp>
        <p:nvSpPr>
          <p:cNvPr id="3" name="Subtitle 2"/>
          <p:cNvSpPr>
            <a:spLocks noGrp="1"/>
          </p:cNvSpPr>
          <p:nvPr>
            <p:ph type="subTitle" idx="1"/>
          </p:nvPr>
        </p:nvSpPr>
        <p:spPr>
          <a:xfrm>
            <a:off x="1524000" y="3328422"/>
            <a:ext cx="8822267" cy="176609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9406" y="6380702"/>
            <a:ext cx="4213188" cy="366565"/>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9_Blank">
    <p:bg>
      <p:bgPr>
        <a:solidFill>
          <a:srgbClr val="3F2A56"/>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8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20_Blank">
    <p:bg>
      <p:bgPr>
        <a:solidFill>
          <a:srgbClr val="DDDAE8"/>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5_Blank">
    <p:bg>
      <p:bgPr>
        <a:solidFill>
          <a:srgbClr val="3F2A56"/>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50" y="432570"/>
            <a:ext cx="2377440"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DDDAE8"/>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52" y="432570"/>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152" y="432570"/>
            <a:ext cx="2377436" cy="628859"/>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477795" y="453081"/>
            <a:ext cx="3426940" cy="5496616"/>
          </a:xfrm>
        </p:spPr>
        <p:txBody>
          <a:bodyPr/>
          <a:lstStyle/>
          <a:p>
            <a:endParaRPr lang="en-US"/>
          </a:p>
        </p:txBody>
      </p:sp>
      <p:sp>
        <p:nvSpPr>
          <p:cNvPr id="9" name="Picture Placeholder 2"/>
          <p:cNvSpPr>
            <a:spLocks noGrp="1"/>
          </p:cNvSpPr>
          <p:nvPr>
            <p:ph type="pic" sz="quarter" idx="14"/>
          </p:nvPr>
        </p:nvSpPr>
        <p:spPr>
          <a:xfrm>
            <a:off x="4382530" y="453081"/>
            <a:ext cx="3426940" cy="5496616"/>
          </a:xfrm>
        </p:spPr>
        <p:txBody>
          <a:bodyPr/>
          <a:lstStyle/>
          <a:p>
            <a:endParaRPr lang="en-US"/>
          </a:p>
        </p:txBody>
      </p:sp>
      <p:sp>
        <p:nvSpPr>
          <p:cNvPr id="10" name="Picture Placeholder 2"/>
          <p:cNvSpPr>
            <a:spLocks noGrp="1"/>
          </p:cNvSpPr>
          <p:nvPr>
            <p:ph type="pic" sz="quarter" idx="15"/>
          </p:nvPr>
        </p:nvSpPr>
        <p:spPr>
          <a:xfrm>
            <a:off x="8287265" y="453081"/>
            <a:ext cx="3426940" cy="5496616"/>
          </a:xfrm>
        </p:spPr>
        <p:txBody>
          <a:bodyPr/>
          <a:lstStyle/>
          <a:p>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endParaRPr sz="2400" dirty="0">
              <a:solidFill>
                <a:srgbClr val="000000"/>
              </a:solidFill>
            </a:endParaRPr>
          </a:p>
        </p:txBody>
      </p:sp>
      <p:sp>
        <p:nvSpPr>
          <p:cNvPr id="6" name="Shape 34"/>
          <p:cNvSpPr txBox="1">
            <a:spLocks noGrp="1"/>
          </p:cNvSpPr>
          <p:nvPr>
            <p:ph type="body" idx="1"/>
          </p:nvPr>
        </p:nvSpPr>
        <p:spPr>
          <a:xfrm>
            <a:off x="387178" y="331336"/>
            <a:ext cx="6311240" cy="5654936"/>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331336"/>
            <a:ext cx="4642022" cy="5654936"/>
          </a:xfrm>
        </p:spPr>
        <p:txBody>
          <a:bodyPr>
            <a:normAutofit/>
          </a:bodyPr>
          <a:lstStyle>
            <a:lvl1pPr>
              <a:defRPr sz="1013">
                <a:solidFill>
                  <a:srgbClr val="00B0F0"/>
                </a:solidFill>
              </a:defRPr>
            </a:lvl1pPr>
          </a:lstStyle>
          <a:p>
            <a:endParaRPr lang="id-ID"/>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15348" y="6123321"/>
            <a:ext cx="2161305" cy="57169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theme" Target="../theme/theme3.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theme" Target="../theme/theme4.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theme" Target="../theme/theme5.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theme" Target="../theme/theme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slideLayout" Target="../slideLayouts/slideLayout181.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 Id="rId8"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8806355"/>
      </p:ext>
    </p:extLst>
  </p:cSld>
  <p:clrMap bg1="lt1" tx1="dk1" bg2="lt2" tx2="dk2" accent1="accent1" accent2="accent2" accent3="accent3" accent4="accent4" accent5="accent5" accent6="accent6" hlink="hlink" folHlink="folHlink"/>
  <p:sldLayoutIdLst>
    <p:sldLayoutId id="2147483829" r:id="rId1"/>
    <p:sldLayoutId id="2147483859" r:id="rId2"/>
    <p:sldLayoutId id="2147483806" r:id="rId3"/>
    <p:sldLayoutId id="2147483864" r:id="rId4"/>
    <p:sldLayoutId id="2147483860" r:id="rId5"/>
    <p:sldLayoutId id="2147483861" r:id="rId6"/>
    <p:sldLayoutId id="2147483858" r:id="rId7"/>
    <p:sldLayoutId id="2147483865" r:id="rId8"/>
    <p:sldLayoutId id="2147483862" r:id="rId9"/>
    <p:sldLayoutId id="2147483863" r:id="rId10"/>
    <p:sldLayoutId id="2147483853" r:id="rId11"/>
    <p:sldLayoutId id="2147483854" r:id="rId12"/>
    <p:sldLayoutId id="2147483852" r:id="rId13"/>
    <p:sldLayoutId id="2147483849" r:id="rId14"/>
    <p:sldLayoutId id="2147483851" r:id="rId15"/>
    <p:sldLayoutId id="2147483850" r:id="rId16"/>
    <p:sldLayoutId id="2147483846" r:id="rId17"/>
    <p:sldLayoutId id="2147483847" r:id="rId18"/>
    <p:sldLayoutId id="2147483841" r:id="rId19"/>
    <p:sldLayoutId id="2147483811" r:id="rId20"/>
    <p:sldLayoutId id="2147483856" r:id="rId21"/>
    <p:sldLayoutId id="2147483810" r:id="rId22"/>
    <p:sldLayoutId id="2147483842" r:id="rId23"/>
    <p:sldLayoutId id="2147483848" r:id="rId24"/>
    <p:sldLayoutId id="2147483844" r:id="rId25"/>
    <p:sldLayoutId id="2147483845" r:id="rId26"/>
    <p:sldLayoutId id="2147483838" r:id="rId27"/>
    <p:sldLayoutId id="2147483839" r:id="rId28"/>
    <p:sldLayoutId id="2147483843" r:id="rId29"/>
    <p:sldLayoutId id="2147483866" r:id="rId30"/>
    <p:sldLayoutId id="2147483868" r:id="rId31"/>
    <p:sldLayoutId id="2147484220" r:id="rId32"/>
    <p:sldLayoutId id="2147484221"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add text</a:t>
            </a:r>
            <a:endParaRPr lang="ru-RU" dirty="0"/>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First level</a:t>
            </a:r>
            <a:endParaRPr lang="ru-RU" dirty="0"/>
          </a:p>
          <a:p>
            <a:pPr lvl="1"/>
            <a:r>
              <a:rPr lang="en-US" dirty="0"/>
              <a:t>Second level </a:t>
            </a:r>
            <a:endParaRPr lang="ru-RU" dirty="0"/>
          </a:p>
          <a:p>
            <a:pPr lvl="2"/>
            <a:r>
              <a:rPr lang="en-US" dirty="0"/>
              <a:t>Third level</a:t>
            </a:r>
            <a:endParaRPr lang="ru-RU" dirty="0"/>
          </a:p>
          <a:p>
            <a:pPr lvl="3"/>
            <a:r>
              <a:rPr lang="en-US" dirty="0"/>
              <a:t>Fourth level</a:t>
            </a:r>
            <a:endParaRPr lang="ru-RU" dirty="0"/>
          </a:p>
          <a:p>
            <a:pPr lvl="4"/>
            <a:r>
              <a:rPr lang="en-US" dirty="0"/>
              <a:t>Fifth level </a:t>
            </a:r>
            <a:endParaRPr lang="ru-RU" dirty="0"/>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AB646AA-B099-4017-99EB-F0173086F60D}" type="datetimeFigureOut">
              <a:rPr lang="ru-RU" smtClean="0">
                <a:solidFill>
                  <a:prstClr val="black">
                    <a:tint val="75000"/>
                  </a:prstClr>
                </a:solidFill>
              </a:rPr>
              <a:pPr/>
              <a:t>20.03.2019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4C61AF4-AE05-4A94-9293-D1717436104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0964737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87" r:id="rId21"/>
    <p:sldLayoutId id="2147483988" r:id="rId22"/>
    <p:sldLayoutId id="2147484218" r:id="rId23"/>
    <p:sldLayoutId id="2147484219" r:id="rId2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baseline="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31624082"/>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126895"/>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 id="2147484049" r:id="rId27"/>
    <p:sldLayoutId id="2147484050" r:id="rId28"/>
    <p:sldLayoutId id="2147484051" r:id="rId29"/>
    <p:sldLayoutId id="214748405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308711548"/>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3" r:id="rId19"/>
    <p:sldLayoutId id="2147484074" r:id="rId20"/>
    <p:sldLayoutId id="2147484075" r:id="rId21"/>
    <p:sldLayoutId id="2147484076" r:id="rId22"/>
    <p:sldLayoutId id="2147484077" r:id="rId23"/>
    <p:sldLayoutId id="2147484078" r:id="rId24"/>
    <p:sldLayoutId id="2147484079" r:id="rId25"/>
    <p:sldLayoutId id="2147484080" r:id="rId26"/>
    <p:sldLayoutId id="2147484081" r:id="rId27"/>
    <p:sldLayoutId id="2147484082" r:id="rId28"/>
    <p:sldLayoutId id="2147484083" r:id="rId29"/>
    <p:sldLayoutId id="2147484084" r:id="rId30"/>
    <p:sldLayoutId id="2147484085" r:id="rId31"/>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defRPr>
            </a:lvl1pPr>
          </a:lstStyle>
          <a:p>
            <a:fld id="{0F9C93C3-172E-BD47-8059-FD9EFE4A5A0A}" type="datetimeFigureOut">
              <a:rPr lang="en-US" smtClean="0">
                <a:solidFill>
                  <a:srgbClr val="000000">
                    <a:tint val="75000"/>
                  </a:srgbClr>
                </a:solidFill>
              </a:rPr>
              <a:pPr/>
              <a:t>3/20/19</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defRPr>
            </a:lvl1pPr>
          </a:lstStyle>
          <a:p>
            <a:fld id="{E7E8CE78-8DE1-7A43-A7E0-D6A106AC09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815112580"/>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 id="2147484199" r:id="rId14"/>
    <p:sldLayoutId id="2147484200" r:id="rId15"/>
    <p:sldLayoutId id="2147484201" r:id="rId16"/>
    <p:sldLayoutId id="2147484202" r:id="rId17"/>
    <p:sldLayoutId id="2147484203" r:id="rId18"/>
    <p:sldLayoutId id="2147484204" r:id="rId19"/>
    <p:sldLayoutId id="2147484205" r:id="rId20"/>
    <p:sldLayoutId id="2147484206" r:id="rId21"/>
    <p:sldLayoutId id="2147484207" r:id="rId22"/>
    <p:sldLayoutId id="2147484208" r:id="rId23"/>
    <p:sldLayoutId id="2147484209" r:id="rId24"/>
    <p:sldLayoutId id="2147484210" r:id="rId25"/>
    <p:sldLayoutId id="2147484211" r:id="rId26"/>
    <p:sldLayoutId id="2147484212" r:id="rId27"/>
    <p:sldLayoutId id="2147484213" r:id="rId28"/>
    <p:sldLayoutId id="2147484214" r:id="rId29"/>
    <p:sldLayoutId id="2147484215" r:id="rId30"/>
    <p:sldLayoutId id="2147484216" r:id="rId31"/>
    <p:sldLayoutId id="2147484217" r:id="rId32"/>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10.xml.rels><?xml version="1.0" encoding="UTF-8" standalone="yes"?>
<Relationships xmlns="http://schemas.openxmlformats.org/package/2006/relationships"><Relationship Id="rId8" Type="http://schemas.openxmlformats.org/officeDocument/2006/relationships/image" Target="../media/image102.tiff"/><Relationship Id="rId3" Type="http://schemas.openxmlformats.org/officeDocument/2006/relationships/image" Target="../media/image97.tiff"/><Relationship Id="rId7" Type="http://schemas.openxmlformats.org/officeDocument/2006/relationships/image" Target="../media/image101.tiff"/><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100.tiff"/><Relationship Id="rId11" Type="http://schemas.openxmlformats.org/officeDocument/2006/relationships/image" Target="../media/image63.png"/><Relationship Id="rId5" Type="http://schemas.openxmlformats.org/officeDocument/2006/relationships/image" Target="../media/image99.tiff"/><Relationship Id="rId10" Type="http://schemas.openxmlformats.org/officeDocument/2006/relationships/image" Target="../media/image104.jpeg"/><Relationship Id="rId4" Type="http://schemas.openxmlformats.org/officeDocument/2006/relationships/image" Target="../media/image98.tiff"/><Relationship Id="rId9" Type="http://schemas.openxmlformats.org/officeDocument/2006/relationships/image" Target="../media/image103.tiff"/></Relationships>
</file>

<file path=ppt/slides/_rels/slide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6.jpeg"/><Relationship Id="rId1" Type="http://schemas.openxmlformats.org/officeDocument/2006/relationships/slideLayout" Target="../slideLayouts/slideLayout62.xml"/><Relationship Id="rId4" Type="http://schemas.openxmlformats.org/officeDocument/2006/relationships/image" Target="../media/image107.png"/></Relationships>
</file>

<file path=ppt/slides/_rels/slide13.xml.rels><?xml version="1.0" encoding="UTF-8" standalone="yes"?>
<Relationships xmlns="http://schemas.openxmlformats.org/package/2006/relationships"><Relationship Id="rId8" Type="http://schemas.openxmlformats.org/officeDocument/2006/relationships/image" Target="../media/image112.emf"/><Relationship Id="rId13" Type="http://schemas.openxmlformats.org/officeDocument/2006/relationships/image" Target="../media/image117.emf"/><Relationship Id="rId3" Type="http://schemas.openxmlformats.org/officeDocument/2006/relationships/image" Target="../media/image63.png"/><Relationship Id="rId7" Type="http://schemas.openxmlformats.org/officeDocument/2006/relationships/image" Target="../media/image111.png"/><Relationship Id="rId12" Type="http://schemas.openxmlformats.org/officeDocument/2006/relationships/image" Target="../media/image116.emf"/><Relationship Id="rId2" Type="http://schemas.openxmlformats.org/officeDocument/2006/relationships/image" Target="../media/image106.jpeg"/><Relationship Id="rId1" Type="http://schemas.openxmlformats.org/officeDocument/2006/relationships/slideLayout" Target="../slideLayouts/slideLayout62.xml"/><Relationship Id="rId6" Type="http://schemas.openxmlformats.org/officeDocument/2006/relationships/image" Target="../media/image110.emf"/><Relationship Id="rId11" Type="http://schemas.openxmlformats.org/officeDocument/2006/relationships/image" Target="../media/image115.emf"/><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emf"/><Relationship Id="rId9" Type="http://schemas.openxmlformats.org/officeDocument/2006/relationships/image" Target="../media/image113.png"/><Relationship Id="rId14" Type="http://schemas.openxmlformats.org/officeDocument/2006/relationships/image" Target="../media/image118.png"/></Relationships>
</file>

<file path=ppt/slides/_rels/slide14.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62.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62.xml"/><Relationship Id="rId5" Type="http://schemas.openxmlformats.org/officeDocument/2006/relationships/image" Target="../media/image63.png"/><Relationship Id="rId4" Type="http://schemas.openxmlformats.org/officeDocument/2006/relationships/image" Target="../media/image123.jpg"/></Relationships>
</file>

<file path=ppt/slides/_rels/slide16.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62.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5.xml"/><Relationship Id="rId4" Type="http://schemas.openxmlformats.org/officeDocument/2006/relationships/image" Target="../media/image58.jpeg"/></Relationships>
</file>

<file path=ppt/slides/_rels/slide2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xml"/><Relationship Id="rId1" Type="http://schemas.openxmlformats.org/officeDocument/2006/relationships/slideLayout" Target="../slideLayouts/slideLayout123.xml"/><Relationship Id="rId4" Type="http://schemas.openxmlformats.org/officeDocument/2006/relationships/image" Target="../media/image131.png"/></Relationships>
</file>

<file path=ppt/slides/_rels/slide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xml"/><Relationship Id="rId1" Type="http://schemas.openxmlformats.org/officeDocument/2006/relationships/slideLayout" Target="../slideLayouts/slideLayout123.xml"/><Relationship Id="rId4" Type="http://schemas.openxmlformats.org/officeDocument/2006/relationships/image" Target="../media/image1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xml"/><Relationship Id="rId1" Type="http://schemas.openxmlformats.org/officeDocument/2006/relationships/slideLayout" Target="../slideLayouts/slideLayout154.xml"/></Relationships>
</file>

<file path=ppt/slides/_rels/slide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xml"/><Relationship Id="rId1" Type="http://schemas.openxmlformats.org/officeDocument/2006/relationships/slideLayout" Target="../slideLayouts/slideLayout154.xml"/></Relationships>
</file>

<file path=ppt/slides/_rels/slide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xml"/><Relationship Id="rId1" Type="http://schemas.openxmlformats.org/officeDocument/2006/relationships/slideLayout" Target="../slideLayouts/slideLayout154.xml"/></Relationships>
</file>

<file path=ppt/slides/_rels/slide2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xml"/><Relationship Id="rId1" Type="http://schemas.openxmlformats.org/officeDocument/2006/relationships/slideLayout" Target="../slideLayouts/slideLayout154.xml"/><Relationship Id="rId5" Type="http://schemas.openxmlformats.org/officeDocument/2006/relationships/image" Target="../media/image139.jpeg"/><Relationship Id="rId4" Type="http://schemas.openxmlformats.org/officeDocument/2006/relationships/image" Target="../media/image1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41.png"/></Relationships>
</file>

<file path=ppt/slides/_rels/slide2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61.jpeg"/><Relationship Id="rId4" Type="http://schemas.openxmlformats.org/officeDocument/2006/relationships/image" Target="../media/image60.png"/></Relationships>
</file>

<file path=ppt/slides/_rels/slide30.x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49.jpeg"/><Relationship Id="rId7" Type="http://schemas.openxmlformats.org/officeDocument/2006/relationships/oleObject" Target="../embeddings/oleObject1.bin"/><Relationship Id="rId12" Type="http://schemas.openxmlformats.org/officeDocument/2006/relationships/image" Target="../media/image148.wmf"/><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152.jpeg"/><Relationship Id="rId11" Type="http://schemas.openxmlformats.org/officeDocument/2006/relationships/oleObject" Target="../embeddings/oleObject3.bin"/><Relationship Id="rId5" Type="http://schemas.openxmlformats.org/officeDocument/2006/relationships/image" Target="../media/image151.jpeg"/><Relationship Id="rId10" Type="http://schemas.openxmlformats.org/officeDocument/2006/relationships/image" Target="../media/image147.wmf"/><Relationship Id="rId4" Type="http://schemas.openxmlformats.org/officeDocument/2006/relationships/image" Target="../media/image150.jpeg"/><Relationship Id="rId9"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1.xml"/><Relationship Id="rId4" Type="http://schemas.openxmlformats.org/officeDocument/2006/relationships/image" Target="../media/image155.svg"/></Relationships>
</file>

<file path=ppt/slides/_rels/slide3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31.xml"/><Relationship Id="rId4" Type="http://schemas.openxmlformats.org/officeDocument/2006/relationships/image" Target="../media/image158.jpeg"/></Relationships>
</file>

<file path=ppt/slides/_rels/slide3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1.xml"/><Relationship Id="rId5" Type="http://schemas.openxmlformats.org/officeDocument/2006/relationships/image" Target="../media/image162.png"/><Relationship Id="rId4" Type="http://schemas.openxmlformats.org/officeDocument/2006/relationships/image" Target="../media/image161.png"/></Relationships>
</file>

<file path=ppt/slides/_rels/slide3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145.png"/></Relationships>
</file>

<file path=ppt/slides/_rels/slide3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0.xml"/><Relationship Id="rId5" Type="http://schemas.openxmlformats.org/officeDocument/2006/relationships/image" Target="../media/image170.png"/><Relationship Id="rId4" Type="http://schemas.openxmlformats.org/officeDocument/2006/relationships/image" Target="../media/image169.svg"/></Relationships>
</file>

<file path=ppt/slides/_rels/slide3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4" Type="http://schemas.openxmlformats.org/officeDocument/2006/relationships/image" Target="../media/image173.svg"/></Relationships>
</file>

<file path=ppt/slides/_rels/slide3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5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31.xml"/><Relationship Id="rId4" Type="http://schemas.openxmlformats.org/officeDocument/2006/relationships/image" Target="../media/image177.jpeg"/></Relationships>
</file>

<file path=ppt/slides/_rels/slide4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customXml" Target="../ink/ink1.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182.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43.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0.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173.svg"/><Relationship Id="rId5" Type="http://schemas.openxmlformats.org/officeDocument/2006/relationships/image" Target="../media/image189.png"/><Relationship Id="rId4" Type="http://schemas.openxmlformats.org/officeDocument/2006/relationships/image" Target="../media/image188.png"/></Relationships>
</file>

<file path=ppt/slides/_rels/slide4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31.xml"/><Relationship Id="rId5" Type="http://schemas.openxmlformats.org/officeDocument/2006/relationships/image" Target="../media/image194.png"/><Relationship Id="rId4" Type="http://schemas.openxmlformats.org/officeDocument/2006/relationships/image" Target="../media/image193.png"/></Relationships>
</file>

<file path=ppt/slides/_rels/slide4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173.svg"/><Relationship Id="rId5" Type="http://schemas.openxmlformats.org/officeDocument/2006/relationships/image" Target="../media/image189.png"/><Relationship Id="rId4" Type="http://schemas.openxmlformats.org/officeDocument/2006/relationships/image" Target="../media/image196.png"/></Relationships>
</file>

<file path=ppt/slides/_rels/slide46.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31.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4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173.svg"/><Relationship Id="rId5" Type="http://schemas.openxmlformats.org/officeDocument/2006/relationships/image" Target="../media/image189.png"/><Relationship Id="rId4" Type="http://schemas.openxmlformats.org/officeDocument/2006/relationships/image" Target="../media/image20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212.svg"/><Relationship Id="rId5" Type="http://schemas.openxmlformats.org/officeDocument/2006/relationships/image" Target="../media/image211.png"/><Relationship Id="rId4" Type="http://schemas.openxmlformats.org/officeDocument/2006/relationships/image" Target="../media/image2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13.jpg"/></Relationships>
</file>

<file path=ppt/slides/_rels/slide51.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7.jp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216.jpg"/><Relationship Id="rId5" Type="http://schemas.openxmlformats.org/officeDocument/2006/relationships/image" Target="../media/image215.jpg"/><Relationship Id="rId4" Type="http://schemas.openxmlformats.org/officeDocument/2006/relationships/image" Target="../media/image21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8.png"/><Relationship Id="rId2" Type="http://schemas.openxmlformats.org/officeDocument/2006/relationships/image" Target="../media/image62.png"/><Relationship Id="rId1" Type="http://schemas.openxmlformats.org/officeDocument/2006/relationships/slideLayout" Target="../slideLayouts/slideLayout3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4.jpeg"/><Relationship Id="rId2" Type="http://schemas.openxmlformats.org/officeDocument/2006/relationships/image" Target="../media/image219.png"/><Relationship Id="rId1" Type="http://schemas.openxmlformats.org/officeDocument/2006/relationships/slideLayout" Target="../slideLayouts/slideLayout21.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56.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229.png"/><Relationship Id="rId2" Type="http://schemas.openxmlformats.org/officeDocument/2006/relationships/image" Target="../media/image225.jpeg"/><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228.jpeg"/><Relationship Id="rId4" Type="http://schemas.openxmlformats.org/officeDocument/2006/relationships/image" Target="../media/image227.jpeg"/></Relationships>
</file>

<file path=ppt/slides/_rels/slide5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73.tiff"/><Relationship Id="rId13" Type="http://schemas.openxmlformats.org/officeDocument/2006/relationships/image" Target="../media/image78.emf"/><Relationship Id="rId3" Type="http://schemas.openxmlformats.org/officeDocument/2006/relationships/image" Target="../media/image69.tiff"/><Relationship Id="rId7" Type="http://schemas.openxmlformats.org/officeDocument/2006/relationships/image" Target="../media/image72.emf"/><Relationship Id="rId12" Type="http://schemas.openxmlformats.org/officeDocument/2006/relationships/image" Target="../media/image77.emf"/><Relationship Id="rId2" Type="http://schemas.openxmlformats.org/officeDocument/2006/relationships/notesSlide" Target="../notesSlides/notesSlide3.xml"/><Relationship Id="rId1" Type="http://schemas.openxmlformats.org/officeDocument/2006/relationships/slideLayout" Target="../slideLayouts/slideLayout117.xml"/><Relationship Id="rId6" Type="http://schemas.openxmlformats.org/officeDocument/2006/relationships/image" Target="../media/image71.tiff"/><Relationship Id="rId11" Type="http://schemas.openxmlformats.org/officeDocument/2006/relationships/image" Target="../media/image76.tiff"/><Relationship Id="rId5" Type="http://schemas.openxmlformats.org/officeDocument/2006/relationships/image" Target="../media/image70.emf"/><Relationship Id="rId10" Type="http://schemas.openxmlformats.org/officeDocument/2006/relationships/image" Target="../media/image75.emf"/><Relationship Id="rId4" Type="http://schemas.openxmlformats.org/officeDocument/2006/relationships/image" Target="../media/image63.png"/><Relationship Id="rId9" Type="http://schemas.openxmlformats.org/officeDocument/2006/relationships/image" Target="../media/image74.emf"/><Relationship Id="rId14" Type="http://schemas.openxmlformats.org/officeDocument/2006/relationships/image" Target="../media/image79.emf"/></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80.png"/><Relationship Id="rId16" Type="http://schemas.openxmlformats.org/officeDocument/2006/relationships/image" Target="../media/image94.png"/><Relationship Id="rId1" Type="http://schemas.openxmlformats.org/officeDocument/2006/relationships/slideLayout" Target="../slideLayouts/slideLayout6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19" Type="http://schemas.openxmlformats.org/officeDocument/2006/relationships/image" Target="../media/image63.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384"/>
            <a:ext cx="12192000" cy="54726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a:p>
            <a:endParaRPr lang="en-US" sz="2400" dirty="0">
              <a:solidFill>
                <a:prstClr val="white"/>
              </a:solidFill>
              <a:latin typeface="Verdana" panose="020B0604030504040204" pitchFamily="34" charset="0"/>
            </a:endParaRPr>
          </a:p>
        </p:txBody>
      </p:sp>
      <p:pic>
        <p:nvPicPr>
          <p:cNvPr id="10" name="Picture 9">
            <a:extLst>
              <a:ext uri="{FF2B5EF4-FFF2-40B4-BE49-F238E27FC236}">
                <a16:creationId xmlns:a16="http://schemas.microsoft.com/office/drawing/2014/main" id="{502562B4-BAE1-4A6C-88E9-D0BED9E3B7D5}"/>
              </a:ext>
            </a:extLst>
          </p:cNvPr>
          <p:cNvPicPr>
            <a:picLocks noChangeAspect="1"/>
          </p:cNvPicPr>
          <p:nvPr/>
        </p:nvPicPr>
        <p:blipFill>
          <a:blip r:embed="rId2"/>
          <a:stretch>
            <a:fillRect/>
          </a:stretch>
        </p:blipFill>
        <p:spPr>
          <a:xfrm>
            <a:off x="2556859" y="-834011"/>
            <a:ext cx="7202013" cy="4319888"/>
          </a:xfrm>
          <a:prstGeom prst="rect">
            <a:avLst/>
          </a:prstGeom>
        </p:spPr>
      </p:pic>
      <p:pic>
        <p:nvPicPr>
          <p:cNvPr id="4" name="Picture 3"/>
          <p:cNvPicPr>
            <a:picLocks/>
          </p:cNvPicPr>
          <p:nvPr/>
        </p:nvPicPr>
        <p:blipFill>
          <a:blip r:embed="rId3" cstate="email">
            <a:extLst>
              <a:ext uri="{28A0092B-C50C-407E-A947-70E740481C1C}">
                <a14:useLocalDpi xmlns:a14="http://schemas.microsoft.com/office/drawing/2010/main"/>
              </a:ext>
            </a:extLst>
          </a:blip>
          <a:stretch>
            <a:fillRect/>
          </a:stretch>
        </p:blipFill>
        <p:spPr>
          <a:xfrm>
            <a:off x="1794111" y="4458756"/>
            <a:ext cx="1792224" cy="2389632"/>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4462790"/>
            <a:ext cx="1794292" cy="2392389"/>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6335" y="4455936"/>
            <a:ext cx="1801548" cy="2402064"/>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27915" y="4455936"/>
            <a:ext cx="1801548" cy="2402064"/>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56107" y="4455936"/>
            <a:ext cx="1801548" cy="2402064"/>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88289" y="4446324"/>
            <a:ext cx="1801548" cy="2402064"/>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75830" y="4455936"/>
            <a:ext cx="1801548" cy="2402064"/>
          </a:xfrm>
          <a:prstGeom prst="rect">
            <a:avLst/>
          </a:prstGeom>
        </p:spPr>
      </p:pic>
      <p:sp>
        <p:nvSpPr>
          <p:cNvPr id="17" name="TextBox 16"/>
          <p:cNvSpPr txBox="1"/>
          <p:nvPr/>
        </p:nvSpPr>
        <p:spPr>
          <a:xfrm>
            <a:off x="3158834" y="6393458"/>
            <a:ext cx="5998065" cy="369332"/>
          </a:xfrm>
          <a:prstGeom prst="rect">
            <a:avLst/>
          </a:prstGeom>
          <a:solidFill>
            <a:schemeClr val="bg1">
              <a:alpha val="67000"/>
            </a:schemeClr>
          </a:solidFill>
        </p:spPr>
        <p:txBody>
          <a:bodyPr wrap="square" rtlCol="0">
            <a:spAutoFit/>
          </a:bodyPr>
          <a:lstStyle/>
          <a:p>
            <a:pPr algn="ctr"/>
            <a:r>
              <a:rPr lang="en-US" b="1" dirty="0">
                <a:solidFill>
                  <a:srgbClr val="8064A2">
                    <a:lumMod val="75000"/>
                  </a:srgbClr>
                </a:solidFill>
                <a:latin typeface="Verdana" panose="020B0604030504040204" pitchFamily="34" charset="0"/>
              </a:rPr>
              <a:t>Headquarters located in Irvine, California</a:t>
            </a:r>
          </a:p>
        </p:txBody>
      </p:sp>
      <p:sp>
        <p:nvSpPr>
          <p:cNvPr id="2" name="TextBox 1"/>
          <p:cNvSpPr txBox="1"/>
          <p:nvPr/>
        </p:nvSpPr>
        <p:spPr>
          <a:xfrm>
            <a:off x="-1" y="3306460"/>
            <a:ext cx="12177379" cy="830997"/>
          </a:xfrm>
          <a:prstGeom prst="rect">
            <a:avLst/>
          </a:prstGeom>
          <a:noFill/>
        </p:spPr>
        <p:txBody>
          <a:bodyPr wrap="square" rtlCol="0">
            <a:spAutoFit/>
          </a:bodyPr>
          <a:lstStyle/>
          <a:p>
            <a:pPr algn="ctr"/>
            <a:r>
              <a:rPr lang="en-US" sz="2400" b="1" dirty="0">
                <a:solidFill>
                  <a:prstClr val="white"/>
                </a:solidFill>
                <a:latin typeface="Verdana" panose="020B0604030504040204" pitchFamily="34" charset="0"/>
              </a:rPr>
              <a:t>Mission:  To create a holistic mental wellness platform that </a:t>
            </a:r>
          </a:p>
          <a:p>
            <a:pPr algn="ctr"/>
            <a:r>
              <a:rPr lang="en-US" sz="2400" b="1" dirty="0">
                <a:solidFill>
                  <a:prstClr val="white"/>
                </a:solidFill>
                <a:latin typeface="Verdana" panose="020B0604030504040204" pitchFamily="34" charset="0"/>
              </a:rPr>
              <a:t>connects a purpose-driven community of passionate people.</a:t>
            </a:r>
          </a:p>
        </p:txBody>
      </p:sp>
      <p:sp>
        <p:nvSpPr>
          <p:cNvPr id="9" name="TextBox 8"/>
          <p:cNvSpPr txBox="1"/>
          <p:nvPr/>
        </p:nvSpPr>
        <p:spPr>
          <a:xfrm>
            <a:off x="0" y="2533025"/>
            <a:ext cx="12177378" cy="584775"/>
          </a:xfrm>
          <a:prstGeom prst="rect">
            <a:avLst/>
          </a:prstGeom>
          <a:noFill/>
        </p:spPr>
        <p:txBody>
          <a:bodyPr wrap="square" rtlCol="0">
            <a:spAutoFit/>
          </a:bodyPr>
          <a:lstStyle/>
          <a:p>
            <a:pPr algn="ctr"/>
            <a:r>
              <a:rPr lang="en-US" sz="3200" b="1" dirty="0">
                <a:solidFill>
                  <a:prstClr val="white"/>
                </a:solidFill>
                <a:latin typeface="Verdana" panose="020B0604030504040204" pitchFamily="34" charset="0"/>
              </a:rPr>
              <a:t>Vision: Leading the mental wellness revolution.</a:t>
            </a:r>
          </a:p>
        </p:txBody>
      </p:sp>
    </p:spTree>
    <p:extLst>
      <p:ext uri="{BB962C8B-B14F-4D97-AF65-F5344CB8AC3E}">
        <p14:creationId xmlns:p14="http://schemas.microsoft.com/office/powerpoint/2010/main" val="29038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79" y="365125"/>
            <a:ext cx="11603421" cy="1325563"/>
          </a:xfrm>
        </p:spPr>
        <p:txBody>
          <a:bodyPr>
            <a:normAutofit/>
          </a:bodyPr>
          <a:lstStyle/>
          <a:p>
            <a:r>
              <a:rPr lang="en-US" sz="4000"/>
              <a:t>Cultural Change Around Mental Wellness</a:t>
            </a:r>
            <a:endParaRPr lang="en-US" sz="40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296" y="1690688"/>
            <a:ext cx="3405352" cy="255401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7251" y="1790535"/>
            <a:ext cx="2040137" cy="306228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03471" y="1523732"/>
            <a:ext cx="1676166" cy="2519527"/>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5749" y="3885855"/>
            <a:ext cx="1979024" cy="2552537"/>
          </a:xfrm>
          <a:prstGeom prst="rect">
            <a:avLst/>
          </a:prstGeom>
        </p:spPr>
      </p:pic>
      <p:pic>
        <p:nvPicPr>
          <p:cNvPr id="7" name="Picture 6"/>
          <p:cNvPicPr>
            <a:picLocks noChangeAspect="1"/>
          </p:cNvPicPr>
          <p:nvPr/>
        </p:nvPicPr>
        <p:blipFill>
          <a:blip r:embed="rId7"/>
          <a:stretch>
            <a:fillRect/>
          </a:stretch>
        </p:blipFill>
        <p:spPr>
          <a:xfrm>
            <a:off x="9341486" y="1483990"/>
            <a:ext cx="2031166" cy="2559269"/>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47694" y="4029829"/>
            <a:ext cx="3279129" cy="1845681"/>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99139" y="4174153"/>
            <a:ext cx="2642128" cy="1763481"/>
          </a:xfrm>
          <a:prstGeom prst="rect">
            <a:avLst/>
          </a:prstGeom>
        </p:spPr>
      </p:pic>
      <p:pic>
        <p:nvPicPr>
          <p:cNvPr id="11" name="Picture 10">
            <a:extLst>
              <a:ext uri="{FF2B5EF4-FFF2-40B4-BE49-F238E27FC236}">
                <a16:creationId xmlns:a16="http://schemas.microsoft.com/office/drawing/2014/main" id="{CED1FA77-BD41-6F44-A76E-F6D4EBE3042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747927" y="4085124"/>
            <a:ext cx="2380020" cy="1580889"/>
          </a:xfrm>
          <a:prstGeom prst="rect">
            <a:avLst/>
          </a:prstGeom>
        </p:spPr>
      </p:pic>
      <p:grpSp>
        <p:nvGrpSpPr>
          <p:cNvPr id="12" name="Group 11"/>
          <p:cNvGrpSpPr/>
          <p:nvPr/>
        </p:nvGrpSpPr>
        <p:grpSpPr>
          <a:xfrm>
            <a:off x="10324672" y="116191"/>
            <a:ext cx="1669667" cy="1616734"/>
            <a:chOff x="148435" y="1259635"/>
            <a:chExt cx="2660232" cy="2194763"/>
          </a:xfrm>
        </p:grpSpPr>
        <p:sp>
          <p:nvSpPr>
            <p:cNvPr id="13" name="Oval 12"/>
            <p:cNvSpPr/>
            <p:nvPr/>
          </p:nvSpPr>
          <p:spPr>
            <a:xfrm>
              <a:off x="148435" y="1259635"/>
              <a:ext cx="2660232" cy="2194763"/>
            </a:xfrm>
            <a:prstGeom prst="ellipse">
              <a:avLst/>
            </a:prstGeom>
            <a:blipFill rotWithShape="1">
              <a:blip r:embed="rId11"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14" name="TextBox 13"/>
            <p:cNvSpPr txBox="1"/>
            <p:nvPr/>
          </p:nvSpPr>
          <p:spPr>
            <a:xfrm>
              <a:off x="270456" y="1868483"/>
              <a:ext cx="2416187" cy="960976"/>
            </a:xfrm>
            <a:prstGeom prst="rect">
              <a:avLst/>
            </a:prstGeom>
            <a:noFill/>
          </p:spPr>
          <p:txBody>
            <a:bodyPr wrap="square" rtlCol="0">
              <a:spAutoFit/>
            </a:bodyPr>
            <a:lstStyle/>
            <a:p>
              <a:pPr algn="ctr" defTabSz="609585"/>
              <a:r>
                <a:rPr lang="en-US" sz="2000" b="1" dirty="0">
                  <a:solidFill>
                    <a:srgbClr val="604A7B"/>
                  </a:solidFill>
                  <a:latin typeface="Arial"/>
                  <a:cs typeface="Arial"/>
                </a:rPr>
                <a:t>SOCIAL SHIFT</a:t>
              </a:r>
            </a:p>
          </p:txBody>
        </p:sp>
      </p:grpSp>
    </p:spTree>
    <p:extLst>
      <p:ext uri="{BB962C8B-B14F-4D97-AF65-F5344CB8AC3E}">
        <p14:creationId xmlns:p14="http://schemas.microsoft.com/office/powerpoint/2010/main" val="61551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18204" y="5587225"/>
            <a:ext cx="5177796"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BUT IS THIS THE RIGHT SOLUTON?</a:t>
            </a:r>
          </a:p>
        </p:txBody>
      </p:sp>
      <p:sp>
        <p:nvSpPr>
          <p:cNvPr id="16" name="Title 1"/>
          <p:cNvSpPr>
            <a:spLocks noGrp="1"/>
          </p:cNvSpPr>
          <p:nvPr>
            <p:ph type="title"/>
          </p:nvPr>
        </p:nvSpPr>
        <p:spPr>
          <a:xfrm>
            <a:off x="838200" y="365125"/>
            <a:ext cx="10515600" cy="1325563"/>
          </a:xfrm>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The NEW Science of</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Mental Wellness</a:t>
            </a:r>
          </a:p>
        </p:txBody>
      </p:sp>
      <p:sp>
        <p:nvSpPr>
          <p:cNvPr id="17" name="Text Placeholder 2"/>
          <p:cNvSpPr txBox="1">
            <a:spLocks/>
          </p:cNvSpPr>
          <p:nvPr/>
        </p:nvSpPr>
        <p:spPr>
          <a:xfrm>
            <a:off x="838200" y="1931335"/>
            <a:ext cx="6019800" cy="355917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has forever focused on the BRAIN as the primary source to addressing mental wellness problems &amp; answers. </a:t>
            </a:r>
          </a:p>
          <a:p>
            <a:endParaRPr lang="en-US"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We’ve been relying highly on antidepressants and other forms of serotonin reuptake inhibitors (SSRIs) to resolve these issues.</a:t>
            </a: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a:extLst>
              <a:ext uri="{FF2B5EF4-FFF2-40B4-BE49-F238E27FC236}">
                <a16:creationId xmlns:a16="http://schemas.microsoft.com/office/drawing/2014/main" id="{12A306A0-D21D-4B25-B73B-5954C2856F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92471" y="1895407"/>
            <a:ext cx="4917871" cy="2981459"/>
          </a:xfrm>
          <a:prstGeom prst="rect">
            <a:avLst/>
          </a:prstGeom>
        </p:spPr>
      </p:pic>
      <p:grpSp>
        <p:nvGrpSpPr>
          <p:cNvPr id="20" name="Group 19"/>
          <p:cNvGrpSpPr/>
          <p:nvPr/>
        </p:nvGrpSpPr>
        <p:grpSpPr>
          <a:xfrm>
            <a:off x="7796480" y="219539"/>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6134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solidFill>
                  <a:srgbClr val="3F2A56"/>
                </a:solidFill>
                <a:latin typeface="Aller" charset="0"/>
                <a:ea typeface="Aller" charset="0"/>
                <a:cs typeface="Aller" charset="0"/>
              </a:rPr>
              <a:t>RECENT SCIENTIFIC </a:t>
            </a:r>
            <a:br>
              <a:rPr lang="en-US" sz="4800" b="1" dirty="0">
                <a:solidFill>
                  <a:srgbClr val="3F2A56"/>
                </a:solidFill>
                <a:latin typeface="Aller" charset="0"/>
                <a:ea typeface="Aller" charset="0"/>
                <a:cs typeface="Aller" charset="0"/>
              </a:rPr>
            </a:br>
            <a:r>
              <a:rPr lang="en-US" sz="4800" b="1" dirty="0">
                <a:solidFill>
                  <a:srgbClr val="3F2A56"/>
                </a:solidFill>
                <a:latin typeface="Aller" charset="0"/>
                <a:ea typeface="Aller" charset="0"/>
                <a:cs typeface="Aller" charset="0"/>
              </a:rPr>
              <a:t>DISCOVERIES</a:t>
            </a:r>
          </a:p>
        </p:txBody>
      </p:sp>
      <p:sp>
        <p:nvSpPr>
          <p:cNvPr id="3" name="Text Placeholder 2"/>
          <p:cNvSpPr>
            <a:spLocks noGrp="1"/>
          </p:cNvSpPr>
          <p:nvPr>
            <p:ph type="body" sz="quarter" idx="11"/>
          </p:nvPr>
        </p:nvSpPr>
        <p:spPr>
          <a:xfrm>
            <a:off x="838200" y="2003425"/>
            <a:ext cx="6154271" cy="4321175"/>
          </a:xfrm>
        </p:spPr>
        <p:txBody>
          <a:bodyPr>
            <a:noAutofit/>
          </a:bodyPr>
          <a:lstStyle/>
          <a:p>
            <a:pPr marL="342900" indent="-342900">
              <a:buFont typeface="Arial" charset="0"/>
              <a:buChar char="•"/>
            </a:pPr>
            <a:r>
              <a:rPr lang="en-US" dirty="0">
                <a:solidFill>
                  <a:schemeClr val="tx1">
                    <a:lumMod val="75000"/>
                    <a:lumOff val="25000"/>
                  </a:schemeClr>
                </a:solidFill>
                <a:latin typeface="Aller" charset="0"/>
                <a:ea typeface="Aller" charset="0"/>
                <a:cs typeface="Aller" charset="0"/>
              </a:rPr>
              <a:t>Science now tells us that we actually have a </a:t>
            </a:r>
            <a:r>
              <a:rPr lang="en-US" b="1" dirty="0">
                <a:solidFill>
                  <a:schemeClr val="tx1">
                    <a:lumMod val="75000"/>
                    <a:lumOff val="25000"/>
                  </a:schemeClr>
                </a:solidFill>
                <a:latin typeface="Aller" charset="0"/>
                <a:ea typeface="Aller" charset="0"/>
                <a:cs typeface="Aller" charset="0"/>
              </a:rPr>
              <a:t>SECOND BRAIN</a:t>
            </a:r>
            <a:r>
              <a:rPr lang="en-US" dirty="0">
                <a:solidFill>
                  <a:schemeClr val="tx1">
                    <a:lumMod val="75000"/>
                    <a:lumOff val="25000"/>
                  </a:schemeClr>
                </a:solidFill>
                <a:latin typeface="Aller" charset="0"/>
                <a:ea typeface="Aller" charset="0"/>
                <a:cs typeface="Aller" charset="0"/>
              </a:rPr>
              <a:t>!</a:t>
            </a:r>
            <a:br>
              <a:rPr lang="en-US" dirty="0">
                <a:solidFill>
                  <a:schemeClr val="tx1">
                    <a:lumMod val="75000"/>
                    <a:lumOff val="25000"/>
                  </a:schemeClr>
                </a:solidFill>
                <a:latin typeface="Aller" charset="0"/>
                <a:ea typeface="Aller" charset="0"/>
                <a:cs typeface="Aller" charset="0"/>
              </a:rPr>
            </a:br>
            <a:endParaRPr lang="en-US" sz="1600" dirty="0">
              <a:solidFill>
                <a:schemeClr val="tx1">
                  <a:lumMod val="75000"/>
                  <a:lumOff val="25000"/>
                </a:schemeClr>
              </a:solidFill>
              <a:latin typeface="Aller" charset="0"/>
              <a:ea typeface="Aller" charset="0"/>
              <a:cs typeface="Aller" charset="0"/>
            </a:endParaRPr>
          </a:p>
          <a:p>
            <a:pPr marL="342900" indent="-342900">
              <a:buFont typeface="Arial" charset="0"/>
              <a:buChar char="•"/>
            </a:pPr>
            <a:r>
              <a:rPr lang="en-US" dirty="0">
                <a:solidFill>
                  <a:schemeClr val="tx1">
                    <a:lumMod val="75000"/>
                    <a:lumOff val="25000"/>
                  </a:schemeClr>
                </a:solidFill>
                <a:latin typeface="Aller" charset="0"/>
                <a:ea typeface="Aller" charset="0"/>
                <a:cs typeface="Aller" charset="0"/>
              </a:rPr>
              <a:t>There has been a massive scientific shift towards the </a:t>
            </a:r>
            <a:r>
              <a:rPr lang="en-US" b="1" dirty="0">
                <a:solidFill>
                  <a:schemeClr val="tx1">
                    <a:lumMod val="75000"/>
                    <a:lumOff val="25000"/>
                  </a:schemeClr>
                </a:solidFill>
                <a:latin typeface="Aller" charset="0"/>
                <a:ea typeface="Aller" charset="0"/>
                <a:cs typeface="Aller" charset="0"/>
              </a:rPr>
              <a:t>MICROBIOME</a:t>
            </a:r>
            <a:r>
              <a:rPr lang="en-US" dirty="0">
                <a:solidFill>
                  <a:schemeClr val="tx1">
                    <a:lumMod val="75000"/>
                    <a:lumOff val="25000"/>
                  </a:schemeClr>
                </a:solidFill>
                <a:latin typeface="Aller" charset="0"/>
                <a:ea typeface="Aller" charset="0"/>
                <a:cs typeface="Aller" charset="0"/>
              </a:rPr>
              <a:t>, also known as our gut and second brain, as being the source to addressing mental wellness issues.</a:t>
            </a:r>
          </a:p>
          <a:p>
            <a:pPr marL="342900" indent="-342900">
              <a:buFont typeface="Arial" charset="0"/>
              <a:buChar char="•"/>
            </a:pPr>
            <a:endParaRPr lang="en-US" dirty="0">
              <a:solidFill>
                <a:schemeClr val="tx1">
                  <a:lumMod val="75000"/>
                  <a:lumOff val="25000"/>
                </a:schemeClr>
              </a:solidFill>
              <a:latin typeface="Aller" charset="0"/>
              <a:ea typeface="Aller" charset="0"/>
              <a:cs typeface="Aller" charset="0"/>
            </a:endParaRPr>
          </a:p>
        </p:txBody>
      </p:sp>
      <p:sp>
        <p:nvSpPr>
          <p:cNvPr id="5" name="Rectangle 4"/>
          <p:cNvSpPr/>
          <p:nvPr/>
        </p:nvSpPr>
        <p:spPr>
          <a:xfrm>
            <a:off x="3609474" y="6192253"/>
            <a:ext cx="4844715"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7144" y="0"/>
            <a:ext cx="4564856" cy="6858000"/>
          </a:xfrm>
          <a:prstGeom prst="rect">
            <a:avLst/>
          </a:prstGeom>
        </p:spPr>
      </p:pic>
      <p:grpSp>
        <p:nvGrpSpPr>
          <p:cNvPr id="6" name="Group 5"/>
          <p:cNvGrpSpPr/>
          <p:nvPr/>
        </p:nvGrpSpPr>
        <p:grpSpPr>
          <a:xfrm>
            <a:off x="7796480" y="219539"/>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3"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8" name="TextBox 7"/>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pic>
        <p:nvPicPr>
          <p:cNvPr id="9" name="Picture 37">
            <a:extLst>
              <a:ext uri="{FF2B5EF4-FFF2-40B4-BE49-F238E27FC236}">
                <a16:creationId xmlns:a16="http://schemas.microsoft.com/office/drawing/2014/main" id="{67D6CE6C-94B0-BD4C-89E3-B7FB89FEF3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6221" y="5145531"/>
            <a:ext cx="3011219" cy="1467969"/>
          </a:xfrm>
          <a:prstGeom prst="rect">
            <a:avLst/>
          </a:prstGeom>
        </p:spPr>
      </p:pic>
    </p:spTree>
    <p:extLst>
      <p:ext uri="{BB962C8B-B14F-4D97-AF65-F5344CB8AC3E}">
        <p14:creationId xmlns:p14="http://schemas.microsoft.com/office/powerpoint/2010/main" val="12350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solidFill>
                  <a:srgbClr val="3F2A56"/>
                </a:solidFill>
                <a:latin typeface="Aller" charset="0"/>
                <a:ea typeface="Aller" charset="0"/>
                <a:cs typeface="Aller" charset="0"/>
              </a:rPr>
              <a:t>RECENT SCIENTIFIC </a:t>
            </a:r>
            <a:br>
              <a:rPr lang="en-US" sz="4800" b="1" dirty="0">
                <a:solidFill>
                  <a:srgbClr val="3F2A56"/>
                </a:solidFill>
                <a:latin typeface="Aller" charset="0"/>
                <a:ea typeface="Aller" charset="0"/>
                <a:cs typeface="Aller" charset="0"/>
              </a:rPr>
            </a:br>
            <a:r>
              <a:rPr lang="en-US" sz="4800" b="1" dirty="0">
                <a:solidFill>
                  <a:srgbClr val="3F2A56"/>
                </a:solidFill>
                <a:latin typeface="Aller" charset="0"/>
                <a:ea typeface="Aller" charset="0"/>
                <a:cs typeface="Aller" charset="0"/>
              </a:rPr>
              <a:t>DISCOVERIES</a:t>
            </a:r>
          </a:p>
        </p:txBody>
      </p:sp>
      <p:sp>
        <p:nvSpPr>
          <p:cNvPr id="5" name="Rectangle 4"/>
          <p:cNvSpPr/>
          <p:nvPr/>
        </p:nvSpPr>
        <p:spPr>
          <a:xfrm>
            <a:off x="3609474" y="6192253"/>
            <a:ext cx="4844715"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7144" y="0"/>
            <a:ext cx="4564856" cy="6858000"/>
          </a:xfrm>
          <a:prstGeom prst="rect">
            <a:avLst/>
          </a:prstGeom>
        </p:spPr>
      </p:pic>
      <p:grpSp>
        <p:nvGrpSpPr>
          <p:cNvPr id="6" name="Group 5"/>
          <p:cNvGrpSpPr/>
          <p:nvPr/>
        </p:nvGrpSpPr>
        <p:grpSpPr>
          <a:xfrm>
            <a:off x="7796480" y="219539"/>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3"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8" name="TextBox 7"/>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pic>
        <p:nvPicPr>
          <p:cNvPr id="11" name="Picture 10"/>
          <p:cNvPicPr>
            <a:picLocks noChangeAspect="1"/>
          </p:cNvPicPr>
          <p:nvPr/>
        </p:nvPicPr>
        <p:blipFill>
          <a:blip r:embed="rId4"/>
          <a:stretch>
            <a:fillRect/>
          </a:stretch>
        </p:blipFill>
        <p:spPr>
          <a:xfrm>
            <a:off x="383674" y="1762405"/>
            <a:ext cx="1143000" cy="1765300"/>
          </a:xfrm>
          <a:prstGeom prst="rect">
            <a:avLst/>
          </a:prstGeom>
        </p:spPr>
      </p:pic>
      <p:pic>
        <p:nvPicPr>
          <p:cNvPr id="12" name="Picture 9">
            <a:extLst>
              <a:ext uri="{FF2B5EF4-FFF2-40B4-BE49-F238E27FC236}">
                <a16:creationId xmlns:a16="http://schemas.microsoft.com/office/drawing/2014/main" id="{A402EA70-4CCD-0A43-888E-CB59B33764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9822" y="3603673"/>
            <a:ext cx="1244599" cy="1739900"/>
          </a:xfrm>
          <a:prstGeom prst="rect">
            <a:avLst/>
          </a:prstGeom>
        </p:spPr>
      </p:pic>
      <p:pic>
        <p:nvPicPr>
          <p:cNvPr id="14" name="Picture 13"/>
          <p:cNvPicPr>
            <a:picLocks noChangeAspect="1"/>
          </p:cNvPicPr>
          <p:nvPr/>
        </p:nvPicPr>
        <p:blipFill>
          <a:blip r:embed="rId6"/>
          <a:stretch>
            <a:fillRect/>
          </a:stretch>
        </p:blipFill>
        <p:spPr>
          <a:xfrm>
            <a:off x="5644607" y="1738253"/>
            <a:ext cx="1244600" cy="1612900"/>
          </a:xfrm>
          <a:prstGeom prst="rect">
            <a:avLst/>
          </a:prstGeom>
        </p:spPr>
      </p:pic>
      <p:pic>
        <p:nvPicPr>
          <p:cNvPr id="15" name="Picture 15">
            <a:extLst>
              <a:ext uri="{FF2B5EF4-FFF2-40B4-BE49-F238E27FC236}">
                <a16:creationId xmlns:a16="http://schemas.microsoft.com/office/drawing/2014/main" id="{F3F69CC6-D50F-B442-BE72-882FFD8046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84500" y="1701178"/>
            <a:ext cx="1155700" cy="1752600"/>
          </a:xfrm>
          <a:prstGeom prst="rect">
            <a:avLst/>
          </a:prstGeom>
        </p:spPr>
      </p:pic>
      <p:pic>
        <p:nvPicPr>
          <p:cNvPr id="17" name="Picture 16"/>
          <p:cNvPicPr>
            <a:picLocks noChangeAspect="1"/>
          </p:cNvPicPr>
          <p:nvPr/>
        </p:nvPicPr>
        <p:blipFill>
          <a:blip r:embed="rId8"/>
          <a:stretch>
            <a:fillRect/>
          </a:stretch>
        </p:blipFill>
        <p:spPr>
          <a:xfrm>
            <a:off x="380895" y="5449556"/>
            <a:ext cx="1638300" cy="1231900"/>
          </a:xfrm>
          <a:prstGeom prst="rect">
            <a:avLst/>
          </a:prstGeom>
        </p:spPr>
      </p:pic>
      <p:pic>
        <p:nvPicPr>
          <p:cNvPr id="18" name="Picture 23">
            <a:extLst>
              <a:ext uri="{FF2B5EF4-FFF2-40B4-BE49-F238E27FC236}">
                <a16:creationId xmlns:a16="http://schemas.microsoft.com/office/drawing/2014/main" id="{962C93E9-2B46-5E49-89DB-F042DEFDA0B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85865" y="3595945"/>
            <a:ext cx="1168400" cy="1739900"/>
          </a:xfrm>
          <a:prstGeom prst="rect">
            <a:avLst/>
          </a:prstGeom>
        </p:spPr>
      </p:pic>
      <p:pic>
        <p:nvPicPr>
          <p:cNvPr id="19" name="Picture 11">
            <a:extLst>
              <a:ext uri="{FF2B5EF4-FFF2-40B4-BE49-F238E27FC236}">
                <a16:creationId xmlns:a16="http://schemas.microsoft.com/office/drawing/2014/main" id="{D514DB97-985A-C646-8BAD-78713824C0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0895" y="3608654"/>
            <a:ext cx="1155700" cy="1739900"/>
          </a:xfrm>
          <a:prstGeom prst="rect">
            <a:avLst/>
          </a:prstGeom>
        </p:spPr>
      </p:pic>
      <p:pic>
        <p:nvPicPr>
          <p:cNvPr id="21" name="Picture 20"/>
          <p:cNvPicPr>
            <a:picLocks noChangeAspect="1"/>
          </p:cNvPicPr>
          <p:nvPr/>
        </p:nvPicPr>
        <p:blipFill>
          <a:blip r:embed="rId11"/>
          <a:stretch>
            <a:fillRect/>
          </a:stretch>
        </p:blipFill>
        <p:spPr>
          <a:xfrm>
            <a:off x="5669902" y="3527705"/>
            <a:ext cx="1244600" cy="1612900"/>
          </a:xfrm>
          <a:prstGeom prst="rect">
            <a:avLst/>
          </a:prstGeom>
        </p:spPr>
      </p:pic>
      <p:pic>
        <p:nvPicPr>
          <p:cNvPr id="23" name="Picture 22"/>
          <p:cNvPicPr>
            <a:picLocks noChangeAspect="1"/>
          </p:cNvPicPr>
          <p:nvPr/>
        </p:nvPicPr>
        <p:blipFill>
          <a:blip r:embed="rId12"/>
          <a:stretch>
            <a:fillRect/>
          </a:stretch>
        </p:blipFill>
        <p:spPr>
          <a:xfrm>
            <a:off x="1639637" y="1788505"/>
            <a:ext cx="1231900" cy="1651000"/>
          </a:xfrm>
          <a:prstGeom prst="rect">
            <a:avLst/>
          </a:prstGeom>
        </p:spPr>
      </p:pic>
      <p:pic>
        <p:nvPicPr>
          <p:cNvPr id="25" name="Picture 24"/>
          <p:cNvPicPr>
            <a:picLocks noChangeAspect="1"/>
          </p:cNvPicPr>
          <p:nvPr/>
        </p:nvPicPr>
        <p:blipFill>
          <a:blip r:embed="rId13"/>
          <a:stretch>
            <a:fillRect/>
          </a:stretch>
        </p:blipFill>
        <p:spPr>
          <a:xfrm>
            <a:off x="4277017" y="1709396"/>
            <a:ext cx="1244600" cy="1625600"/>
          </a:xfrm>
          <a:prstGeom prst="rect">
            <a:avLst/>
          </a:prstGeom>
        </p:spPr>
      </p:pic>
      <p:pic>
        <p:nvPicPr>
          <p:cNvPr id="28" name="Picture 31">
            <a:extLst>
              <a:ext uri="{FF2B5EF4-FFF2-40B4-BE49-F238E27FC236}">
                <a16:creationId xmlns:a16="http://schemas.microsoft.com/office/drawing/2014/main" id="{F8146E16-4608-244A-ADE5-AF93D33155E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33287" y="3660823"/>
            <a:ext cx="1244600" cy="1625600"/>
          </a:xfrm>
          <a:prstGeom prst="rect">
            <a:avLst/>
          </a:prstGeom>
        </p:spPr>
      </p:pic>
      <p:sp>
        <p:nvSpPr>
          <p:cNvPr id="29" name="TextBox 28"/>
          <p:cNvSpPr txBox="1"/>
          <p:nvPr/>
        </p:nvSpPr>
        <p:spPr>
          <a:xfrm>
            <a:off x="1979158" y="5596794"/>
            <a:ext cx="5688023" cy="954107"/>
          </a:xfrm>
          <a:prstGeom prst="rect">
            <a:avLst/>
          </a:prstGeom>
          <a:noFill/>
        </p:spPr>
        <p:txBody>
          <a:bodyPr wrap="square" rtlCol="0">
            <a:spAutoFit/>
          </a:bodyPr>
          <a:lstStyle/>
          <a:p>
            <a:pPr algn="ctr"/>
            <a:r>
              <a:rPr lang="en-US" sz="2800" dirty="0">
                <a:solidFill>
                  <a:srgbClr val="000000"/>
                </a:solidFill>
              </a:rPr>
              <a:t>The Gut Microbiome solution is </a:t>
            </a:r>
          </a:p>
          <a:p>
            <a:pPr algn="ctr"/>
            <a:r>
              <a:rPr lang="en-US" sz="2800" dirty="0">
                <a:solidFill>
                  <a:srgbClr val="000000"/>
                </a:solidFill>
              </a:rPr>
              <a:t>another </a:t>
            </a:r>
            <a:r>
              <a:rPr lang="en-US" sz="2800" i="1" dirty="0">
                <a:solidFill>
                  <a:srgbClr val="000000"/>
                </a:solidFill>
              </a:rPr>
              <a:t>“national conversation”</a:t>
            </a:r>
          </a:p>
        </p:txBody>
      </p:sp>
    </p:spTree>
    <p:extLst>
      <p:ext uri="{BB962C8B-B14F-4D97-AF65-F5344CB8AC3E}">
        <p14:creationId xmlns:p14="http://schemas.microsoft.com/office/powerpoint/2010/main" val="34871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7">
            <a:extLst>
              <a:ext uri="{FF2B5EF4-FFF2-40B4-BE49-F238E27FC236}">
                <a16:creationId xmlns:a16="http://schemas.microsoft.com/office/drawing/2014/main" id="{363F4ECE-BA9E-4A00-8DFD-1F59BF9E1B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sp>
        <p:nvSpPr>
          <p:cNvPr id="27" name="Rectangle 26"/>
          <p:cNvSpPr/>
          <p:nvPr/>
        </p:nvSpPr>
        <p:spPr>
          <a:xfrm>
            <a:off x="838200" y="5238840"/>
            <a:ext cx="4164273" cy="1042898"/>
          </a:xfrm>
          <a:prstGeom prst="rect">
            <a:avLst/>
          </a:prstGeom>
          <a:solidFill>
            <a:srgbClr val="3F2A5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YOUR GUT IS CONSIDERED YOUR SECOND BRAIN</a:t>
            </a:r>
          </a:p>
        </p:txBody>
      </p:sp>
      <p:sp>
        <p:nvSpPr>
          <p:cNvPr id="28"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lumMod val="75000"/>
                    <a:lumOff val="25000"/>
                  </a:schemeClr>
                </a:solidFill>
                <a:latin typeface="Verdana" charset="0"/>
                <a:ea typeface="Verdana" charset="0"/>
                <a:cs typeface="Verdana" charset="0"/>
              </a:defRPr>
            </a:lvl1pPr>
          </a:lstStyle>
          <a:p>
            <a:r>
              <a:rPr lang="en-US" b="1">
                <a:solidFill>
                  <a:srgbClr val="3F2A56"/>
                </a:solidFill>
                <a:latin typeface="Verdana" panose="020B0604030504040204" pitchFamily="34" charset="0"/>
                <a:ea typeface="Verdana" panose="020B0604030504040204" pitchFamily="34" charset="0"/>
                <a:cs typeface="Verdana" panose="020B0604030504040204" pitchFamily="34" charset="0"/>
              </a:rPr>
              <a:t>DID YOU KNOW?</a:t>
            </a:r>
            <a:endParaRPr lang="en-US"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Text Placeholder 2"/>
          <p:cNvSpPr txBox="1">
            <a:spLocks/>
          </p:cNvSpPr>
          <p:nvPr/>
        </p:nvSpPr>
        <p:spPr>
          <a:xfrm>
            <a:off x="838200" y="1690688"/>
            <a:ext cx="8077200" cy="31988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charset="0"/>
              <a:buChar char="•"/>
              <a:tabLst/>
              <a:defRPr/>
            </a:pPr>
            <a: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90% of the cells in your body are non-human</a:t>
            </a:r>
            <a:b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br>
            <a:endParaRPr kumimoji="0" lang="en-US" sz="5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85800" marR="0" lvl="1" indent="-228600" algn="l" defTabSz="914400" rtl="0" eaLnBrk="1" fontAlgn="auto" latinLnBrk="0" hangingPunct="1">
              <a:lnSpc>
                <a:spcPct val="90000"/>
              </a:lnSpc>
              <a:spcBef>
                <a:spcPts val="500"/>
              </a:spcBef>
              <a:spcAft>
                <a:spcPts val="0"/>
              </a:spcAft>
              <a:buClr>
                <a:srgbClr val="604A7B"/>
              </a:buClr>
              <a:buSzTx/>
              <a:buFont typeface="Arial" charset="0"/>
              <a:buChar char="•"/>
              <a:tabLst/>
              <a:defRPr/>
            </a:pP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Human genes = ~23,000</a:t>
            </a:r>
          </a:p>
          <a:p>
            <a:pPr marL="685800" marR="0" lvl="1" indent="-228600" algn="l" defTabSz="914400" rtl="0" eaLnBrk="1" fontAlgn="auto" latinLnBrk="0" hangingPunct="1">
              <a:lnSpc>
                <a:spcPct val="90000"/>
              </a:lnSpc>
              <a:spcBef>
                <a:spcPts val="500"/>
              </a:spcBef>
              <a:spcAft>
                <a:spcPts val="0"/>
              </a:spcAft>
              <a:buClr>
                <a:srgbClr val="604A7B"/>
              </a:buClr>
              <a:buSzTx/>
              <a:buFont typeface="Arial" charset="0"/>
              <a:buChar char="•"/>
              <a:tabLst/>
              <a:defRPr/>
            </a:pP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Bacterial genes= ~20 million </a:t>
            </a:r>
          </a:p>
          <a:p>
            <a:pPr marL="457200" marR="0" lvl="1" indent="0" algn="l" defTabSz="914400" rtl="0" eaLnBrk="1" fontAlgn="auto" latinLnBrk="0" hangingPunct="1">
              <a:lnSpc>
                <a:spcPct val="90000"/>
              </a:lnSpc>
              <a:spcBef>
                <a:spcPts val="500"/>
              </a:spcBef>
              <a:spcAft>
                <a:spcPts val="0"/>
              </a:spcAft>
              <a:buClr>
                <a:srgbClr val="604A7B"/>
              </a:buClr>
              <a:buSzTx/>
              <a:buFont typeface="Arial" panose="020B0604020202020204" pitchFamily="34" charset="0"/>
              <a:buNone/>
              <a:tabLst/>
              <a:defRPr/>
            </a:pP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(~1,000x </a:t>
            </a:r>
            <a:r>
              <a:rPr kumimoji="0" lang="en-US" sz="2000" b="1"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MORE</a:t>
            </a:r>
            <a:r>
              <a:rPr kumimoji="0" lang="en-US" sz="2000" b="0" i="0" u="none" strike="noStrike" kern="1200" cap="none" spc="0" normalizeH="0" baseline="0" noProof="0">
                <a:ln>
                  <a:noFill/>
                </a:ln>
                <a:solidFill>
                  <a:srgbClr val="3F2A56"/>
                </a:solidFill>
                <a:effectLst/>
                <a:uLnTx/>
                <a:uFillTx/>
                <a:latin typeface="Verdana" panose="020B0604030504040204" pitchFamily="34" charset="0"/>
                <a:ea typeface="Verdana" panose="020B0604030504040204" pitchFamily="34" charset="0"/>
                <a:cs typeface="Verdana" panose="020B0604030504040204" pitchFamily="34" charset="0"/>
              </a:rPr>
              <a:t> than human genes)</a:t>
            </a:r>
            <a:endParaRPr kumimoji="0" lang="en-US" sz="1400" b="0"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charset="0"/>
              <a:buChar char="•"/>
              <a:tabLst/>
              <a:defRPr/>
            </a:pPr>
            <a: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t>The microbiome is an ecological community of trillions of bacteria living symbiotically in/on our body</a:t>
            </a:r>
            <a:br>
              <a:rPr kumimoji="0" lang="en-US" sz="20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rPr>
            </a:br>
            <a:endParaRPr kumimoji="0" lang="en-US" sz="500" b="1"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800100" marR="0" lvl="1" indent="-342900" algn="l" defTabSz="914400" rtl="0" eaLnBrk="1" fontAlgn="auto" latinLnBrk="0" hangingPunct="1">
              <a:lnSpc>
                <a:spcPct val="90000"/>
              </a:lnSpc>
              <a:spcBef>
                <a:spcPts val="500"/>
              </a:spcBef>
              <a:spcAft>
                <a:spcPts val="0"/>
              </a:spcAft>
              <a:buClrTx/>
              <a:buSzTx/>
              <a:buFont typeface="Arial" charset="0"/>
              <a:buChar char="•"/>
              <a:tabLst/>
              <a:defRPr/>
            </a:pPr>
            <a:r>
              <a:rPr kumimoji="0" lang="en-US" sz="2000" b="0" i="0" u="none" strike="noStrike" kern="1200" cap="none" spc="0" normalizeH="0" baseline="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“2</a:t>
            </a:r>
            <a:r>
              <a:rPr kumimoji="0" lang="en-US" sz="2000" b="0" i="0" u="none" strike="noStrike" kern="1200" cap="none" spc="0" normalizeH="0" baseline="3000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nd</a:t>
            </a:r>
            <a:r>
              <a:rPr kumimoji="0" lang="en-US" sz="2000" b="0" i="0" u="none" strike="noStrike" kern="1200" cap="none" spc="0" normalizeH="0" baseline="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 Brain” = 3-4 lbs (approximately the same size as our 1</a:t>
            </a:r>
            <a:r>
              <a:rPr kumimoji="0" lang="en-US" sz="2000" b="0" i="0" u="none" strike="noStrike" kern="1200" cap="none" spc="0" normalizeH="0" baseline="3000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st</a:t>
            </a:r>
            <a:r>
              <a:rPr kumimoji="0" lang="en-US" sz="2000" b="0" i="0" u="none" strike="noStrike" kern="1200" cap="none" spc="0" normalizeH="0" baseline="0" noProof="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rPr>
              <a:t> brain)</a:t>
            </a:r>
            <a:endParaRPr kumimoji="0" lang="en-US" sz="2000" b="0" i="0" u="none" strike="noStrike" kern="1200" cap="none" spc="0" normalizeH="0" baseline="0" noProof="0" dirty="0">
              <a:ln>
                <a:noFill/>
              </a:ln>
              <a:solidFill>
                <a:srgbClr val="604A7B"/>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3" name="Group 32"/>
          <p:cNvGrpSpPr/>
          <p:nvPr/>
        </p:nvGrpSpPr>
        <p:grpSpPr>
          <a:xfrm>
            <a:off x="7796480" y="219539"/>
            <a:ext cx="1669667" cy="1616734"/>
            <a:chOff x="148435" y="1259635"/>
            <a:chExt cx="2660232" cy="2194763"/>
          </a:xfrm>
        </p:grpSpPr>
        <p:sp>
          <p:nvSpPr>
            <p:cNvPr id="34" name="Oval 33"/>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35" name="TextBox 34"/>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94350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3F2A56"/>
                </a:solidFill>
                <a:latin typeface="Aller" charset="0"/>
                <a:ea typeface="Aller" charset="0"/>
                <a:cs typeface="Aller" charset="0"/>
              </a:rPr>
              <a:t>HOW IMPORTANT IS YOUR </a:t>
            </a:r>
            <a:br>
              <a:rPr lang="en-US" b="1" dirty="0">
                <a:solidFill>
                  <a:srgbClr val="3F2A56"/>
                </a:solidFill>
                <a:latin typeface="Aller" charset="0"/>
                <a:ea typeface="Aller" charset="0"/>
                <a:cs typeface="Aller" charset="0"/>
              </a:rPr>
            </a:br>
            <a:r>
              <a:rPr lang="en-US" b="1" dirty="0">
                <a:solidFill>
                  <a:srgbClr val="3F2A56"/>
                </a:solidFill>
                <a:latin typeface="Aller" charset="0"/>
                <a:ea typeface="Aller" charset="0"/>
                <a:cs typeface="Aller" charset="0"/>
              </a:rPr>
              <a:t>MICROBIOME?</a:t>
            </a:r>
          </a:p>
        </p:txBody>
      </p:sp>
      <p:sp>
        <p:nvSpPr>
          <p:cNvPr id="3" name="Text Placeholder 2"/>
          <p:cNvSpPr>
            <a:spLocks noGrp="1"/>
          </p:cNvSpPr>
          <p:nvPr>
            <p:ph type="body" sz="quarter" idx="11"/>
          </p:nvPr>
        </p:nvSpPr>
        <p:spPr>
          <a:xfrm>
            <a:off x="838201" y="1653933"/>
            <a:ext cx="6081065" cy="2488832"/>
          </a:xfrm>
        </p:spPr>
        <p:txBody>
          <a:bodyPr>
            <a:noAutofit/>
          </a:bodyPr>
          <a:lstStyle/>
          <a:p>
            <a:pPr marL="342900" indent="-342900">
              <a:buFont typeface="Arial" charset="0"/>
              <a:buChar char="•"/>
            </a:pPr>
            <a:r>
              <a:rPr lang="en-US" sz="24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rPr>
              <a:t>Communicates with the brain to regulate health, weight, immune function, digestive function, mood, and overall mental health. </a:t>
            </a:r>
            <a:br>
              <a:rPr lang="en-US" sz="24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rPr>
            </a:br>
            <a:endParaRPr lang="en-US" sz="6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endParaRPr>
          </a:p>
          <a:p>
            <a:pPr marL="342900" indent="-342900">
              <a:buFont typeface="Arial" charset="0"/>
              <a:buChar char="•"/>
            </a:pPr>
            <a:r>
              <a:rPr lang="en-US" sz="2400" dirty="0">
                <a:solidFill>
                  <a:schemeClr val="tx1">
                    <a:lumMod val="75000"/>
                    <a:lumOff val="25000"/>
                  </a:schemeClr>
                </a:solidFill>
                <a:latin typeface="Aller" panose="020B0503030302020204" pitchFamily="34" charset="0"/>
                <a:ea typeface="Verdana" panose="020B0604030504040204" pitchFamily="34" charset="0"/>
                <a:cs typeface="Verdana" panose="020B0604030504040204" pitchFamily="34" charset="0"/>
              </a:rPr>
              <a:t>What we put in our bodies affects the microbiome, which in turn affects our mind and other crucial bodily systems</a:t>
            </a:r>
          </a:p>
        </p:txBody>
      </p:sp>
      <p:sp>
        <p:nvSpPr>
          <p:cNvPr id="8" name="Rectangle 7"/>
          <p:cNvSpPr/>
          <p:nvPr/>
        </p:nvSpPr>
        <p:spPr>
          <a:xfrm>
            <a:off x="1251284" y="4349859"/>
            <a:ext cx="2085474"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Aller" panose="020B0503030302020204" pitchFamily="34" charset="0"/>
                <a:ea typeface="Verdana" panose="020B0604030504040204" pitchFamily="34" charset="0"/>
                <a:cs typeface="Verdana" panose="020B0604030504040204" pitchFamily="34" charset="0"/>
              </a:rPr>
              <a:t>IN BALANCE</a:t>
            </a:r>
          </a:p>
        </p:txBody>
      </p:sp>
      <p:sp>
        <p:nvSpPr>
          <p:cNvPr id="5" name="TextBox 4"/>
          <p:cNvSpPr txBox="1"/>
          <p:nvPr/>
        </p:nvSpPr>
        <p:spPr>
          <a:xfrm>
            <a:off x="1219200" y="4712696"/>
            <a:ext cx="2149642" cy="461665"/>
          </a:xfrm>
          <a:prstGeom prst="rect">
            <a:avLst/>
          </a:prstGeom>
          <a:noFill/>
        </p:spPr>
        <p:txBody>
          <a:bodyPr wrap="square" rtlCol="0">
            <a:spAutoFit/>
          </a:bodyPr>
          <a:lstStyle/>
          <a:p>
            <a:r>
              <a:rPr lang="en-US" sz="2400" dirty="0">
                <a:solidFill>
                  <a:srgbClr val="000000">
                    <a:lumMod val="75000"/>
                    <a:lumOff val="25000"/>
                  </a:srgbClr>
                </a:solidFill>
                <a:latin typeface="Aller" panose="020B0503030302020204" pitchFamily="34" charset="0"/>
                <a:ea typeface="Verdana" panose="020B0604030504040204" pitchFamily="34" charset="0"/>
                <a:cs typeface="Verdana" panose="020B0604030504040204" pitchFamily="34" charset="0"/>
              </a:rPr>
              <a:t>Feeling Great</a:t>
            </a:r>
            <a:endParaRPr lang="en-US" sz="2400" dirty="0">
              <a:solidFill>
                <a:srgbClr val="000000"/>
              </a:solidFill>
              <a:latin typeface="Aller" panose="020B0503030302020204" pitchFamily="34" charset="0"/>
              <a:ea typeface="Verdana" panose="020B0604030504040204" pitchFamily="34" charset="0"/>
              <a:cs typeface="Verdana" panose="020B0604030504040204" pitchFamily="34" charset="0"/>
            </a:endParaRPr>
          </a:p>
        </p:txBody>
      </p:sp>
      <p:sp>
        <p:nvSpPr>
          <p:cNvPr id="10" name="Rectangle 9"/>
          <p:cNvSpPr/>
          <p:nvPr/>
        </p:nvSpPr>
        <p:spPr>
          <a:xfrm>
            <a:off x="1219200" y="5211164"/>
            <a:ext cx="2857729"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Aller" panose="020B0503030302020204" pitchFamily="34" charset="0"/>
                <a:ea typeface="Verdana" panose="020B0604030504040204" pitchFamily="34" charset="0"/>
                <a:cs typeface="Verdana" panose="020B0604030504040204" pitchFamily="34" charset="0"/>
              </a:rPr>
              <a:t>OUT OF BALANCE</a:t>
            </a:r>
          </a:p>
        </p:txBody>
      </p:sp>
      <p:sp>
        <p:nvSpPr>
          <p:cNvPr id="11" name="TextBox 10"/>
          <p:cNvSpPr txBox="1"/>
          <p:nvPr/>
        </p:nvSpPr>
        <p:spPr>
          <a:xfrm>
            <a:off x="1187116" y="5574001"/>
            <a:ext cx="5530207" cy="1138773"/>
          </a:xfrm>
          <a:prstGeom prst="rect">
            <a:avLst/>
          </a:prstGeom>
          <a:noFill/>
        </p:spPr>
        <p:txBody>
          <a:bodyPr wrap="square" rtlCol="0" anchor="t">
            <a:spAutoFit/>
          </a:bodyPr>
          <a:lstStyle/>
          <a:p>
            <a:r>
              <a:rPr lang="en-US" sz="2400" dirty="0">
                <a:solidFill>
                  <a:srgbClr val="000000">
                    <a:lumMod val="75000"/>
                    <a:lumOff val="25000"/>
                  </a:srgbClr>
                </a:solidFill>
                <a:latin typeface="Aller" panose="020B0503030302020204" pitchFamily="34" charset="0"/>
                <a:ea typeface="Verdana" panose="020B0604030504040204" pitchFamily="34" charset="0"/>
                <a:cs typeface="Verdana" panose="020B0604030504040204" pitchFamily="34" charset="0"/>
              </a:rPr>
              <a:t>Feeling fatigue, sad, tense, hungry, heavy, bloated, confused, stiff/sore</a:t>
            </a:r>
          </a:p>
          <a:p>
            <a:endParaRPr lang="en-US" sz="2000" dirty="0">
              <a:solidFill>
                <a:srgbClr val="000000"/>
              </a:solidFill>
              <a:latin typeface="Aller" panose="020B0503030302020204" pitchFamily="34" charset="0"/>
              <a:ea typeface="Verdana" panose="020B0604030504040204" pitchFamily="34" charset="0"/>
              <a:cs typeface="Verdana" panose="020B0604030504040204" pitchFamily="34" charset="0"/>
            </a:endParaRPr>
          </a:p>
        </p:txBody>
      </p:sp>
      <p:sp>
        <p:nvSpPr>
          <p:cNvPr id="13" name="Text Placeholder 2"/>
          <p:cNvSpPr txBox="1">
            <a:spLocks/>
          </p:cNvSpPr>
          <p:nvPr/>
        </p:nvSpPr>
        <p:spPr>
          <a:xfrm>
            <a:off x="7384951" y="1758042"/>
            <a:ext cx="1936849" cy="1804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604A7B"/>
                </a:solidFill>
                <a:latin typeface="Aller" charset="0"/>
                <a:ea typeface="Aller" charset="0"/>
                <a:cs typeface="Aller" charset="0"/>
              </a:rPr>
              <a:t>The microbiome plays an important role in the way you feel mentally &amp; physically.</a:t>
            </a:r>
          </a:p>
        </p:txBody>
      </p:sp>
      <p:sp>
        <p:nvSpPr>
          <p:cNvPr id="14" name="Oval 13"/>
          <p:cNvSpPr/>
          <p:nvPr/>
        </p:nvSpPr>
        <p:spPr>
          <a:xfrm>
            <a:off x="9514386" y="2384385"/>
            <a:ext cx="1574157" cy="1574157"/>
          </a:xfrm>
          <a:prstGeom prst="ellipse">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7013762" y="4942466"/>
            <a:ext cx="2408026" cy="1015663"/>
          </a:xfrm>
          <a:prstGeom prst="rect">
            <a:avLst/>
          </a:prstGeom>
        </p:spPr>
        <p:txBody>
          <a:bodyPr wrap="square">
            <a:spAutoFit/>
          </a:bodyPr>
          <a:lstStyle/>
          <a:p>
            <a:pPr algn="ctr"/>
            <a:r>
              <a:rPr lang="en-US" sz="2000" b="1" dirty="0">
                <a:solidFill>
                  <a:srgbClr val="82287E"/>
                </a:solidFill>
                <a:latin typeface="Aller" charset="0"/>
                <a:ea typeface="Aller" charset="0"/>
                <a:cs typeface="Aller" charset="0"/>
              </a:rPr>
              <a:t>This explains why you have those “GUT-FEELINGS”</a:t>
            </a:r>
          </a:p>
        </p:txBody>
      </p:sp>
      <p:pic>
        <p:nvPicPr>
          <p:cNvPr id="18" name="Graphic 17">
            <a:extLst>
              <a:ext uri="{FF2B5EF4-FFF2-40B4-BE49-F238E27FC236}">
                <a16:creationId xmlns:a16="http://schemas.microsoft.com/office/drawing/2014/main" id="{4E174E25-3E18-48F0-AFFC-D0DD7A84ADB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pic>
        <p:nvPicPr>
          <p:cNvPr id="19" name="Picture 18">
            <a:extLst>
              <a:ext uri="{FF2B5EF4-FFF2-40B4-BE49-F238E27FC236}">
                <a16:creationId xmlns:a16="http://schemas.microsoft.com/office/drawing/2014/main" id="{2840DF5A-250B-46FA-B1BC-0269E0AA7B9E}"/>
              </a:ext>
            </a:extLst>
          </p:cNvPr>
          <p:cNvPicPr>
            <a:picLocks noChangeAspect="1"/>
          </p:cNvPicPr>
          <p:nvPr/>
        </p:nvPicPr>
        <p:blipFill>
          <a:blip r:embed="rId4"/>
          <a:stretch>
            <a:fillRect/>
          </a:stretch>
        </p:blipFill>
        <p:spPr>
          <a:xfrm>
            <a:off x="7485394" y="3562350"/>
            <a:ext cx="1380116" cy="1380116"/>
          </a:xfrm>
          <a:prstGeom prst="rect">
            <a:avLst/>
          </a:prstGeom>
        </p:spPr>
      </p:pic>
      <p:cxnSp>
        <p:nvCxnSpPr>
          <p:cNvPr id="16" name="Straight Connector 15"/>
          <p:cNvCxnSpPr>
            <a:cxnSpLocks/>
          </p:cNvCxnSpPr>
          <p:nvPr/>
        </p:nvCxnSpPr>
        <p:spPr>
          <a:xfrm flipV="1">
            <a:off x="8633342" y="3472406"/>
            <a:ext cx="962071" cy="585734"/>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5196372" y="3757447"/>
            <a:ext cx="1669667" cy="1616734"/>
            <a:chOff x="148435" y="1259635"/>
            <a:chExt cx="2660232" cy="2194763"/>
          </a:xfrm>
        </p:grpSpPr>
        <p:sp>
          <p:nvSpPr>
            <p:cNvPr id="20" name="Oval 19"/>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1" name="TextBox 20"/>
            <p:cNvSpPr txBox="1"/>
            <p:nvPr/>
          </p:nvSpPr>
          <p:spPr>
            <a:xfrm>
              <a:off x="270456" y="1913058"/>
              <a:ext cx="2416187" cy="960976"/>
            </a:xfrm>
            <a:prstGeom prst="rect">
              <a:avLst/>
            </a:prstGeom>
            <a:noFill/>
          </p:spPr>
          <p:txBody>
            <a:bodyPr wrap="square" rtlCol="0">
              <a:spAutoFit/>
            </a:bodyPr>
            <a:lstStyle/>
            <a:p>
              <a:pPr algn="ctr" defTabSz="609585"/>
              <a:r>
                <a:rPr lang="en-US" sz="2000" b="1" dirty="0">
                  <a:solidFill>
                    <a:srgbClr val="604A7B"/>
                  </a:solidFill>
                  <a:latin typeface="Arial"/>
                  <a:cs typeface="Arial"/>
                </a:rPr>
                <a:t>NEW ERA SCIENCE</a:t>
              </a:r>
            </a:p>
          </p:txBody>
        </p:sp>
      </p:grpSp>
    </p:spTree>
    <p:extLst>
      <p:ext uri="{BB962C8B-B14F-4D97-AF65-F5344CB8AC3E}">
        <p14:creationId xmlns:p14="http://schemas.microsoft.com/office/powerpoint/2010/main" val="30419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1CEF924-F816-48E5-9ABF-26FD246E6BC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20628" y="748659"/>
            <a:ext cx="1922163" cy="5627382"/>
          </a:xfrm>
          <a:prstGeom prst="rect">
            <a:avLst/>
          </a:prstGeom>
        </p:spPr>
      </p:pic>
      <p:sp>
        <p:nvSpPr>
          <p:cNvPr id="2" name="Title 1"/>
          <p:cNvSpPr>
            <a:spLocks noGrp="1"/>
          </p:cNvSpPr>
          <p:nvPr>
            <p:ph type="title"/>
          </p:nvPr>
        </p:nvSpPr>
        <p:spPr/>
        <p:txBody>
          <a:bodyPr>
            <a:normAutofit/>
          </a:bodyPr>
          <a:lstStyle/>
          <a:p>
            <a:r>
              <a:rPr lang="en-US" sz="4000" b="1" dirty="0">
                <a:solidFill>
                  <a:srgbClr val="3F2A56"/>
                </a:solidFill>
                <a:latin typeface="Aller" charset="0"/>
                <a:ea typeface="Aller" charset="0"/>
                <a:cs typeface="Aller" charset="0"/>
              </a:rPr>
              <a:t>HOW DO YOUR “TWO BRAINS”</a:t>
            </a:r>
            <a:br>
              <a:rPr lang="en-US" sz="4000" b="1" dirty="0">
                <a:solidFill>
                  <a:srgbClr val="3F2A56"/>
                </a:solidFill>
                <a:latin typeface="Aller" charset="0"/>
                <a:ea typeface="Aller" charset="0"/>
                <a:cs typeface="Aller" charset="0"/>
              </a:rPr>
            </a:br>
            <a:r>
              <a:rPr lang="en-US" sz="4000" b="1" dirty="0">
                <a:solidFill>
                  <a:srgbClr val="3F2A56"/>
                </a:solidFill>
                <a:latin typeface="Aller" charset="0"/>
                <a:ea typeface="Aller" charset="0"/>
                <a:cs typeface="Aller" charset="0"/>
              </a:rPr>
              <a:t>COMMUNICATE?</a:t>
            </a:r>
          </a:p>
        </p:txBody>
      </p:sp>
      <p:sp>
        <p:nvSpPr>
          <p:cNvPr id="3" name="Text Placeholder 2"/>
          <p:cNvSpPr>
            <a:spLocks noGrp="1"/>
          </p:cNvSpPr>
          <p:nvPr>
            <p:ph type="body" sz="quarter" idx="11"/>
          </p:nvPr>
        </p:nvSpPr>
        <p:spPr>
          <a:xfrm>
            <a:off x="838200" y="3428297"/>
            <a:ext cx="4554894" cy="1282700"/>
          </a:xfrm>
        </p:spPr>
        <p:txBody>
          <a:bodyPr vert="horz" lIns="91440" tIns="45720" rIns="91440" bIns="45720" rtlCol="0" anchor="t">
            <a:noAutofit/>
          </a:bodyPr>
          <a:lstStyle/>
          <a:p>
            <a:pPr>
              <a:buClr>
                <a:srgbClr val="604A7B"/>
              </a:buClr>
              <a:buFont typeface="Arial" charset="0"/>
              <a:buChar char="•"/>
            </a:pPr>
            <a:r>
              <a:rPr lang="en-US" sz="2000" dirty="0">
                <a:solidFill>
                  <a:schemeClr val="tx1">
                    <a:lumMod val="75000"/>
                    <a:lumOff val="25000"/>
                  </a:schemeClr>
                </a:solidFill>
                <a:latin typeface="Aller" charset="0"/>
                <a:ea typeface="Aller" charset="0"/>
                <a:cs typeface="Aller" charset="0"/>
              </a:rPr>
              <a:t>“wires” – nerves</a:t>
            </a:r>
          </a:p>
          <a:p>
            <a:pPr>
              <a:buClr>
                <a:srgbClr val="604A7B"/>
              </a:buClr>
              <a:buFont typeface="Arial" charset="0"/>
              <a:buChar char="•"/>
            </a:pPr>
            <a:r>
              <a:rPr lang="en-US" sz="2000" dirty="0">
                <a:solidFill>
                  <a:schemeClr val="tx1">
                    <a:lumMod val="75000"/>
                    <a:lumOff val="25000"/>
                  </a:schemeClr>
                </a:solidFill>
                <a:latin typeface="Aller" charset="0"/>
                <a:ea typeface="Aller" charset="0"/>
                <a:cs typeface="Aller" charset="0"/>
              </a:rPr>
              <a:t>“chemicals” – neurotransmitters/hormones</a:t>
            </a:r>
          </a:p>
          <a:p>
            <a:pPr>
              <a:buClr>
                <a:srgbClr val="604A7B"/>
              </a:buClr>
              <a:buFont typeface="Arial" charset="0"/>
              <a:buChar char="•"/>
            </a:pPr>
            <a:r>
              <a:rPr lang="en-US" sz="2000" dirty="0">
                <a:solidFill>
                  <a:schemeClr val="tx1">
                    <a:lumMod val="75000"/>
                    <a:lumOff val="25000"/>
                  </a:schemeClr>
                </a:solidFill>
                <a:latin typeface="Aller" charset="0"/>
                <a:ea typeface="Aller" charset="0"/>
                <a:cs typeface="Aller" charset="0"/>
              </a:rPr>
              <a:t>“cells” – immune system</a:t>
            </a:r>
          </a:p>
        </p:txBody>
      </p:sp>
      <p:sp>
        <p:nvSpPr>
          <p:cNvPr id="18" name="TextBox 17"/>
          <p:cNvSpPr txBox="1"/>
          <p:nvPr/>
        </p:nvSpPr>
        <p:spPr>
          <a:xfrm>
            <a:off x="838200" y="1690688"/>
            <a:ext cx="6079064" cy="1569660"/>
          </a:xfrm>
          <a:prstGeom prst="rect">
            <a:avLst/>
          </a:prstGeom>
          <a:noFill/>
        </p:spPr>
        <p:txBody>
          <a:bodyPr wrap="square" rtlCol="0" anchor="t">
            <a:spAutoFit/>
          </a:bodyPr>
          <a:lstStyle/>
          <a:p>
            <a:r>
              <a:rPr lang="en-US" sz="2400" dirty="0">
                <a:solidFill>
                  <a:srgbClr val="3F2A56"/>
                </a:solidFill>
                <a:latin typeface="Aller" charset="0"/>
                <a:ea typeface="Aller" charset="0"/>
                <a:cs typeface="Aller" charset="0"/>
              </a:rPr>
              <a:t>Our “two brains” communicate through a highly extensive network, known as the </a:t>
            </a:r>
            <a:r>
              <a:rPr lang="en-US" sz="2400" b="1" dirty="0">
                <a:solidFill>
                  <a:srgbClr val="3F2A56"/>
                </a:solidFill>
                <a:latin typeface="Aller" charset="0"/>
                <a:ea typeface="Aller" charset="0"/>
                <a:cs typeface="Aller" charset="0"/>
              </a:rPr>
              <a:t>gut-brain axis (GBX).</a:t>
            </a:r>
          </a:p>
          <a:p>
            <a:endParaRPr lang="en-US" sz="2400" dirty="0">
              <a:solidFill>
                <a:srgbClr val="000000"/>
              </a:solidFill>
              <a:latin typeface="Aller" charset="0"/>
              <a:ea typeface="Aller" charset="0"/>
              <a:cs typeface="Aller" charset="0"/>
            </a:endParaRPr>
          </a:p>
        </p:txBody>
      </p:sp>
      <p:sp>
        <p:nvSpPr>
          <p:cNvPr id="19" name="TextBox 18"/>
          <p:cNvSpPr txBox="1"/>
          <p:nvPr/>
        </p:nvSpPr>
        <p:spPr>
          <a:xfrm>
            <a:off x="838200" y="2919206"/>
            <a:ext cx="5887678" cy="461665"/>
          </a:xfrm>
          <a:prstGeom prst="rect">
            <a:avLst/>
          </a:prstGeom>
          <a:noFill/>
        </p:spPr>
        <p:txBody>
          <a:bodyPr wrap="square" rtlCol="0" anchor="t">
            <a:spAutoFit/>
          </a:bodyPr>
          <a:lstStyle/>
          <a:p>
            <a:r>
              <a:rPr lang="en-US" sz="2400" b="1" u="sng" dirty="0">
                <a:solidFill>
                  <a:srgbClr val="3F2A56"/>
                </a:solidFill>
                <a:latin typeface="Aller" charset="0"/>
                <a:ea typeface="Aller" charset="0"/>
                <a:cs typeface="Aller" charset="0"/>
              </a:rPr>
              <a:t>NETWORK CONSISTS OF:</a:t>
            </a:r>
          </a:p>
        </p:txBody>
      </p:sp>
      <p:sp>
        <p:nvSpPr>
          <p:cNvPr id="20" name="TextBox 19"/>
          <p:cNvSpPr txBox="1"/>
          <p:nvPr/>
        </p:nvSpPr>
        <p:spPr>
          <a:xfrm>
            <a:off x="2990317" y="3562350"/>
            <a:ext cx="5238509" cy="3170099"/>
          </a:xfrm>
          <a:prstGeom prst="rect">
            <a:avLst/>
          </a:prstGeom>
          <a:noFill/>
        </p:spPr>
        <p:txBody>
          <a:bodyPr wrap="square" rtlCol="0">
            <a:spAutoFit/>
          </a:bodyPr>
          <a:lstStyle/>
          <a:p>
            <a:pPr algn="r"/>
            <a:r>
              <a:rPr lang="en-US" sz="2000" dirty="0">
                <a:solidFill>
                  <a:srgbClr val="3F2A56"/>
                </a:solidFill>
                <a:latin typeface="Aller" charset="0"/>
                <a:ea typeface="Aller" charset="0"/>
                <a:cs typeface="Aller" charset="0"/>
              </a:rPr>
              <a:t>The GBX connects our</a:t>
            </a:r>
          </a:p>
          <a:p>
            <a:pPr algn="r"/>
            <a:r>
              <a:rPr lang="en-US" sz="2000" b="1" dirty="0">
                <a:solidFill>
                  <a:srgbClr val="3F2A56"/>
                </a:solidFill>
                <a:latin typeface="Aller" charset="0"/>
                <a:ea typeface="Aller" charset="0"/>
                <a:cs typeface="Aller" charset="0"/>
              </a:rPr>
              <a:t>nervous system (brain)</a:t>
            </a:r>
          </a:p>
          <a:p>
            <a:pPr algn="r"/>
            <a:r>
              <a:rPr lang="en-US" sz="2000" b="1" dirty="0">
                <a:solidFill>
                  <a:srgbClr val="3F2A56"/>
                </a:solidFill>
                <a:latin typeface="Aller" charset="0"/>
                <a:ea typeface="Aller" charset="0"/>
                <a:cs typeface="Aller" charset="0"/>
              </a:rPr>
              <a:t>immune system (axis) </a:t>
            </a:r>
            <a:r>
              <a:rPr lang="en-US" sz="2000" dirty="0">
                <a:solidFill>
                  <a:srgbClr val="3F2A56"/>
                </a:solidFill>
                <a:latin typeface="Aller" charset="0"/>
                <a:ea typeface="Aller" charset="0"/>
                <a:cs typeface="Aller" charset="0"/>
              </a:rPr>
              <a:t> </a:t>
            </a:r>
          </a:p>
          <a:p>
            <a:pPr algn="r"/>
            <a:r>
              <a:rPr lang="en-US" sz="2000" dirty="0">
                <a:solidFill>
                  <a:srgbClr val="3F2A56"/>
                </a:solidFill>
                <a:latin typeface="Aller" charset="0"/>
                <a:ea typeface="Aller" charset="0"/>
                <a:cs typeface="Aller" charset="0"/>
              </a:rPr>
              <a:t>and</a:t>
            </a:r>
            <a:r>
              <a:rPr lang="en-US" sz="2000" b="1" dirty="0">
                <a:solidFill>
                  <a:srgbClr val="3F2A56"/>
                </a:solidFill>
                <a:latin typeface="Aller" charset="0"/>
                <a:ea typeface="Aller" charset="0"/>
                <a:cs typeface="Aller" charset="0"/>
              </a:rPr>
              <a:t> gastrointestinal system (gut)</a:t>
            </a:r>
          </a:p>
          <a:p>
            <a:pPr algn="r"/>
            <a:r>
              <a:rPr lang="en-US" sz="2000" b="1" dirty="0">
                <a:solidFill>
                  <a:srgbClr val="3F2A56"/>
                </a:solidFill>
                <a:latin typeface="Aller" charset="0"/>
                <a:ea typeface="Aller" charset="0"/>
                <a:cs typeface="Aller" charset="0"/>
              </a:rPr>
              <a:t> </a:t>
            </a:r>
            <a:r>
              <a:rPr lang="en-US" sz="2000" dirty="0">
                <a:solidFill>
                  <a:srgbClr val="3F2A56"/>
                </a:solidFill>
                <a:latin typeface="Aller" charset="0"/>
                <a:ea typeface="Aller" charset="0"/>
                <a:cs typeface="Aller" charset="0"/>
              </a:rPr>
              <a:t>with a vast array of cellular and biochemical messengers throughout the entire body, which include the microbiome, hormones, cytokines, and neurotransmitters.</a:t>
            </a:r>
            <a:endParaRPr lang="en-US" dirty="0">
              <a:solidFill>
                <a:srgbClr val="3F2A56"/>
              </a:solidFill>
              <a:latin typeface="Aller" charset="0"/>
              <a:ea typeface="Aller" charset="0"/>
              <a:cs typeface="Aller" charset="0"/>
            </a:endParaRPr>
          </a:p>
          <a:p>
            <a:pPr algn="r"/>
            <a:endParaRPr lang="en-US" sz="2000" dirty="0">
              <a:solidFill>
                <a:srgbClr val="000000"/>
              </a:solidFill>
              <a:latin typeface="Aller" charset="0"/>
              <a:ea typeface="Aller" charset="0"/>
              <a:cs typeface="Aller" charset="0"/>
            </a:endParaRPr>
          </a:p>
        </p:txBody>
      </p:sp>
      <p:cxnSp>
        <p:nvCxnSpPr>
          <p:cNvPr id="53" name="Straight Arrow Connector 52"/>
          <p:cNvCxnSpPr/>
          <p:nvPr/>
        </p:nvCxnSpPr>
        <p:spPr>
          <a:xfrm>
            <a:off x="8952426" y="3310359"/>
            <a:ext cx="805032"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157742" y="4688078"/>
            <a:ext cx="794684"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a:xfrm>
            <a:off x="8952426" y="3310359"/>
            <a:ext cx="0" cy="1377719"/>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157742" y="4365589"/>
            <a:ext cx="52493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a:xfrm flipV="1">
            <a:off x="8682681" y="2173263"/>
            <a:ext cx="0" cy="2192326"/>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8682681" y="2173262"/>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157742" y="4039878"/>
            <a:ext cx="26246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8420211" y="947351"/>
            <a:ext cx="0" cy="3092527"/>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420211" y="955589"/>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6619309" y="1235446"/>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13058"/>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65270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72E7DEB-A304-9C47-8AAE-C40B7F0D8F07}"/>
              </a:ext>
            </a:extLst>
          </p:cNvPr>
          <p:cNvPicPr>
            <a:picLocks noChangeAspect="1"/>
          </p:cNvPicPr>
          <p:nvPr/>
        </p:nvPicPr>
        <p:blipFill rotWithShape="1">
          <a:blip r:embed="rId2"/>
          <a:srcRect t="16771" b="37475"/>
          <a:stretch/>
        </p:blipFill>
        <p:spPr>
          <a:xfrm>
            <a:off x="3900979" y="0"/>
            <a:ext cx="8299291" cy="6858000"/>
          </a:xfrm>
          <a:prstGeom prst="rect">
            <a:avLst/>
          </a:prstGeom>
        </p:spPr>
      </p:pic>
      <p:pic>
        <p:nvPicPr>
          <p:cNvPr id="26" name="Picture 25">
            <a:extLst>
              <a:ext uri="{FF2B5EF4-FFF2-40B4-BE49-F238E27FC236}">
                <a16:creationId xmlns:a16="http://schemas.microsoft.com/office/drawing/2014/main" id="{CE74EEC3-C88B-5C42-B038-269EF116E6F8}"/>
              </a:ext>
            </a:extLst>
          </p:cNvPr>
          <p:cNvPicPr>
            <a:picLocks noChangeAspect="1"/>
          </p:cNvPicPr>
          <p:nvPr/>
        </p:nvPicPr>
        <p:blipFill rotWithShape="1">
          <a:blip r:embed="rId2"/>
          <a:srcRect b="89425"/>
          <a:stretch/>
        </p:blipFill>
        <p:spPr>
          <a:xfrm>
            <a:off x="24784" y="3042236"/>
            <a:ext cx="3934480" cy="751416"/>
          </a:xfrm>
          <a:prstGeom prst="rect">
            <a:avLst/>
          </a:prstGeom>
        </p:spPr>
      </p:pic>
      <p:sp>
        <p:nvSpPr>
          <p:cNvPr id="7" name="Rectangle 6"/>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51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F824F5D-C98B-614D-A995-8A947E38F03F}"/>
              </a:ext>
            </a:extLst>
          </p:cNvPr>
          <p:cNvPicPr>
            <a:picLocks noChangeAspect="1"/>
          </p:cNvPicPr>
          <p:nvPr/>
        </p:nvPicPr>
        <p:blipFill>
          <a:blip r:embed="rId2"/>
          <a:stretch>
            <a:fillRect/>
          </a:stretch>
        </p:blipFill>
        <p:spPr>
          <a:xfrm>
            <a:off x="3196167" y="1426123"/>
            <a:ext cx="5385903" cy="4871326"/>
          </a:xfrm>
          <a:prstGeom prst="rect">
            <a:avLst/>
          </a:prstGeom>
        </p:spPr>
      </p:pic>
      <p:sp>
        <p:nvSpPr>
          <p:cNvPr id="8" name="TextBox 7">
            <a:extLst>
              <a:ext uri="{FF2B5EF4-FFF2-40B4-BE49-F238E27FC236}">
                <a16:creationId xmlns:a16="http://schemas.microsoft.com/office/drawing/2014/main" id="{D851DF08-A396-1C40-8083-DAD57B289302}"/>
              </a:ext>
            </a:extLst>
          </p:cNvPr>
          <p:cNvSpPr txBox="1"/>
          <p:nvPr/>
        </p:nvSpPr>
        <p:spPr>
          <a:xfrm>
            <a:off x="1350433" y="4715933"/>
            <a:ext cx="1828800" cy="723275"/>
          </a:xfrm>
          <a:prstGeom prst="rect">
            <a:avLst/>
          </a:prstGeom>
          <a:noFill/>
        </p:spPr>
        <p:txBody>
          <a:bodyPr wrap="square" rtlCol="0">
            <a:spAutoFit/>
          </a:bodyPr>
          <a:lstStyle/>
          <a:p>
            <a:r>
              <a:rPr lang="en-US" sz="4000" dirty="0">
                <a:solidFill>
                  <a:srgbClr val="000000"/>
                </a:solidFill>
                <a:latin typeface="Verdana" panose="020B0604030504040204"/>
              </a:rPr>
              <a:t>Brain</a:t>
            </a:r>
          </a:p>
        </p:txBody>
      </p:sp>
      <p:sp>
        <p:nvSpPr>
          <p:cNvPr id="9" name="TextBox 8">
            <a:extLst>
              <a:ext uri="{FF2B5EF4-FFF2-40B4-BE49-F238E27FC236}">
                <a16:creationId xmlns:a16="http://schemas.microsoft.com/office/drawing/2014/main" id="{2348431E-A169-574E-98D4-2E5C0866457C}"/>
              </a:ext>
            </a:extLst>
          </p:cNvPr>
          <p:cNvSpPr txBox="1"/>
          <p:nvPr/>
        </p:nvSpPr>
        <p:spPr>
          <a:xfrm>
            <a:off x="5281083" y="198913"/>
            <a:ext cx="1828800" cy="723275"/>
          </a:xfrm>
          <a:prstGeom prst="rect">
            <a:avLst/>
          </a:prstGeom>
          <a:noFill/>
        </p:spPr>
        <p:txBody>
          <a:bodyPr wrap="square" rtlCol="0">
            <a:spAutoFit/>
          </a:bodyPr>
          <a:lstStyle/>
          <a:p>
            <a:r>
              <a:rPr lang="en-US" sz="4000" dirty="0">
                <a:solidFill>
                  <a:srgbClr val="000000"/>
                </a:solidFill>
                <a:latin typeface="Verdana" panose="020B0604030504040204"/>
              </a:rPr>
              <a:t>Biome</a:t>
            </a:r>
          </a:p>
        </p:txBody>
      </p:sp>
      <p:sp>
        <p:nvSpPr>
          <p:cNvPr id="10" name="TextBox 9">
            <a:extLst>
              <a:ext uri="{FF2B5EF4-FFF2-40B4-BE49-F238E27FC236}">
                <a16:creationId xmlns:a16="http://schemas.microsoft.com/office/drawing/2014/main" id="{7B02AB16-2E7F-2E44-AAE3-45D6FF9A9690}"/>
              </a:ext>
            </a:extLst>
          </p:cNvPr>
          <p:cNvSpPr txBox="1"/>
          <p:nvPr/>
        </p:nvSpPr>
        <p:spPr>
          <a:xfrm>
            <a:off x="9281583" y="4529667"/>
            <a:ext cx="1828800" cy="723275"/>
          </a:xfrm>
          <a:prstGeom prst="rect">
            <a:avLst/>
          </a:prstGeom>
          <a:noFill/>
        </p:spPr>
        <p:txBody>
          <a:bodyPr wrap="square" rtlCol="0">
            <a:spAutoFit/>
          </a:bodyPr>
          <a:lstStyle/>
          <a:p>
            <a:r>
              <a:rPr lang="en-US" sz="4000" dirty="0">
                <a:solidFill>
                  <a:srgbClr val="000000"/>
                </a:solidFill>
                <a:latin typeface="Verdana" panose="020B0604030504040204"/>
              </a:rPr>
              <a:t>Body</a:t>
            </a:r>
          </a:p>
        </p:txBody>
      </p:sp>
    </p:spTree>
    <p:extLst>
      <p:ext uri="{BB962C8B-B14F-4D97-AF65-F5344CB8AC3E}">
        <p14:creationId xmlns:p14="http://schemas.microsoft.com/office/powerpoint/2010/main" val="162953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generated with very high confidence">
            <a:extLst>
              <a:ext uri="{FF2B5EF4-FFF2-40B4-BE49-F238E27FC236}">
                <a16:creationId xmlns:a16="http://schemas.microsoft.com/office/drawing/2014/main" id="{DA9B170B-01ED-4AEB-ACC7-105373202BC8}"/>
              </a:ext>
            </a:extLst>
          </p:cNvPr>
          <p:cNvPicPr>
            <a:picLocks noChangeAspect="1"/>
          </p:cNvPicPr>
          <p:nvPr/>
        </p:nvPicPr>
        <p:blipFill rotWithShape="1">
          <a:blip r:embed="rId2"/>
          <a:srcRect l="2860" r="3996"/>
          <a:stretch/>
        </p:blipFill>
        <p:spPr>
          <a:xfrm>
            <a:off x="0" y="685800"/>
            <a:ext cx="6096000" cy="5486400"/>
          </a:xfrm>
          <a:prstGeom prst="rect">
            <a:avLst/>
          </a:prstGeom>
        </p:spPr>
      </p:pic>
      <p:pic>
        <p:nvPicPr>
          <p:cNvPr id="4" name="Picture 3">
            <a:extLst>
              <a:ext uri="{FF2B5EF4-FFF2-40B4-BE49-F238E27FC236}">
                <a16:creationId xmlns:a16="http://schemas.microsoft.com/office/drawing/2014/main" id="{50B090DF-8DCA-4FCF-88A8-5627A5229028}"/>
              </a:ext>
            </a:extLst>
          </p:cNvPr>
          <p:cNvPicPr>
            <a:picLocks noChangeAspect="1"/>
          </p:cNvPicPr>
          <p:nvPr/>
        </p:nvPicPr>
        <p:blipFill rotWithShape="1">
          <a:blip r:embed="rId3"/>
          <a:srcRect l="3620" r="3236"/>
          <a:stretch/>
        </p:blipFill>
        <p:spPr>
          <a:xfrm>
            <a:off x="6095999" y="685800"/>
            <a:ext cx="6096001" cy="5486400"/>
          </a:xfrm>
          <a:prstGeom prst="rect">
            <a:avLst/>
          </a:prstGeom>
        </p:spPr>
      </p:pic>
      <p:sp>
        <p:nvSpPr>
          <p:cNvPr id="5" name="TextBox 4">
            <a:extLst>
              <a:ext uri="{FF2B5EF4-FFF2-40B4-BE49-F238E27FC236}">
                <a16:creationId xmlns:a16="http://schemas.microsoft.com/office/drawing/2014/main" id="{A0D2B8B4-E8FF-4444-9F2F-CA9BB5453620}"/>
              </a:ext>
            </a:extLst>
          </p:cNvPr>
          <p:cNvSpPr txBox="1"/>
          <p:nvPr/>
        </p:nvSpPr>
        <p:spPr>
          <a:xfrm>
            <a:off x="7619896" y="685800"/>
            <a:ext cx="3023119" cy="584775"/>
          </a:xfrm>
          <a:prstGeom prst="rect">
            <a:avLst/>
          </a:prstGeom>
          <a:noFill/>
        </p:spPr>
        <p:txBody>
          <a:bodyPr wrap="square" rtlCol="0">
            <a:spAutoFit/>
          </a:bodyPr>
          <a:lstStyle/>
          <a:p>
            <a:pPr algn="ctr"/>
            <a:r>
              <a:rPr lang="en-US" sz="3200" dirty="0">
                <a:solidFill>
                  <a:srgbClr val="3F2A56"/>
                </a:solidFill>
              </a:rPr>
              <a:t>Amare Global</a:t>
            </a:r>
          </a:p>
        </p:txBody>
      </p:sp>
      <p:sp>
        <p:nvSpPr>
          <p:cNvPr id="6" name="TextBox 5">
            <a:extLst>
              <a:ext uri="{FF2B5EF4-FFF2-40B4-BE49-F238E27FC236}">
                <a16:creationId xmlns:a16="http://schemas.microsoft.com/office/drawing/2014/main" id="{E0B71ABC-0871-4F3F-9F23-396526EAD6B9}"/>
              </a:ext>
            </a:extLst>
          </p:cNvPr>
          <p:cNvSpPr txBox="1"/>
          <p:nvPr/>
        </p:nvSpPr>
        <p:spPr>
          <a:xfrm>
            <a:off x="1573660" y="685799"/>
            <a:ext cx="3023119" cy="584775"/>
          </a:xfrm>
          <a:prstGeom prst="rect">
            <a:avLst/>
          </a:prstGeom>
          <a:noFill/>
        </p:spPr>
        <p:txBody>
          <a:bodyPr wrap="square" rtlCol="0">
            <a:spAutoFit/>
          </a:bodyPr>
          <a:lstStyle/>
          <a:p>
            <a:pPr algn="ctr"/>
            <a:r>
              <a:rPr lang="en-US" sz="3200" dirty="0">
                <a:solidFill>
                  <a:srgbClr val="003E6B"/>
                </a:solidFill>
              </a:rPr>
              <a:t>Mood+</a:t>
            </a:r>
          </a:p>
        </p:txBody>
      </p:sp>
    </p:spTree>
    <p:extLst>
      <p:ext uri="{BB962C8B-B14F-4D97-AF65-F5344CB8AC3E}">
        <p14:creationId xmlns:p14="http://schemas.microsoft.com/office/powerpoint/2010/main" val="131846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453" y="0"/>
            <a:ext cx="7728183" cy="5716853"/>
          </a:xfrm>
          <a:prstGeom prst="rect">
            <a:avLst/>
          </a:prstGeom>
        </p:spPr>
      </p:pic>
      <p:sp>
        <p:nvSpPr>
          <p:cNvPr id="10" name="Rectangle 9"/>
          <p:cNvSpPr/>
          <p:nvPr/>
        </p:nvSpPr>
        <p:spPr>
          <a:xfrm>
            <a:off x="3791744" y="443541"/>
            <a:ext cx="3956413" cy="2112235"/>
          </a:xfrm>
          <a:prstGeom prst="rect">
            <a:avLst/>
          </a:prstGeom>
          <a:solidFill>
            <a:srgbClr val="6C8E6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Verdana" panose="020B0604030504040204" pitchFamily="34"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789267" y="623796"/>
            <a:ext cx="3741164" cy="869648"/>
          </a:xfrm>
          <a:prstGeom prst="rect">
            <a:avLst/>
          </a:prstGeom>
        </p:spPr>
      </p:pic>
      <p:sp>
        <p:nvSpPr>
          <p:cNvPr id="12" name="Текст 3"/>
          <p:cNvSpPr>
            <a:spLocks noGrp="1"/>
          </p:cNvSpPr>
          <p:nvPr>
            <p:ph type="body" sz="half" idx="2"/>
          </p:nvPr>
        </p:nvSpPr>
        <p:spPr>
          <a:xfrm>
            <a:off x="2996638" y="1391882"/>
            <a:ext cx="5546625" cy="1344149"/>
          </a:xfrm>
        </p:spPr>
        <p:txBody>
          <a:bodyPr>
            <a:normAutofit/>
          </a:bodyPr>
          <a:lstStyle/>
          <a:p>
            <a:pPr algn="ctr"/>
            <a:r>
              <a:rPr lang="en-US" sz="6400" i="1" dirty="0">
                <a:solidFill>
                  <a:schemeClr val="bg1"/>
                </a:solidFill>
              </a:rPr>
              <a:t>“to love”</a:t>
            </a:r>
            <a:endParaRPr lang="ru-RU" sz="6400" i="1" dirty="0">
              <a:solidFill>
                <a:schemeClr val="bg1"/>
              </a:solidFill>
            </a:endParaRPr>
          </a:p>
        </p:txBody>
      </p:sp>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5615947" y="2555776"/>
            <a:ext cx="6576053" cy="4304696"/>
          </a:xfrm>
          <a:prstGeom prst="rect">
            <a:avLst/>
          </a:prstGeom>
        </p:spPr>
      </p:pic>
      <p:sp>
        <p:nvSpPr>
          <p:cNvPr id="14" name="Текст 3"/>
          <p:cNvSpPr txBox="1">
            <a:spLocks/>
          </p:cNvSpPr>
          <p:nvPr/>
        </p:nvSpPr>
        <p:spPr>
          <a:xfrm>
            <a:off x="7353083" y="538239"/>
            <a:ext cx="4443843" cy="1501416"/>
          </a:xfrm>
          <a:prstGeom prst="rect">
            <a:avLst/>
          </a:prstGeom>
        </p:spPr>
        <p:txBody>
          <a:bodyPr vert="horz" lIns="121920" tIns="60960" rIns="121920" bIns="60960" rtlCol="0">
            <a:noAutofit/>
          </a:bodyPr>
          <a:lstStyle>
            <a:lvl1pPr marL="0" indent="0" algn="l" defTabSz="914400" rtl="0" eaLnBrk="1" latinLnBrk="0" hangingPunct="1">
              <a:spcBef>
                <a:spcPct val="20000"/>
              </a:spcBef>
              <a:buFont typeface="Arial" panose="020B0604020202020204" pitchFamily="34" charset="0"/>
              <a:buNone/>
              <a:defRPr sz="11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baseline="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r"/>
            <a:r>
              <a:rPr lang="en-US" sz="2800" i="1" dirty="0">
                <a:solidFill>
                  <a:prstClr val="black">
                    <a:lumMod val="75000"/>
                    <a:lumOff val="25000"/>
                  </a:prstClr>
                </a:solidFill>
                <a:latin typeface="Verdana" panose="020B0604030504040204" pitchFamily="34" charset="0"/>
              </a:rPr>
              <a:t>Love yourself first </a:t>
            </a:r>
          </a:p>
          <a:p>
            <a:pPr algn="r"/>
            <a:r>
              <a:rPr lang="en-US" sz="2800" i="1" dirty="0">
                <a:solidFill>
                  <a:prstClr val="black">
                    <a:lumMod val="75000"/>
                    <a:lumOff val="25000"/>
                  </a:prstClr>
                </a:solidFill>
                <a:latin typeface="Verdana" panose="020B0604030504040204" pitchFamily="34" charset="0"/>
              </a:rPr>
              <a:t>and everything else </a:t>
            </a:r>
          </a:p>
          <a:p>
            <a:pPr algn="r"/>
            <a:r>
              <a:rPr lang="en-US" sz="2800" i="1" dirty="0">
                <a:solidFill>
                  <a:prstClr val="black">
                    <a:lumMod val="75000"/>
                    <a:lumOff val="25000"/>
                  </a:prstClr>
                </a:solidFill>
                <a:latin typeface="Verdana" panose="020B0604030504040204" pitchFamily="34" charset="0"/>
              </a:rPr>
              <a:t>falls into place</a:t>
            </a:r>
            <a:endParaRPr lang="ru-RU" sz="2800" i="1" dirty="0">
              <a:solidFill>
                <a:prstClr val="black">
                  <a:lumMod val="75000"/>
                  <a:lumOff val="25000"/>
                </a:prstClr>
              </a:solidFill>
              <a:latin typeface="Verdana" panose="020B0604030504040204" pitchFamily="34" charset="0"/>
            </a:endParaRPr>
          </a:p>
        </p:txBody>
      </p:sp>
    </p:spTree>
    <p:extLst>
      <p:ext uri="{BB962C8B-B14F-4D97-AF65-F5344CB8AC3E}">
        <p14:creationId xmlns:p14="http://schemas.microsoft.com/office/powerpoint/2010/main" val="18157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First Award-Winning </a:t>
            </a:r>
            <a:b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Gut-Brain Axis Nutrition System!</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719172"/>
            <a:ext cx="10515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The NutrAward recognizes companies that are investing in rigorous and measurable scientific studies to prove the efficacy of their proprietary ingredients or technologies.</a:t>
            </a:r>
          </a:p>
        </p:txBody>
      </p:sp>
      <p:sp>
        <p:nvSpPr>
          <p:cNvPr id="7" name="Text Placeholder 2">
            <a:extLst>
              <a:ext uri="{FF2B5EF4-FFF2-40B4-BE49-F238E27FC236}">
                <a16:creationId xmlns:a16="http://schemas.microsoft.com/office/drawing/2014/main" id="{BE4868EB-9AC1-4357-8765-4BCDC9EDA548}"/>
              </a:ext>
            </a:extLst>
          </p:cNvPr>
          <p:cNvSpPr txBox="1">
            <a:spLocks/>
          </p:cNvSpPr>
          <p:nvPr/>
        </p:nvSpPr>
        <p:spPr>
          <a:xfrm>
            <a:off x="838200" y="2913321"/>
            <a:ext cx="4148470" cy="32677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Submissions are judged on their merit in the following areas: </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Viable product</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Emerging Category</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Creative product concept</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Distinct health application</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Unique packaging</a:t>
            </a:r>
          </a:p>
          <a:p>
            <a:r>
              <a:rPr lang="en-US" sz="2100" dirty="0">
                <a:solidFill>
                  <a:srgbClr val="000000"/>
                </a:solidFill>
                <a:latin typeface="Verdana" panose="020B0604030504040204" pitchFamily="34" charset="0"/>
                <a:ea typeface="Verdana" panose="020B0604030504040204" pitchFamily="34" charset="0"/>
                <a:cs typeface="Verdana" panose="020B0604030504040204" pitchFamily="34" charset="0"/>
              </a:rPr>
              <a:t>Matchless marketing</a:t>
            </a:r>
          </a:p>
          <a:p>
            <a:endPar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B0DED124-51C7-4364-8AA9-E6F3C7668F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6670" y="2594344"/>
            <a:ext cx="6376461" cy="3586759"/>
          </a:xfrm>
          <a:prstGeom prst="rect">
            <a:avLst/>
          </a:prstGeom>
        </p:spPr>
      </p:pic>
      <p:pic>
        <p:nvPicPr>
          <p:cNvPr id="11" name="Picture 10">
            <a:extLst>
              <a:ext uri="{FF2B5EF4-FFF2-40B4-BE49-F238E27FC236}">
                <a16:creationId xmlns:a16="http://schemas.microsoft.com/office/drawing/2014/main" id="{5FED9BD2-BB93-4EFC-BD9C-3364DF4FE5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1687" y="0"/>
            <a:ext cx="2289884" cy="1918662"/>
          </a:xfrm>
          <a:prstGeom prst="rect">
            <a:avLst/>
          </a:prstGeom>
        </p:spPr>
      </p:pic>
    </p:spTree>
    <p:extLst>
      <p:ext uri="{BB962C8B-B14F-4D97-AF65-F5344CB8AC3E}">
        <p14:creationId xmlns:p14="http://schemas.microsoft.com/office/powerpoint/2010/main" val="98747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762000" y="1719172"/>
            <a:ext cx="10848975" cy="1348161"/>
          </a:xfrm>
        </p:spPr>
        <p:txBody>
          <a:bodyPr>
            <a:normAutofit/>
          </a:bodyPr>
          <a:lstStyle/>
          <a:p>
            <a:pPr marL="0" indent="0">
              <a:lnSpc>
                <a:spcPct val="100000"/>
              </a:lnSpc>
              <a:buNone/>
            </a:pPr>
            <a:r>
              <a:rPr lang="en-US" sz="2400" b="1" dirty="0">
                <a:solidFill>
                  <a:srgbClr val="68478D"/>
                </a:solidFill>
                <a:latin typeface="Verdana" panose="020B0604030504040204" pitchFamily="34" charset="0"/>
                <a:ea typeface="Verdana" panose="020B0604030504040204" pitchFamily="34" charset="0"/>
                <a:cs typeface="Verdana" panose="020B0604030504040204" pitchFamily="34" charset="0"/>
              </a:rPr>
              <a:t>The Amare FundaMentals Pack has been clinically proven to:</a:t>
            </a:r>
          </a:p>
        </p:txBody>
      </p:sp>
      <p:pic>
        <p:nvPicPr>
          <p:cNvPr id="5" name="Picture 4">
            <a:extLst>
              <a:ext uri="{FF2B5EF4-FFF2-40B4-BE49-F238E27FC236}">
                <a16:creationId xmlns:a16="http://schemas.microsoft.com/office/drawing/2014/main" id="{E781C2DD-05B7-42A6-9D0E-EACD2EBD9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4825" y="21718"/>
            <a:ext cx="4371975" cy="1668970"/>
          </a:xfrm>
          <a:prstGeom prst="rect">
            <a:avLst/>
          </a:prstGeom>
        </p:spPr>
      </p:pic>
      <p:pic>
        <p:nvPicPr>
          <p:cNvPr id="6" name="Picture 5">
            <a:extLst>
              <a:ext uri="{FF2B5EF4-FFF2-40B4-BE49-F238E27FC236}">
                <a16:creationId xmlns:a16="http://schemas.microsoft.com/office/drawing/2014/main" id="{7E08122E-205F-4EA3-9750-876C55396741}"/>
              </a:ext>
            </a:extLst>
          </p:cNvPr>
          <p:cNvPicPr>
            <a:picLocks noChangeAspect="1"/>
          </p:cNvPicPr>
          <p:nvPr/>
        </p:nvPicPr>
        <p:blipFill>
          <a:blip r:embed="rId4"/>
          <a:stretch>
            <a:fillRect/>
          </a:stretch>
        </p:blipFill>
        <p:spPr>
          <a:xfrm>
            <a:off x="762000" y="2250377"/>
            <a:ext cx="10668000" cy="4076700"/>
          </a:xfrm>
          <a:prstGeom prst="rect">
            <a:avLst/>
          </a:prstGeom>
        </p:spPr>
      </p:pic>
    </p:spTree>
    <p:extLst>
      <p:ext uri="{BB962C8B-B14F-4D97-AF65-F5344CB8AC3E}">
        <p14:creationId xmlns:p14="http://schemas.microsoft.com/office/powerpoint/2010/main" val="190460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D7B7C2-2AAB-4297-9E6C-2239B9BC66AA}"/>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003C71"/>
                </a:solidFill>
                <a:ea typeface="Verdana" panose="020B0604030504040204" pitchFamily="34" charset="0"/>
                <a:cs typeface="Verdana" panose="020B0604030504040204" pitchFamily="34" charset="0"/>
              </a:rPr>
              <a:t>MW3™ 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a:t>
            </a:r>
            <a:r>
              <a:rPr lang="en-US" sz="2000" b="1" dirty="0"/>
              <a:t>Reduces stress </a:t>
            </a:r>
            <a:r>
              <a:rPr lang="en-US" sz="2000" dirty="0"/>
              <a:t>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a:t>
            </a:r>
            <a:r>
              <a:rPr lang="en-US" sz="2000" b="1" dirty="0"/>
              <a:t>Enhances calmness </a:t>
            </a:r>
            <a:r>
              <a:rPr lang="en-US" sz="2000" dirty="0"/>
              <a:t>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a:t>
            </a:r>
            <a:r>
              <a:rPr lang="en-US" sz="2000" b="1" dirty="0"/>
              <a:t>Improves mood </a:t>
            </a:r>
            <a:r>
              <a:rPr lang="en-US" sz="2000" dirty="0"/>
              <a:t>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
        <p:nvSpPr>
          <p:cNvPr id="10" name="TextBox 9">
            <a:extLst>
              <a:ext uri="{FF2B5EF4-FFF2-40B4-BE49-F238E27FC236}">
                <a16:creationId xmlns:a16="http://schemas.microsoft.com/office/drawing/2014/main" id="{89633951-FF74-4F14-9C1C-CD2F5BF01B0E}"/>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59192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B87260-095A-4E15-8320-5D24D4A11E47}"/>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3F2A56"/>
                </a:solidFill>
                <a:ea typeface="Verdana" panose="020B0604030504040204" pitchFamily="34" charset="0"/>
                <a:cs typeface="Verdana" panose="020B0604030504040204" pitchFamily="34" charset="0"/>
              </a:rPr>
              <a:t>MW3™ Prebiotic Proprietary Blend</a:t>
            </a:r>
            <a:endParaRPr lang="en-US" sz="3200" dirty="0">
              <a:solidFill>
                <a:srgbClr val="82287E"/>
              </a:solidFill>
              <a:ea typeface="Verdana" panose="020B0604030504040204" pitchFamily="34" charset="0"/>
              <a:cs typeface="Verdana" panose="020B0604030504040204" pitchFamily="34" charset="0"/>
            </a:endParaRPr>
          </a:p>
        </p:txBody>
      </p:sp>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9" name="TextBox 8">
            <a:extLst>
              <a:ext uri="{FF2B5EF4-FFF2-40B4-BE49-F238E27FC236}">
                <a16:creationId xmlns:a16="http://schemas.microsoft.com/office/drawing/2014/main" id="{CD9D1499-D4F2-42EE-9DA2-7B79B49B68C5}"/>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78489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0" name="Title 1">
            <a:extLst>
              <a:ext uri="{FF2B5EF4-FFF2-40B4-BE49-F238E27FC236}">
                <a16:creationId xmlns:a16="http://schemas.microsoft.com/office/drawing/2014/main" id="{E1170B62-60D2-4164-970C-437364E523D3}"/>
              </a:ext>
            </a:extLst>
          </p:cNvPr>
          <p:cNvSpPr txBox="1">
            <a:spLocks/>
          </p:cNvSpPr>
          <p:nvPr/>
        </p:nvSpPr>
        <p:spPr>
          <a:xfrm>
            <a:off x="838200" y="365124"/>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500" b="1" dirty="0">
                <a:solidFill>
                  <a:srgbClr val="3F2A56"/>
                </a:solidFill>
                <a:ea typeface="Verdana" panose="020B0604030504040204" pitchFamily="34" charset="0"/>
                <a:cs typeface="Verdana" panose="020B0604030504040204" pitchFamily="34" charset="0"/>
              </a:rPr>
              <a:t>MW3</a:t>
            </a:r>
            <a:r>
              <a:rPr lang="en-US" sz="3500" b="1" dirty="0">
                <a:solidFill>
                  <a:srgbClr val="402B56"/>
                </a:solidFill>
                <a:ea typeface="Verdana" panose="020B0604030504040204" pitchFamily="34" charset="0"/>
                <a:cs typeface="Verdana" panose="020B0604030504040204" pitchFamily="34" charset="0"/>
              </a:rPr>
              <a:t>™</a:t>
            </a:r>
            <a:r>
              <a:rPr lang="en-US" sz="3500" b="1" dirty="0">
                <a:solidFill>
                  <a:srgbClr val="3F2A56"/>
                </a:solidFill>
                <a:ea typeface="Verdana" panose="020B0604030504040204" pitchFamily="34" charset="0"/>
                <a:cs typeface="Verdana" panose="020B0604030504040204" pitchFamily="34" charset="0"/>
              </a:rPr>
              <a:t> Prebiotic/Probiotic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F4FB6477-3FCA-4D03-8FE0-C7E4C2B2D429}"/>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8010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GBX+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Patent Pending and Exclusive to Amare</a:t>
            </a:r>
          </a:p>
        </p:txBody>
      </p:sp>
      <p:sp>
        <p:nvSpPr>
          <p:cNvPr id="3" name="Text Placeholder 2"/>
          <p:cNvSpPr>
            <a:spLocks noGrp="1"/>
          </p:cNvSpPr>
          <p:nvPr>
            <p:ph type="body" sz="quarter" idx="11"/>
          </p:nvPr>
        </p:nvSpPr>
        <p:spPr>
          <a:xfrm>
            <a:off x="3371353" y="2066229"/>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Applephenon: Asian Apple Fruit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gut health, immune function, &amp; inflammatory balance*</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35554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Enovita: French Grape Seed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Enhances blood flow, cardiovascular tone, &amp; cellular defenses*</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371353" y="5096579"/>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Enzogenol: New Zealand Pine Bark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&amp; psychological vigor*</a:t>
            </a:r>
            <a:endParaRPr lang="en-US" sz="20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42F63EF-51FB-4EC1-97A1-89AEE6AC49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7340" y="1848007"/>
            <a:ext cx="1463040" cy="1463040"/>
          </a:xfrm>
          <a:prstGeom prst="rect">
            <a:avLst/>
          </a:prstGeom>
        </p:spPr>
      </p:pic>
      <p:pic>
        <p:nvPicPr>
          <p:cNvPr id="10" name="Picture 9">
            <a:extLst>
              <a:ext uri="{FF2B5EF4-FFF2-40B4-BE49-F238E27FC236}">
                <a16:creationId xmlns:a16="http://schemas.microsoft.com/office/drawing/2014/main" id="{5D3E2E80-FABC-4EE4-8AE6-4C7C509821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5675" y="3337240"/>
            <a:ext cx="1463040" cy="1463040"/>
          </a:xfrm>
          <a:prstGeom prst="rect">
            <a:avLst/>
          </a:prstGeom>
        </p:spPr>
      </p:pic>
      <p:pic>
        <p:nvPicPr>
          <p:cNvPr id="13" name="Picture 12">
            <a:extLst>
              <a:ext uri="{FF2B5EF4-FFF2-40B4-BE49-F238E27FC236}">
                <a16:creationId xmlns:a16="http://schemas.microsoft.com/office/drawing/2014/main" id="{06AE23D8-60AE-4949-9235-B67627253D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5675" y="4878357"/>
            <a:ext cx="1463040" cy="1463040"/>
          </a:xfrm>
          <a:prstGeom prst="rect">
            <a:avLst/>
          </a:prstGeom>
        </p:spPr>
      </p:pic>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52940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27" y="200722"/>
            <a:ext cx="602166" cy="169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A58E692-13F9-9C4E-972A-3F401B64B689}"/>
              </a:ext>
            </a:extLst>
          </p:cNvPr>
          <p:cNvSpPr txBox="1">
            <a:spLocks/>
          </p:cNvSpPr>
          <p:nvPr/>
        </p:nvSpPr>
        <p:spPr>
          <a:xfrm>
            <a:off x="883920" y="-168275"/>
            <a:ext cx="10515600" cy="1113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Verdana" charset="0"/>
                <a:ea typeface="Verdana" charset="0"/>
                <a:cs typeface="Verdana" charset="0"/>
              </a:rPr>
              <a:t>Portions of Data Presented at:</a:t>
            </a:r>
          </a:p>
        </p:txBody>
      </p:sp>
      <p:sp>
        <p:nvSpPr>
          <p:cNvPr id="6" name="Content Placeholder 2">
            <a:extLst>
              <a:ext uri="{FF2B5EF4-FFF2-40B4-BE49-F238E27FC236}">
                <a16:creationId xmlns:a16="http://schemas.microsoft.com/office/drawing/2014/main" id="{F2406284-13C7-0D45-B951-6BAA70714DFC}"/>
              </a:ext>
            </a:extLst>
          </p:cNvPr>
          <p:cNvSpPr txBox="1">
            <a:spLocks/>
          </p:cNvSpPr>
          <p:nvPr/>
        </p:nvSpPr>
        <p:spPr>
          <a:xfrm>
            <a:off x="381000" y="944880"/>
            <a:ext cx="11521440" cy="569976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American College of Nutrition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November 2017 – Alexandria VA (“Outstanding Research” Award)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Experimental Biology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April 2018 – San Diego, CA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American College of Sports Medicine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May 2018 – Minneapolis, MN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Mental Health America – Fit for the Future Conference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June 2018 – Washington DC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Microbiome Movement – Gut Brain Axis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November 2018 – Boston, MA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American Mental Wellness Awareness Association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November 2018 – Hershey, PA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lumMod val="50000"/>
                    <a:lumOff val="50000"/>
                  </a:srgbClr>
                </a:solidFill>
                <a:effectLst/>
                <a:uLnTx/>
                <a:uFillTx/>
                <a:latin typeface="Verdana" charset="0"/>
                <a:ea typeface="Verdana" charset="0"/>
                <a:cs typeface="Verdana" charset="0"/>
              </a:rPr>
              <a:t>Medical, Nutrition, Biochemistry, Molecular Biology, Physiology, Psychology, Counselors, Policy…</a:t>
            </a:r>
            <a:endParaRPr kumimoji="0" lang="en-US" sz="2800" b="0" i="0" u="none" strike="noStrike" kern="1200" cap="none" spc="0" normalizeH="0" baseline="0" noProof="0" dirty="0">
              <a:ln>
                <a:noFill/>
              </a:ln>
              <a:solidFill>
                <a:srgbClr val="000000">
                  <a:lumMod val="50000"/>
                  <a:lumOff val="50000"/>
                </a:srgbClr>
              </a:solidFill>
              <a:effectLst/>
              <a:uLnTx/>
              <a:uFillTx/>
              <a:latin typeface="Verdana" charset="0"/>
              <a:ea typeface="Verdana" charset="0"/>
              <a:cs typeface="Verdana" charset="0"/>
            </a:endParaRPr>
          </a:p>
        </p:txBody>
      </p:sp>
    </p:spTree>
    <p:extLst>
      <p:ext uri="{BB962C8B-B14F-4D97-AF65-F5344CB8AC3E}">
        <p14:creationId xmlns:p14="http://schemas.microsoft.com/office/powerpoint/2010/main" val="21959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DB4E7FE-F738-4ED9-A457-5EA143F8AC6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2987"/>
          <a:stretch/>
        </p:blipFill>
        <p:spPr>
          <a:xfrm>
            <a:off x="6929691" y="2190504"/>
            <a:ext cx="4333041" cy="4571944"/>
          </a:xfrm>
          <a:prstGeom prst="rect">
            <a:avLst/>
          </a:prstGeom>
        </p:spPr>
      </p:pic>
      <p:pic>
        <p:nvPicPr>
          <p:cNvPr id="5" name="Picture 4">
            <a:extLst>
              <a:ext uri="{FF2B5EF4-FFF2-40B4-BE49-F238E27FC236}">
                <a16:creationId xmlns:a16="http://schemas.microsoft.com/office/drawing/2014/main" id="{96FA5CAE-3F2C-492D-9100-4BC1FC9650D3}"/>
              </a:ext>
            </a:extLst>
          </p:cNvPr>
          <p:cNvPicPr>
            <a:picLocks noChangeAspect="1"/>
          </p:cNvPicPr>
          <p:nvPr/>
        </p:nvPicPr>
        <p:blipFill>
          <a:blip r:embed="rId4"/>
          <a:stretch>
            <a:fillRect/>
          </a:stretch>
        </p:blipFill>
        <p:spPr>
          <a:xfrm>
            <a:off x="973036" y="257929"/>
            <a:ext cx="4788361" cy="1596120"/>
          </a:xfrm>
          <a:prstGeom prst="rect">
            <a:avLst/>
          </a:prstGeom>
        </p:spPr>
      </p:pic>
      <p:sp>
        <p:nvSpPr>
          <p:cNvPr id="7" name="Rectangle 6"/>
          <p:cNvSpPr/>
          <p:nvPr/>
        </p:nvSpPr>
        <p:spPr>
          <a:xfrm>
            <a:off x="425982" y="3007665"/>
            <a:ext cx="5882468" cy="1938992"/>
          </a:xfrm>
          <a:prstGeom prst="rect">
            <a:avLst/>
          </a:prstGeom>
        </p:spPr>
        <p:txBody>
          <a:bodyPr wrap="square">
            <a:spAutoFit/>
          </a:bodyPr>
          <a:lstStyle/>
          <a:p>
            <a:pPr algn="ct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Kids FundaMentals™ is an all-in-one product that supports the entire gut-brain axis (GBX) of growing kids and teens. Featuring nutrients scientifically shown to improve mental wellness, this easy-to-digest formula is perfect for kids and teens of all ages.* </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287679" y="1648798"/>
            <a:ext cx="4159073" cy="707886"/>
          </a:xfrm>
          <a:prstGeom prst="rect">
            <a:avLst/>
          </a:prstGeom>
          <a:noFill/>
        </p:spPr>
        <p:txBody>
          <a:bodyPr wrap="square" rtlCol="0">
            <a:spAutoFit/>
          </a:bodyPr>
          <a:lstStyle/>
          <a:p>
            <a:pPr algn="ctr"/>
            <a:r>
              <a:rPr lang="en-US" sz="2000" b="1" dirty="0">
                <a:solidFill>
                  <a:srgbClr val="3F2A56"/>
                </a:solidFill>
                <a:latin typeface="Verdana" panose="020B0604030504040204" pitchFamily="34" charset="0"/>
              </a:rPr>
              <a:t>all-in-one gut-brain axis nutrition for kids &amp; teens*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1782"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92068" y="604516"/>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INGREDIENTS SHOWN TO IMPROVE MENTAL WELLNESS*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82248" y="604516"/>
            <a:ext cx="1660720" cy="1200329"/>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SUPPORTS ENTIRE GUT-BRAIN AXIS*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710295"/>
            <a:ext cx="1597591"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EASY-TO-DIGEST FORMULA</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95420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94872" y="0"/>
            <a:ext cx="10515600" cy="1113155"/>
          </a:xfrm>
        </p:spPr>
        <p:txBody>
          <a:bodyPr/>
          <a:lstStyle/>
          <a:p>
            <a:r>
              <a:rPr lang="en-US" b="1" dirty="0">
                <a:solidFill>
                  <a:schemeClr val="tx1"/>
                </a:solidFill>
              </a:rPr>
              <a:t>Why is Fundamentals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080344"/>
            <a:ext cx="11842230" cy="5699760"/>
          </a:xfrm>
        </p:spPr>
        <p:txBody>
          <a:bodyPr>
            <a:normAutofit/>
          </a:bodyPr>
          <a:lstStyle/>
          <a:p>
            <a:r>
              <a:rPr lang="en-US" b="1" dirty="0"/>
              <a:t>World’s 1</a:t>
            </a:r>
            <a:r>
              <a:rPr lang="en-US" b="1" baseline="30000" dirty="0"/>
              <a:t>st</a:t>
            </a:r>
            <a:r>
              <a:rPr lang="en-US" b="1" dirty="0"/>
              <a:t> comprehensive/holistic GBX System</a:t>
            </a:r>
          </a:p>
          <a:p>
            <a:pPr lvl="1"/>
            <a:r>
              <a:rPr lang="en-US" b="1" dirty="0"/>
              <a:t>Addresses each level of GBX balance</a:t>
            </a:r>
          </a:p>
          <a:p>
            <a:pPr lvl="1"/>
            <a:r>
              <a:rPr lang="en-US" b="1" dirty="0"/>
              <a:t>Microbiome modulation</a:t>
            </a:r>
          </a:p>
          <a:p>
            <a:pPr lvl="1"/>
            <a:r>
              <a:rPr lang="en-US" b="1" dirty="0"/>
              <a:t>Gut integrity</a:t>
            </a:r>
          </a:p>
          <a:p>
            <a:pPr lvl="1"/>
            <a:r>
              <a:rPr lang="en-US" b="1" dirty="0"/>
              <a:t>Immune priming</a:t>
            </a:r>
          </a:p>
          <a:p>
            <a:pPr lvl="1"/>
            <a:r>
              <a:rPr lang="en-US" b="1" dirty="0"/>
              <a:t>Inflammatory balance</a:t>
            </a:r>
          </a:p>
          <a:p>
            <a:pPr lvl="1"/>
            <a:r>
              <a:rPr lang="en-US" b="1" dirty="0"/>
              <a:t>Neurotransmitter signaling</a:t>
            </a:r>
          </a:p>
          <a:p>
            <a:r>
              <a:rPr lang="en-US" b="1" dirty="0"/>
              <a:t>Specific probiotic strains for depression/anxiety/stress</a:t>
            </a:r>
          </a:p>
          <a:p>
            <a:r>
              <a:rPr lang="en-US" b="1" dirty="0"/>
              <a:t>Specific prebiotics fibers for stress/resilience</a:t>
            </a:r>
          </a:p>
          <a:p>
            <a:r>
              <a:rPr lang="en-US" b="1" dirty="0"/>
              <a:t>Patent-pending phytonutrients for GBX support </a:t>
            </a:r>
          </a:p>
          <a:p>
            <a:r>
              <a:rPr lang="en-US" b="1" dirty="0"/>
              <a:t>Scientifically-supported formula</a:t>
            </a:r>
          </a:p>
          <a:p>
            <a:pPr lvl="1"/>
            <a:r>
              <a:rPr lang="en-US" b="1" dirty="0"/>
              <a:t>6 peer-reviewed presentations</a:t>
            </a:r>
          </a:p>
          <a:p>
            <a:endParaRPr lang="en-US" b="1" dirty="0"/>
          </a:p>
        </p:txBody>
      </p:sp>
      <p:pic>
        <p:nvPicPr>
          <p:cNvPr id="4" name="Picture 3">
            <a:extLst>
              <a:ext uri="{FF2B5EF4-FFF2-40B4-BE49-F238E27FC236}">
                <a16:creationId xmlns:a16="http://schemas.microsoft.com/office/drawing/2014/main" id="{B0DED124-51C7-4364-8AA9-E6F3C7668F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6261" y="1638590"/>
            <a:ext cx="3979780" cy="2238626"/>
          </a:xfrm>
          <a:prstGeom prst="rect">
            <a:avLst/>
          </a:prstGeom>
        </p:spPr>
      </p:pic>
    </p:spTree>
    <p:extLst>
      <p:ext uri="{BB962C8B-B14F-4D97-AF65-F5344CB8AC3E}">
        <p14:creationId xmlns:p14="http://schemas.microsoft.com/office/powerpoint/2010/main" val="1885284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59A147-3673-42E4-A9AD-890591AC9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 y="-2"/>
            <a:ext cx="12218067" cy="6858002"/>
          </a:xfrm>
          <a:prstGeom prst="rect">
            <a:avLst/>
          </a:prstGeom>
        </p:spPr>
      </p:pic>
      <p:sp>
        <p:nvSpPr>
          <p:cNvPr id="3" name="Rectangle 2"/>
          <p:cNvSpPr/>
          <p:nvPr/>
        </p:nvSpPr>
        <p:spPr>
          <a:xfrm>
            <a:off x="1" y="1319040"/>
            <a:ext cx="12192000" cy="707141"/>
          </a:xfrm>
          <a:prstGeom prst="rect">
            <a:avLst/>
          </a:prstGeom>
          <a:solidFill>
            <a:srgbClr val="003B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281615" y="1286089"/>
            <a:ext cx="76548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MENTATHERAPEUTICS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371353" y="655016"/>
            <a:ext cx="8557838" cy="47502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All-Natural Support Solutions for Energy, Mood, Pain, and Sleep*</a:t>
            </a:r>
            <a:endParaRPr lang="ru-RU" sz="20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3" cstate="print">
            <a:duotone>
              <a:prstClr val="black"/>
              <a:srgbClr val="3F7F96">
                <a:tint val="45000"/>
                <a:satMod val="400000"/>
              </a:srgbClr>
            </a:duotone>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9551414" y="1393125"/>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7A5BD8C9-2A02-487A-8956-A72957826842}"/>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06391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3581730"/>
            <a:ext cx="12115804" cy="3290735"/>
            <a:chOff x="0" y="3328454"/>
            <a:chExt cx="12115804" cy="3290735"/>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5627" y="3328454"/>
              <a:ext cx="2790177" cy="329073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3386845"/>
              <a:ext cx="9108832" cy="3232344"/>
            </a:xfrm>
            <a:prstGeom prst="rect">
              <a:avLst/>
            </a:prstGeom>
          </p:spPr>
        </p:pic>
      </p:grpSp>
      <p:sp>
        <p:nvSpPr>
          <p:cNvPr id="13" name="TextBox 12"/>
          <p:cNvSpPr txBox="1"/>
          <p:nvPr/>
        </p:nvSpPr>
        <p:spPr>
          <a:xfrm>
            <a:off x="527382" y="2994368"/>
            <a:ext cx="1072818" cy="646331"/>
          </a:xfrm>
          <a:prstGeom prst="rect">
            <a:avLst/>
          </a:prstGeom>
          <a:solidFill>
            <a:schemeClr val="bg1"/>
          </a:solidFill>
        </p:spPr>
        <p:txBody>
          <a:bodyPr wrap="square" rtlCol="0">
            <a:spAutoFit/>
          </a:bodyPr>
          <a:lstStyle/>
          <a:p>
            <a:r>
              <a:rPr lang="en-US">
                <a:solidFill>
                  <a:prstClr val="white"/>
                </a:solidFill>
              </a:rPr>
              <a:t>-</a:t>
            </a:r>
          </a:p>
          <a:p>
            <a:endParaRPr lang="en-US" dirty="0">
              <a:solidFill>
                <a:prstClr val="white"/>
              </a:solidFill>
            </a:endParaRPr>
          </a:p>
        </p:txBody>
      </p:sp>
      <p:grpSp>
        <p:nvGrpSpPr>
          <p:cNvPr id="4" name="Group 3"/>
          <p:cNvGrpSpPr/>
          <p:nvPr/>
        </p:nvGrpSpPr>
        <p:grpSpPr>
          <a:xfrm>
            <a:off x="7015163" y="218"/>
            <a:ext cx="5157935" cy="3107129"/>
            <a:chOff x="7295456" y="0"/>
            <a:chExt cx="4877641" cy="2758190"/>
          </a:xfrm>
        </p:grpSpPr>
        <p:pic>
          <p:nvPicPr>
            <p:cNvPr id="3" name="Picture 2"/>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295456" y="0"/>
              <a:ext cx="4877641" cy="2758190"/>
            </a:xfrm>
            <a:prstGeom prst="rect">
              <a:avLst/>
            </a:prstGeom>
          </p:spPr>
        </p:pic>
        <p:sp>
          <p:nvSpPr>
            <p:cNvPr id="12" name="TextBox 11"/>
            <p:cNvSpPr txBox="1"/>
            <p:nvPr/>
          </p:nvSpPr>
          <p:spPr>
            <a:xfrm>
              <a:off x="7299410" y="23646"/>
              <a:ext cx="2481787" cy="830997"/>
            </a:xfrm>
            <a:prstGeom prst="rect">
              <a:avLst/>
            </a:prstGeom>
            <a:noFill/>
          </p:spPr>
          <p:txBody>
            <a:bodyPr wrap="square" rtlCol="0">
              <a:spAutoFit/>
            </a:bodyPr>
            <a:lstStyle/>
            <a:p>
              <a:r>
                <a:rPr lang="en-US" sz="2400" dirty="0">
                  <a:solidFill>
                    <a:prstClr val="white"/>
                  </a:solidFill>
                </a:rPr>
                <a:t>Hiep Tran</a:t>
              </a:r>
            </a:p>
            <a:p>
              <a:r>
                <a:rPr lang="en-US" sz="2400" dirty="0">
                  <a:solidFill>
                    <a:prstClr val="white"/>
                  </a:solidFill>
                </a:rPr>
                <a:t>CEO &amp; Founder</a:t>
              </a:r>
            </a:p>
          </p:txBody>
        </p:sp>
      </p:grpSp>
      <p:sp>
        <p:nvSpPr>
          <p:cNvPr id="6" name="TextBox 5"/>
          <p:cNvSpPr txBox="1"/>
          <p:nvPr/>
        </p:nvSpPr>
        <p:spPr>
          <a:xfrm>
            <a:off x="249021" y="1013791"/>
            <a:ext cx="6981130" cy="2308324"/>
          </a:xfrm>
          <a:prstGeom prst="rect">
            <a:avLst/>
          </a:prstGeom>
          <a:noFill/>
        </p:spPr>
        <p:txBody>
          <a:bodyPr wrap="square" rtlCol="0">
            <a:spAutoFit/>
          </a:bodyPr>
          <a:lstStyle/>
          <a:p>
            <a:r>
              <a:rPr lang="en-US" sz="2400" b="1" dirty="0">
                <a:solidFill>
                  <a:srgbClr val="7030A0"/>
                </a:solidFill>
              </a:rPr>
              <a:t>CORPORATE TIMELINE</a:t>
            </a:r>
          </a:p>
          <a:p>
            <a:pPr marL="342900" indent="-342900">
              <a:buFont typeface="Arial" charset="0"/>
              <a:buChar char="•"/>
            </a:pPr>
            <a:r>
              <a:rPr lang="en-US" sz="2400" b="1" dirty="0">
                <a:solidFill>
                  <a:srgbClr val="7030A0"/>
                </a:solidFill>
              </a:rPr>
              <a:t>Idea was Born the Summer of 2016</a:t>
            </a:r>
          </a:p>
          <a:p>
            <a:pPr marL="342900" indent="-342900">
              <a:buFont typeface="Arial" charset="0"/>
              <a:buChar char="•"/>
            </a:pPr>
            <a:r>
              <a:rPr lang="en-US" sz="2400" b="1" dirty="0">
                <a:solidFill>
                  <a:srgbClr val="7030A0"/>
                </a:solidFill>
              </a:rPr>
              <a:t>Formulation began in January of 2017</a:t>
            </a:r>
          </a:p>
          <a:p>
            <a:pPr marL="342900" indent="-342900">
              <a:buFont typeface="Arial" charset="0"/>
              <a:buChar char="•"/>
            </a:pPr>
            <a:r>
              <a:rPr lang="en-US" sz="2400" b="1" dirty="0">
                <a:solidFill>
                  <a:srgbClr val="7030A0"/>
                </a:solidFill>
              </a:rPr>
              <a:t>Pre-Launch </a:t>
            </a:r>
            <a:r>
              <a:rPr lang="en-US" sz="2400" b="1" i="1" dirty="0">
                <a:solidFill>
                  <a:srgbClr val="7030A0"/>
                </a:solidFill>
              </a:rPr>
              <a:t>(with products) </a:t>
            </a:r>
            <a:r>
              <a:rPr lang="en-US" sz="2400" b="1" dirty="0">
                <a:solidFill>
                  <a:srgbClr val="7030A0"/>
                </a:solidFill>
              </a:rPr>
              <a:t>in</a:t>
            </a:r>
            <a:r>
              <a:rPr lang="en-US" sz="2400" b="1" i="1" dirty="0">
                <a:solidFill>
                  <a:srgbClr val="7030A0"/>
                </a:solidFill>
              </a:rPr>
              <a:t> </a:t>
            </a:r>
            <a:r>
              <a:rPr lang="en-US" sz="2400" b="1" dirty="0">
                <a:solidFill>
                  <a:srgbClr val="7030A0"/>
                </a:solidFill>
              </a:rPr>
              <a:t>September of 2017</a:t>
            </a:r>
          </a:p>
          <a:p>
            <a:pPr marL="342900" indent="-342900">
              <a:buFont typeface="Arial" charset="0"/>
              <a:buChar char="•"/>
            </a:pPr>
            <a:r>
              <a:rPr lang="en-US" sz="2400" b="1" dirty="0">
                <a:solidFill>
                  <a:srgbClr val="7030A0"/>
                </a:solidFill>
              </a:rPr>
              <a:t>Official LAUNCH in January of 2018</a:t>
            </a:r>
          </a:p>
          <a:p>
            <a:pPr marL="342900" indent="-342900">
              <a:buFont typeface="Arial" charset="0"/>
              <a:buChar char="•"/>
            </a:pPr>
            <a:r>
              <a:rPr lang="en-US" sz="2400" b="1" dirty="0">
                <a:solidFill>
                  <a:srgbClr val="7030A0"/>
                </a:solidFill>
              </a:rPr>
              <a:t>First Annual Event held in September of 2018</a:t>
            </a:r>
          </a:p>
        </p:txBody>
      </p:sp>
      <p:sp>
        <p:nvSpPr>
          <p:cNvPr id="11" name="Текст 3"/>
          <p:cNvSpPr txBox="1">
            <a:spLocks/>
          </p:cNvSpPr>
          <p:nvPr/>
        </p:nvSpPr>
        <p:spPr>
          <a:xfrm>
            <a:off x="-36453" y="-70097"/>
            <a:ext cx="7295456" cy="1501416"/>
          </a:xfrm>
          <a:prstGeom prst="rect">
            <a:avLst/>
          </a:prstGeom>
        </p:spPr>
        <p:txBody>
          <a:bodyPr vert="horz" lIns="91440" tIns="45720" rIns="91440" bIns="45720" rtlCol="0">
            <a:noAutofit/>
          </a:bodyPr>
          <a:lstStyle>
            <a:lvl1pPr marL="0" indent="0" algn="l" defTabSz="1219170" rtl="0" eaLnBrk="1" latinLnBrk="0" hangingPunct="1">
              <a:spcBef>
                <a:spcPct val="20000"/>
              </a:spcBef>
              <a:buFont typeface="Arial" panose="020B0604020202020204" pitchFamily="34" charset="0"/>
              <a:buNone/>
              <a:defRPr sz="1467" kern="1200">
                <a:solidFill>
                  <a:schemeClr val="tx1">
                    <a:lumMod val="75000"/>
                    <a:lumOff val="25000"/>
                  </a:schemeClr>
                </a:solidFill>
                <a:latin typeface="+mn-lt"/>
                <a:ea typeface="+mn-ea"/>
                <a:cs typeface="+mn-cs"/>
              </a:defRPr>
            </a:lvl1pPr>
            <a:lvl2pPr marL="609585" indent="0" algn="l" defTabSz="1219170" rtl="0" eaLnBrk="1" latinLnBrk="0" hangingPunct="1">
              <a:spcBef>
                <a:spcPct val="20000"/>
              </a:spcBef>
              <a:buFont typeface="Arial" panose="020B0604020202020204" pitchFamily="34" charset="0"/>
              <a:buNone/>
              <a:defRPr sz="1600" kern="1200" baseline="0">
                <a:solidFill>
                  <a:schemeClr val="tx1"/>
                </a:solidFill>
                <a:latin typeface="+mn-lt"/>
                <a:ea typeface="+mn-ea"/>
                <a:cs typeface="+mn-cs"/>
              </a:defRPr>
            </a:lvl2pPr>
            <a:lvl3pPr marL="1219170" indent="0" algn="l" defTabSz="1219170" rtl="0" eaLnBrk="1" latinLnBrk="0" hangingPunct="1">
              <a:spcBef>
                <a:spcPct val="20000"/>
              </a:spcBef>
              <a:buFont typeface="Arial" panose="020B0604020202020204" pitchFamily="34" charset="0"/>
              <a:buNone/>
              <a:defRPr sz="1333" kern="1200">
                <a:solidFill>
                  <a:schemeClr val="tx1"/>
                </a:solidFill>
                <a:latin typeface="+mn-lt"/>
                <a:ea typeface="+mn-ea"/>
                <a:cs typeface="+mn-cs"/>
              </a:defRPr>
            </a:lvl3pPr>
            <a:lvl4pPr marL="1828754"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4pPr>
            <a:lvl5pPr marL="2438339"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5pPr>
            <a:lvl6pPr marL="3047924"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6pPr>
            <a:lvl7pPr marL="3657509"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8pPr>
            <a:lvl9pPr marL="4876678" indent="0" algn="l" defTabSz="121917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9pPr>
          </a:lstStyle>
          <a:p>
            <a:r>
              <a:rPr lang="en-US" sz="6400" dirty="0">
                <a:solidFill>
                  <a:prstClr val="black">
                    <a:lumMod val="75000"/>
                    <a:lumOff val="25000"/>
                  </a:prstClr>
                </a:solidFill>
              </a:rPr>
              <a:t> </a:t>
            </a:r>
            <a:r>
              <a:rPr lang="en-US" sz="5400" b="1" dirty="0">
                <a:solidFill>
                  <a:srgbClr val="7030A0"/>
                </a:solidFill>
                <a:latin typeface="Arial" charset="0"/>
                <a:ea typeface="Arial" charset="0"/>
                <a:cs typeface="Arial" charset="0"/>
              </a:rPr>
              <a:t>Your Amare Team </a:t>
            </a:r>
            <a:endParaRPr lang="ru-RU" sz="6400" b="1" dirty="0">
              <a:solidFill>
                <a:srgbClr val="7030A0"/>
              </a:solidFill>
              <a:latin typeface="Arial" charset="0"/>
              <a:ea typeface="Arial" charset="0"/>
              <a:cs typeface="Arial" charset="0"/>
            </a:endParaRPr>
          </a:p>
        </p:txBody>
      </p:sp>
    </p:spTree>
    <p:extLst>
      <p:ext uri="{BB962C8B-B14F-4D97-AF65-F5344CB8AC3E}">
        <p14:creationId xmlns:p14="http://schemas.microsoft.com/office/powerpoint/2010/main" val="188223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220605" y="152954"/>
            <a:ext cx="10515600" cy="971845"/>
          </a:xfrm>
        </p:spPr>
        <p:txBody>
          <a:bodyPr/>
          <a:lstStyle/>
          <a:p>
            <a:r>
              <a:rPr lang="en-US" b="1" dirty="0">
                <a:solidFill>
                  <a:schemeClr val="tx1"/>
                </a:solidFill>
              </a:rPr>
              <a:t>Why is Reboot+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220605" y="1185658"/>
            <a:ext cx="11842230" cy="4976199"/>
          </a:xfrm>
        </p:spPr>
        <p:txBody>
          <a:bodyPr>
            <a:normAutofit/>
          </a:bodyPr>
          <a:lstStyle/>
          <a:p>
            <a:r>
              <a:rPr lang="en-US" b="1" dirty="0"/>
              <a:t>Worldwide exclusive on </a:t>
            </a:r>
            <a:r>
              <a:rPr lang="en-US" b="1" dirty="0" err="1"/>
              <a:t>Sebatin</a:t>
            </a:r>
            <a:endParaRPr lang="en-US" b="1" dirty="0"/>
          </a:p>
          <a:p>
            <a:pPr lvl="1"/>
            <a:r>
              <a:rPr lang="en-US" b="1" dirty="0"/>
              <a:t>Patented blend of </a:t>
            </a:r>
            <a:r>
              <a:rPr lang="en-US" b="1" dirty="0" err="1"/>
              <a:t>Poria</a:t>
            </a:r>
            <a:r>
              <a:rPr lang="en-US" b="1" dirty="0"/>
              <a:t>/</a:t>
            </a:r>
            <a:r>
              <a:rPr lang="en-US" b="1" dirty="0" err="1"/>
              <a:t>Myristica</a:t>
            </a:r>
            <a:r>
              <a:rPr lang="en-US" b="1" dirty="0"/>
              <a:t>/Astragalus</a:t>
            </a:r>
          </a:p>
          <a:p>
            <a:pPr lvl="1"/>
            <a:r>
              <a:rPr lang="en-US" b="1" dirty="0"/>
              <a:t>Improves liver detoxification</a:t>
            </a:r>
          </a:p>
        </p:txBody>
      </p:sp>
      <p:pic>
        <p:nvPicPr>
          <p:cNvPr id="4" name="Picture 3">
            <a:extLst>
              <a:ext uri="{FF2B5EF4-FFF2-40B4-BE49-F238E27FC236}">
                <a16:creationId xmlns:a16="http://schemas.microsoft.com/office/drawing/2014/main" id="{952811D0-A95C-4F72-B966-D68ADAAA4C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4252" y="5148701"/>
            <a:ext cx="1645920" cy="1645920"/>
          </a:xfrm>
          <a:prstGeom prst="rect">
            <a:avLst/>
          </a:prstGeom>
        </p:spPr>
      </p:pic>
      <p:pic>
        <p:nvPicPr>
          <p:cNvPr id="5" name="Picture 4">
            <a:extLst>
              <a:ext uri="{FF2B5EF4-FFF2-40B4-BE49-F238E27FC236}">
                <a16:creationId xmlns:a16="http://schemas.microsoft.com/office/drawing/2014/main" id="{93087EA1-DE6D-4643-AABF-626398CA6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0741" y="4747002"/>
            <a:ext cx="1645920" cy="1645920"/>
          </a:xfrm>
          <a:prstGeom prst="rect">
            <a:avLst/>
          </a:prstGeom>
        </p:spPr>
      </p:pic>
      <p:pic>
        <p:nvPicPr>
          <p:cNvPr id="6" name="Picture 5">
            <a:extLst>
              <a:ext uri="{FF2B5EF4-FFF2-40B4-BE49-F238E27FC236}">
                <a16:creationId xmlns:a16="http://schemas.microsoft.com/office/drawing/2014/main" id="{FC6FC653-FCC8-418A-82DF-E677E3CAF0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02063" y="1752295"/>
            <a:ext cx="1645920" cy="1645920"/>
          </a:xfrm>
          <a:prstGeom prst="rect">
            <a:avLst/>
          </a:prstGeom>
        </p:spPr>
      </p:pic>
      <p:sp>
        <p:nvSpPr>
          <p:cNvPr id="7" name="Donut 23">
            <a:extLst>
              <a:ext uri="{FF2B5EF4-FFF2-40B4-BE49-F238E27FC236}">
                <a16:creationId xmlns:a16="http://schemas.microsoft.com/office/drawing/2014/main" id="{28BD71A4-87DE-4464-A9AA-06737ADCB10D}"/>
              </a:ext>
            </a:extLst>
          </p:cNvPr>
          <p:cNvSpPr/>
          <p:nvPr/>
        </p:nvSpPr>
        <p:spPr>
          <a:xfrm>
            <a:off x="6285366" y="2661918"/>
            <a:ext cx="3886200" cy="3572633"/>
          </a:xfrm>
          <a:prstGeom prst="donut">
            <a:avLst>
              <a:gd name="adj" fmla="val 4102"/>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solidFill>
                <a:schemeClr val="tx1"/>
              </a:solidFill>
              <a:latin typeface="Verdana" panose="020B0604030504040204" pitchFamily="34" charset="0"/>
            </a:endParaRPr>
          </a:p>
        </p:txBody>
      </p:sp>
      <p:pic>
        <p:nvPicPr>
          <p:cNvPr id="8" name="Picture 2" descr="decorative: liver">
            <a:extLst>
              <a:ext uri="{FF2B5EF4-FFF2-40B4-BE49-F238E27FC236}">
                <a16:creationId xmlns:a16="http://schemas.microsoft.com/office/drawing/2014/main" id="{ED02D5DC-D139-4D49-96AB-691935BFA4B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35382" y="3662017"/>
            <a:ext cx="848108" cy="746051"/>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26">
            <a:extLst>
              <a:ext uri="{FF2B5EF4-FFF2-40B4-BE49-F238E27FC236}">
                <a16:creationId xmlns:a16="http://schemas.microsoft.com/office/drawing/2014/main" id="{F51F6F2E-BE27-4EF3-A5C0-C4786366BEF6}"/>
              </a:ext>
            </a:extLst>
          </p:cNvPr>
          <p:cNvSpPr/>
          <p:nvPr/>
        </p:nvSpPr>
        <p:spPr>
          <a:xfrm>
            <a:off x="7199767" y="3890669"/>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10" name="Right Arrow 28">
            <a:extLst>
              <a:ext uri="{FF2B5EF4-FFF2-40B4-BE49-F238E27FC236}">
                <a16:creationId xmlns:a16="http://schemas.microsoft.com/office/drawing/2014/main" id="{13E5D7B0-D0DF-4E2D-BC63-A4BB26F6414E}"/>
              </a:ext>
            </a:extLst>
          </p:cNvPr>
          <p:cNvSpPr/>
          <p:nvPr/>
        </p:nvSpPr>
        <p:spPr>
          <a:xfrm rot="10800000">
            <a:off x="8619834" y="3888846"/>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11" name="Right Arrow 29">
            <a:extLst>
              <a:ext uri="{FF2B5EF4-FFF2-40B4-BE49-F238E27FC236}">
                <a16:creationId xmlns:a16="http://schemas.microsoft.com/office/drawing/2014/main" id="{D9A1C0EC-F406-44C7-A359-3460695C282B}"/>
              </a:ext>
            </a:extLst>
          </p:cNvPr>
          <p:cNvSpPr/>
          <p:nvPr/>
        </p:nvSpPr>
        <p:spPr>
          <a:xfrm rot="16200000">
            <a:off x="7872483" y="4639555"/>
            <a:ext cx="711967"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12" name="Rectangle 3">
            <a:extLst>
              <a:ext uri="{FF2B5EF4-FFF2-40B4-BE49-F238E27FC236}">
                <a16:creationId xmlns:a16="http://schemas.microsoft.com/office/drawing/2014/main" id="{718A90D5-56FA-4D09-B440-4FF4D36C3F23}"/>
              </a:ext>
            </a:extLst>
          </p:cNvPr>
          <p:cNvSpPr>
            <a:spLocks noChangeArrowheads="1"/>
          </p:cNvSpPr>
          <p:nvPr/>
        </p:nvSpPr>
        <p:spPr bwMode="auto">
          <a:xfrm>
            <a:off x="7459116" y="2928926"/>
            <a:ext cx="1543660"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1200" dirty="0">
                <a:latin typeface="Verdana" panose="020B0604030504040204" pitchFamily="34" charset="0"/>
                <a:cs typeface="Arial" pitchFamily="34" charset="0"/>
              </a:rPr>
              <a:t>Anti-inflammatory</a:t>
            </a:r>
          </a:p>
          <a:p>
            <a:pPr algn="ctr" defTabSz="685800" fontAlgn="base">
              <a:spcBef>
                <a:spcPct val="0"/>
              </a:spcBef>
              <a:spcAft>
                <a:spcPct val="0"/>
              </a:spcAft>
            </a:pPr>
            <a:r>
              <a:rPr lang="en-US" sz="1200" dirty="0">
                <a:latin typeface="Verdana" panose="020B0604030504040204" pitchFamily="34" charset="0"/>
                <a:cs typeface="Arial" pitchFamily="34" charset="0"/>
              </a:rPr>
              <a:t>Antioxidant</a:t>
            </a:r>
          </a:p>
          <a:p>
            <a:pPr algn="ctr" defTabSz="685800" fontAlgn="base">
              <a:spcBef>
                <a:spcPct val="0"/>
              </a:spcBef>
              <a:spcAft>
                <a:spcPct val="0"/>
              </a:spcAft>
            </a:pPr>
            <a:r>
              <a:rPr lang="en-US" sz="1200" dirty="0">
                <a:latin typeface="Verdana" panose="020B0604030504040204" pitchFamily="34" charset="0"/>
                <a:cs typeface="Arial" pitchFamily="34" charset="0"/>
              </a:rPr>
              <a:t>Hepatoprotective</a:t>
            </a:r>
          </a:p>
        </p:txBody>
      </p:sp>
      <p:grpSp>
        <p:nvGrpSpPr>
          <p:cNvPr id="13" name="Group 12">
            <a:extLst>
              <a:ext uri="{FF2B5EF4-FFF2-40B4-BE49-F238E27FC236}">
                <a16:creationId xmlns:a16="http://schemas.microsoft.com/office/drawing/2014/main" id="{1398C619-545A-4256-8353-CD28B3139EFF}"/>
              </a:ext>
            </a:extLst>
          </p:cNvPr>
          <p:cNvGrpSpPr/>
          <p:nvPr/>
        </p:nvGrpSpPr>
        <p:grpSpPr>
          <a:xfrm>
            <a:off x="7182364" y="4951203"/>
            <a:ext cx="2610378" cy="1363670"/>
            <a:chOff x="185960" y="4003869"/>
            <a:chExt cx="3480503" cy="1818227"/>
          </a:xfrm>
        </p:grpSpPr>
        <p:sp>
          <p:nvSpPr>
            <p:cNvPr id="14" name="Rounded Rectangle 7">
              <a:extLst>
                <a:ext uri="{FF2B5EF4-FFF2-40B4-BE49-F238E27FC236}">
                  <a16:creationId xmlns:a16="http://schemas.microsoft.com/office/drawing/2014/main" id="{F32201E1-B0A8-4098-AFE9-AE9D51DC8C63}"/>
                </a:ext>
              </a:extLst>
            </p:cNvPr>
            <p:cNvSpPr/>
            <p:nvPr/>
          </p:nvSpPr>
          <p:spPr>
            <a:xfrm>
              <a:off x="185960" y="4003869"/>
              <a:ext cx="3480503" cy="171113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15" name="Rectangle 14">
              <a:extLst>
                <a:ext uri="{FF2B5EF4-FFF2-40B4-BE49-F238E27FC236}">
                  <a16:creationId xmlns:a16="http://schemas.microsoft.com/office/drawing/2014/main" id="{C22DA3C0-BBDB-47F8-84D7-7756025C3256}"/>
                </a:ext>
              </a:extLst>
            </p:cNvPr>
            <p:cNvSpPr/>
            <p:nvPr/>
          </p:nvSpPr>
          <p:spPr>
            <a:xfrm>
              <a:off x="271729" y="4406324"/>
              <a:ext cx="2488691" cy="1415772"/>
            </a:xfrm>
            <a:prstGeom prst="rect">
              <a:avLst/>
            </a:prstGeom>
          </p:spPr>
          <p:txBody>
            <a:bodyPr wrap="square">
              <a:spAutoFit/>
            </a:bodyPr>
            <a:lstStyle/>
            <a:p>
              <a:r>
                <a:rPr lang="en-US" sz="1050" i="1" dirty="0">
                  <a:solidFill>
                    <a:sysClr val="windowText" lastClr="000000"/>
                  </a:solidFill>
                  <a:latin typeface="Verdana" panose="020B0604030504040204" pitchFamily="34" charset="0"/>
                </a:rPr>
                <a:t>Astragalus </a:t>
              </a:r>
              <a:endParaRPr lang="en-US" sz="1050" dirty="0">
                <a:solidFill>
                  <a:sysClr val="windowText" lastClr="000000"/>
                </a:solidFill>
                <a:latin typeface="Verdana" panose="020B0604030504040204" pitchFamily="34" charset="0"/>
              </a:endParaRPr>
            </a:p>
            <a:p>
              <a:r>
                <a:rPr lang="en-US" sz="1050" dirty="0">
                  <a:solidFill>
                    <a:sysClr val="windowText" lastClr="000000"/>
                  </a:solidFill>
                  <a:latin typeface="Verdana" panose="020B0604030504040204" pitchFamily="34" charset="0"/>
                </a:rPr>
                <a:t>Saponins &amp; Polysacharin</a:t>
              </a:r>
            </a:p>
            <a:p>
              <a:endParaRPr lang="en-US" sz="1050" dirty="0">
                <a:solidFill>
                  <a:sysClr val="windowText" lastClr="000000"/>
                </a:solidFill>
                <a:latin typeface="Verdana" panose="020B0604030504040204" pitchFamily="34" charset="0"/>
              </a:endParaRPr>
            </a:p>
            <a:p>
              <a:r>
                <a:rPr lang="en-US" sz="1050" dirty="0">
                  <a:solidFill>
                    <a:sysClr val="windowText" lastClr="000000"/>
                  </a:solidFill>
                  <a:latin typeface="Verdana" panose="020B0604030504040204" pitchFamily="34" charset="0"/>
                </a:rPr>
                <a:t>Increase tissue SOD and GSH</a:t>
              </a:r>
            </a:p>
            <a:p>
              <a:r>
                <a:rPr lang="en-US" sz="1050" dirty="0">
                  <a:solidFill>
                    <a:sysClr val="windowText" lastClr="000000"/>
                  </a:solidFill>
                  <a:latin typeface="Verdana" panose="020B0604030504040204" pitchFamily="34" charset="0"/>
                </a:rPr>
                <a:t>Free radical scavenging </a:t>
              </a:r>
            </a:p>
          </p:txBody>
        </p:sp>
        <p:graphicFrame>
          <p:nvGraphicFramePr>
            <p:cNvPr id="16" name="Object 15">
              <a:extLst>
                <a:ext uri="{FF2B5EF4-FFF2-40B4-BE49-F238E27FC236}">
                  <a16:creationId xmlns:a16="http://schemas.microsoft.com/office/drawing/2014/main" id="{1BB43E94-2A2B-43BF-938B-F1BDEE4CE961}"/>
                </a:ext>
              </a:extLst>
            </p:cNvPr>
            <p:cNvGraphicFramePr>
              <a:graphicFrameLocks noChangeAspect="1"/>
            </p:cNvGraphicFramePr>
            <p:nvPr>
              <p:extLst/>
            </p:nvPr>
          </p:nvGraphicFramePr>
          <p:xfrm>
            <a:off x="2080326" y="4120741"/>
            <a:ext cx="1368436" cy="1158668"/>
          </p:xfrm>
          <a:graphic>
            <a:graphicData uri="http://schemas.openxmlformats.org/presentationml/2006/ole">
              <mc:AlternateContent xmlns:mc="http://schemas.openxmlformats.org/markup-compatibility/2006">
                <mc:Choice xmlns:v="urn:schemas-microsoft-com:vml" Requires="v">
                  <p:oleObj spid="_x0000_s2106" r:id="rId7" imgW="3524400" imgH="3295800" progId="">
                    <p:embed/>
                  </p:oleObj>
                </mc:Choice>
                <mc:Fallback>
                  <p:oleObj r:id="rId7" imgW="3524400" imgH="3295800" progId="">
                    <p:embed/>
                    <p:pic>
                      <p:nvPicPr>
                        <p:cNvPr id="0" name=""/>
                        <p:cNvPicPr/>
                        <p:nvPr/>
                      </p:nvPicPr>
                      <p:blipFill>
                        <a:blip r:embed="rId8"/>
                        <a:stretch>
                          <a:fillRect/>
                        </a:stretch>
                      </p:blipFill>
                      <p:spPr>
                        <a:xfrm>
                          <a:off x="2080326" y="4120741"/>
                          <a:ext cx="1368436" cy="1158668"/>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B64C2EFC-FA79-48E1-BAB5-37BAF801332B}"/>
              </a:ext>
            </a:extLst>
          </p:cNvPr>
          <p:cNvGrpSpPr/>
          <p:nvPr/>
        </p:nvGrpSpPr>
        <p:grpSpPr>
          <a:xfrm>
            <a:off x="5004852" y="3439752"/>
            <a:ext cx="2356404" cy="1458006"/>
            <a:chOff x="81402" y="3491695"/>
            <a:chExt cx="3141871" cy="1944009"/>
          </a:xfrm>
        </p:grpSpPr>
        <p:sp>
          <p:nvSpPr>
            <p:cNvPr id="18" name="Rounded Rectangle 9">
              <a:extLst>
                <a:ext uri="{FF2B5EF4-FFF2-40B4-BE49-F238E27FC236}">
                  <a16:creationId xmlns:a16="http://schemas.microsoft.com/office/drawing/2014/main" id="{960386B3-5083-474D-A8E0-5CBB3511C259}"/>
                </a:ext>
              </a:extLst>
            </p:cNvPr>
            <p:cNvSpPr/>
            <p:nvPr/>
          </p:nvSpPr>
          <p:spPr>
            <a:xfrm>
              <a:off x="81402" y="3491695"/>
              <a:ext cx="3141871" cy="19440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19" name="Rectangle 18">
              <a:extLst>
                <a:ext uri="{FF2B5EF4-FFF2-40B4-BE49-F238E27FC236}">
                  <a16:creationId xmlns:a16="http://schemas.microsoft.com/office/drawing/2014/main" id="{691C4AC8-0085-4508-8E24-AA8DB40EF330}"/>
                </a:ext>
              </a:extLst>
            </p:cNvPr>
            <p:cNvSpPr/>
            <p:nvPr/>
          </p:nvSpPr>
          <p:spPr>
            <a:xfrm>
              <a:off x="118907" y="3519710"/>
              <a:ext cx="2282063" cy="1846661"/>
            </a:xfrm>
            <a:prstGeom prst="rect">
              <a:avLst/>
            </a:prstGeom>
          </p:spPr>
          <p:txBody>
            <a:bodyPr wrap="square">
              <a:spAutoFit/>
            </a:bodyPr>
            <a:lstStyle/>
            <a:p>
              <a:r>
                <a:rPr lang="en-US" sz="1050" i="1" dirty="0">
                  <a:latin typeface="Verdana" panose="020B0604030504040204" pitchFamily="34" charset="0"/>
                </a:rPr>
                <a:t>Poria</a:t>
              </a:r>
            </a:p>
            <a:p>
              <a:r>
                <a:rPr lang="en-US" sz="1050" dirty="0">
                  <a:latin typeface="Verdana" panose="020B0604030504040204" pitchFamily="34" charset="0"/>
                </a:rPr>
                <a:t>lanostane triterpene acids</a:t>
              </a:r>
            </a:p>
            <a:p>
              <a:r>
                <a:rPr lang="en-US" sz="1050" dirty="0">
                  <a:latin typeface="Verdana" panose="020B0604030504040204" pitchFamily="34" charset="0"/>
                </a:rPr>
                <a:t>Panchyman (</a:t>
              </a:r>
              <a:r>
                <a:rPr lang="el-GR" sz="1050" dirty="0">
                  <a:latin typeface="Verdana" panose="020B0604030504040204" pitchFamily="34" charset="0"/>
                </a:rPr>
                <a:t>1,3-β-</a:t>
              </a:r>
              <a:r>
                <a:rPr lang="en-US" sz="1050" dirty="0">
                  <a:latin typeface="Verdana" panose="020B0604030504040204" pitchFamily="34" charset="0"/>
                </a:rPr>
                <a:t>D-glucan)</a:t>
              </a:r>
            </a:p>
            <a:p>
              <a:endParaRPr lang="en-US" sz="1050" dirty="0">
                <a:latin typeface="Verdana" panose="020B0604030504040204" pitchFamily="34" charset="0"/>
              </a:endParaRPr>
            </a:p>
            <a:p>
              <a:r>
                <a:rPr lang="en-US" sz="1050" dirty="0">
                  <a:latin typeface="Verdana" panose="020B0604030504040204" pitchFamily="34" charset="0"/>
                </a:rPr>
                <a:t>Inhibition of iNOS &amp; TNF-α production </a:t>
              </a:r>
            </a:p>
          </p:txBody>
        </p:sp>
        <p:graphicFrame>
          <p:nvGraphicFramePr>
            <p:cNvPr id="20" name="Object 19">
              <a:extLst>
                <a:ext uri="{FF2B5EF4-FFF2-40B4-BE49-F238E27FC236}">
                  <a16:creationId xmlns:a16="http://schemas.microsoft.com/office/drawing/2014/main" id="{465F48F1-CD87-4406-BCE6-451B2562D6DE}"/>
                </a:ext>
              </a:extLst>
            </p:cNvPr>
            <p:cNvGraphicFramePr>
              <a:graphicFrameLocks noChangeAspect="1"/>
            </p:cNvGraphicFramePr>
            <p:nvPr>
              <p:extLst/>
            </p:nvPr>
          </p:nvGraphicFramePr>
          <p:xfrm>
            <a:off x="1612809" y="4360073"/>
            <a:ext cx="1576323" cy="916466"/>
          </p:xfrm>
          <a:graphic>
            <a:graphicData uri="http://schemas.openxmlformats.org/presentationml/2006/ole">
              <mc:AlternateContent xmlns:mc="http://schemas.openxmlformats.org/markup-compatibility/2006">
                <mc:Choice xmlns:v="urn:schemas-microsoft-com:vml" Requires="v">
                  <p:oleObj spid="_x0000_s2107" r:id="rId9" imgW="3276720" imgH="1905120" progId="">
                    <p:embed/>
                  </p:oleObj>
                </mc:Choice>
                <mc:Fallback>
                  <p:oleObj r:id="rId9" imgW="3276720" imgH="1905120" progId="">
                    <p:embed/>
                    <p:pic>
                      <p:nvPicPr>
                        <p:cNvPr id="0" name=""/>
                        <p:cNvPicPr/>
                        <p:nvPr/>
                      </p:nvPicPr>
                      <p:blipFill>
                        <a:blip r:embed="rId10"/>
                        <a:stretch>
                          <a:fillRect/>
                        </a:stretch>
                      </p:blipFill>
                      <p:spPr>
                        <a:xfrm>
                          <a:off x="1612809" y="4360073"/>
                          <a:ext cx="1576323" cy="916466"/>
                        </a:xfrm>
                        <a:prstGeom prst="rect">
                          <a:avLst/>
                        </a:prstGeom>
                      </p:spPr>
                    </p:pic>
                  </p:oleObj>
                </mc:Fallback>
              </mc:AlternateContent>
            </a:graphicData>
          </a:graphic>
        </p:graphicFrame>
      </p:grpSp>
      <p:sp>
        <p:nvSpPr>
          <p:cNvPr id="21" name="Rounded Rectangle 11">
            <a:extLst>
              <a:ext uri="{FF2B5EF4-FFF2-40B4-BE49-F238E27FC236}">
                <a16:creationId xmlns:a16="http://schemas.microsoft.com/office/drawing/2014/main" id="{E841FA22-5C82-4111-8F7A-E9D87CAE421B}"/>
              </a:ext>
            </a:extLst>
          </p:cNvPr>
          <p:cNvSpPr/>
          <p:nvPr/>
        </p:nvSpPr>
        <p:spPr>
          <a:xfrm>
            <a:off x="9126244" y="3473131"/>
            <a:ext cx="2330796" cy="1141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22" name="Rectangle 21">
            <a:extLst>
              <a:ext uri="{FF2B5EF4-FFF2-40B4-BE49-F238E27FC236}">
                <a16:creationId xmlns:a16="http://schemas.microsoft.com/office/drawing/2014/main" id="{E15D0CE2-5BEB-494E-8F41-51CE17E40BB8}"/>
              </a:ext>
            </a:extLst>
          </p:cNvPr>
          <p:cNvSpPr/>
          <p:nvPr/>
        </p:nvSpPr>
        <p:spPr>
          <a:xfrm>
            <a:off x="9902063" y="3624032"/>
            <a:ext cx="1457117" cy="1061829"/>
          </a:xfrm>
          <a:prstGeom prst="rect">
            <a:avLst/>
          </a:prstGeom>
        </p:spPr>
        <p:txBody>
          <a:bodyPr wrap="square">
            <a:spAutoFit/>
          </a:bodyPr>
          <a:lstStyle/>
          <a:p>
            <a:pPr algn="r"/>
            <a:r>
              <a:rPr lang="en-US" sz="1050" i="1" dirty="0">
                <a:solidFill>
                  <a:sysClr val="windowText" lastClr="000000"/>
                </a:solidFill>
                <a:latin typeface="Verdana" panose="020B0604030504040204" pitchFamily="34" charset="0"/>
              </a:rPr>
              <a:t>Myristica </a:t>
            </a:r>
          </a:p>
          <a:p>
            <a:pPr algn="r"/>
            <a:r>
              <a:rPr lang="en-US" sz="1050" dirty="0">
                <a:solidFill>
                  <a:sysClr val="windowText" lastClr="000000"/>
                </a:solidFill>
                <a:latin typeface="Verdana" panose="020B0604030504040204" pitchFamily="34" charset="0"/>
              </a:rPr>
              <a:t>Phenylpropanoids</a:t>
            </a:r>
          </a:p>
          <a:p>
            <a:pPr algn="r"/>
            <a:endParaRPr lang="en-US" sz="1050" dirty="0">
              <a:solidFill>
                <a:sysClr val="windowText" lastClr="000000"/>
              </a:solidFill>
              <a:latin typeface="Verdana" panose="020B0604030504040204" pitchFamily="34" charset="0"/>
            </a:endParaRPr>
          </a:p>
          <a:p>
            <a:pPr algn="r"/>
            <a:r>
              <a:rPr lang="en-US" sz="1050" dirty="0">
                <a:solidFill>
                  <a:sysClr val="windowText" lastClr="000000"/>
                </a:solidFill>
                <a:latin typeface="Verdana" panose="020B0604030504040204" pitchFamily="34" charset="0"/>
              </a:rPr>
              <a:t>Induction of glutathion </a:t>
            </a:r>
          </a:p>
          <a:p>
            <a:pPr algn="r"/>
            <a:r>
              <a:rPr lang="en-US" sz="1050" dirty="0">
                <a:solidFill>
                  <a:sysClr val="windowText" lastClr="000000"/>
                </a:solidFill>
                <a:latin typeface="Verdana" panose="020B0604030504040204" pitchFamily="34" charset="0"/>
              </a:rPr>
              <a:t>S-transferase  </a:t>
            </a:r>
          </a:p>
        </p:txBody>
      </p:sp>
      <p:graphicFrame>
        <p:nvGraphicFramePr>
          <p:cNvPr id="23" name="Object 22">
            <a:extLst>
              <a:ext uri="{FF2B5EF4-FFF2-40B4-BE49-F238E27FC236}">
                <a16:creationId xmlns:a16="http://schemas.microsoft.com/office/drawing/2014/main" id="{4688D264-B8B0-4123-B0D5-8F2BC1424DA1}"/>
              </a:ext>
            </a:extLst>
          </p:cNvPr>
          <p:cNvGraphicFramePr>
            <a:graphicFrameLocks noChangeAspect="1"/>
          </p:cNvGraphicFramePr>
          <p:nvPr>
            <p:extLst>
              <p:ext uri="{D42A27DB-BD31-4B8C-83A1-F6EECF244321}">
                <p14:modId xmlns:p14="http://schemas.microsoft.com/office/powerpoint/2010/main" val="426743933"/>
              </p:ext>
            </p:extLst>
          </p:nvPr>
        </p:nvGraphicFramePr>
        <p:xfrm>
          <a:off x="9222481" y="3546624"/>
          <a:ext cx="761614" cy="913302"/>
        </p:xfrm>
        <a:graphic>
          <a:graphicData uri="http://schemas.openxmlformats.org/presentationml/2006/ole">
            <mc:AlternateContent xmlns:mc="http://schemas.openxmlformats.org/markup-compatibility/2006">
              <mc:Choice xmlns:v="urn:schemas-microsoft-com:vml" Requires="v">
                <p:oleObj spid="_x0000_s2108" r:id="rId11" imgW="1247760" imgH="1514520" progId="">
                  <p:embed/>
                </p:oleObj>
              </mc:Choice>
              <mc:Fallback>
                <p:oleObj r:id="rId11" imgW="1247760" imgH="1514520" progId="">
                  <p:embed/>
                  <p:pic>
                    <p:nvPicPr>
                      <p:cNvPr id="0" name=""/>
                      <p:cNvPicPr/>
                      <p:nvPr/>
                    </p:nvPicPr>
                    <p:blipFill>
                      <a:blip r:embed="rId12"/>
                      <a:stretch>
                        <a:fillRect/>
                      </a:stretch>
                    </p:blipFill>
                    <p:spPr>
                      <a:xfrm>
                        <a:off x="9222481" y="3546624"/>
                        <a:ext cx="761614" cy="913302"/>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D3C1DCB5-6841-446C-9050-0F9291C28D7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77646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325120" y="239604"/>
            <a:ext cx="10515600" cy="1113155"/>
          </a:xfrm>
        </p:spPr>
        <p:txBody>
          <a:bodyPr/>
          <a:lstStyle/>
          <a:p>
            <a:r>
              <a:rPr lang="en-US" b="1" dirty="0">
                <a:solidFill>
                  <a:schemeClr val="tx1"/>
                </a:solidFill>
              </a:rPr>
              <a:t>Why is Mood+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266613"/>
            <a:ext cx="11842230" cy="4998720"/>
          </a:xfrm>
        </p:spPr>
        <p:txBody>
          <a:bodyPr>
            <a:normAutofit/>
          </a:bodyPr>
          <a:lstStyle/>
          <a:p>
            <a:r>
              <a:rPr lang="en-US" b="1" dirty="0"/>
              <a:t>Finalist for Botanical of the Year</a:t>
            </a:r>
          </a:p>
          <a:p>
            <a:r>
              <a:rPr lang="en-US" b="1" dirty="0"/>
              <a:t>Most comprehensive herbal blend for mood support</a:t>
            </a:r>
          </a:p>
          <a:p>
            <a:pPr lvl="1"/>
            <a:r>
              <a:rPr lang="en-US" b="1" dirty="0" err="1"/>
              <a:t>Venetron</a:t>
            </a:r>
            <a:r>
              <a:rPr lang="en-US" b="1" dirty="0"/>
              <a:t> (</a:t>
            </a:r>
            <a:r>
              <a:rPr lang="en-US" b="1" dirty="0" err="1"/>
              <a:t>Rafuma</a:t>
            </a:r>
            <a:r>
              <a:rPr lang="en-US" b="1" dirty="0"/>
              <a:t>) – Depression</a:t>
            </a:r>
          </a:p>
          <a:p>
            <a:pPr lvl="1"/>
            <a:r>
              <a:rPr lang="en-US" b="1" dirty="0" err="1"/>
              <a:t>Zembrin</a:t>
            </a:r>
            <a:r>
              <a:rPr lang="en-US" b="1" dirty="0"/>
              <a:t> (</a:t>
            </a:r>
            <a:r>
              <a:rPr lang="en-US" b="1" dirty="0" err="1"/>
              <a:t>Kanna</a:t>
            </a:r>
            <a:r>
              <a:rPr lang="en-US" b="1" dirty="0"/>
              <a:t>) – Stress Resilience</a:t>
            </a:r>
          </a:p>
          <a:p>
            <a:pPr lvl="1"/>
            <a:r>
              <a:rPr lang="en-US" b="1" dirty="0" err="1"/>
              <a:t>Sensoril</a:t>
            </a:r>
            <a:r>
              <a:rPr lang="en-US" b="1" dirty="0"/>
              <a:t> (</a:t>
            </a:r>
            <a:r>
              <a:rPr lang="en-US" b="1" dirty="0" err="1"/>
              <a:t>Ashwagandha</a:t>
            </a:r>
            <a:r>
              <a:rPr lang="en-US" b="1" dirty="0"/>
              <a:t>) – Tension</a:t>
            </a:r>
          </a:p>
          <a:p>
            <a:pPr lvl="1"/>
            <a:r>
              <a:rPr lang="en-US" b="1" dirty="0" err="1"/>
              <a:t>Relora</a:t>
            </a:r>
            <a:r>
              <a:rPr lang="en-US" b="1" dirty="0"/>
              <a:t> (Magnolia) - Anxiety</a:t>
            </a:r>
          </a:p>
          <a:p>
            <a:endParaRPr lang="en-US" b="1" dirty="0"/>
          </a:p>
        </p:txBody>
      </p:sp>
      <p:pic>
        <p:nvPicPr>
          <p:cNvPr id="4" name="Picture 3">
            <a:extLst>
              <a:ext uri="{FF2B5EF4-FFF2-40B4-BE49-F238E27FC236}">
                <a16:creationId xmlns:a16="http://schemas.microsoft.com/office/drawing/2014/main" id="{CADE36F1-E322-42EF-A75C-628902B41DA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57190" y="2552059"/>
            <a:ext cx="2904456" cy="4305941"/>
          </a:xfrm>
          <a:prstGeom prst="rect">
            <a:avLst/>
          </a:prstGeom>
        </p:spPr>
      </p:pic>
      <p:pic>
        <p:nvPicPr>
          <p:cNvPr id="5" name="Graphic 12">
            <a:extLst>
              <a:ext uri="{FF2B5EF4-FFF2-40B4-BE49-F238E27FC236}">
                <a16:creationId xmlns:a16="http://schemas.microsoft.com/office/drawing/2014/main" id="{861E8C51-0CFD-46B1-985C-51C39B0C428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06302" y="4669212"/>
            <a:ext cx="1700784" cy="1596121"/>
          </a:xfrm>
          <a:prstGeom prst="rect">
            <a:avLst/>
          </a:prstGeom>
        </p:spPr>
      </p:pic>
      <p:pic>
        <p:nvPicPr>
          <p:cNvPr id="6" name="Graphic 12">
            <a:extLst>
              <a:ext uri="{FF2B5EF4-FFF2-40B4-BE49-F238E27FC236}">
                <a16:creationId xmlns:a16="http://schemas.microsoft.com/office/drawing/2014/main" id="{7835CF8F-461D-43A5-9826-6B550940AC6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0305" y="4669212"/>
            <a:ext cx="1700784" cy="1596121"/>
          </a:xfrm>
          <a:prstGeom prst="rect">
            <a:avLst/>
          </a:prstGeom>
        </p:spPr>
      </p:pic>
      <p:pic>
        <p:nvPicPr>
          <p:cNvPr id="7" name="Graphic 12">
            <a:extLst>
              <a:ext uri="{FF2B5EF4-FFF2-40B4-BE49-F238E27FC236}">
                <a16:creationId xmlns:a16="http://schemas.microsoft.com/office/drawing/2014/main" id="{17450DBF-E526-4AE3-93B9-2DB41F715D0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00974" y="4662876"/>
            <a:ext cx="1700784" cy="1596121"/>
          </a:xfrm>
          <a:prstGeom prst="rect">
            <a:avLst/>
          </a:prstGeom>
        </p:spPr>
      </p:pic>
      <p:sp>
        <p:nvSpPr>
          <p:cNvPr id="8" name="TextBox 7">
            <a:extLst>
              <a:ext uri="{FF2B5EF4-FFF2-40B4-BE49-F238E27FC236}">
                <a16:creationId xmlns:a16="http://schemas.microsoft.com/office/drawing/2014/main" id="{6A007DA1-A4DC-4E00-A52F-273BA08C785D}"/>
              </a:ext>
            </a:extLst>
          </p:cNvPr>
          <p:cNvSpPr txBox="1"/>
          <p:nvPr/>
        </p:nvSpPr>
        <p:spPr>
          <a:xfrm>
            <a:off x="1737473" y="5070895"/>
            <a:ext cx="1526448"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MOOD ELEVATING</a:t>
            </a:r>
          </a:p>
        </p:txBody>
      </p:sp>
      <p:sp>
        <p:nvSpPr>
          <p:cNvPr id="9" name="TextBox 8">
            <a:extLst>
              <a:ext uri="{FF2B5EF4-FFF2-40B4-BE49-F238E27FC236}">
                <a16:creationId xmlns:a16="http://schemas.microsoft.com/office/drawing/2014/main" id="{489ED6E2-21F5-4694-8A38-5F166B2448A5}"/>
              </a:ext>
            </a:extLst>
          </p:cNvPr>
          <p:cNvSpPr txBox="1"/>
          <p:nvPr/>
        </p:nvSpPr>
        <p:spPr>
          <a:xfrm>
            <a:off x="3422636" y="5079827"/>
            <a:ext cx="1585008" cy="584775"/>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RELAXATION</a:t>
            </a:r>
          </a:p>
        </p:txBody>
      </p:sp>
      <p:sp>
        <p:nvSpPr>
          <p:cNvPr id="10" name="TextBox 9">
            <a:extLst>
              <a:ext uri="{FF2B5EF4-FFF2-40B4-BE49-F238E27FC236}">
                <a16:creationId xmlns:a16="http://schemas.microsoft.com/office/drawing/2014/main" id="{7E952B41-55AA-4411-841E-19D4A172FD36}"/>
              </a:ext>
            </a:extLst>
          </p:cNvPr>
          <p:cNvSpPr txBox="1"/>
          <p:nvPr/>
        </p:nvSpPr>
        <p:spPr>
          <a:xfrm>
            <a:off x="5260642" y="5079827"/>
            <a:ext cx="1585536"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TENSION REDUCING</a:t>
            </a:r>
          </a:p>
        </p:txBody>
      </p:sp>
    </p:spTree>
    <p:extLst>
      <p:ext uri="{BB962C8B-B14F-4D97-AF65-F5344CB8AC3E}">
        <p14:creationId xmlns:p14="http://schemas.microsoft.com/office/powerpoint/2010/main" val="3260379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375920" y="51858"/>
            <a:ext cx="10515600" cy="1113155"/>
          </a:xfrm>
        </p:spPr>
        <p:txBody>
          <a:bodyPr/>
          <a:lstStyle/>
          <a:p>
            <a:r>
              <a:rPr lang="en-US" b="1" dirty="0">
                <a:solidFill>
                  <a:schemeClr val="tx1"/>
                </a:solidFill>
              </a:rPr>
              <a:t>Why is Relief+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77939" y="1165013"/>
            <a:ext cx="11842230" cy="4846320"/>
          </a:xfrm>
        </p:spPr>
        <p:txBody>
          <a:bodyPr>
            <a:normAutofit/>
          </a:bodyPr>
          <a:lstStyle/>
          <a:p>
            <a:r>
              <a:rPr lang="en-US" b="1" dirty="0"/>
              <a:t>Worldwide exclusive on Meriva/</a:t>
            </a:r>
            <a:r>
              <a:rPr lang="en-US" b="1" dirty="0" err="1"/>
              <a:t>Casperome</a:t>
            </a:r>
            <a:r>
              <a:rPr lang="en-US" b="1" dirty="0"/>
              <a:t> combination</a:t>
            </a:r>
          </a:p>
          <a:p>
            <a:pPr lvl="1"/>
            <a:r>
              <a:rPr lang="en-US" b="1" dirty="0"/>
              <a:t>Fast-acting Meriva (30x-better-absorbed turmeric)</a:t>
            </a:r>
          </a:p>
          <a:p>
            <a:pPr lvl="2"/>
            <a:r>
              <a:rPr lang="en-US" b="1" dirty="0"/>
              <a:t>Blocks the inflammation/pain NOW</a:t>
            </a:r>
          </a:p>
          <a:p>
            <a:pPr lvl="1"/>
            <a:r>
              <a:rPr lang="en-US" b="1" dirty="0"/>
              <a:t>Long-lasting </a:t>
            </a:r>
            <a:r>
              <a:rPr lang="en-US" b="1" dirty="0" err="1"/>
              <a:t>Casperome</a:t>
            </a:r>
            <a:r>
              <a:rPr lang="en-US" b="1" dirty="0"/>
              <a:t> (30x-better-absorbed </a:t>
            </a:r>
            <a:r>
              <a:rPr lang="en-US" b="1" dirty="0" err="1"/>
              <a:t>boswellia</a:t>
            </a:r>
            <a:r>
              <a:rPr lang="en-US" b="1" dirty="0"/>
              <a:t>)</a:t>
            </a:r>
          </a:p>
          <a:p>
            <a:pPr lvl="2"/>
            <a:r>
              <a:rPr lang="en-US" b="1" dirty="0"/>
              <a:t>Inhibits the inflammation/pain LATER</a:t>
            </a:r>
          </a:p>
        </p:txBody>
      </p:sp>
      <p:pic>
        <p:nvPicPr>
          <p:cNvPr id="4" name="Picture 3">
            <a:extLst>
              <a:ext uri="{FF2B5EF4-FFF2-40B4-BE49-F238E27FC236}">
                <a16:creationId xmlns:a16="http://schemas.microsoft.com/office/drawing/2014/main" id="{A5FAF0F0-691A-4B2C-8C57-26F14D934A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1527" y="-50172"/>
            <a:ext cx="11625186" cy="7758548"/>
          </a:xfrm>
          <a:prstGeom prst="rect">
            <a:avLst/>
          </a:prstGeom>
        </p:spPr>
      </p:pic>
      <p:pic>
        <p:nvPicPr>
          <p:cNvPr id="5" name="Picture 4">
            <a:extLst>
              <a:ext uri="{FF2B5EF4-FFF2-40B4-BE49-F238E27FC236}">
                <a16:creationId xmlns:a16="http://schemas.microsoft.com/office/drawing/2014/main" id="{667118C4-8FD5-493A-9C09-5EC47FED38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761" y="3669668"/>
            <a:ext cx="2556070" cy="2556070"/>
          </a:xfrm>
          <a:prstGeom prst="rect">
            <a:avLst/>
          </a:prstGeom>
        </p:spPr>
      </p:pic>
      <p:pic>
        <p:nvPicPr>
          <p:cNvPr id="6" name="Picture 5">
            <a:extLst>
              <a:ext uri="{FF2B5EF4-FFF2-40B4-BE49-F238E27FC236}">
                <a16:creationId xmlns:a16="http://schemas.microsoft.com/office/drawing/2014/main" id="{9310C08F-0FE7-4D32-B6F1-C4D44D4AF1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9129" y="3669668"/>
            <a:ext cx="2556070" cy="2556070"/>
          </a:xfrm>
          <a:prstGeom prst="rect">
            <a:avLst/>
          </a:prstGeom>
        </p:spPr>
      </p:pic>
    </p:spTree>
    <p:extLst>
      <p:ext uri="{BB962C8B-B14F-4D97-AF65-F5344CB8AC3E}">
        <p14:creationId xmlns:p14="http://schemas.microsoft.com/office/powerpoint/2010/main" val="24224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409787" y="180552"/>
            <a:ext cx="10515600" cy="1113155"/>
          </a:xfrm>
        </p:spPr>
        <p:txBody>
          <a:bodyPr/>
          <a:lstStyle/>
          <a:p>
            <a:r>
              <a:rPr lang="en-US" b="1" dirty="0">
                <a:solidFill>
                  <a:schemeClr val="tx1"/>
                </a:solidFill>
              </a:rPr>
              <a:t>Why is Sleep+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0" y="1192109"/>
            <a:ext cx="11842230" cy="3413760"/>
          </a:xfrm>
        </p:spPr>
        <p:txBody>
          <a:bodyPr>
            <a:normAutofit/>
          </a:bodyPr>
          <a:lstStyle/>
          <a:p>
            <a:r>
              <a:rPr lang="en-US" b="1" dirty="0"/>
              <a:t>Worldwide exclusive on patented corn-grass extract</a:t>
            </a:r>
          </a:p>
          <a:p>
            <a:pPr lvl="1"/>
            <a:r>
              <a:rPr lang="en-US" b="1" dirty="0"/>
              <a:t>Research-supported </a:t>
            </a:r>
            <a:r>
              <a:rPr lang="en-US" b="1" dirty="0" err="1"/>
              <a:t>Maizinol</a:t>
            </a:r>
            <a:r>
              <a:rPr lang="en-US" b="1" dirty="0"/>
              <a:t> (30x potency corn grass)</a:t>
            </a:r>
          </a:p>
          <a:p>
            <a:pPr lvl="1"/>
            <a:r>
              <a:rPr lang="en-US" b="1" dirty="0"/>
              <a:t>Improves Serotonin signaling (depression/anxiety)</a:t>
            </a:r>
          </a:p>
          <a:p>
            <a:pPr lvl="1"/>
            <a:r>
              <a:rPr lang="en-US" b="1" dirty="0"/>
              <a:t>Improves Melatonin signaling (sleep quality)</a:t>
            </a:r>
          </a:p>
          <a:p>
            <a:pPr lvl="2"/>
            <a:r>
              <a:rPr lang="en-US" b="1" dirty="0"/>
              <a:t>40% more time in Deep Sleep (body recovery)</a:t>
            </a:r>
          </a:p>
          <a:p>
            <a:pPr lvl="2"/>
            <a:r>
              <a:rPr lang="en-US" b="1" dirty="0"/>
              <a:t>40% more time in REM Sleep (brain rejuvenation)</a:t>
            </a:r>
          </a:p>
        </p:txBody>
      </p:sp>
      <p:pic>
        <p:nvPicPr>
          <p:cNvPr id="5" name="Picture 4">
            <a:extLst>
              <a:ext uri="{FF2B5EF4-FFF2-40B4-BE49-F238E27FC236}">
                <a16:creationId xmlns:a16="http://schemas.microsoft.com/office/drawing/2014/main" id="{FCA7BA91-A23C-4956-B840-0F2618A4B4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068" y="3504492"/>
            <a:ext cx="1976762" cy="1976762"/>
          </a:xfrm>
          <a:prstGeom prst="rect">
            <a:avLst/>
          </a:prstGeom>
        </p:spPr>
      </p:pic>
      <p:pic>
        <p:nvPicPr>
          <p:cNvPr id="6" name="Picture 5">
            <a:extLst>
              <a:ext uri="{FF2B5EF4-FFF2-40B4-BE49-F238E27FC236}">
                <a16:creationId xmlns:a16="http://schemas.microsoft.com/office/drawing/2014/main" id="{237D432A-DBA0-4E4F-B58A-6F301F0EE3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1432" y="3510032"/>
            <a:ext cx="1976762" cy="1976762"/>
          </a:xfrm>
          <a:prstGeom prst="rect">
            <a:avLst/>
          </a:prstGeom>
        </p:spPr>
      </p:pic>
      <p:pic>
        <p:nvPicPr>
          <p:cNvPr id="7" name="Picture 6">
            <a:extLst>
              <a:ext uri="{FF2B5EF4-FFF2-40B4-BE49-F238E27FC236}">
                <a16:creationId xmlns:a16="http://schemas.microsoft.com/office/drawing/2014/main" id="{0BF6DCFD-D322-4EC8-AFE9-8483DE2641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6832" y="3504492"/>
            <a:ext cx="1976762" cy="1976762"/>
          </a:xfrm>
          <a:prstGeom prst="rect">
            <a:avLst/>
          </a:prstGeom>
        </p:spPr>
      </p:pic>
      <p:sp>
        <p:nvSpPr>
          <p:cNvPr id="8" name="Rectangle 7">
            <a:extLst>
              <a:ext uri="{FF2B5EF4-FFF2-40B4-BE49-F238E27FC236}">
                <a16:creationId xmlns:a16="http://schemas.microsoft.com/office/drawing/2014/main" id="{9B4CD6AF-19E7-4278-966B-AA09FFA22D6D}"/>
              </a:ext>
            </a:extLst>
          </p:cNvPr>
          <p:cNvSpPr/>
          <p:nvPr/>
        </p:nvSpPr>
        <p:spPr>
          <a:xfrm>
            <a:off x="3018233" y="5481254"/>
            <a:ext cx="2140202" cy="1015663"/>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Improvement in sleep quality*</a:t>
            </a:r>
          </a:p>
        </p:txBody>
      </p:sp>
      <p:sp>
        <p:nvSpPr>
          <p:cNvPr id="9" name="Rectangle 8">
            <a:extLst>
              <a:ext uri="{FF2B5EF4-FFF2-40B4-BE49-F238E27FC236}">
                <a16:creationId xmlns:a16="http://schemas.microsoft.com/office/drawing/2014/main" id="{68088B80-1622-4480-9384-76F7AC27BE27}"/>
              </a:ext>
            </a:extLst>
          </p:cNvPr>
          <p:cNvSpPr/>
          <p:nvPr/>
        </p:nvSpPr>
        <p:spPr>
          <a:xfrm>
            <a:off x="5192302" y="5481254"/>
            <a:ext cx="3346319" cy="984885"/>
          </a:xfrm>
          <a:prstGeom prst="rect">
            <a:avLst/>
          </a:prstGeom>
        </p:spPr>
        <p:txBody>
          <a:bodyPr wrap="square">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Fall asleep faster by </a:t>
            </a:r>
            <a:r>
              <a:rPr lang="en-US" sz="2000" b="1" dirty="0">
                <a:solidFill>
                  <a:srgbClr val="3F7F96"/>
                </a:solidFill>
                <a:latin typeface="Verdana" panose="020B0604030504040204" pitchFamily="34" charset="0"/>
                <a:ea typeface="Verdana" panose="020B0604030504040204" pitchFamily="34" charset="0"/>
                <a:cs typeface="Verdana" panose="020B0604030504040204" pitchFamily="34" charset="0"/>
              </a:rPr>
              <a:t>33% </a:t>
            </a:r>
            <a:r>
              <a:rPr lang="en-US" dirty="0">
                <a:latin typeface="Verdana" panose="020B0604030504040204" pitchFamily="34" charset="0"/>
                <a:ea typeface="Verdana" panose="020B0604030504040204" pitchFamily="34" charset="0"/>
                <a:cs typeface="Verdana" panose="020B0604030504040204" pitchFamily="34" charset="0"/>
              </a:rPr>
              <a:t>and wake up fewer times each night by </a:t>
            </a:r>
            <a:r>
              <a:rPr lang="en-US" sz="2000" b="1" dirty="0">
                <a:solidFill>
                  <a:srgbClr val="3F7F96"/>
                </a:solidFill>
                <a:latin typeface="Verdana" panose="020B0604030504040204" pitchFamily="34" charset="0"/>
                <a:ea typeface="Verdana" panose="020B0604030504040204" pitchFamily="34" charset="0"/>
                <a:cs typeface="Verdana" panose="020B0604030504040204" pitchFamily="34" charset="0"/>
              </a:rPr>
              <a:t>30%</a:t>
            </a:r>
            <a:r>
              <a:rPr lang="en-US" dirty="0">
                <a:latin typeface="Verdana" panose="020B0604030504040204" pitchFamily="34" charset="0"/>
                <a:ea typeface="Verdana" panose="020B0604030504040204" pitchFamily="34" charset="0"/>
                <a:cs typeface="Verdana" panose="020B0604030504040204" pitchFamily="34" charset="0"/>
              </a:rPr>
              <a:t>*</a:t>
            </a:r>
          </a:p>
        </p:txBody>
      </p:sp>
      <p:sp>
        <p:nvSpPr>
          <p:cNvPr id="10" name="Rectangle 9">
            <a:extLst>
              <a:ext uri="{FF2B5EF4-FFF2-40B4-BE49-F238E27FC236}">
                <a16:creationId xmlns:a16="http://schemas.microsoft.com/office/drawing/2014/main" id="{489C34F8-616C-4D5A-97ED-FA0588AC4A58}"/>
              </a:ext>
            </a:extLst>
          </p:cNvPr>
          <p:cNvSpPr/>
          <p:nvPr/>
        </p:nvSpPr>
        <p:spPr>
          <a:xfrm>
            <a:off x="703524" y="5481254"/>
            <a:ext cx="2055486" cy="1015663"/>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Improvement in sleep efficiency*</a:t>
            </a:r>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38153" y="2898989"/>
            <a:ext cx="2807276" cy="5382226"/>
          </a:xfrm>
          <a:prstGeom prst="rect">
            <a:avLst/>
          </a:prstGeom>
        </p:spPr>
      </p:pic>
    </p:spTree>
    <p:extLst>
      <p:ext uri="{BB962C8B-B14F-4D97-AF65-F5344CB8AC3E}">
        <p14:creationId xmlns:p14="http://schemas.microsoft.com/office/powerpoint/2010/main" val="614384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220605" y="153458"/>
            <a:ext cx="10515600" cy="1113155"/>
          </a:xfrm>
        </p:spPr>
        <p:txBody>
          <a:bodyPr/>
          <a:lstStyle/>
          <a:p>
            <a:r>
              <a:rPr lang="en-US" b="1" dirty="0">
                <a:solidFill>
                  <a:schemeClr val="tx1"/>
                </a:solidFill>
              </a:rPr>
              <a:t>Why is Energy+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220605" y="1266613"/>
            <a:ext cx="11842230" cy="4863253"/>
          </a:xfrm>
        </p:spPr>
        <p:txBody>
          <a:bodyPr>
            <a:normAutofit/>
          </a:bodyPr>
          <a:lstStyle/>
          <a:p>
            <a:r>
              <a:rPr lang="en-US" b="1" dirty="0"/>
              <a:t>Patent-pending GBX proprietary blend</a:t>
            </a:r>
          </a:p>
          <a:p>
            <a:r>
              <a:rPr lang="en-US" b="1" dirty="0"/>
              <a:t>3-tiered energy</a:t>
            </a:r>
          </a:p>
          <a:p>
            <a:pPr lvl="1"/>
            <a:r>
              <a:rPr lang="en-US" b="1" dirty="0"/>
              <a:t>Physical Energy (motivation)</a:t>
            </a:r>
          </a:p>
          <a:p>
            <a:pPr lvl="1"/>
            <a:r>
              <a:rPr lang="en-US" b="1" dirty="0"/>
              <a:t>Mental Energy (focus)</a:t>
            </a:r>
          </a:p>
          <a:p>
            <a:pPr lvl="1"/>
            <a:r>
              <a:rPr lang="en-US" b="1" dirty="0"/>
              <a:t>Mental Awareness </a:t>
            </a:r>
          </a:p>
          <a:p>
            <a:pPr marL="457200" lvl="1" indent="0">
              <a:buNone/>
            </a:pPr>
            <a:r>
              <a:rPr lang="en-US" b="1" dirty="0"/>
              <a:t>(presence/connectedness/engagement)</a:t>
            </a:r>
          </a:p>
        </p:txBody>
      </p:sp>
      <p:pic>
        <p:nvPicPr>
          <p:cNvPr id="4" name="Picture 3">
            <a:extLst>
              <a:ext uri="{FF2B5EF4-FFF2-40B4-BE49-F238E27FC236}">
                <a16:creationId xmlns:a16="http://schemas.microsoft.com/office/drawing/2014/main" id="{6FB6CAF0-5CC5-4258-BE42-83CF358B36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72110" y="1639141"/>
            <a:ext cx="4490725" cy="4490725"/>
          </a:xfrm>
          <a:prstGeom prst="rect">
            <a:avLst/>
          </a:prstGeom>
        </p:spPr>
      </p:pic>
      <p:pic>
        <p:nvPicPr>
          <p:cNvPr id="5" name="Picture 4">
            <a:extLst>
              <a:ext uri="{FF2B5EF4-FFF2-40B4-BE49-F238E27FC236}">
                <a16:creationId xmlns:a16="http://schemas.microsoft.com/office/drawing/2014/main" id="{CF5FDD00-CCFC-44C5-BE51-7A3D886F9A9C}"/>
              </a:ext>
            </a:extLst>
          </p:cNvPr>
          <p:cNvPicPr>
            <a:picLocks noChangeAspect="1"/>
          </p:cNvPicPr>
          <p:nvPr/>
        </p:nvPicPr>
        <p:blipFill>
          <a:blip r:embed="rId3"/>
          <a:stretch>
            <a:fillRect/>
          </a:stretch>
        </p:blipFill>
        <p:spPr>
          <a:xfrm>
            <a:off x="3738474" y="4019969"/>
            <a:ext cx="2109897" cy="2109897"/>
          </a:xfrm>
          <a:prstGeom prst="rect">
            <a:avLst/>
          </a:prstGeom>
        </p:spPr>
      </p:pic>
      <p:sp>
        <p:nvSpPr>
          <p:cNvPr id="6" name="Text Placeholder 2">
            <a:extLst>
              <a:ext uri="{FF2B5EF4-FFF2-40B4-BE49-F238E27FC236}">
                <a16:creationId xmlns:a16="http://schemas.microsoft.com/office/drawing/2014/main" id="{26D68F93-47F2-4C73-8616-E789AB867F14}"/>
              </a:ext>
            </a:extLst>
          </p:cNvPr>
          <p:cNvSpPr txBox="1">
            <a:spLocks/>
          </p:cNvSpPr>
          <p:nvPr/>
        </p:nvSpPr>
        <p:spPr>
          <a:xfrm>
            <a:off x="460583" y="5694580"/>
            <a:ext cx="5387788" cy="1378573"/>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Guayusa</a:t>
            </a:r>
            <a:endPar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Amazonian Awareness Enhancer</a:t>
            </a:r>
          </a:p>
        </p:txBody>
      </p:sp>
    </p:spTree>
    <p:extLst>
      <p:ext uri="{BB962C8B-B14F-4D97-AF65-F5344CB8AC3E}">
        <p14:creationId xmlns:p14="http://schemas.microsoft.com/office/powerpoint/2010/main" val="3203313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6E3A3-F094-4538-A181-318F9D2CFF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3" name="Rectangle 2"/>
          <p:cNvSpPr/>
          <p:nvPr/>
        </p:nvSpPr>
        <p:spPr>
          <a:xfrm>
            <a:off x="1" y="1319040"/>
            <a:ext cx="12192000" cy="707141"/>
          </a:xfrm>
          <a:prstGeom prst="rect">
            <a:avLst/>
          </a:prstGeom>
          <a:solidFill>
            <a:srgbClr val="24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MENTAESSENTIALS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4" y="626495"/>
            <a:ext cx="8514347"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Pure &amp; Potent Daily Essential Nutrients*</a:t>
            </a:r>
            <a:endParaRPr lang="ru-RU"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9048147"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80920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94872" y="3383"/>
            <a:ext cx="10515600" cy="1113155"/>
          </a:xfrm>
        </p:spPr>
        <p:txBody>
          <a:bodyPr/>
          <a:lstStyle/>
          <a:p>
            <a:r>
              <a:rPr lang="en-US" b="1" dirty="0">
                <a:solidFill>
                  <a:schemeClr val="tx1"/>
                </a:solidFill>
              </a:rPr>
              <a:t>Why is </a:t>
            </a:r>
            <a:r>
              <a:rPr lang="en-US" b="1" dirty="0" err="1">
                <a:solidFill>
                  <a:schemeClr val="tx1"/>
                </a:solidFill>
              </a:rPr>
              <a:t>VitaGBX</a:t>
            </a:r>
            <a:r>
              <a:rPr lang="en-US" b="1" dirty="0">
                <a:solidFill>
                  <a:schemeClr val="tx1"/>
                </a:solidFill>
              </a:rPr>
              <a:t>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046478"/>
            <a:ext cx="11842230" cy="5699760"/>
          </a:xfrm>
        </p:spPr>
        <p:txBody>
          <a:bodyPr>
            <a:normAutofit/>
          </a:bodyPr>
          <a:lstStyle/>
          <a:p>
            <a:r>
              <a:rPr lang="en-US" b="1" dirty="0"/>
              <a:t>Patent-pending GBX proprietary blend</a:t>
            </a:r>
          </a:p>
          <a:p>
            <a:r>
              <a:rPr lang="en-US" b="1" dirty="0"/>
              <a:t>Bioavailable forms of vitamins/minerals/phytonutrients</a:t>
            </a:r>
          </a:p>
          <a:p>
            <a:r>
              <a:rPr lang="en-US" b="1" dirty="0"/>
              <a:t>Nourishes Body &amp; Mind</a:t>
            </a:r>
          </a:p>
          <a:p>
            <a:r>
              <a:rPr lang="en-US" b="1" dirty="0"/>
              <a:t>Modulates numerous CDRs (cellular-defense responses)</a:t>
            </a:r>
          </a:p>
          <a:p>
            <a:pPr lvl="1"/>
            <a:r>
              <a:rPr lang="en-US" b="1" dirty="0"/>
              <a:t>Nrf2 (antioxidant)</a:t>
            </a:r>
          </a:p>
          <a:p>
            <a:pPr lvl="1"/>
            <a:r>
              <a:rPr lang="en-US" b="1" dirty="0" err="1"/>
              <a:t>NfKb</a:t>
            </a:r>
            <a:r>
              <a:rPr lang="en-US" b="1" dirty="0"/>
              <a:t> (inflammation)</a:t>
            </a:r>
          </a:p>
          <a:p>
            <a:pPr lvl="1"/>
            <a:r>
              <a:rPr lang="en-US" b="1" dirty="0"/>
              <a:t>SIRT (cellular aging)</a:t>
            </a:r>
          </a:p>
          <a:p>
            <a:pPr lvl="1"/>
            <a:r>
              <a:rPr lang="en-US" b="1" dirty="0"/>
              <a:t>MTOR (metabolism)</a:t>
            </a:r>
          </a:p>
          <a:p>
            <a:pPr lvl="1"/>
            <a:r>
              <a:rPr lang="en-US" b="1" dirty="0"/>
              <a:t>HSP (autophagy = cellular cleanup)</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28772" y="2986020"/>
            <a:ext cx="2330995" cy="3939712"/>
          </a:xfrm>
          <a:prstGeom prst="rect">
            <a:avLst/>
          </a:prstGeom>
        </p:spPr>
      </p:pic>
    </p:spTree>
    <p:extLst>
      <p:ext uri="{BB962C8B-B14F-4D97-AF65-F5344CB8AC3E}">
        <p14:creationId xmlns:p14="http://schemas.microsoft.com/office/powerpoint/2010/main" val="152357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412332-DC03-4454-9362-42F7D8D99852}"/>
              </a:ext>
            </a:extLst>
          </p:cNvPr>
          <p:cNvPicPr>
            <a:picLocks noChangeAspect="1"/>
          </p:cNvPicPr>
          <p:nvPr/>
        </p:nvPicPr>
        <p:blipFill>
          <a:blip r:embed="rId2"/>
          <a:stretch>
            <a:fillRect/>
          </a:stretch>
        </p:blipFill>
        <p:spPr>
          <a:xfrm>
            <a:off x="872849" y="36676"/>
            <a:ext cx="4997008" cy="1665669"/>
          </a:xfrm>
          <a:prstGeom prst="rect">
            <a:avLst/>
          </a:prstGeom>
        </p:spPr>
      </p:pic>
      <p:sp>
        <p:nvSpPr>
          <p:cNvPr id="7" name="Rectangle 6"/>
          <p:cNvSpPr/>
          <p:nvPr/>
        </p:nvSpPr>
        <p:spPr>
          <a:xfrm>
            <a:off x="319397" y="2483932"/>
            <a:ext cx="6103908" cy="3785652"/>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Kids VitaGBX</a:t>
            </a:r>
            <a:r>
              <a:rPr lang="en-US" sz="2000" baseline="30000" dirty="0">
                <a:solidFill>
                  <a:srgbClr val="275D38"/>
                </a:solidFill>
                <a:latin typeface="Verdana" panose="020B0604030504040204" pitchFamily="34" charset="0"/>
                <a:ea typeface="Verdana" panose="020B0604030504040204" pitchFamily="34" charset="0"/>
              </a:rPr>
              <a:t>® </a:t>
            </a:r>
            <a:r>
              <a:rPr lang="en-US" sz="2000" dirty="0">
                <a:solidFill>
                  <a:srgbClr val="275D38"/>
                </a:solidFill>
                <a:latin typeface="Verdana" panose="020B0604030504040204" pitchFamily="34" charset="0"/>
                <a:ea typeface="Verdana" panose="020B0604030504040204" pitchFamily="34" charset="0"/>
              </a:rPr>
              <a:t>is a comprehensive multivitamin for kids and teens that combines more than 50 vitamins, minerals, amino acids, and phytonutrients. Packed with pure nutrients kids need as they grow and develop, our easy-to-digest chewable tablets feature both our Bright Mind Proprietary Blend (for mind support) and Amare GBX+ Proprietary Blend (for gut-brain axis support) to empower a well-balanced body and mind. Features a delicious, fruity flavor — perfect for kids and teens of all ages.*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429132" y="1648798"/>
            <a:ext cx="3722409" cy="707886"/>
          </a:xfrm>
          <a:prstGeom prst="rect">
            <a:avLst/>
          </a:prstGeom>
          <a:noFill/>
        </p:spPr>
        <p:txBody>
          <a:bodyPr wrap="square" rtlCol="0">
            <a:spAutoFit/>
          </a:bodyPr>
          <a:lstStyle/>
          <a:p>
            <a:pPr algn="ctr"/>
            <a:r>
              <a:rPr lang="en-US" sz="2000" b="1" dirty="0">
                <a:solidFill>
                  <a:srgbClr val="275D38"/>
                </a:solidFill>
                <a:latin typeface="Verdana" panose="020B0604030504040204" pitchFamily="34" charset="0"/>
              </a:rPr>
              <a:t>premium nutrition for a healthy body and mind*</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7997" y="352165"/>
            <a:ext cx="1700784" cy="1596120"/>
          </a:xfrm>
          <a:prstGeom prst="rect">
            <a:avLst/>
          </a:prstGeom>
        </p:spPr>
      </p:pic>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20" name="TextBox 19">
            <a:extLst>
              <a:ext uri="{FF2B5EF4-FFF2-40B4-BE49-F238E27FC236}">
                <a16:creationId xmlns:a16="http://schemas.microsoft.com/office/drawing/2014/main" id="{2D6A8293-6C8C-42C1-B0EC-04A30EE77B3F}"/>
              </a:ext>
            </a:extLst>
          </p:cNvPr>
          <p:cNvSpPr txBox="1"/>
          <p:nvPr/>
        </p:nvSpPr>
        <p:spPr>
          <a:xfrm>
            <a:off x="6410572" y="660224"/>
            <a:ext cx="1705176"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PERFECT FOR KIDS AND TEENS OF ALL AGES*</a:t>
            </a:r>
          </a:p>
        </p:txBody>
      </p:sp>
      <p:sp>
        <p:nvSpPr>
          <p:cNvPr id="23" name="TextBox 22">
            <a:extLst>
              <a:ext uri="{FF2B5EF4-FFF2-40B4-BE49-F238E27FC236}">
                <a16:creationId xmlns:a16="http://schemas.microsoft.com/office/drawing/2014/main" id="{C90D1811-6C21-462F-A835-AB381CE4D49A}"/>
              </a:ext>
            </a:extLst>
          </p:cNvPr>
          <p:cNvSpPr txBox="1"/>
          <p:nvPr/>
        </p:nvSpPr>
        <p:spPr>
          <a:xfrm>
            <a:off x="8284988" y="510240"/>
            <a:ext cx="1660720" cy="1323439"/>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CONTAINS BENEFICIAL VITAMINS AND MINERALS</a:t>
            </a:r>
          </a:p>
        </p:txBody>
      </p:sp>
      <p:sp>
        <p:nvSpPr>
          <p:cNvPr id="29" name="TextBox 28">
            <a:extLst>
              <a:ext uri="{FF2B5EF4-FFF2-40B4-BE49-F238E27FC236}">
                <a16:creationId xmlns:a16="http://schemas.microsoft.com/office/drawing/2014/main" id="{D61316DB-C703-41CF-AF96-42D750F355E4}"/>
              </a:ext>
            </a:extLst>
          </p:cNvPr>
          <p:cNvSpPr txBox="1"/>
          <p:nvPr/>
        </p:nvSpPr>
        <p:spPr>
          <a:xfrm>
            <a:off x="10226893" y="563572"/>
            <a:ext cx="1622991" cy="1138773"/>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CONTAINS MORE THAN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 NUTRIENTS*</a:t>
            </a:r>
          </a:p>
        </p:txBody>
      </p:sp>
      <p:pic>
        <p:nvPicPr>
          <p:cNvPr id="25" name="Picture 24">
            <a:extLst>
              <a:ext uri="{FF2B5EF4-FFF2-40B4-BE49-F238E27FC236}">
                <a16:creationId xmlns:a16="http://schemas.microsoft.com/office/drawing/2014/main" id="{D14D36E1-FCB5-49B7-8114-7D6D0E6E8487}"/>
              </a:ext>
            </a:extLst>
          </p:cNvPr>
          <p:cNvPicPr>
            <a:picLocks noChangeAspect="1"/>
          </p:cNvPicPr>
          <p:nvPr/>
        </p:nvPicPr>
        <p:blipFill>
          <a:blip r:embed="rId5"/>
          <a:stretch>
            <a:fillRect/>
          </a:stretch>
        </p:blipFill>
        <p:spPr>
          <a:xfrm>
            <a:off x="8264956" y="2181427"/>
            <a:ext cx="2126003" cy="4808961"/>
          </a:xfrm>
          <a:prstGeom prst="rect">
            <a:avLst/>
          </a:prstGeom>
        </p:spPr>
      </p:pic>
    </p:spTree>
    <p:extLst>
      <p:ext uri="{BB962C8B-B14F-4D97-AF65-F5344CB8AC3E}">
        <p14:creationId xmlns:p14="http://schemas.microsoft.com/office/powerpoint/2010/main" val="108002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94872" y="102658"/>
            <a:ext cx="10515600" cy="1113155"/>
          </a:xfrm>
        </p:spPr>
        <p:txBody>
          <a:bodyPr/>
          <a:lstStyle/>
          <a:p>
            <a:r>
              <a:rPr lang="en-US" b="1" dirty="0">
                <a:solidFill>
                  <a:schemeClr val="tx1"/>
                </a:solidFill>
              </a:rPr>
              <a:t>Why is </a:t>
            </a:r>
            <a:r>
              <a:rPr lang="en-US" b="1" dirty="0" err="1">
                <a:solidFill>
                  <a:schemeClr val="tx1"/>
                </a:solidFill>
              </a:rPr>
              <a:t>OmMega</a:t>
            </a:r>
            <a:r>
              <a:rPr lang="en-US" b="1" dirty="0">
                <a:solidFill>
                  <a:schemeClr val="tx1"/>
                </a:solidFill>
              </a:rPr>
              <a:t>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215813"/>
            <a:ext cx="11842230" cy="4829387"/>
          </a:xfrm>
        </p:spPr>
        <p:txBody>
          <a:bodyPr>
            <a:normAutofit/>
          </a:bodyPr>
          <a:lstStyle/>
          <a:p>
            <a:r>
              <a:rPr lang="en-US" b="1" dirty="0"/>
              <a:t>High-potency/purity fish oil</a:t>
            </a:r>
          </a:p>
          <a:p>
            <a:r>
              <a:rPr lang="en-US" b="1" dirty="0"/>
              <a:t>70% omega-3 extract</a:t>
            </a:r>
          </a:p>
          <a:p>
            <a:pPr lvl="1"/>
            <a:r>
              <a:rPr lang="en-US" b="1" dirty="0"/>
              <a:t>Typical = 30% omega-3</a:t>
            </a:r>
          </a:p>
        </p:txBody>
      </p:sp>
      <p:pic>
        <p:nvPicPr>
          <p:cNvPr id="4" name="Picture 3">
            <a:extLst>
              <a:ext uri="{FF2B5EF4-FFF2-40B4-BE49-F238E27FC236}">
                <a16:creationId xmlns:a16="http://schemas.microsoft.com/office/drawing/2014/main" id="{E720F7FC-0F40-4AEA-B715-B7A61CB7D4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90540" y="2002741"/>
            <a:ext cx="5196959" cy="5196959"/>
          </a:xfrm>
          <a:prstGeom prst="rect">
            <a:avLst/>
          </a:prstGeom>
        </p:spPr>
      </p:pic>
      <p:pic>
        <p:nvPicPr>
          <p:cNvPr id="5" name="Graphic 21">
            <a:extLst>
              <a:ext uri="{FF2B5EF4-FFF2-40B4-BE49-F238E27FC236}">
                <a16:creationId xmlns:a16="http://schemas.microsoft.com/office/drawing/2014/main" id="{E0906785-6032-461D-B3A2-077FDC8BD49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004" y="4014567"/>
            <a:ext cx="1700784" cy="1596120"/>
          </a:xfrm>
          <a:prstGeom prst="rect">
            <a:avLst/>
          </a:prstGeom>
        </p:spPr>
      </p:pic>
      <p:pic>
        <p:nvPicPr>
          <p:cNvPr id="6" name="Graphic 23">
            <a:extLst>
              <a:ext uri="{FF2B5EF4-FFF2-40B4-BE49-F238E27FC236}">
                <a16:creationId xmlns:a16="http://schemas.microsoft.com/office/drawing/2014/main" id="{77242728-B3F6-49E7-A6EE-76C226A076E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37356" y="4014567"/>
            <a:ext cx="1700784" cy="1596120"/>
          </a:xfrm>
          <a:prstGeom prst="rect">
            <a:avLst/>
          </a:prstGeom>
        </p:spPr>
      </p:pic>
      <p:pic>
        <p:nvPicPr>
          <p:cNvPr id="7" name="Graphic 25">
            <a:extLst>
              <a:ext uri="{FF2B5EF4-FFF2-40B4-BE49-F238E27FC236}">
                <a16:creationId xmlns:a16="http://schemas.microsoft.com/office/drawing/2014/main" id="{09BC502E-BB80-41BF-BC3A-29A256D6DAB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71708" y="4031899"/>
            <a:ext cx="1700784" cy="1596120"/>
          </a:xfrm>
          <a:prstGeom prst="rect">
            <a:avLst/>
          </a:prstGeom>
        </p:spPr>
      </p:pic>
      <p:sp>
        <p:nvSpPr>
          <p:cNvPr id="8" name="TextBox 7">
            <a:extLst>
              <a:ext uri="{FF2B5EF4-FFF2-40B4-BE49-F238E27FC236}">
                <a16:creationId xmlns:a16="http://schemas.microsoft.com/office/drawing/2014/main" id="{43A76ADC-20B5-4018-B26A-172B88DCF9FB}"/>
              </a:ext>
            </a:extLst>
          </p:cNvPr>
          <p:cNvSpPr txBox="1"/>
          <p:nvPr/>
        </p:nvSpPr>
        <p:spPr>
          <a:xfrm>
            <a:off x="1462940" y="4368294"/>
            <a:ext cx="1691366"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SUPPORTS COGNITIVE HEALTH</a:t>
            </a:r>
          </a:p>
        </p:txBody>
      </p:sp>
      <p:sp>
        <p:nvSpPr>
          <p:cNvPr id="9" name="TextBox 8">
            <a:extLst>
              <a:ext uri="{FF2B5EF4-FFF2-40B4-BE49-F238E27FC236}">
                <a16:creationId xmlns:a16="http://schemas.microsoft.com/office/drawing/2014/main" id="{6FA608D7-6690-4FC4-AE13-7A8AD8532E34}"/>
              </a:ext>
            </a:extLst>
          </p:cNvPr>
          <p:cNvSpPr txBox="1"/>
          <p:nvPr/>
        </p:nvSpPr>
        <p:spPr>
          <a:xfrm>
            <a:off x="3337356" y="4350962"/>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HIGH-POTENCY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EPA + DHA</a:t>
            </a:r>
          </a:p>
        </p:txBody>
      </p:sp>
      <p:sp>
        <p:nvSpPr>
          <p:cNvPr id="10" name="TextBox 9">
            <a:extLst>
              <a:ext uri="{FF2B5EF4-FFF2-40B4-BE49-F238E27FC236}">
                <a16:creationId xmlns:a16="http://schemas.microsoft.com/office/drawing/2014/main" id="{DE9E5178-9BBD-4D99-ACC8-77A2BDD5727B}"/>
              </a:ext>
            </a:extLst>
          </p:cNvPr>
          <p:cNvSpPr txBox="1"/>
          <p:nvPr/>
        </p:nvSpPr>
        <p:spPr>
          <a:xfrm>
            <a:off x="5274901" y="4368294"/>
            <a:ext cx="1494398"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MERCURY FREE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FISH OIL</a:t>
            </a:r>
          </a:p>
        </p:txBody>
      </p:sp>
    </p:spTree>
    <p:extLst>
      <p:ext uri="{BB962C8B-B14F-4D97-AF65-F5344CB8AC3E}">
        <p14:creationId xmlns:p14="http://schemas.microsoft.com/office/powerpoint/2010/main" val="2225618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00453" y="388302"/>
            <a:ext cx="3836649" cy="8393446"/>
          </a:xfrm>
          <a:prstGeom prst="rect">
            <a:avLst/>
          </a:prstGeom>
        </p:spPr>
      </p:pic>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0" y="-168275"/>
            <a:ext cx="12192000" cy="1113155"/>
          </a:xfrm>
        </p:spPr>
        <p:txBody>
          <a:bodyPr/>
          <a:lstStyle/>
          <a:p>
            <a:pPr algn="ctr"/>
            <a:r>
              <a:rPr lang="en-US" b="1" dirty="0">
                <a:solidFill>
                  <a:schemeClr val="tx1"/>
                </a:solidFill>
              </a:rPr>
              <a:t>Why is Probiotics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913120"/>
          </a:xfrm>
        </p:spPr>
        <p:txBody>
          <a:bodyPr>
            <a:normAutofit fontScale="77500" lnSpcReduction="20000"/>
          </a:bodyPr>
          <a:lstStyle/>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bifidum</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(Bb-06)</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Maintains microflora balance by producing lactic acid and acetic acid to compete with “bad” bacteria (Staph. aureus, E. coli,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Camplylobacter</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jejuni</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etc</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longum</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(Bl-05)</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Highly resistant to low pH and bile salts and is well-suited to the intestinal environment to help reduce inflammation. Helps reduce gastrointestinal discomfort caused by stress.</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acidophilus (La-14)</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Ferments carbohydrates to lactic acid, which competes with “bad” bacteria for adhesion spaces on the intestinal mucosa. Increases mineral bioavailability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incl</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copper, magnesium, calcium, and manganese).</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casei</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(LC-11)</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Wide range of benefits for improved digestion, reduced cholesterol, modulation of inflammation/allergies.</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rhamnosus</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(Lr-32)</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general GI health and function – especially beneficial to prevent/treat occasional diarrhea and constipation after probiotic treatment.</a:t>
            </a:r>
          </a:p>
        </p:txBody>
      </p:sp>
    </p:spTree>
    <p:extLst>
      <p:ext uri="{BB962C8B-B14F-4D97-AF65-F5344CB8AC3E}">
        <p14:creationId xmlns:p14="http://schemas.microsoft.com/office/powerpoint/2010/main" val="84581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email">
            <a:alphaModFix amt="35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rot="2160000">
            <a:off x="646614" y="153624"/>
            <a:ext cx="6715966" cy="6355299"/>
          </a:xfrm>
          <a:prstGeom prst="rect">
            <a:avLst/>
          </a:prstGeom>
        </p:spPr>
      </p:pic>
      <p:grpSp>
        <p:nvGrpSpPr>
          <p:cNvPr id="9" name="Group 8"/>
          <p:cNvGrpSpPr/>
          <p:nvPr/>
        </p:nvGrpSpPr>
        <p:grpSpPr>
          <a:xfrm>
            <a:off x="5401831" y="3483313"/>
            <a:ext cx="1669667" cy="1616734"/>
            <a:chOff x="148435" y="1259635"/>
            <a:chExt cx="2660232" cy="2194763"/>
          </a:xfrm>
        </p:grpSpPr>
        <p:sp>
          <p:nvSpPr>
            <p:cNvPr id="19" name="Oval 18"/>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0" name="TextBox 19"/>
            <p:cNvSpPr txBox="1"/>
            <p:nvPr/>
          </p:nvSpPr>
          <p:spPr>
            <a:xfrm>
              <a:off x="270456" y="1953611"/>
              <a:ext cx="2416187" cy="960976"/>
            </a:xfrm>
            <a:prstGeom prst="rect">
              <a:avLst/>
            </a:prstGeom>
            <a:noFill/>
          </p:spPr>
          <p:txBody>
            <a:bodyPr wrap="square" rtlCol="0">
              <a:spAutoFit/>
            </a:bodyPr>
            <a:lstStyle/>
            <a:p>
              <a:pPr algn="ctr"/>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grpSp>
        <p:nvGrpSpPr>
          <p:cNvPr id="27" name="Group 26"/>
          <p:cNvGrpSpPr/>
          <p:nvPr/>
        </p:nvGrpSpPr>
        <p:grpSpPr>
          <a:xfrm>
            <a:off x="733176" y="3442449"/>
            <a:ext cx="1669667" cy="1616734"/>
            <a:chOff x="148435" y="1259635"/>
            <a:chExt cx="2660232" cy="2194763"/>
          </a:xfrm>
        </p:grpSpPr>
        <p:sp>
          <p:nvSpPr>
            <p:cNvPr id="28" name="Oval 27"/>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9" name="TextBox 28"/>
            <p:cNvSpPr txBox="1"/>
            <p:nvPr/>
          </p:nvSpPr>
          <p:spPr>
            <a:xfrm>
              <a:off x="270456" y="1868483"/>
              <a:ext cx="2416187" cy="960976"/>
            </a:xfrm>
            <a:prstGeom prst="rect">
              <a:avLst/>
            </a:prstGeom>
            <a:noFill/>
          </p:spPr>
          <p:txBody>
            <a:bodyPr wrap="square" rtlCol="0">
              <a:spAutoFit/>
            </a:bodyPr>
            <a:lstStyle/>
            <a:p>
              <a:pPr algn="ctr"/>
              <a:r>
                <a:rPr lang="en-US" sz="2000" b="1" dirty="0">
                  <a:solidFill>
                    <a:srgbClr val="604A7B"/>
                  </a:solidFill>
                  <a:latin typeface="Arial"/>
                  <a:cs typeface="Arial"/>
                </a:rPr>
                <a:t>SOCIAL SHIFT</a:t>
              </a:r>
            </a:p>
          </p:txBody>
        </p:sp>
      </p:grpSp>
      <p:grpSp>
        <p:nvGrpSpPr>
          <p:cNvPr id="30" name="Group 29"/>
          <p:cNvGrpSpPr/>
          <p:nvPr/>
        </p:nvGrpSpPr>
        <p:grpSpPr>
          <a:xfrm>
            <a:off x="3049378" y="5062178"/>
            <a:ext cx="1669667" cy="1616734"/>
            <a:chOff x="148435" y="1259635"/>
            <a:chExt cx="2660232" cy="2194763"/>
          </a:xfrm>
        </p:grpSpPr>
        <p:sp>
          <p:nvSpPr>
            <p:cNvPr id="31" name="Oval 3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2" name="TextBox 31"/>
            <p:cNvSpPr txBox="1"/>
            <p:nvPr/>
          </p:nvSpPr>
          <p:spPr>
            <a:xfrm>
              <a:off x="270456" y="1913058"/>
              <a:ext cx="2416187" cy="960976"/>
            </a:xfrm>
            <a:prstGeom prst="rect">
              <a:avLst/>
            </a:prstGeom>
            <a:noFill/>
          </p:spPr>
          <p:txBody>
            <a:bodyPr wrap="square" rtlCol="0">
              <a:spAutoFit/>
            </a:bodyPr>
            <a:lstStyle/>
            <a:p>
              <a:pPr algn="ctr"/>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grpSp>
        <p:nvGrpSpPr>
          <p:cNvPr id="33" name="Group 32"/>
          <p:cNvGrpSpPr/>
          <p:nvPr/>
        </p:nvGrpSpPr>
        <p:grpSpPr>
          <a:xfrm>
            <a:off x="4444859" y="707541"/>
            <a:ext cx="1669667" cy="1616734"/>
            <a:chOff x="148435" y="1259635"/>
            <a:chExt cx="2660232" cy="2194763"/>
          </a:xfrm>
        </p:grpSpPr>
        <p:sp>
          <p:nvSpPr>
            <p:cNvPr id="34" name="Oval 33"/>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5" name="TextBox 34"/>
            <p:cNvSpPr txBox="1"/>
            <p:nvPr/>
          </p:nvSpPr>
          <p:spPr>
            <a:xfrm>
              <a:off x="196201" y="1876529"/>
              <a:ext cx="2594243" cy="960976"/>
            </a:xfrm>
            <a:prstGeom prst="rect">
              <a:avLst/>
            </a:prstGeom>
            <a:noFill/>
          </p:spPr>
          <p:txBody>
            <a:bodyPr wrap="square" rtlCol="0">
              <a:spAutoFit/>
            </a:bodyPr>
            <a:lstStyle/>
            <a:p>
              <a:pPr algn="ctr"/>
              <a:r>
                <a:rPr lang="en-US" sz="2000" b="1">
                  <a:solidFill>
                    <a:srgbClr val="604A7B"/>
                  </a:solidFill>
                  <a:latin typeface="Arial"/>
                  <a:cs typeface="Arial"/>
                </a:rPr>
                <a:t>UNIQUE PRODUCTS</a:t>
              </a:r>
              <a:endParaRPr lang="en-US" sz="2000" b="1" dirty="0">
                <a:solidFill>
                  <a:srgbClr val="604A7B"/>
                </a:solidFill>
                <a:latin typeface="Arial"/>
                <a:cs typeface="Arial"/>
              </a:endParaRPr>
            </a:p>
          </p:txBody>
        </p:sp>
      </p:grpSp>
      <p:grpSp>
        <p:nvGrpSpPr>
          <p:cNvPr id="36" name="Group 35"/>
          <p:cNvGrpSpPr/>
          <p:nvPr/>
        </p:nvGrpSpPr>
        <p:grpSpPr>
          <a:xfrm>
            <a:off x="1421280" y="558973"/>
            <a:ext cx="1669667" cy="1616734"/>
            <a:chOff x="148435" y="1259635"/>
            <a:chExt cx="2660232" cy="2194763"/>
          </a:xfrm>
        </p:grpSpPr>
        <p:sp>
          <p:nvSpPr>
            <p:cNvPr id="37" name="Oval 3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8" name="TextBox 37"/>
            <p:cNvSpPr txBox="1"/>
            <p:nvPr/>
          </p:nvSpPr>
          <p:spPr>
            <a:xfrm>
              <a:off x="262021" y="1876529"/>
              <a:ext cx="2416187" cy="960976"/>
            </a:xfrm>
            <a:prstGeom prst="rect">
              <a:avLst/>
            </a:prstGeom>
            <a:noFill/>
          </p:spPr>
          <p:txBody>
            <a:bodyPr wrap="square" rtlCol="0">
              <a:spAutoFit/>
            </a:bodyPr>
            <a:lstStyle/>
            <a:p>
              <a:pPr algn="ctr"/>
              <a:r>
                <a:rPr lang="en-US" sz="2000" b="1">
                  <a:solidFill>
                    <a:srgbClr val="604A7B"/>
                  </a:solidFill>
                  <a:latin typeface="Arial"/>
                  <a:cs typeface="Arial"/>
                </a:rPr>
                <a:t>START UP COMPANY</a:t>
              </a:r>
              <a:endParaRPr lang="en-US" sz="2000" b="1" dirty="0">
                <a:solidFill>
                  <a:srgbClr val="604A7B"/>
                </a:solidFill>
                <a:latin typeface="Arial"/>
                <a:cs typeface="Arial"/>
              </a:endParaRPr>
            </a:p>
          </p:txBody>
        </p:sp>
      </p:grpSp>
      <p:grpSp>
        <p:nvGrpSpPr>
          <p:cNvPr id="21" name="Group 20"/>
          <p:cNvGrpSpPr/>
          <p:nvPr/>
        </p:nvGrpSpPr>
        <p:grpSpPr>
          <a:xfrm>
            <a:off x="2536436" y="2210913"/>
            <a:ext cx="2379933" cy="2278454"/>
            <a:chOff x="148435" y="1259635"/>
            <a:chExt cx="2660232" cy="2194763"/>
          </a:xfrm>
        </p:grpSpPr>
        <p:sp>
          <p:nvSpPr>
            <p:cNvPr id="22" name="Oval 21"/>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4" name="TextBox 23"/>
            <p:cNvSpPr txBox="1"/>
            <p:nvPr/>
          </p:nvSpPr>
          <p:spPr>
            <a:xfrm>
              <a:off x="302011" y="1608675"/>
              <a:ext cx="2416187" cy="1512004"/>
            </a:xfrm>
            <a:prstGeom prst="rect">
              <a:avLst/>
            </a:prstGeom>
            <a:noFill/>
          </p:spPr>
          <p:txBody>
            <a:bodyPr wrap="square" rtlCol="0">
              <a:spAutoFit/>
            </a:bodyPr>
            <a:lstStyle/>
            <a:p>
              <a:pPr algn="ctr"/>
              <a:r>
                <a:rPr lang="en-US" sz="3200" b="1" i="1" dirty="0">
                  <a:solidFill>
                    <a:srgbClr val="604A7B"/>
                  </a:solidFill>
                  <a:latin typeface="Arial"/>
                  <a:cs typeface="Arial"/>
                </a:rPr>
                <a:t>TIMING</a:t>
              </a:r>
            </a:p>
            <a:p>
              <a:pPr algn="ctr"/>
              <a:r>
                <a:rPr lang="en-US" sz="3200" b="1" i="1" dirty="0">
                  <a:solidFill>
                    <a:srgbClr val="604A7B"/>
                  </a:solidFill>
                  <a:latin typeface="Arial"/>
                  <a:cs typeface="Arial"/>
                </a:rPr>
                <a:t>TIMING</a:t>
              </a:r>
            </a:p>
            <a:p>
              <a:pPr algn="ctr"/>
              <a:r>
                <a:rPr lang="en-US" sz="3200" b="1" i="1" dirty="0">
                  <a:solidFill>
                    <a:srgbClr val="604A7B"/>
                  </a:solidFill>
                  <a:latin typeface="Arial"/>
                  <a:cs typeface="Arial"/>
                </a:rPr>
                <a:t>TIMING</a:t>
              </a:r>
            </a:p>
          </p:txBody>
        </p:sp>
      </p:grpSp>
      <p:sp>
        <p:nvSpPr>
          <p:cNvPr id="2" name="TextBox 1"/>
          <p:cNvSpPr txBox="1"/>
          <p:nvPr/>
        </p:nvSpPr>
        <p:spPr>
          <a:xfrm>
            <a:off x="276382" y="246185"/>
            <a:ext cx="843285" cy="1754326"/>
          </a:xfrm>
          <a:prstGeom prst="rect">
            <a:avLst/>
          </a:prstGeom>
          <a:solidFill>
            <a:schemeClr val="bg1"/>
          </a:solidFill>
        </p:spPr>
        <p:txBody>
          <a:bodyPr wrap="square" rtlCol="0">
            <a:spAutoFit/>
          </a:bodyPr>
          <a:lstStyle/>
          <a:p>
            <a:r>
              <a:rPr lang="en-US" dirty="0">
                <a:solidFill>
                  <a:prstClr val="white"/>
                </a:solidFill>
              </a:rPr>
              <a:t>.</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sp>
        <p:nvSpPr>
          <p:cNvPr id="39" name="Rectangle 38"/>
          <p:cNvSpPr/>
          <p:nvPr/>
        </p:nvSpPr>
        <p:spPr>
          <a:xfrm>
            <a:off x="7588088" y="0"/>
            <a:ext cx="4603912"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p:txBody>
      </p:sp>
      <p:pic>
        <p:nvPicPr>
          <p:cNvPr id="40" name="Picture 3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5896" y="323490"/>
            <a:ext cx="4502457" cy="1397793"/>
          </a:xfrm>
          <a:prstGeom prst="rect">
            <a:avLst/>
          </a:prstGeom>
        </p:spPr>
      </p:pic>
      <p:sp>
        <p:nvSpPr>
          <p:cNvPr id="7" name="TextBox 6"/>
          <p:cNvSpPr txBox="1"/>
          <p:nvPr/>
        </p:nvSpPr>
        <p:spPr>
          <a:xfrm>
            <a:off x="8124552" y="2112129"/>
            <a:ext cx="3681127" cy="3170099"/>
          </a:xfrm>
          <a:prstGeom prst="rect">
            <a:avLst/>
          </a:prstGeom>
          <a:noFill/>
        </p:spPr>
        <p:txBody>
          <a:bodyPr wrap="square" rtlCol="0">
            <a:spAutoFit/>
          </a:bodyPr>
          <a:lstStyle/>
          <a:p>
            <a:pPr algn="ctr"/>
            <a:r>
              <a:rPr lang="en-US" sz="4000" dirty="0">
                <a:solidFill>
                  <a:prstClr val="white"/>
                </a:solidFill>
              </a:rPr>
              <a:t>Our vision</a:t>
            </a:r>
          </a:p>
          <a:p>
            <a:pPr algn="ctr"/>
            <a:r>
              <a:rPr lang="en-US" sz="4000" dirty="0">
                <a:solidFill>
                  <a:prstClr val="white"/>
                </a:solidFill>
              </a:rPr>
              <a:t> is to lead</a:t>
            </a:r>
          </a:p>
          <a:p>
            <a:pPr algn="ctr"/>
            <a:r>
              <a:rPr lang="en-US" sz="4000" dirty="0">
                <a:solidFill>
                  <a:prstClr val="white"/>
                </a:solidFill>
              </a:rPr>
              <a:t>the global mental wellness revolution</a:t>
            </a:r>
          </a:p>
        </p:txBody>
      </p:sp>
      <p:sp>
        <p:nvSpPr>
          <p:cNvPr id="8" name="TextBox 7"/>
          <p:cNvSpPr txBox="1"/>
          <p:nvPr/>
        </p:nvSpPr>
        <p:spPr>
          <a:xfrm>
            <a:off x="7984672" y="5870545"/>
            <a:ext cx="3869993" cy="523220"/>
          </a:xfrm>
          <a:prstGeom prst="rect">
            <a:avLst/>
          </a:prstGeom>
          <a:noFill/>
        </p:spPr>
        <p:txBody>
          <a:bodyPr wrap="square" rtlCol="0">
            <a:spAutoFit/>
          </a:bodyPr>
          <a:lstStyle/>
          <a:p>
            <a:pPr algn="ctr"/>
            <a:r>
              <a:rPr lang="en-US" sz="2800" b="1" i="1" dirty="0">
                <a:solidFill>
                  <a:prstClr val="white"/>
                </a:solidFill>
              </a:rPr>
              <a:t>TIMING MATTERS!</a:t>
            </a:r>
          </a:p>
        </p:txBody>
      </p:sp>
    </p:spTree>
    <p:extLst>
      <p:ext uri="{BB962C8B-B14F-4D97-AF65-F5344CB8AC3E}">
        <p14:creationId xmlns:p14="http://schemas.microsoft.com/office/powerpoint/2010/main" val="328122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076267" y="1192781"/>
            <a:ext cx="3344991" cy="7508827"/>
          </a:xfrm>
          <a:prstGeom prst="rect">
            <a:avLst/>
          </a:prstGeom>
        </p:spPr>
      </p:pic>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94872" y="51857"/>
            <a:ext cx="10515600" cy="1113155"/>
          </a:xfrm>
        </p:spPr>
        <p:txBody>
          <a:bodyPr/>
          <a:lstStyle/>
          <a:p>
            <a:r>
              <a:rPr lang="en-US" b="1" dirty="0">
                <a:solidFill>
                  <a:schemeClr val="tx1"/>
                </a:solidFill>
              </a:rPr>
              <a:t>Why is Digestive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165012"/>
            <a:ext cx="11842230" cy="4964853"/>
          </a:xfrm>
        </p:spPr>
        <p:txBody>
          <a:bodyPr>
            <a:normAutofit/>
          </a:bodyPr>
          <a:lstStyle/>
          <a:p>
            <a:r>
              <a:rPr lang="en-US" b="1" dirty="0"/>
              <a:t>Digestive enzymes work on all macronutrients</a:t>
            </a:r>
          </a:p>
          <a:p>
            <a:pPr lvl="1"/>
            <a:r>
              <a:rPr lang="en-US" b="1" dirty="0"/>
              <a:t>Carbs/Fats/Proteins</a:t>
            </a:r>
          </a:p>
          <a:p>
            <a:r>
              <a:rPr lang="en-US" b="1" dirty="0"/>
              <a:t>Digestive enzymes work in all parts of GI tract</a:t>
            </a:r>
          </a:p>
          <a:p>
            <a:pPr lvl="1"/>
            <a:r>
              <a:rPr lang="en-US" b="1" dirty="0"/>
              <a:t>Upper (stomach) / Middle (small intestine) / Lower (colon)</a:t>
            </a:r>
          </a:p>
          <a:p>
            <a:r>
              <a:rPr lang="en-US" b="1" dirty="0"/>
              <a:t>Patented digestive performance blend (</a:t>
            </a:r>
            <a:r>
              <a:rPr lang="en-US" b="1" dirty="0" err="1"/>
              <a:t>ProDigest</a:t>
            </a:r>
            <a:r>
              <a:rPr lang="en-US" b="1" dirty="0"/>
              <a:t>)</a:t>
            </a:r>
          </a:p>
          <a:p>
            <a:pPr lvl="1"/>
            <a:r>
              <a:rPr lang="en-US" b="1" dirty="0"/>
              <a:t>Motility enhancer – moves food thru GI tract at proper speed</a:t>
            </a:r>
          </a:p>
          <a:p>
            <a:pPr lvl="1"/>
            <a:r>
              <a:rPr lang="en-US" b="1" dirty="0"/>
              <a:t>Improves GI pH – restores “environment” healthy microbiome</a:t>
            </a:r>
          </a:p>
          <a:p>
            <a:endParaRPr lang="en-US" b="1" dirty="0"/>
          </a:p>
        </p:txBody>
      </p:sp>
      <p:pic>
        <p:nvPicPr>
          <p:cNvPr id="5" name="Picture 4">
            <a:extLst>
              <a:ext uri="{FF2B5EF4-FFF2-40B4-BE49-F238E27FC236}">
                <a16:creationId xmlns:a16="http://schemas.microsoft.com/office/drawing/2014/main" id="{BC13D5E3-F94C-499B-A061-FF21D57EE5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209" y="4672536"/>
            <a:ext cx="1828800" cy="1828800"/>
          </a:xfrm>
          <a:prstGeom prst="rect">
            <a:avLst/>
          </a:prstGeom>
        </p:spPr>
      </p:pic>
      <p:pic>
        <p:nvPicPr>
          <p:cNvPr id="6" name="Picture 5">
            <a:extLst>
              <a:ext uri="{FF2B5EF4-FFF2-40B4-BE49-F238E27FC236}">
                <a16:creationId xmlns:a16="http://schemas.microsoft.com/office/drawing/2014/main" id="{D078DF17-8E52-4AAB-9E01-95DA8E957E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4682" y="4672536"/>
            <a:ext cx="1828800" cy="1828800"/>
          </a:xfrm>
          <a:prstGeom prst="rect">
            <a:avLst/>
          </a:prstGeom>
        </p:spPr>
      </p:pic>
      <p:sp>
        <p:nvSpPr>
          <p:cNvPr id="7" name="Rectangle 6"/>
          <p:cNvSpPr/>
          <p:nvPr/>
        </p:nvSpPr>
        <p:spPr>
          <a:xfrm>
            <a:off x="4247616" y="4834195"/>
            <a:ext cx="5228882" cy="1323439"/>
          </a:xfrm>
          <a:prstGeom prst="rect">
            <a:avLst/>
          </a:prstGeom>
        </p:spPr>
        <p:txBody>
          <a:bodyPr wrap="square">
            <a:spAutoFit/>
          </a:bodyPr>
          <a:lstStyle/>
          <a:p>
            <a:pPr algn="ctr"/>
            <a:r>
              <a:rPr lang="en-US" sz="2000" dirty="0">
                <a:solidFill>
                  <a:srgbClr val="1E5D39"/>
                </a:solidFill>
                <a:latin typeface="Verdana" panose="020B0604030504040204" pitchFamily="34" charset="0"/>
                <a:ea typeface="Verdana" panose="020B0604030504040204" pitchFamily="34" charset="0"/>
                <a:cs typeface="Verdana" panose="020B0604030504040204" pitchFamily="34" charset="0"/>
              </a:rPr>
              <a:t>A comprehensive blend of digestive enzymes to support the process of digestion in the upper, middle, and lower gastrointestinal system.*</a:t>
            </a:r>
          </a:p>
        </p:txBody>
      </p:sp>
    </p:spTree>
    <p:extLst>
      <p:ext uri="{BB962C8B-B14F-4D97-AF65-F5344CB8AC3E}">
        <p14:creationId xmlns:p14="http://schemas.microsoft.com/office/powerpoint/2010/main" val="2621981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7BC1EB-EFB3-4C96-99CB-1B41D09A2665}"/>
              </a:ext>
            </a:extLst>
          </p:cNvPr>
          <p:cNvPicPr>
            <a:picLocks noChangeAspect="1"/>
          </p:cNvPicPr>
          <p:nvPr/>
        </p:nvPicPr>
        <p:blipFill rotWithShape="1">
          <a:blip r:embed="rId3">
            <a:extLst>
              <a:ext uri="{28A0092B-C50C-407E-A947-70E740481C1C}">
                <a14:useLocalDpi xmlns:a14="http://schemas.microsoft.com/office/drawing/2010/main" val="0"/>
              </a:ext>
            </a:extLst>
          </a:blip>
          <a:srcRect l="2296" r="2296" b="19605"/>
          <a:stretch/>
        </p:blipFill>
        <p:spPr>
          <a:xfrm>
            <a:off x="0" y="0"/>
            <a:ext cx="12191999" cy="6858001"/>
          </a:xfrm>
          <a:prstGeom prst="rect">
            <a:avLst/>
          </a:prstGeom>
        </p:spPr>
      </p:pic>
      <p:sp>
        <p:nvSpPr>
          <p:cNvPr id="3" name="Rectangle 2"/>
          <p:cNvSpPr/>
          <p:nvPr/>
        </p:nvSpPr>
        <p:spPr>
          <a:xfrm>
            <a:off x="1" y="1319040"/>
            <a:ext cx="12192000" cy="707141"/>
          </a:xfrm>
          <a:prstGeom prst="rect">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 y="1296950"/>
            <a:ext cx="12191998"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b="0" dirty="0">
                <a:solidFill>
                  <a:schemeClr val="bg1"/>
                </a:solidFill>
                <a:latin typeface="Verdana" panose="020B0604030504040204" pitchFamily="34" charset="0"/>
                <a:ea typeface="Verdana" panose="020B0604030504040204" pitchFamily="34" charset="0"/>
                <a:cs typeface="Verdana" panose="020B0604030504040204" pitchFamily="34" charset="0"/>
              </a:rPr>
              <a:t>INTRODUCING NEW AMARE PRODUCTS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914AABE4-E4A0-4436-BC04-74BD0237C4BD}"/>
              </a:ext>
            </a:extLst>
          </p:cNvPr>
          <p:cNvPicPr>
            <a:picLocks noChangeAspect="1"/>
          </p:cNvPicPr>
          <p:nvPr/>
        </p:nvPicPr>
        <p:blipFill rotWithShape="1">
          <a:blip r:embed="rId4">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DC7668F7-50D4-4EBE-8BBD-9151B61A6A1C}"/>
                  </a:ext>
                </a:extLst>
              </p14:cNvPr>
              <p14:cNvContentPartPr/>
              <p14:nvPr/>
            </p14:nvContentPartPr>
            <p14:xfrm>
              <a:off x="7703885" y="554638"/>
              <a:ext cx="10080" cy="5040"/>
            </p14:xfrm>
          </p:contentPart>
        </mc:Choice>
        <mc:Fallback xmlns="">
          <p:pic>
            <p:nvPicPr>
              <p:cNvPr id="2" name="Ink 1">
                <a:extLst>
                  <a:ext uri="{FF2B5EF4-FFF2-40B4-BE49-F238E27FC236}">
                    <a16:creationId xmlns:a16="http://schemas.microsoft.com/office/drawing/2014/main" id="{DC7668F7-50D4-4EBE-8BBD-9151B61A6A1C}"/>
                  </a:ext>
                </a:extLst>
              </p:cNvPr>
              <p:cNvPicPr/>
              <p:nvPr/>
            </p:nvPicPr>
            <p:blipFill>
              <a:blip r:embed="rId6"/>
              <a:stretch>
                <a:fillRect/>
              </a:stretch>
            </p:blipFill>
            <p:spPr>
              <a:xfrm>
                <a:off x="7695245" y="545638"/>
                <a:ext cx="27720" cy="22680"/>
              </a:xfrm>
              <a:prstGeom prst="rect">
                <a:avLst/>
              </a:prstGeom>
            </p:spPr>
          </p:pic>
        </mc:Fallback>
      </mc:AlternateContent>
    </p:spTree>
    <p:extLst>
      <p:ext uri="{BB962C8B-B14F-4D97-AF65-F5344CB8AC3E}">
        <p14:creationId xmlns:p14="http://schemas.microsoft.com/office/powerpoint/2010/main" val="37461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a kitchen&#10;&#10;Description generated with very high confidence">
            <a:extLst>
              <a:ext uri="{FF2B5EF4-FFF2-40B4-BE49-F238E27FC236}">
                <a16:creationId xmlns:a16="http://schemas.microsoft.com/office/drawing/2014/main" id="{CDA3313A-2870-413A-A7C8-ADAD2DB43E8A}"/>
              </a:ext>
            </a:extLst>
          </p:cNvPr>
          <p:cNvPicPr>
            <a:picLocks noChangeAspect="1"/>
          </p:cNvPicPr>
          <p:nvPr/>
        </p:nvPicPr>
        <p:blipFill rotWithShape="1">
          <a:blip r:embed="rId3">
            <a:extLst>
              <a:ext uri="{28A0092B-C50C-407E-A947-70E740481C1C}">
                <a14:useLocalDpi xmlns:a14="http://schemas.microsoft.com/office/drawing/2010/main" val="0"/>
              </a:ext>
            </a:extLst>
          </a:blip>
          <a:srcRect t="5026" b="10711"/>
          <a:stretch/>
        </p:blipFill>
        <p:spPr>
          <a:xfrm>
            <a:off x="0" y="0"/>
            <a:ext cx="12191999" cy="6858000"/>
          </a:xfrm>
          <a:prstGeom prst="rect">
            <a:avLst/>
          </a:prstGeom>
        </p:spPr>
      </p:pic>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7829655"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Rectangle 21">
            <a:extLst>
              <a:ext uri="{FF2B5EF4-FFF2-40B4-BE49-F238E27FC236}">
                <a16:creationId xmlns:a16="http://schemas.microsoft.com/office/drawing/2014/main" id="{80710831-FDAA-4E99-8544-07E4DBDC505B}"/>
              </a:ext>
            </a:extLst>
          </p:cNvPr>
          <p:cNvSpPr/>
          <p:nvPr/>
        </p:nvSpPr>
        <p:spPr>
          <a:xfrm>
            <a:off x="0" y="0"/>
            <a:ext cx="3676650" cy="68580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Picture 22">
            <a:extLst>
              <a:ext uri="{FF2B5EF4-FFF2-40B4-BE49-F238E27FC236}">
                <a16:creationId xmlns:a16="http://schemas.microsoft.com/office/drawing/2014/main" id="{447FFEB7-8190-4E50-B136-1666C062E5F1}"/>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B2CBF1C5-00E0-4703-B54C-1DA2FB584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14" y="2144526"/>
            <a:ext cx="685800" cy="685800"/>
          </a:xfrm>
          <a:prstGeom prst="rect">
            <a:avLst/>
          </a:prstGeom>
        </p:spPr>
      </p:pic>
      <p:pic>
        <p:nvPicPr>
          <p:cNvPr id="14" name="Picture 13">
            <a:extLst>
              <a:ext uri="{FF2B5EF4-FFF2-40B4-BE49-F238E27FC236}">
                <a16:creationId xmlns:a16="http://schemas.microsoft.com/office/drawing/2014/main" id="{836D10EC-EE8E-4478-B02B-0EE31987B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515" y="2561834"/>
            <a:ext cx="228600" cy="228600"/>
          </a:xfrm>
          <a:prstGeom prst="rect">
            <a:avLst/>
          </a:prstGeom>
        </p:spPr>
      </p:pic>
      <p:sp>
        <p:nvSpPr>
          <p:cNvPr id="21" name="TextBox 20">
            <a:extLst>
              <a:ext uri="{FF2B5EF4-FFF2-40B4-BE49-F238E27FC236}">
                <a16:creationId xmlns:a16="http://schemas.microsoft.com/office/drawing/2014/main" id="{405CC753-5768-4ECC-9EF8-7DCBE770E0AA}"/>
              </a:ext>
            </a:extLst>
          </p:cNvPr>
          <p:cNvSpPr txBox="1"/>
          <p:nvPr/>
        </p:nvSpPr>
        <p:spPr>
          <a:xfrm>
            <a:off x="1675715" y="2189824"/>
            <a:ext cx="1704974"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Vegan / </a:t>
            </a:r>
          </a:p>
          <a:p>
            <a:r>
              <a:rPr lang="en-US" dirty="0">
                <a:solidFill>
                  <a:schemeClr val="bg1"/>
                </a:solidFill>
                <a:latin typeface="Verdana" panose="020B0604030504040204" pitchFamily="34" charset="0"/>
                <a:ea typeface="Verdana" panose="020B0604030504040204" pitchFamily="34" charset="0"/>
              </a:rPr>
              <a:t>All Natural*</a:t>
            </a:r>
          </a:p>
        </p:txBody>
      </p:sp>
      <p:sp>
        <p:nvSpPr>
          <p:cNvPr id="10" name="TextBox 9">
            <a:extLst>
              <a:ext uri="{FF2B5EF4-FFF2-40B4-BE49-F238E27FC236}">
                <a16:creationId xmlns:a16="http://schemas.microsoft.com/office/drawing/2014/main" id="{B6364BEF-232C-40EE-A691-8E55D6B9F831}"/>
              </a:ext>
            </a:extLst>
          </p:cNvPr>
          <p:cNvSpPr txBox="1"/>
          <p:nvPr/>
        </p:nvSpPr>
        <p:spPr>
          <a:xfrm>
            <a:off x="8515352"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1" name="Picture 10">
            <a:extLst>
              <a:ext uri="{FF2B5EF4-FFF2-40B4-BE49-F238E27FC236}">
                <a16:creationId xmlns:a16="http://schemas.microsoft.com/office/drawing/2014/main" id="{C33FD884-D718-44B4-A4BC-5B7E035729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14" y="2942545"/>
            <a:ext cx="685800" cy="685800"/>
          </a:xfrm>
          <a:prstGeom prst="rect">
            <a:avLst/>
          </a:prstGeom>
        </p:spPr>
      </p:pic>
      <p:pic>
        <p:nvPicPr>
          <p:cNvPr id="16" name="Picture 15">
            <a:extLst>
              <a:ext uri="{FF2B5EF4-FFF2-40B4-BE49-F238E27FC236}">
                <a16:creationId xmlns:a16="http://schemas.microsoft.com/office/drawing/2014/main" id="{2794CDC3-8D4C-46B7-A325-C1EA63EAF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114" y="3740564"/>
            <a:ext cx="685800" cy="685800"/>
          </a:xfrm>
          <a:prstGeom prst="rect">
            <a:avLst/>
          </a:prstGeom>
        </p:spPr>
      </p:pic>
      <p:pic>
        <p:nvPicPr>
          <p:cNvPr id="18" name="Picture 17">
            <a:extLst>
              <a:ext uri="{FF2B5EF4-FFF2-40B4-BE49-F238E27FC236}">
                <a16:creationId xmlns:a16="http://schemas.microsoft.com/office/drawing/2014/main" id="{4EA70E71-D626-47B0-81E7-F3AB85919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114" y="4522298"/>
            <a:ext cx="685800" cy="685800"/>
          </a:xfrm>
          <a:prstGeom prst="rect">
            <a:avLst/>
          </a:prstGeom>
        </p:spPr>
      </p:pic>
      <p:pic>
        <p:nvPicPr>
          <p:cNvPr id="20" name="Picture 19" descr="A picture containing object, clock&#10;&#10;Description generated with very high confidence">
            <a:extLst>
              <a:ext uri="{FF2B5EF4-FFF2-40B4-BE49-F238E27FC236}">
                <a16:creationId xmlns:a16="http://schemas.microsoft.com/office/drawing/2014/main" id="{817FFA81-E933-457B-A448-D64EA653FA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114" y="5272318"/>
            <a:ext cx="685800" cy="685800"/>
          </a:xfrm>
          <a:prstGeom prst="rect">
            <a:avLst/>
          </a:prstGeom>
        </p:spPr>
      </p:pic>
      <p:sp>
        <p:nvSpPr>
          <p:cNvPr id="24" name="TextBox 23">
            <a:extLst>
              <a:ext uri="{FF2B5EF4-FFF2-40B4-BE49-F238E27FC236}">
                <a16:creationId xmlns:a16="http://schemas.microsoft.com/office/drawing/2014/main" id="{1227BA83-98F7-4864-BF52-B72508305D60}"/>
              </a:ext>
            </a:extLst>
          </p:cNvPr>
          <p:cNvSpPr txBox="1"/>
          <p:nvPr/>
        </p:nvSpPr>
        <p:spPr>
          <a:xfrm>
            <a:off x="1675714" y="2978083"/>
            <a:ext cx="183687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Non-GMO and Gluten Free*</a:t>
            </a:r>
          </a:p>
        </p:txBody>
      </p:sp>
      <p:sp>
        <p:nvSpPr>
          <p:cNvPr id="25" name="TextBox 24">
            <a:extLst>
              <a:ext uri="{FF2B5EF4-FFF2-40B4-BE49-F238E27FC236}">
                <a16:creationId xmlns:a16="http://schemas.microsoft.com/office/drawing/2014/main" id="{358B7B1B-ABC0-4E55-AFE9-5E1F31666FD0}"/>
              </a:ext>
            </a:extLst>
          </p:cNvPr>
          <p:cNvSpPr txBox="1"/>
          <p:nvPr/>
        </p:nvSpPr>
        <p:spPr>
          <a:xfrm>
            <a:off x="1675715" y="3846552"/>
            <a:ext cx="1704974" cy="369332"/>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Sugar Free*</a:t>
            </a:r>
          </a:p>
        </p:txBody>
      </p:sp>
      <p:sp>
        <p:nvSpPr>
          <p:cNvPr id="26" name="TextBox 25">
            <a:extLst>
              <a:ext uri="{FF2B5EF4-FFF2-40B4-BE49-F238E27FC236}">
                <a16:creationId xmlns:a16="http://schemas.microsoft.com/office/drawing/2014/main" id="{69F40947-6737-4C75-9EEC-B12CAA632DB7}"/>
              </a:ext>
            </a:extLst>
          </p:cNvPr>
          <p:cNvSpPr txBox="1"/>
          <p:nvPr/>
        </p:nvSpPr>
        <p:spPr>
          <a:xfrm>
            <a:off x="1670265" y="4526185"/>
            <a:ext cx="170108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Soy and Dairy Free*</a:t>
            </a:r>
          </a:p>
        </p:txBody>
      </p:sp>
      <p:sp>
        <p:nvSpPr>
          <p:cNvPr id="27" name="TextBox 26">
            <a:extLst>
              <a:ext uri="{FF2B5EF4-FFF2-40B4-BE49-F238E27FC236}">
                <a16:creationId xmlns:a16="http://schemas.microsoft.com/office/drawing/2014/main" id="{3E8AEA2E-920E-4903-AA4F-CB9E8DD22A92}"/>
              </a:ext>
            </a:extLst>
          </p:cNvPr>
          <p:cNvSpPr txBox="1"/>
          <p:nvPr/>
        </p:nvSpPr>
        <p:spPr>
          <a:xfrm>
            <a:off x="1670265" y="5237884"/>
            <a:ext cx="1836877" cy="95410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rPr>
              <a:t>No Preservatives, Artificial Colors, Flavors and Sweeteners*</a:t>
            </a:r>
          </a:p>
        </p:txBody>
      </p:sp>
    </p:spTree>
    <p:extLst>
      <p:ext uri="{BB962C8B-B14F-4D97-AF65-F5344CB8AC3E}">
        <p14:creationId xmlns:p14="http://schemas.microsoft.com/office/powerpoint/2010/main" val="55860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4069A4-AAB7-49D3-BAC9-9DBB11FA7B3A}"/>
              </a:ext>
            </a:extLst>
          </p:cNvPr>
          <p:cNvPicPr>
            <a:picLocks noChangeAspect="1"/>
          </p:cNvPicPr>
          <p:nvPr/>
        </p:nvPicPr>
        <p:blipFill>
          <a:blip r:embed="rId3"/>
          <a:stretch>
            <a:fillRect/>
          </a:stretch>
        </p:blipFill>
        <p:spPr>
          <a:xfrm>
            <a:off x="6639657" y="2372974"/>
            <a:ext cx="2461780" cy="4173941"/>
          </a:xfrm>
          <a:prstGeom prst="rect">
            <a:avLst/>
          </a:prstGeom>
        </p:spPr>
      </p:pic>
      <p:pic>
        <p:nvPicPr>
          <p:cNvPr id="10" name="Picture 9">
            <a:extLst>
              <a:ext uri="{FF2B5EF4-FFF2-40B4-BE49-F238E27FC236}">
                <a16:creationId xmlns:a16="http://schemas.microsoft.com/office/drawing/2014/main" id="{9CD97373-AB51-4351-8A45-C9C3B1DF2E5B}"/>
              </a:ext>
            </a:extLst>
          </p:cNvPr>
          <p:cNvPicPr>
            <a:picLocks noChangeAspect="1"/>
          </p:cNvPicPr>
          <p:nvPr/>
        </p:nvPicPr>
        <p:blipFill>
          <a:blip r:embed="rId4"/>
          <a:stretch>
            <a:fillRect/>
          </a:stretch>
        </p:blipFill>
        <p:spPr>
          <a:xfrm>
            <a:off x="9154487" y="2372974"/>
            <a:ext cx="2461780" cy="4173941"/>
          </a:xfrm>
          <a:prstGeom prst="rect">
            <a:avLst/>
          </a:prstGeom>
        </p:spPr>
      </p:pic>
      <p:sp>
        <p:nvSpPr>
          <p:cNvPr id="7" name="Rectangle 6"/>
          <p:cNvSpPr/>
          <p:nvPr/>
        </p:nvSpPr>
        <p:spPr>
          <a:xfrm>
            <a:off x="609600" y="2764016"/>
            <a:ext cx="5479640" cy="3170099"/>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Protein™ delivers 17 grams of pure plant protein. This unique chickpea, brown rice, and pea protein blend nourishes good bacteria in the gut and improves microbiome balance, while controlling appetite and supporting muscle mass. Fully-loaded with only functional ingredients, this potent formula supports the gut microbiome, helping fuel a healthy lifestyle.*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plant protein*</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17183" y="709794"/>
            <a:ext cx="1691366" cy="1015663"/>
          </a:xfrm>
          <a:prstGeom prst="rect">
            <a:avLst/>
          </a:prstGeom>
          <a:noFill/>
        </p:spPr>
        <p:txBody>
          <a:bodyPr wrap="square" rtlCol="0">
            <a:spAutoFit/>
          </a:bodyPr>
          <a:lstStyle/>
          <a:p>
            <a:pPr algn="ctr"/>
            <a:r>
              <a:rPr lang="en-US" sz="1500" b="1" dirty="0">
                <a:solidFill>
                  <a:schemeClr val="bg1"/>
                </a:solidFill>
                <a:latin typeface="Verdana" panose="020B0604030504040204" pitchFamily="34" charset="0"/>
                <a:ea typeface="Verdana" panose="020B0604030504040204" pitchFamily="34" charset="0"/>
                <a:cs typeface="Verdana" panose="020B0604030504040204" pitchFamily="34" charset="0"/>
              </a:rPr>
              <a:t>17 GRAMS </a:t>
            </a: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OF ULTRA-PURE, PLANT-BASED PROTEIN*</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478961"/>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CONTROL APPETITE AND SUPPORTS MUSCLE MASS*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a:extLst>
              <a:ext uri="{FF2B5EF4-FFF2-40B4-BE49-F238E27FC236}">
                <a16:creationId xmlns:a16="http://schemas.microsoft.com/office/drawing/2014/main" id="{170EE314-23C5-4163-9C15-3712E46C18C3}"/>
              </a:ext>
            </a:extLst>
          </p:cNvPr>
          <p:cNvPicPr>
            <a:picLocks noChangeAspect="1"/>
          </p:cNvPicPr>
          <p:nvPr/>
        </p:nvPicPr>
        <p:blipFill>
          <a:blip r:embed="rId7"/>
          <a:stretch>
            <a:fillRect/>
          </a:stretch>
        </p:blipFill>
        <p:spPr>
          <a:xfrm>
            <a:off x="1384974" y="310231"/>
            <a:ext cx="3972757" cy="1324252"/>
          </a:xfrm>
          <a:prstGeom prst="rect">
            <a:avLst/>
          </a:prstGeom>
        </p:spPr>
      </p:pic>
    </p:spTree>
    <p:extLst>
      <p:ext uri="{BB962C8B-B14F-4D97-AF65-F5344CB8AC3E}">
        <p14:creationId xmlns:p14="http://schemas.microsoft.com/office/powerpoint/2010/main" val="340477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220605" y="271992"/>
            <a:ext cx="10515600" cy="1113155"/>
          </a:xfrm>
        </p:spPr>
        <p:txBody>
          <a:bodyPr/>
          <a:lstStyle/>
          <a:p>
            <a:r>
              <a:rPr lang="en-US" b="1" dirty="0">
                <a:solidFill>
                  <a:schemeClr val="tx1"/>
                </a:solidFill>
              </a:rPr>
              <a:t>Why is GBX Protein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220605" y="1385147"/>
            <a:ext cx="11842230" cy="4609253"/>
          </a:xfrm>
        </p:spPr>
        <p:txBody>
          <a:bodyPr>
            <a:normAutofit/>
          </a:bodyPr>
          <a:lstStyle/>
          <a:p>
            <a:r>
              <a:rPr lang="en-US" b="1" dirty="0"/>
              <a:t>Chickpea protein (</a:t>
            </a:r>
            <a:r>
              <a:rPr lang="en-US" b="1" dirty="0" err="1"/>
              <a:t>Artesa</a:t>
            </a:r>
            <a:r>
              <a:rPr lang="en-US" b="1" dirty="0"/>
              <a:t>)</a:t>
            </a:r>
          </a:p>
          <a:p>
            <a:pPr lvl="1"/>
            <a:r>
              <a:rPr lang="en-US" b="1" dirty="0"/>
              <a:t>Small/uniform particle size = creamy mouthfeel</a:t>
            </a:r>
          </a:p>
          <a:p>
            <a:pPr lvl="1"/>
            <a:r>
              <a:rPr lang="en-US" b="1" dirty="0"/>
              <a:t>Essential AA profile = muscle maintenance</a:t>
            </a:r>
          </a:p>
          <a:p>
            <a:pPr lvl="1"/>
            <a:r>
              <a:rPr lang="en-US" b="1" dirty="0"/>
              <a:t>Oligosaccharides = microbiome nourishment</a:t>
            </a:r>
          </a:p>
          <a:p>
            <a:pPr lvl="1"/>
            <a:endParaRPr lang="en-US" b="1" dirty="0"/>
          </a:p>
        </p:txBody>
      </p:sp>
      <p:pic>
        <p:nvPicPr>
          <p:cNvPr id="4" name="Picture 3">
            <a:extLst>
              <a:ext uri="{FF2B5EF4-FFF2-40B4-BE49-F238E27FC236}">
                <a16:creationId xmlns:a16="http://schemas.microsoft.com/office/drawing/2014/main" id="{23E90C8A-76C9-4781-8659-416E9AC776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4" y="3335995"/>
            <a:ext cx="2743200" cy="2743200"/>
          </a:xfrm>
          <a:prstGeom prst="rect">
            <a:avLst/>
          </a:prstGeom>
        </p:spPr>
      </p:pic>
      <p:pic>
        <p:nvPicPr>
          <p:cNvPr id="5" name="Picture 4">
            <a:extLst>
              <a:ext uri="{FF2B5EF4-FFF2-40B4-BE49-F238E27FC236}">
                <a16:creationId xmlns:a16="http://schemas.microsoft.com/office/drawing/2014/main" id="{5A349F48-F8A4-480D-8988-1668DD24F5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0160" y="3340553"/>
            <a:ext cx="2743200" cy="2743200"/>
          </a:xfrm>
          <a:prstGeom prst="rect">
            <a:avLst/>
          </a:prstGeom>
        </p:spPr>
      </p:pic>
      <p:pic>
        <p:nvPicPr>
          <p:cNvPr id="6" name="Picture 5">
            <a:extLst>
              <a:ext uri="{FF2B5EF4-FFF2-40B4-BE49-F238E27FC236}">
                <a16:creationId xmlns:a16="http://schemas.microsoft.com/office/drawing/2014/main" id="{3F5DED1A-BB76-4039-BF78-42309BFD75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7768" y="3219732"/>
            <a:ext cx="2743201" cy="2743201"/>
          </a:xfrm>
          <a:prstGeom prst="rect">
            <a:avLst/>
          </a:prstGeom>
        </p:spPr>
      </p:pic>
      <p:sp>
        <p:nvSpPr>
          <p:cNvPr id="7" name="Rectangle 6">
            <a:extLst>
              <a:ext uri="{FF2B5EF4-FFF2-40B4-BE49-F238E27FC236}">
                <a16:creationId xmlns:a16="http://schemas.microsoft.com/office/drawing/2014/main" id="{9B4CD6AF-19E7-4278-966B-AA09FFA22D6D}"/>
              </a:ext>
            </a:extLst>
          </p:cNvPr>
          <p:cNvSpPr/>
          <p:nvPr/>
        </p:nvSpPr>
        <p:spPr>
          <a:xfrm>
            <a:off x="5031770" y="5815663"/>
            <a:ext cx="2540410" cy="830997"/>
          </a:xfrm>
          <a:prstGeom prst="rect">
            <a:avLst/>
          </a:prstGeom>
        </p:spPr>
        <p:txBody>
          <a:bodyPr wrap="square">
            <a:spAutoFit/>
          </a:bodyPr>
          <a:lstStyle/>
          <a:p>
            <a:pPr algn="ctr"/>
            <a:r>
              <a:rPr lang="en-US" sz="2400" dirty="0">
                <a:solidFill>
                  <a:srgbClr val="000000"/>
                </a:solidFill>
                <a:ea typeface="Verdana" panose="020B0604030504040204" pitchFamily="34" charset="0"/>
                <a:cs typeface="Verdana" panose="020B0604030504040204" pitchFamily="34" charset="0"/>
              </a:rPr>
              <a:t>Helps control appetite*</a:t>
            </a:r>
          </a:p>
        </p:txBody>
      </p:sp>
      <p:sp>
        <p:nvSpPr>
          <p:cNvPr id="8" name="Rectangle 7">
            <a:extLst>
              <a:ext uri="{FF2B5EF4-FFF2-40B4-BE49-F238E27FC236}">
                <a16:creationId xmlns:a16="http://schemas.microsoft.com/office/drawing/2014/main" id="{68088B80-1622-4480-9384-76F7AC27BE27}"/>
              </a:ext>
            </a:extLst>
          </p:cNvPr>
          <p:cNvSpPr/>
          <p:nvPr/>
        </p:nvSpPr>
        <p:spPr>
          <a:xfrm>
            <a:off x="7668944" y="5815663"/>
            <a:ext cx="4172139" cy="830997"/>
          </a:xfrm>
          <a:prstGeom prst="rect">
            <a:avLst/>
          </a:prstGeom>
        </p:spPr>
        <p:txBody>
          <a:bodyPr wrap="square">
            <a:spAutoFit/>
          </a:bodyPr>
          <a:lstStyle/>
          <a:p>
            <a:pPr algn="ctr"/>
            <a:r>
              <a:rPr lang="en-US" sz="2400" dirty="0">
                <a:solidFill>
                  <a:srgbClr val="000000"/>
                </a:solidFill>
                <a:ea typeface="Verdana" panose="020B0604030504040204" pitchFamily="34" charset="0"/>
                <a:cs typeface="Verdana" panose="020B0604030504040204" pitchFamily="34" charset="0"/>
              </a:rPr>
              <a:t>Increases </a:t>
            </a:r>
          </a:p>
          <a:p>
            <a:pPr algn="ctr"/>
            <a:r>
              <a:rPr lang="en-US" sz="2400" dirty="0">
                <a:solidFill>
                  <a:srgbClr val="000000"/>
                </a:solidFill>
                <a:ea typeface="Verdana" panose="020B0604030504040204" pitchFamily="34" charset="0"/>
                <a:cs typeface="Verdana" panose="020B0604030504040204" pitchFamily="34" charset="0"/>
              </a:rPr>
              <a:t>energy*</a:t>
            </a:r>
          </a:p>
        </p:txBody>
      </p:sp>
      <p:sp>
        <p:nvSpPr>
          <p:cNvPr id="9" name="Rectangle 8">
            <a:extLst>
              <a:ext uri="{FF2B5EF4-FFF2-40B4-BE49-F238E27FC236}">
                <a16:creationId xmlns:a16="http://schemas.microsoft.com/office/drawing/2014/main" id="{489C34F8-616C-4D5A-97ED-FA0588AC4A58}"/>
              </a:ext>
            </a:extLst>
          </p:cNvPr>
          <p:cNvSpPr/>
          <p:nvPr/>
        </p:nvSpPr>
        <p:spPr>
          <a:xfrm>
            <a:off x="324071" y="5783533"/>
            <a:ext cx="3895618" cy="830997"/>
          </a:xfrm>
          <a:prstGeom prst="rect">
            <a:avLst/>
          </a:prstGeom>
        </p:spPr>
        <p:txBody>
          <a:bodyPr wrap="square">
            <a:spAutoFit/>
          </a:bodyPr>
          <a:lstStyle/>
          <a:p>
            <a:pPr algn="ctr"/>
            <a:r>
              <a:rPr lang="en-US" sz="2400" dirty="0">
                <a:solidFill>
                  <a:srgbClr val="000000"/>
                </a:solidFill>
                <a:ea typeface="Verdana" panose="020B0604030504040204" pitchFamily="34" charset="0"/>
                <a:cs typeface="Verdana" panose="020B0604030504040204" pitchFamily="34" charset="0"/>
              </a:rPr>
              <a:t>Improves </a:t>
            </a:r>
          </a:p>
          <a:p>
            <a:pPr algn="ctr"/>
            <a:r>
              <a:rPr lang="en-US" sz="2400" dirty="0">
                <a:solidFill>
                  <a:srgbClr val="000000"/>
                </a:solidFill>
                <a:ea typeface="Verdana" panose="020B0604030504040204" pitchFamily="34" charset="0"/>
                <a:cs typeface="Verdana" panose="020B0604030504040204" pitchFamily="34" charset="0"/>
              </a:rPr>
              <a:t>microbiome balance* </a:t>
            </a:r>
          </a:p>
        </p:txBody>
      </p:sp>
      <p:pic>
        <p:nvPicPr>
          <p:cNvPr id="10" name="Picture 9">
            <a:extLst>
              <a:ext uri="{FF2B5EF4-FFF2-40B4-BE49-F238E27FC236}">
                <a16:creationId xmlns:a16="http://schemas.microsoft.com/office/drawing/2014/main" id="{4A370F51-8764-466B-99A6-224E69AF6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7842" y="2125662"/>
            <a:ext cx="2048131" cy="1024066"/>
          </a:xfrm>
          <a:prstGeom prst="rect">
            <a:avLst/>
          </a:prstGeom>
        </p:spPr>
      </p:pic>
    </p:spTree>
    <p:extLst>
      <p:ext uri="{BB962C8B-B14F-4D97-AF65-F5344CB8AC3E}">
        <p14:creationId xmlns:p14="http://schemas.microsoft.com/office/powerpoint/2010/main" val="3603577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2838380-D980-480D-B60F-026FBCF8E232}"/>
              </a:ext>
            </a:extLst>
          </p:cNvPr>
          <p:cNvPicPr>
            <a:picLocks noChangeAspect="1"/>
          </p:cNvPicPr>
          <p:nvPr/>
        </p:nvPicPr>
        <p:blipFill>
          <a:blip r:embed="rId3"/>
          <a:stretch>
            <a:fillRect/>
          </a:stretch>
        </p:blipFill>
        <p:spPr>
          <a:xfrm>
            <a:off x="6975488" y="2356684"/>
            <a:ext cx="4000207" cy="4633927"/>
          </a:xfrm>
          <a:prstGeom prst="rect">
            <a:avLst/>
          </a:prstGeom>
        </p:spPr>
      </p:pic>
      <p:pic>
        <p:nvPicPr>
          <p:cNvPr id="5" name="Picture 4">
            <a:extLst>
              <a:ext uri="{FF2B5EF4-FFF2-40B4-BE49-F238E27FC236}">
                <a16:creationId xmlns:a16="http://schemas.microsoft.com/office/drawing/2014/main" id="{89B8B241-EFE4-456E-A02F-D95B25BAE127}"/>
              </a:ext>
            </a:extLst>
          </p:cNvPr>
          <p:cNvPicPr>
            <a:picLocks noChangeAspect="1"/>
          </p:cNvPicPr>
          <p:nvPr/>
        </p:nvPicPr>
        <p:blipFill>
          <a:blip r:embed="rId4"/>
          <a:stretch>
            <a:fillRect/>
          </a:stretch>
        </p:blipFill>
        <p:spPr>
          <a:xfrm>
            <a:off x="1051060" y="310231"/>
            <a:ext cx="4640581" cy="1325880"/>
          </a:xfrm>
          <a:prstGeom prst="rect">
            <a:avLst/>
          </a:prstGeom>
        </p:spPr>
      </p:pic>
      <p:sp>
        <p:nvSpPr>
          <p:cNvPr id="7" name="Rectangle 6"/>
          <p:cNvSpPr/>
          <p:nvPr/>
        </p:nvSpPr>
        <p:spPr>
          <a:xfrm>
            <a:off x="609600" y="3007665"/>
            <a:ext cx="5479640" cy="255454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SuperFood™ provides the phytonutrient equivalent of three servings of fruits and vegetables per scoop. This phytobiotic-rich blend delivers cellular level anti-stress benefits and helps protect cells from a variety of different stressors, helping the brain and gut run at peak efficiency.* </a:t>
            </a:r>
            <a:endPar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399427" y="594383"/>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NUTRIENTS EQUIVALENT TO </a:t>
            </a: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3 SERVINGS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OF FRUITS AND VEGETABLES*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686716"/>
            <a:ext cx="1597591"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PROVIDES CELLULAR ANTI-STRESS BENEFITS*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52992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59696" y="39208"/>
            <a:ext cx="10515600" cy="1113155"/>
          </a:xfrm>
        </p:spPr>
        <p:txBody>
          <a:bodyPr>
            <a:normAutofit fontScale="90000"/>
          </a:bodyPr>
          <a:lstStyle/>
          <a:p>
            <a:r>
              <a:rPr lang="en-US" b="1" dirty="0">
                <a:solidFill>
                  <a:schemeClr val="tx1"/>
                </a:solidFill>
              </a:rPr>
              <a:t>Why is GBX Superfood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54898" y="1008195"/>
            <a:ext cx="11842230" cy="4676987"/>
          </a:xfrm>
        </p:spPr>
        <p:txBody>
          <a:bodyPr>
            <a:normAutofit/>
          </a:bodyPr>
          <a:lstStyle/>
          <a:p>
            <a:r>
              <a:rPr lang="en-US" b="1" dirty="0"/>
              <a:t>3-servings of fruits/vegetables</a:t>
            </a:r>
          </a:p>
          <a:p>
            <a:r>
              <a:rPr lang="en-US" b="1" dirty="0"/>
              <a:t>Nourishes microbiome (</a:t>
            </a:r>
            <a:r>
              <a:rPr lang="en-US" b="1" dirty="0" err="1"/>
              <a:t>Isofiber</a:t>
            </a:r>
            <a:r>
              <a:rPr lang="en-US" b="1" dirty="0"/>
              <a:t>)</a:t>
            </a:r>
          </a:p>
          <a:p>
            <a:r>
              <a:rPr lang="en-US" b="1" dirty="0"/>
              <a:t>Improves gut integrity</a:t>
            </a:r>
          </a:p>
          <a:p>
            <a:r>
              <a:rPr lang="en-US" b="1" dirty="0"/>
              <a:t>Increases heat shock proteins (cellular protection)</a:t>
            </a:r>
          </a:p>
          <a:p>
            <a:r>
              <a:rPr lang="en-US" b="1" dirty="0"/>
              <a:t>Stimulates autophagy (cellular cleanup)</a:t>
            </a:r>
          </a:p>
          <a:p>
            <a:r>
              <a:rPr lang="en-US" b="1" dirty="0"/>
              <a:t>Induces stress resilience and reduces tension (feel it)</a:t>
            </a:r>
          </a:p>
          <a:p>
            <a:pPr lvl="1"/>
            <a:endParaRPr lang="en-US" b="1" dirty="0"/>
          </a:p>
        </p:txBody>
      </p:sp>
      <p:pic>
        <p:nvPicPr>
          <p:cNvPr id="4" name="Picture 3">
            <a:extLst>
              <a:ext uri="{FF2B5EF4-FFF2-40B4-BE49-F238E27FC236}">
                <a16:creationId xmlns:a16="http://schemas.microsoft.com/office/drawing/2014/main" id="{0AD0073F-A78B-9147-B4B6-BD07BF1F1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5089" y="4006945"/>
            <a:ext cx="914400" cy="914400"/>
          </a:xfrm>
          <a:prstGeom prst="rect">
            <a:avLst/>
          </a:prstGeom>
        </p:spPr>
      </p:pic>
      <p:pic>
        <p:nvPicPr>
          <p:cNvPr id="5" name="Picture 4" descr="A picture containing sitting&#10;&#10;Description generated with high confidence">
            <a:extLst>
              <a:ext uri="{FF2B5EF4-FFF2-40B4-BE49-F238E27FC236}">
                <a16:creationId xmlns:a16="http://schemas.microsoft.com/office/drawing/2014/main" id="{CD565AD7-2AE2-774B-BD50-130341E198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4344" y="4006944"/>
            <a:ext cx="914400" cy="914400"/>
          </a:xfrm>
          <a:prstGeom prst="rect">
            <a:avLst/>
          </a:prstGeom>
        </p:spPr>
      </p:pic>
      <p:pic>
        <p:nvPicPr>
          <p:cNvPr id="6" name="Picture 5" descr="A plate of food with broccoli&#10;&#10;Description generated with high confidence">
            <a:extLst>
              <a:ext uri="{FF2B5EF4-FFF2-40B4-BE49-F238E27FC236}">
                <a16:creationId xmlns:a16="http://schemas.microsoft.com/office/drawing/2014/main" id="{A9FE616B-D051-7D45-BA28-2622CE501A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8522" y="4006944"/>
            <a:ext cx="914400" cy="914400"/>
          </a:xfrm>
          <a:prstGeom prst="rect">
            <a:avLst/>
          </a:prstGeom>
        </p:spPr>
      </p:pic>
      <p:pic>
        <p:nvPicPr>
          <p:cNvPr id="7" name="Picture 6" descr="A picture containing mirror, indoor, photo&#10;&#10;Description generated with high confidence">
            <a:extLst>
              <a:ext uri="{FF2B5EF4-FFF2-40B4-BE49-F238E27FC236}">
                <a16:creationId xmlns:a16="http://schemas.microsoft.com/office/drawing/2014/main" id="{3C9249F0-208D-4E46-BEA8-BF37F87F51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5089" y="5573060"/>
            <a:ext cx="914400" cy="914400"/>
          </a:xfrm>
          <a:prstGeom prst="rect">
            <a:avLst/>
          </a:prstGeom>
        </p:spPr>
      </p:pic>
      <p:pic>
        <p:nvPicPr>
          <p:cNvPr id="8" name="Picture 7" descr="A picture containing berry, cake, table, fruit&#10;&#10;Description generated with high confidence">
            <a:extLst>
              <a:ext uri="{FF2B5EF4-FFF2-40B4-BE49-F238E27FC236}">
                <a16:creationId xmlns:a16="http://schemas.microsoft.com/office/drawing/2014/main" id="{A36903EE-D0C3-3D42-A892-239E7A1956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32950" y="4006944"/>
            <a:ext cx="914400" cy="914400"/>
          </a:xfrm>
          <a:prstGeom prst="rect">
            <a:avLst/>
          </a:prstGeom>
        </p:spPr>
      </p:pic>
      <p:pic>
        <p:nvPicPr>
          <p:cNvPr id="9" name="Picture 8">
            <a:extLst>
              <a:ext uri="{FF2B5EF4-FFF2-40B4-BE49-F238E27FC236}">
                <a16:creationId xmlns:a16="http://schemas.microsoft.com/office/drawing/2014/main" id="{90FD8606-EB42-BB4B-8DA7-3849CAB876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92581" y="5568117"/>
            <a:ext cx="914400" cy="914400"/>
          </a:xfrm>
          <a:prstGeom prst="rect">
            <a:avLst/>
          </a:prstGeom>
        </p:spPr>
      </p:pic>
      <p:pic>
        <p:nvPicPr>
          <p:cNvPr id="10" name="Picture 9" descr="A picture containing indoor, table, small, sitting&#10;&#10;Description generated with high confidence">
            <a:extLst>
              <a:ext uri="{FF2B5EF4-FFF2-40B4-BE49-F238E27FC236}">
                <a16:creationId xmlns:a16="http://schemas.microsoft.com/office/drawing/2014/main" id="{40C20B15-E3D1-004E-81B3-7E64C18A0F9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48085" y="5521404"/>
            <a:ext cx="914400" cy="914400"/>
          </a:xfrm>
          <a:prstGeom prst="rect">
            <a:avLst/>
          </a:prstGeom>
        </p:spPr>
      </p:pic>
      <p:sp>
        <p:nvSpPr>
          <p:cNvPr id="11" name="Text Placeholder 2">
            <a:extLst>
              <a:ext uri="{FF2B5EF4-FFF2-40B4-BE49-F238E27FC236}">
                <a16:creationId xmlns:a16="http://schemas.microsoft.com/office/drawing/2014/main" id="{B90E079B-B3CF-E744-AF88-BEE455BDACAD}"/>
              </a:ext>
            </a:extLst>
          </p:cNvPr>
          <p:cNvSpPr txBox="1">
            <a:spLocks/>
          </p:cNvSpPr>
          <p:nvPr/>
        </p:nvSpPr>
        <p:spPr>
          <a:xfrm>
            <a:off x="2040468" y="5005978"/>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Beet Root</a:t>
            </a:r>
          </a:p>
        </p:txBody>
      </p:sp>
      <p:sp>
        <p:nvSpPr>
          <p:cNvPr id="12" name="Text Placeholder 2">
            <a:extLst>
              <a:ext uri="{FF2B5EF4-FFF2-40B4-BE49-F238E27FC236}">
                <a16:creationId xmlns:a16="http://schemas.microsoft.com/office/drawing/2014/main" id="{CA958FA7-D387-E84F-93A6-CC856D4D1A2C}"/>
              </a:ext>
            </a:extLst>
          </p:cNvPr>
          <p:cNvSpPr txBox="1">
            <a:spLocks/>
          </p:cNvSpPr>
          <p:nvPr/>
        </p:nvSpPr>
        <p:spPr>
          <a:xfrm>
            <a:off x="3657719" y="5005978"/>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Carrot</a:t>
            </a:r>
          </a:p>
        </p:txBody>
      </p:sp>
      <p:sp>
        <p:nvSpPr>
          <p:cNvPr id="13" name="Text Placeholder 2">
            <a:extLst>
              <a:ext uri="{FF2B5EF4-FFF2-40B4-BE49-F238E27FC236}">
                <a16:creationId xmlns:a16="http://schemas.microsoft.com/office/drawing/2014/main" id="{4D166775-B8A5-F648-B3AA-DDDD9CF82776}"/>
              </a:ext>
            </a:extLst>
          </p:cNvPr>
          <p:cNvSpPr txBox="1">
            <a:spLocks/>
          </p:cNvSpPr>
          <p:nvPr/>
        </p:nvSpPr>
        <p:spPr>
          <a:xfrm>
            <a:off x="6923901" y="5005978"/>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Spinach</a:t>
            </a:r>
          </a:p>
        </p:txBody>
      </p:sp>
      <p:sp>
        <p:nvSpPr>
          <p:cNvPr id="14" name="Text Placeholder 2">
            <a:extLst>
              <a:ext uri="{FF2B5EF4-FFF2-40B4-BE49-F238E27FC236}">
                <a16:creationId xmlns:a16="http://schemas.microsoft.com/office/drawing/2014/main" id="{0345602E-FC6F-2B4C-9DE0-34E87CCD2585}"/>
              </a:ext>
            </a:extLst>
          </p:cNvPr>
          <p:cNvSpPr txBox="1">
            <a:spLocks/>
          </p:cNvSpPr>
          <p:nvPr/>
        </p:nvSpPr>
        <p:spPr>
          <a:xfrm>
            <a:off x="2040468" y="6572093"/>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Kale</a:t>
            </a:r>
          </a:p>
        </p:txBody>
      </p:sp>
      <p:sp>
        <p:nvSpPr>
          <p:cNvPr id="15" name="Text Placeholder 2">
            <a:extLst>
              <a:ext uri="{FF2B5EF4-FFF2-40B4-BE49-F238E27FC236}">
                <a16:creationId xmlns:a16="http://schemas.microsoft.com/office/drawing/2014/main" id="{11170A77-5320-AC40-BA3A-582C89878EA3}"/>
              </a:ext>
            </a:extLst>
          </p:cNvPr>
          <p:cNvSpPr txBox="1">
            <a:spLocks/>
          </p:cNvSpPr>
          <p:nvPr/>
        </p:nvSpPr>
        <p:spPr>
          <a:xfrm>
            <a:off x="8537101" y="5005978"/>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Strawberry</a:t>
            </a:r>
          </a:p>
        </p:txBody>
      </p:sp>
      <p:sp>
        <p:nvSpPr>
          <p:cNvPr id="16" name="Text Placeholder 2">
            <a:extLst>
              <a:ext uri="{FF2B5EF4-FFF2-40B4-BE49-F238E27FC236}">
                <a16:creationId xmlns:a16="http://schemas.microsoft.com/office/drawing/2014/main" id="{F995C332-5DFD-B744-BB1B-29FA6506B081}"/>
              </a:ext>
            </a:extLst>
          </p:cNvPr>
          <p:cNvSpPr txBox="1">
            <a:spLocks/>
          </p:cNvSpPr>
          <p:nvPr/>
        </p:nvSpPr>
        <p:spPr>
          <a:xfrm>
            <a:off x="6783006" y="6567151"/>
            <a:ext cx="1733550"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Pomegranate</a:t>
            </a:r>
          </a:p>
        </p:txBody>
      </p:sp>
      <p:sp>
        <p:nvSpPr>
          <p:cNvPr id="17" name="Text Placeholder 2">
            <a:extLst>
              <a:ext uri="{FF2B5EF4-FFF2-40B4-BE49-F238E27FC236}">
                <a16:creationId xmlns:a16="http://schemas.microsoft.com/office/drawing/2014/main" id="{931ADDA0-49A7-F34F-8126-F42EE951EE63}"/>
              </a:ext>
            </a:extLst>
          </p:cNvPr>
          <p:cNvSpPr txBox="1">
            <a:spLocks/>
          </p:cNvSpPr>
          <p:nvPr/>
        </p:nvSpPr>
        <p:spPr>
          <a:xfrm>
            <a:off x="8618337" y="6554806"/>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Tart Cherry</a:t>
            </a:r>
          </a:p>
        </p:txBody>
      </p:sp>
      <p:pic>
        <p:nvPicPr>
          <p:cNvPr id="18" name="Picture 17">
            <a:extLst>
              <a:ext uri="{FF2B5EF4-FFF2-40B4-BE49-F238E27FC236}">
                <a16:creationId xmlns:a16="http://schemas.microsoft.com/office/drawing/2014/main" id="{5076A357-F81F-2B4D-9EFF-F28CC1A9DE53}"/>
              </a:ext>
            </a:extLst>
          </p:cNvPr>
          <p:cNvPicPr>
            <a:picLocks noChangeAspect="1"/>
          </p:cNvPicPr>
          <p:nvPr/>
        </p:nvPicPr>
        <p:blipFill>
          <a:blip r:embed="rId9"/>
          <a:stretch>
            <a:fillRect/>
          </a:stretch>
        </p:blipFill>
        <p:spPr>
          <a:xfrm>
            <a:off x="5487487" y="5568117"/>
            <a:ext cx="914400" cy="914400"/>
          </a:xfrm>
          <a:prstGeom prst="rect">
            <a:avLst/>
          </a:prstGeom>
        </p:spPr>
      </p:pic>
      <p:pic>
        <p:nvPicPr>
          <p:cNvPr id="19" name="Picture 18">
            <a:extLst>
              <a:ext uri="{FF2B5EF4-FFF2-40B4-BE49-F238E27FC236}">
                <a16:creationId xmlns:a16="http://schemas.microsoft.com/office/drawing/2014/main" id="{9319A466-9B59-D142-99E0-5C85CB5F06CF}"/>
              </a:ext>
            </a:extLst>
          </p:cNvPr>
          <p:cNvPicPr>
            <a:picLocks noChangeAspect="1"/>
          </p:cNvPicPr>
          <p:nvPr/>
        </p:nvPicPr>
        <p:blipFill>
          <a:blip r:embed="rId10"/>
          <a:stretch>
            <a:fillRect/>
          </a:stretch>
        </p:blipFill>
        <p:spPr>
          <a:xfrm>
            <a:off x="3883653" y="5568117"/>
            <a:ext cx="914400" cy="914400"/>
          </a:xfrm>
          <a:prstGeom prst="rect">
            <a:avLst/>
          </a:prstGeom>
        </p:spPr>
      </p:pic>
      <p:pic>
        <p:nvPicPr>
          <p:cNvPr id="20" name="Picture 19">
            <a:extLst>
              <a:ext uri="{FF2B5EF4-FFF2-40B4-BE49-F238E27FC236}">
                <a16:creationId xmlns:a16="http://schemas.microsoft.com/office/drawing/2014/main" id="{929E21E7-22B5-F74B-BD78-19A1817E40C1}"/>
              </a:ext>
            </a:extLst>
          </p:cNvPr>
          <p:cNvPicPr>
            <a:picLocks noChangeAspect="1"/>
          </p:cNvPicPr>
          <p:nvPr/>
        </p:nvPicPr>
        <p:blipFill>
          <a:blip r:embed="rId11"/>
          <a:stretch>
            <a:fillRect/>
          </a:stretch>
        </p:blipFill>
        <p:spPr>
          <a:xfrm>
            <a:off x="5501584" y="4006944"/>
            <a:ext cx="914400" cy="914400"/>
          </a:xfrm>
          <a:prstGeom prst="rect">
            <a:avLst/>
          </a:prstGeom>
        </p:spPr>
      </p:pic>
      <p:sp>
        <p:nvSpPr>
          <p:cNvPr id="21" name="Text Placeholder 2">
            <a:extLst>
              <a:ext uri="{FF2B5EF4-FFF2-40B4-BE49-F238E27FC236}">
                <a16:creationId xmlns:a16="http://schemas.microsoft.com/office/drawing/2014/main" id="{18BF37B1-E75D-6948-BA84-1185A39A3579}"/>
              </a:ext>
            </a:extLst>
          </p:cNvPr>
          <p:cNvSpPr txBox="1">
            <a:spLocks/>
          </p:cNvSpPr>
          <p:nvPr/>
        </p:nvSpPr>
        <p:spPr>
          <a:xfrm>
            <a:off x="5280961" y="5005977"/>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Spirulina</a:t>
            </a:r>
          </a:p>
        </p:txBody>
      </p:sp>
      <p:sp>
        <p:nvSpPr>
          <p:cNvPr id="22" name="Text Placeholder 2">
            <a:extLst>
              <a:ext uri="{FF2B5EF4-FFF2-40B4-BE49-F238E27FC236}">
                <a16:creationId xmlns:a16="http://schemas.microsoft.com/office/drawing/2014/main" id="{15C4D425-ACBE-6746-81E1-964194FCBB6B}"/>
              </a:ext>
            </a:extLst>
          </p:cNvPr>
          <p:cNvSpPr txBox="1">
            <a:spLocks/>
          </p:cNvSpPr>
          <p:nvPr/>
        </p:nvSpPr>
        <p:spPr>
          <a:xfrm>
            <a:off x="3658180" y="6572093"/>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Asparagus</a:t>
            </a:r>
          </a:p>
        </p:txBody>
      </p:sp>
      <p:sp>
        <p:nvSpPr>
          <p:cNvPr id="23" name="Text Placeholder 2">
            <a:extLst>
              <a:ext uri="{FF2B5EF4-FFF2-40B4-BE49-F238E27FC236}">
                <a16:creationId xmlns:a16="http://schemas.microsoft.com/office/drawing/2014/main" id="{3B1EA31E-5031-CE46-9AEA-9AF912DA4D6E}"/>
              </a:ext>
            </a:extLst>
          </p:cNvPr>
          <p:cNvSpPr txBox="1">
            <a:spLocks/>
          </p:cNvSpPr>
          <p:nvPr/>
        </p:nvSpPr>
        <p:spPr>
          <a:xfrm>
            <a:off x="5300156" y="656715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Broccoli</a:t>
            </a:r>
          </a:p>
        </p:txBody>
      </p:sp>
    </p:spTree>
    <p:extLst>
      <p:ext uri="{BB962C8B-B14F-4D97-AF65-F5344CB8AC3E}">
        <p14:creationId xmlns:p14="http://schemas.microsoft.com/office/powerpoint/2010/main" val="2855746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489051-6CB1-4E70-BF29-96E9D860118D}"/>
              </a:ext>
            </a:extLst>
          </p:cNvPr>
          <p:cNvPicPr>
            <a:picLocks noChangeAspect="1"/>
          </p:cNvPicPr>
          <p:nvPr/>
        </p:nvPicPr>
        <p:blipFill>
          <a:blip r:embed="rId3"/>
          <a:stretch>
            <a:fillRect/>
          </a:stretch>
        </p:blipFill>
        <p:spPr>
          <a:xfrm>
            <a:off x="7362517" y="2174143"/>
            <a:ext cx="3587381" cy="4917555"/>
          </a:xfrm>
          <a:prstGeom prst="rect">
            <a:avLst/>
          </a:prstGeom>
        </p:spPr>
      </p:pic>
      <p:pic>
        <p:nvPicPr>
          <p:cNvPr id="6" name="Picture 5">
            <a:extLst>
              <a:ext uri="{FF2B5EF4-FFF2-40B4-BE49-F238E27FC236}">
                <a16:creationId xmlns:a16="http://schemas.microsoft.com/office/drawing/2014/main" id="{E7DB3187-21E0-48D5-A207-3B1B687CE5D4}"/>
              </a:ext>
            </a:extLst>
          </p:cNvPr>
          <p:cNvPicPr>
            <a:picLocks noChangeAspect="1"/>
          </p:cNvPicPr>
          <p:nvPr/>
        </p:nvPicPr>
        <p:blipFill>
          <a:blip r:embed="rId4"/>
          <a:stretch>
            <a:fillRect/>
          </a:stretch>
        </p:blipFill>
        <p:spPr>
          <a:xfrm>
            <a:off x="955239" y="225927"/>
            <a:ext cx="4788361" cy="1596120"/>
          </a:xfrm>
          <a:prstGeom prst="rect">
            <a:avLst/>
          </a:prstGeom>
        </p:spPr>
      </p:pic>
      <p:sp>
        <p:nvSpPr>
          <p:cNvPr id="7" name="Rectangle 6"/>
          <p:cNvSpPr/>
          <p:nvPr/>
        </p:nvSpPr>
        <p:spPr>
          <a:xfrm>
            <a:off x="609600" y="2637820"/>
            <a:ext cx="5479640" cy="347787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SeedFiber™ is the next-generation approach to optimizing the gut-brain axis. This phytobiotic-rich formula contains seeds as sources of natural microbiome-boosting fibers, helping you feel fuller, longer. Featuring a cultured mushroom mycelia extract to support microRNA signaling between the microbiome and central nervous system, this unique blend helps manage feelings of stress, tension and anxiety.*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40022" y="501121"/>
            <a:ext cx="1691366" cy="1384995"/>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NEXT-GENERATION APPROACH TO OPTIMIZING GUT-BRAIN AXIS*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560691"/>
            <a:ext cx="1660720" cy="1246495"/>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CONTAINS NATURAL MICROBIOME-BOOSTING FIBERS*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33148" y="433296"/>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MANAGE FEELINGS OF STRESS, TENSION AND ANXIETY*</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3335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194872" y="221191"/>
            <a:ext cx="10515600" cy="1113155"/>
          </a:xfrm>
        </p:spPr>
        <p:txBody>
          <a:bodyPr>
            <a:normAutofit/>
          </a:bodyPr>
          <a:lstStyle/>
          <a:p>
            <a:r>
              <a:rPr lang="en-US" b="1" dirty="0">
                <a:solidFill>
                  <a:schemeClr val="tx1"/>
                </a:solidFill>
              </a:rPr>
              <a:t>Why is GBX </a:t>
            </a:r>
            <a:r>
              <a:rPr lang="en-US" b="1" dirty="0" err="1">
                <a:solidFill>
                  <a:schemeClr val="tx1"/>
                </a:solidFill>
              </a:rPr>
              <a:t>SeedFiber</a:t>
            </a:r>
            <a:r>
              <a:rPr lang="en-US" b="1" dirty="0">
                <a:solidFill>
                  <a:schemeClr val="tx1"/>
                </a:solidFill>
              </a:rPr>
              <a:t>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1181947"/>
            <a:ext cx="11842230" cy="4812453"/>
          </a:xfrm>
        </p:spPr>
        <p:txBody>
          <a:bodyPr>
            <a:normAutofit/>
          </a:bodyPr>
          <a:lstStyle/>
          <a:p>
            <a:r>
              <a:rPr lang="en-US" b="1" dirty="0"/>
              <a:t>Delivers fiber/phytonutrients (cold-pressed seed hulls)</a:t>
            </a:r>
          </a:p>
          <a:p>
            <a:r>
              <a:rPr lang="en-US" b="1" dirty="0"/>
              <a:t>Nourishes microbiome</a:t>
            </a:r>
          </a:p>
          <a:p>
            <a:r>
              <a:rPr lang="en-US" b="1" dirty="0"/>
              <a:t>Improves gut integrity</a:t>
            </a:r>
          </a:p>
          <a:p>
            <a:r>
              <a:rPr lang="en-US" b="1" dirty="0"/>
              <a:t>Stimulates microRNA signaling (gene expression)</a:t>
            </a:r>
          </a:p>
          <a:p>
            <a:r>
              <a:rPr lang="en-US" b="1" dirty="0"/>
              <a:t>Enhances anti-anxiety signaling (feel it)</a:t>
            </a:r>
          </a:p>
          <a:p>
            <a:pPr lvl="1"/>
            <a:endParaRPr lang="en-US" b="1" dirty="0"/>
          </a:p>
        </p:txBody>
      </p:sp>
    </p:spTree>
    <p:extLst>
      <p:ext uri="{BB962C8B-B14F-4D97-AF65-F5344CB8AC3E}">
        <p14:creationId xmlns:p14="http://schemas.microsoft.com/office/powerpoint/2010/main" val="4256699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794770-53D4-475B-9BAC-B36708AA1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411" y="1687091"/>
            <a:ext cx="5848243" cy="5848243"/>
          </a:xfrm>
          <a:prstGeom prst="rect">
            <a:avLst/>
          </a:prstGeom>
        </p:spPr>
      </p:pic>
      <p:pic>
        <p:nvPicPr>
          <p:cNvPr id="4" name="Picture 3">
            <a:extLst>
              <a:ext uri="{FF2B5EF4-FFF2-40B4-BE49-F238E27FC236}">
                <a16:creationId xmlns:a16="http://schemas.microsoft.com/office/drawing/2014/main" id="{FD7BB3D2-8E33-463E-8C08-B37F252CE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834" y="280902"/>
            <a:ext cx="2923038" cy="2340869"/>
          </a:xfrm>
          <a:prstGeom prst="rect">
            <a:avLst/>
          </a:prstGeom>
        </p:spPr>
      </p:pic>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0629" y="436566"/>
            <a:ext cx="1701032" cy="1596353"/>
          </a:xfrm>
          <a:prstGeom prst="rect">
            <a:avLst/>
          </a:prstGeom>
        </p:spPr>
      </p:pic>
      <p:sp>
        <p:nvSpPr>
          <p:cNvPr id="7" name="Rectangle 6"/>
          <p:cNvSpPr/>
          <p:nvPr/>
        </p:nvSpPr>
        <p:spPr>
          <a:xfrm>
            <a:off x="933864" y="3007665"/>
            <a:ext cx="4796317" cy="2677656"/>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rPr>
              <a:t>A fit body begins with mental wellness, and the key to a healthy brain is the gut microbiome. Body. Brain. Biome. Project b3. The holistic solution to a healthier well-being.</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961123"/>
            <a:ext cx="1467986"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BODY.</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35076" y="961123"/>
            <a:ext cx="1540387"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BRAIN.</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21755" y="962810"/>
            <a:ext cx="1602682"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BIOME.</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5" name="TextBox 4">
            <a:extLst>
              <a:ext uri="{FF2B5EF4-FFF2-40B4-BE49-F238E27FC236}">
                <a16:creationId xmlns:a16="http://schemas.microsoft.com/office/drawing/2014/main" id="{0D8563D5-003C-4FB8-B6F1-26CBF15F6C5A}"/>
              </a:ext>
            </a:extLst>
          </p:cNvPr>
          <p:cNvSpPr txBox="1"/>
          <p:nvPr/>
        </p:nvSpPr>
        <p:spPr>
          <a:xfrm>
            <a:off x="1549604" y="2507673"/>
            <a:ext cx="3354893"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ea typeface="Verdana" panose="020B0604030504040204" pitchFamily="34" charset="0"/>
              </a:rPr>
              <a:t>BODY. BRAIN. BIOME.</a:t>
            </a:r>
          </a:p>
        </p:txBody>
      </p:sp>
    </p:spTree>
    <p:extLst>
      <p:ext uri="{BB962C8B-B14F-4D97-AF65-F5344CB8AC3E}">
        <p14:creationId xmlns:p14="http://schemas.microsoft.com/office/powerpoint/2010/main" val="9810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rgbClr val="FFFFFF"/>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How you feel is not just in your head </a:t>
            </a:r>
            <a:r>
              <a:rPr lang="mr-IN" sz="1800" dirty="0">
                <a:solidFill>
                  <a:srgbClr val="4A3B6B"/>
                </a:solidFill>
                <a:latin typeface="Verdana" panose="020B0604030504040204" pitchFamily="34" charset="0"/>
                <a:ea typeface="Verdana" panose="020B0604030504040204" pitchFamily="34" charset="0"/>
                <a:cs typeface="Aller Light"/>
              </a:rPr>
              <a:t>–</a:t>
            </a:r>
            <a:r>
              <a:rPr lang="en-US" sz="180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838200" y="2997288"/>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03342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Project b</a:t>
            </a:r>
            <a:r>
              <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rPr>
              <a:t>3</a:t>
            </a:r>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 BODY. BRAIN. BIOME.</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2064003"/>
            <a:ext cx="8991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Amare FundaMenta</a:t>
            </a:r>
            <a:r>
              <a:rPr lang="en-US" sz="2200" dirty="0">
                <a:latin typeface="Verdana" panose="020B0604030504040204" pitchFamily="34" charset="0"/>
                <a:ea typeface="Verdana" panose="020B0604030504040204" pitchFamily="34" charset="0"/>
                <a:cs typeface="Verdana" panose="020B0604030504040204" pitchFamily="34" charset="0"/>
              </a:rPr>
              <a:t>ls Pack (1), VitaGBX (1), GBX Protein (2), GBX SeedFiber (1), GBX SuperFood (1)</a:t>
            </a:r>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6" name="Picture 5">
            <a:extLst>
              <a:ext uri="{FF2B5EF4-FFF2-40B4-BE49-F238E27FC236}">
                <a16:creationId xmlns:a16="http://schemas.microsoft.com/office/drawing/2014/main" id="{DF516108-BD05-4F97-863A-58123A79C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6082"/>
            <a:ext cx="12192000" cy="4397115"/>
          </a:xfrm>
          <a:prstGeom prst="rect">
            <a:avLst/>
          </a:prstGeom>
        </p:spPr>
      </p:pic>
      <p:sp>
        <p:nvSpPr>
          <p:cNvPr id="4" name="Rectangle 3"/>
          <p:cNvSpPr/>
          <p:nvPr/>
        </p:nvSpPr>
        <p:spPr>
          <a:xfrm>
            <a:off x="5334001" y="6223197"/>
            <a:ext cx="2404533" cy="63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1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S.E.N.S.E. Program</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826082"/>
            <a:ext cx="5101206" cy="4489450"/>
          </a:xfrm>
        </p:spPr>
        <p:txBody>
          <a:bodyPr>
            <a:normAutofit/>
          </a:bodyPr>
          <a:lstStyle/>
          <a:p>
            <a:pPr marL="0" indent="0">
              <a:lnSpc>
                <a:spcPct val="100000"/>
              </a:lnSpc>
              <a:buNone/>
            </a:pPr>
            <a:r>
              <a:rPr lang="en-US" sz="2000" dirty="0">
                <a:latin typeface="Verdana" panose="020B0604030504040204" pitchFamily="34" charset="0"/>
                <a:ea typeface="Verdana" panose="020B0604030504040204" pitchFamily="34" charset="0"/>
              </a:rPr>
              <a:t>Follow this step-by-step approach called </a:t>
            </a:r>
            <a:r>
              <a:rPr lang="en-US" sz="2000" b="1" dirty="0">
                <a:latin typeface="Verdana" panose="020B0604030504040204" pitchFamily="34" charset="0"/>
                <a:ea typeface="Verdana" panose="020B0604030504040204" pitchFamily="34" charset="0"/>
              </a:rPr>
              <a:t>S.E.N.S.E.</a:t>
            </a:r>
            <a:r>
              <a:rPr lang="en-US" sz="2000" dirty="0">
                <a:latin typeface="Verdana" panose="020B0604030504040204" pitchFamily="34" charset="0"/>
                <a:ea typeface="Verdana" panose="020B0604030504040204" pitchFamily="34" charset="0"/>
              </a:rPr>
              <a:t>, which includes effective techniques and tips to create a healthier, happier you.</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S</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Supplementation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E</a:t>
            </a:r>
            <a:r>
              <a:rPr lang="en-US" sz="2400" dirty="0">
                <a:latin typeface="Verdana" panose="020B0604030504040204" pitchFamily="34" charset="0"/>
                <a:ea typeface="Verdana" panose="020B0604030504040204" pitchFamily="34" charset="0"/>
                <a:cs typeface="Verdana" panose="020B0604030504040204" pitchFamily="34" charset="0"/>
              </a:rPr>
              <a:t> – Exercise</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N</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Nutrition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S</a:t>
            </a:r>
            <a:r>
              <a:rPr lang="en-US" sz="2400" dirty="0">
                <a:latin typeface="Verdana" panose="020B0604030504040204" pitchFamily="34" charset="0"/>
                <a:ea typeface="Verdana" panose="020B0604030504040204" pitchFamily="34" charset="0"/>
                <a:cs typeface="Verdana" panose="020B0604030504040204" pitchFamily="34" charset="0"/>
              </a:rPr>
              <a:t> – Stress Management</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E</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Evaluation</a:t>
            </a:r>
          </a:p>
          <a:p>
            <a:pPr marL="0" indent="0">
              <a:lnSpc>
                <a:spcPct val="100000"/>
              </a:lnSpc>
              <a:buNone/>
            </a:pPr>
            <a:endPar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5" name="Picture 4">
            <a:extLst>
              <a:ext uri="{FF2B5EF4-FFF2-40B4-BE49-F238E27FC236}">
                <a16:creationId xmlns:a16="http://schemas.microsoft.com/office/drawing/2014/main" id="{D7DCA1FB-9EAA-488C-8158-7150557E3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596" y="1961478"/>
            <a:ext cx="1828800" cy="1828800"/>
          </a:xfrm>
          <a:prstGeom prst="rect">
            <a:avLst/>
          </a:prstGeom>
        </p:spPr>
      </p:pic>
      <p:pic>
        <p:nvPicPr>
          <p:cNvPr id="18" name="Picture 17">
            <a:extLst>
              <a:ext uri="{FF2B5EF4-FFF2-40B4-BE49-F238E27FC236}">
                <a16:creationId xmlns:a16="http://schemas.microsoft.com/office/drawing/2014/main" id="{87C7772D-23E8-40C7-AED5-615648672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596" y="3966069"/>
            <a:ext cx="1828800" cy="1828800"/>
          </a:xfrm>
          <a:prstGeom prst="rect">
            <a:avLst/>
          </a:prstGeom>
        </p:spPr>
      </p:pic>
      <p:pic>
        <p:nvPicPr>
          <p:cNvPr id="20" name="Picture 19">
            <a:extLst>
              <a:ext uri="{FF2B5EF4-FFF2-40B4-BE49-F238E27FC236}">
                <a16:creationId xmlns:a16="http://schemas.microsoft.com/office/drawing/2014/main" id="{F0CB8D45-FE32-4A9F-A9BC-EA3794E4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1846" y="1961478"/>
            <a:ext cx="1828800" cy="1828800"/>
          </a:xfrm>
          <a:prstGeom prst="rect">
            <a:avLst/>
          </a:prstGeom>
        </p:spPr>
      </p:pic>
      <p:pic>
        <p:nvPicPr>
          <p:cNvPr id="26" name="Picture 25">
            <a:extLst>
              <a:ext uri="{FF2B5EF4-FFF2-40B4-BE49-F238E27FC236}">
                <a16:creationId xmlns:a16="http://schemas.microsoft.com/office/drawing/2014/main" id="{80DAA904-53F9-4BDE-B37F-432C727E57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1846" y="3966069"/>
            <a:ext cx="1828800" cy="1828800"/>
          </a:xfrm>
          <a:prstGeom prst="rect">
            <a:avLst/>
          </a:prstGeom>
        </p:spPr>
      </p:pic>
      <p:sp>
        <p:nvSpPr>
          <p:cNvPr id="9" name="Rectangle 8"/>
          <p:cNvSpPr/>
          <p:nvPr/>
        </p:nvSpPr>
        <p:spPr>
          <a:xfrm>
            <a:off x="5334001" y="6223197"/>
            <a:ext cx="2404533" cy="63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27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733" y="287867"/>
            <a:ext cx="516466" cy="150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283200" y="6258187"/>
            <a:ext cx="2692400" cy="59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8D9E2-ADB6-48CF-9A99-DA17D6250796}"/>
              </a:ext>
            </a:extLst>
          </p:cNvPr>
          <p:cNvSpPr>
            <a:spLocks noGrp="1"/>
          </p:cNvSpPr>
          <p:nvPr>
            <p:ph type="title"/>
          </p:nvPr>
        </p:nvSpPr>
        <p:spPr>
          <a:xfrm>
            <a:off x="516466" y="-109010"/>
            <a:ext cx="10515600" cy="1325563"/>
          </a:xfrm>
        </p:spPr>
        <p:txBody>
          <a:bodyPr/>
          <a:lstStyle/>
          <a:p>
            <a:r>
              <a:rPr lang="en-US" b="1" dirty="0">
                <a:solidFill>
                  <a:srgbClr val="822E7F"/>
                </a:solidFill>
                <a:latin typeface="Verdana" panose="020B0604030504040204" pitchFamily="34" charset="0"/>
                <a:ea typeface="Verdana" panose="020B0604030504040204" pitchFamily="34" charset="0"/>
                <a:cs typeface="Verdana" panose="020B0604030504040204" pitchFamily="34" charset="0"/>
              </a:rPr>
              <a:t>Eight-Week Survey Results</a:t>
            </a:r>
            <a:endParaRPr lang="en-US" dirty="0"/>
          </a:p>
        </p:txBody>
      </p:sp>
      <p:sp>
        <p:nvSpPr>
          <p:cNvPr id="3" name="Text Placeholder 2">
            <a:extLst>
              <a:ext uri="{FF2B5EF4-FFF2-40B4-BE49-F238E27FC236}">
                <a16:creationId xmlns:a16="http://schemas.microsoft.com/office/drawing/2014/main" id="{5869F04A-BBFB-47BF-B6DA-1EB07C40E15C}"/>
              </a:ext>
            </a:extLst>
          </p:cNvPr>
          <p:cNvSpPr>
            <a:spLocks noGrp="1"/>
          </p:cNvSpPr>
          <p:nvPr>
            <p:ph type="body" sz="quarter" idx="11"/>
          </p:nvPr>
        </p:nvSpPr>
        <p:spPr>
          <a:xfrm>
            <a:off x="321733" y="996419"/>
            <a:ext cx="11548533" cy="4254762"/>
          </a:xfrm>
        </p:spPr>
        <p:txBody>
          <a:bodyPr>
            <a:noAutofit/>
          </a:bodyPr>
          <a:lstStyle/>
          <a:p>
            <a:pPr lvl="0"/>
            <a:r>
              <a:rPr lang="en-US" sz="2400" b="1" dirty="0">
                <a:solidFill>
                  <a:srgbClr val="275D38"/>
                </a:solidFill>
                <a:latin typeface="Verdana" panose="020B0604030504040204" pitchFamily="34" charset="0"/>
                <a:ea typeface="Verdana" panose="020B0604030504040204" pitchFamily="34" charset="0"/>
              </a:rPr>
              <a:t>95% </a:t>
            </a:r>
            <a:r>
              <a:rPr lang="en-US" sz="2400" dirty="0">
                <a:latin typeface="Verdana" panose="020B0604030504040204" pitchFamily="34" charset="0"/>
                <a:ea typeface="Verdana" panose="020B0604030504040204" pitchFamily="34" charset="0"/>
              </a:rPr>
              <a:t>of people experienced an increase in their level of understanding about proper supplementation, exercise, nutrition, and sleep.</a:t>
            </a:r>
          </a:p>
          <a:p>
            <a:pPr lvl="0"/>
            <a:r>
              <a:rPr lang="en-US" sz="2400" b="1" dirty="0">
                <a:solidFill>
                  <a:srgbClr val="275D38"/>
                </a:solidFill>
                <a:latin typeface="Verdana" panose="020B0604030504040204" pitchFamily="34" charset="0"/>
                <a:ea typeface="Verdana" panose="020B0604030504040204" pitchFamily="34" charset="0"/>
              </a:rPr>
              <a:t>87% </a:t>
            </a:r>
            <a:r>
              <a:rPr lang="en-US" sz="2400" dirty="0">
                <a:latin typeface="Verdana" panose="020B0604030504040204" pitchFamily="34" charset="0"/>
                <a:ea typeface="Verdana" panose="020B0604030504040204" pitchFamily="34" charset="0"/>
              </a:rPr>
              <a:t>of individuals stated that Project b3 has helped improve mood, reduce stress, and/or increase motivation. </a:t>
            </a:r>
          </a:p>
          <a:p>
            <a:pPr lvl="0"/>
            <a:r>
              <a:rPr lang="en-US" sz="2400" b="1" dirty="0">
                <a:solidFill>
                  <a:srgbClr val="275D38"/>
                </a:solidFill>
                <a:latin typeface="Verdana" panose="020B0604030504040204" pitchFamily="34" charset="0"/>
                <a:ea typeface="Verdana" panose="020B0604030504040204" pitchFamily="34" charset="0"/>
              </a:rPr>
              <a:t>85% </a:t>
            </a:r>
            <a:r>
              <a:rPr lang="en-US" sz="2400" dirty="0">
                <a:latin typeface="Verdana" panose="020B0604030504040204" pitchFamily="34" charset="0"/>
                <a:ea typeface="Verdana" panose="020B0604030504040204" pitchFamily="34" charset="0"/>
              </a:rPr>
              <a:t>of people said the program was easy to incorporate into their daily routine</a:t>
            </a:r>
          </a:p>
          <a:p>
            <a:pPr lvl="0"/>
            <a:r>
              <a:rPr lang="en-US" sz="2400" b="1" dirty="0">
                <a:solidFill>
                  <a:srgbClr val="275D38"/>
                </a:solidFill>
                <a:latin typeface="Verdana" panose="020B0604030504040204" pitchFamily="34" charset="0"/>
                <a:ea typeface="Verdana" panose="020B0604030504040204" pitchFamily="34" charset="0"/>
              </a:rPr>
              <a:t>85% </a:t>
            </a:r>
            <a:r>
              <a:rPr lang="en-US" sz="2400" dirty="0">
                <a:latin typeface="Verdana" panose="020B0604030504040204" pitchFamily="34" charset="0"/>
                <a:ea typeface="Verdana" panose="020B0604030504040204" pitchFamily="34" charset="0"/>
              </a:rPr>
              <a:t>of people noticed an improvement in their physical health, fitness, and overall wellness.</a:t>
            </a:r>
          </a:p>
          <a:p>
            <a:pPr lvl="0"/>
            <a:r>
              <a:rPr lang="en-US" sz="2400" b="1" dirty="0">
                <a:solidFill>
                  <a:srgbClr val="275D38"/>
                </a:solidFill>
                <a:latin typeface="Verdana" panose="020B0604030504040204" pitchFamily="34" charset="0"/>
                <a:ea typeface="Verdana" panose="020B0604030504040204" pitchFamily="34" charset="0"/>
              </a:rPr>
              <a:t>4 out of 5 </a:t>
            </a:r>
            <a:r>
              <a:rPr lang="en-US" sz="2400" dirty="0">
                <a:latin typeface="Verdana" panose="020B0604030504040204" pitchFamily="34" charset="0"/>
                <a:ea typeface="Verdana" panose="020B0604030504040204" pitchFamily="34" charset="0"/>
              </a:rPr>
              <a:t>people said that Project b3 helped them control food cravings and reduce stress eating and that they feel better and better as time passed with Project b3 (better at week 4 than week 2; better at week 8 than week 4)</a:t>
            </a:r>
          </a:p>
          <a:p>
            <a:pPr lvl="0"/>
            <a:r>
              <a:rPr lang="en-US" sz="2400" b="1" dirty="0">
                <a:solidFill>
                  <a:srgbClr val="275D38"/>
                </a:solidFill>
                <a:latin typeface="Verdana" panose="020B0604030504040204" pitchFamily="34" charset="0"/>
                <a:ea typeface="Verdana" panose="020B0604030504040204" pitchFamily="34" charset="0"/>
              </a:rPr>
              <a:t>9 out of 10 </a:t>
            </a:r>
            <a:r>
              <a:rPr lang="en-US" sz="2400" dirty="0">
                <a:latin typeface="Verdana" panose="020B0604030504040204" pitchFamily="34" charset="0"/>
                <a:ea typeface="Verdana" panose="020B0604030504040204" pitchFamily="34" charset="0"/>
              </a:rPr>
              <a:t>people report after 8 weeks on Project b3 that they plan to continue with the products and program.</a:t>
            </a:r>
          </a:p>
        </p:txBody>
      </p:sp>
    </p:spTree>
    <p:extLst>
      <p:ext uri="{BB962C8B-B14F-4D97-AF65-F5344CB8AC3E}">
        <p14:creationId xmlns:p14="http://schemas.microsoft.com/office/powerpoint/2010/main" val="273395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5334001" y="6223197"/>
            <a:ext cx="2404533" cy="634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6" y="4193719"/>
            <a:ext cx="1073933"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ea typeface="Verdana" panose="020B0604030504040204" pitchFamily="34" charset="0"/>
              </a:rPr>
              <a:t>THE THREE THINGS YOU SHOULD KNOW ABOUT</a:t>
            </a:r>
            <a:br>
              <a:rPr lang="en-US" dirty="0">
                <a:solidFill>
                  <a:srgbClr val="402B56"/>
                </a:solidFill>
              </a:rPr>
            </a:br>
            <a:r>
              <a:rPr lang="en-US" dirty="0">
                <a:solidFill>
                  <a:srgbClr val="402B56"/>
                </a:solidFill>
              </a:rPr>
              <a:t>MENTAL WELLNESS</a:t>
            </a:r>
            <a:br>
              <a:rPr lang="en-US" dirty="0">
                <a:solidFill>
                  <a:srgbClr val="402B56"/>
                </a:solidFill>
              </a:rPr>
            </a:br>
            <a:endParaRPr lang="en-US" sz="2400" dirty="0">
              <a:solidFill>
                <a:srgbClr val="822E7F"/>
              </a:solidFill>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ea typeface="Verdana" panose="020B0604030504040204" pitchFamily="34" charset="0"/>
              </a:rPr>
              <a:t>How you feel is not just in your head </a:t>
            </a:r>
            <a:r>
              <a:rPr lang="en-US" sz="1800" dirty="0">
                <a:solidFill>
                  <a:srgbClr val="4A3B6B"/>
                </a:solidFill>
                <a:ea typeface="Verdana" panose="020B0604030504040204" pitchFamily="34" charset="0"/>
                <a:cs typeface="Aller Light"/>
              </a:rPr>
              <a:t>—</a:t>
            </a:r>
            <a:r>
              <a:rPr lang="en-US" sz="1800" dirty="0">
                <a:solidFill>
                  <a:srgbClr val="4A3B6B"/>
                </a:solidFill>
                <a:ea typeface="Verdana" panose="020B0604030504040204" pitchFamily="34" charset="0"/>
              </a:rPr>
              <a:t> it’s also in your gut.</a:t>
            </a:r>
          </a:p>
          <a:p>
            <a:pPr>
              <a:buFont typeface="+mj-lt"/>
              <a:buAutoNum type="arabicPeriod"/>
            </a:pPr>
            <a:r>
              <a:rPr lang="en-US" sz="1800" dirty="0">
                <a:solidFill>
                  <a:srgbClr val="4A3B6B"/>
                </a:solidFill>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ea typeface="Verdana" panose="020B0604030504040204" pitchFamily="34" charset="0"/>
              </a:rPr>
              <a:t>You can now DO something NATURALLY to improve your mental wellness. </a:t>
            </a:r>
          </a:p>
        </p:txBody>
      </p:sp>
      <p:sp>
        <p:nvSpPr>
          <p:cNvPr id="38" name="TextBox 37"/>
          <p:cNvSpPr txBox="1"/>
          <p:nvPr/>
        </p:nvSpPr>
        <p:spPr>
          <a:xfrm>
            <a:off x="838200" y="2997288"/>
            <a:ext cx="10515600" cy="276999"/>
          </a:xfrm>
          <a:prstGeom prst="rect">
            <a:avLst/>
          </a:prstGeom>
          <a:noFill/>
        </p:spPr>
        <p:txBody>
          <a:bodyPr wrap="square" rtlCol="0">
            <a:spAutoFit/>
          </a:bodyPr>
          <a:lstStyle/>
          <a:p>
            <a:r>
              <a:rPr lang="en-US" sz="12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2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342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email">
            <a:alphaModFix amt="35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rot="2160000">
            <a:off x="646614" y="153624"/>
            <a:ext cx="6715966" cy="6355299"/>
          </a:xfrm>
          <a:prstGeom prst="rect">
            <a:avLst/>
          </a:prstGeom>
        </p:spPr>
      </p:pic>
      <p:grpSp>
        <p:nvGrpSpPr>
          <p:cNvPr id="9" name="Group 8"/>
          <p:cNvGrpSpPr/>
          <p:nvPr/>
        </p:nvGrpSpPr>
        <p:grpSpPr>
          <a:xfrm>
            <a:off x="4314439" y="578005"/>
            <a:ext cx="1669667" cy="1616734"/>
            <a:chOff x="148435" y="1259635"/>
            <a:chExt cx="2660232" cy="2194763"/>
          </a:xfrm>
        </p:grpSpPr>
        <p:sp>
          <p:nvSpPr>
            <p:cNvPr id="19" name="Oval 18"/>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0" name="TextBox 19"/>
            <p:cNvSpPr txBox="1"/>
            <p:nvPr/>
          </p:nvSpPr>
          <p:spPr>
            <a:xfrm>
              <a:off x="270456" y="1953611"/>
              <a:ext cx="2416187" cy="960976"/>
            </a:xfrm>
            <a:prstGeom prst="rect">
              <a:avLst/>
            </a:prstGeom>
            <a:noFill/>
          </p:spPr>
          <p:txBody>
            <a:bodyPr wrap="square" rtlCol="0">
              <a:spAutoFit/>
            </a:bodyPr>
            <a:lstStyle/>
            <a:p>
              <a:pPr algn="ctr"/>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grpSp>
        <p:nvGrpSpPr>
          <p:cNvPr id="27" name="Group 26"/>
          <p:cNvGrpSpPr/>
          <p:nvPr/>
        </p:nvGrpSpPr>
        <p:grpSpPr>
          <a:xfrm>
            <a:off x="5203108" y="3331273"/>
            <a:ext cx="1669667" cy="1616734"/>
            <a:chOff x="148435" y="1259635"/>
            <a:chExt cx="2660232" cy="2194763"/>
          </a:xfrm>
        </p:grpSpPr>
        <p:sp>
          <p:nvSpPr>
            <p:cNvPr id="28" name="Oval 27"/>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9" name="TextBox 28"/>
            <p:cNvSpPr txBox="1"/>
            <p:nvPr/>
          </p:nvSpPr>
          <p:spPr>
            <a:xfrm>
              <a:off x="270456" y="1868483"/>
              <a:ext cx="2416187" cy="960976"/>
            </a:xfrm>
            <a:prstGeom prst="rect">
              <a:avLst/>
            </a:prstGeom>
            <a:noFill/>
          </p:spPr>
          <p:txBody>
            <a:bodyPr wrap="square" rtlCol="0">
              <a:spAutoFit/>
            </a:bodyPr>
            <a:lstStyle/>
            <a:p>
              <a:pPr algn="ctr"/>
              <a:r>
                <a:rPr lang="en-US" sz="2000" b="1" dirty="0">
                  <a:solidFill>
                    <a:srgbClr val="604A7B"/>
                  </a:solidFill>
                  <a:latin typeface="Arial"/>
                  <a:cs typeface="Arial"/>
                </a:rPr>
                <a:t>SOCIAL SHIFT</a:t>
              </a:r>
            </a:p>
          </p:txBody>
        </p:sp>
      </p:grpSp>
      <p:grpSp>
        <p:nvGrpSpPr>
          <p:cNvPr id="30" name="Group 29"/>
          <p:cNvGrpSpPr/>
          <p:nvPr/>
        </p:nvGrpSpPr>
        <p:grpSpPr>
          <a:xfrm>
            <a:off x="2923337" y="4964181"/>
            <a:ext cx="1669667" cy="1616734"/>
            <a:chOff x="148435" y="1259635"/>
            <a:chExt cx="2660232" cy="2194763"/>
          </a:xfrm>
        </p:grpSpPr>
        <p:sp>
          <p:nvSpPr>
            <p:cNvPr id="31" name="Oval 30"/>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2" name="TextBox 31"/>
            <p:cNvSpPr txBox="1"/>
            <p:nvPr/>
          </p:nvSpPr>
          <p:spPr>
            <a:xfrm>
              <a:off x="270456" y="1913058"/>
              <a:ext cx="2416187" cy="960976"/>
            </a:xfrm>
            <a:prstGeom prst="rect">
              <a:avLst/>
            </a:prstGeom>
            <a:noFill/>
          </p:spPr>
          <p:txBody>
            <a:bodyPr wrap="square" rtlCol="0">
              <a:spAutoFit/>
            </a:bodyPr>
            <a:lstStyle/>
            <a:p>
              <a:pPr algn="ctr"/>
              <a:r>
                <a:rPr lang="en-US" sz="2000" b="1">
                  <a:solidFill>
                    <a:srgbClr val="604A7B"/>
                  </a:solidFill>
                  <a:latin typeface="Arial"/>
                  <a:cs typeface="Arial"/>
                </a:rPr>
                <a:t>NEW ERA SCIENCE</a:t>
              </a:r>
              <a:endParaRPr lang="en-US" sz="2000" b="1" dirty="0">
                <a:solidFill>
                  <a:srgbClr val="604A7B"/>
                </a:solidFill>
                <a:latin typeface="Arial"/>
                <a:cs typeface="Arial"/>
              </a:endParaRPr>
            </a:p>
          </p:txBody>
        </p:sp>
      </p:grpSp>
      <p:grpSp>
        <p:nvGrpSpPr>
          <p:cNvPr id="33" name="Group 32"/>
          <p:cNvGrpSpPr/>
          <p:nvPr/>
        </p:nvGrpSpPr>
        <p:grpSpPr>
          <a:xfrm>
            <a:off x="538357" y="3293209"/>
            <a:ext cx="1669667" cy="1616734"/>
            <a:chOff x="148435" y="1259635"/>
            <a:chExt cx="2660232" cy="2194763"/>
          </a:xfrm>
        </p:grpSpPr>
        <p:sp>
          <p:nvSpPr>
            <p:cNvPr id="34" name="Oval 33"/>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5" name="TextBox 34"/>
            <p:cNvSpPr txBox="1"/>
            <p:nvPr/>
          </p:nvSpPr>
          <p:spPr>
            <a:xfrm>
              <a:off x="196201" y="1876529"/>
              <a:ext cx="2594243" cy="960976"/>
            </a:xfrm>
            <a:prstGeom prst="rect">
              <a:avLst/>
            </a:prstGeom>
            <a:noFill/>
          </p:spPr>
          <p:txBody>
            <a:bodyPr wrap="square" rtlCol="0">
              <a:spAutoFit/>
            </a:bodyPr>
            <a:lstStyle/>
            <a:p>
              <a:pPr algn="ctr"/>
              <a:r>
                <a:rPr lang="en-US" sz="2000" b="1">
                  <a:solidFill>
                    <a:srgbClr val="604A7B"/>
                  </a:solidFill>
                  <a:latin typeface="Arial"/>
                  <a:cs typeface="Arial"/>
                </a:rPr>
                <a:t>UNIQUE PRODUCTS</a:t>
              </a:r>
              <a:endParaRPr lang="en-US" sz="2000" b="1" dirty="0">
                <a:solidFill>
                  <a:srgbClr val="604A7B"/>
                </a:solidFill>
                <a:latin typeface="Arial"/>
                <a:cs typeface="Arial"/>
              </a:endParaRPr>
            </a:p>
          </p:txBody>
        </p:sp>
      </p:grpSp>
      <p:grpSp>
        <p:nvGrpSpPr>
          <p:cNvPr id="36" name="Group 35"/>
          <p:cNvGrpSpPr/>
          <p:nvPr/>
        </p:nvGrpSpPr>
        <p:grpSpPr>
          <a:xfrm>
            <a:off x="1421280" y="558973"/>
            <a:ext cx="1669667" cy="1616734"/>
            <a:chOff x="148435" y="1259635"/>
            <a:chExt cx="2660232" cy="2194763"/>
          </a:xfrm>
        </p:grpSpPr>
        <p:sp>
          <p:nvSpPr>
            <p:cNvPr id="37" name="Oval 3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38" name="TextBox 37"/>
            <p:cNvSpPr txBox="1"/>
            <p:nvPr/>
          </p:nvSpPr>
          <p:spPr>
            <a:xfrm>
              <a:off x="262021" y="1876529"/>
              <a:ext cx="2416187" cy="960976"/>
            </a:xfrm>
            <a:prstGeom prst="rect">
              <a:avLst/>
            </a:prstGeom>
            <a:noFill/>
          </p:spPr>
          <p:txBody>
            <a:bodyPr wrap="square" rtlCol="0">
              <a:spAutoFit/>
            </a:bodyPr>
            <a:lstStyle/>
            <a:p>
              <a:pPr algn="ctr"/>
              <a:r>
                <a:rPr lang="en-US" sz="2000" b="1">
                  <a:solidFill>
                    <a:srgbClr val="604A7B"/>
                  </a:solidFill>
                  <a:latin typeface="Arial"/>
                  <a:cs typeface="Arial"/>
                </a:rPr>
                <a:t>START UP COMPANY</a:t>
              </a:r>
              <a:endParaRPr lang="en-US" sz="2000" b="1" dirty="0">
                <a:solidFill>
                  <a:srgbClr val="604A7B"/>
                </a:solidFill>
                <a:latin typeface="Arial"/>
                <a:cs typeface="Arial"/>
              </a:endParaRPr>
            </a:p>
          </p:txBody>
        </p:sp>
      </p:grpSp>
      <p:grpSp>
        <p:nvGrpSpPr>
          <p:cNvPr id="21" name="Group 20"/>
          <p:cNvGrpSpPr/>
          <p:nvPr/>
        </p:nvGrpSpPr>
        <p:grpSpPr>
          <a:xfrm>
            <a:off x="2536076" y="2210913"/>
            <a:ext cx="2380293" cy="2278454"/>
            <a:chOff x="148033" y="1259635"/>
            <a:chExt cx="2660634" cy="2194763"/>
          </a:xfrm>
        </p:grpSpPr>
        <p:sp>
          <p:nvSpPr>
            <p:cNvPr id="22" name="Oval 21"/>
            <p:cNvSpPr/>
            <p:nvPr/>
          </p:nvSpPr>
          <p:spPr>
            <a:xfrm>
              <a:off x="148435" y="1259635"/>
              <a:ext cx="2660232" cy="2194763"/>
            </a:xfrm>
            <a:prstGeom prst="ellipse">
              <a:avLst/>
            </a:prstGeom>
            <a:blipFill rotWithShape="1">
              <a:blip r:embed="rId5"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prstClr val="white"/>
                </a:solidFill>
              </a:endParaRPr>
            </a:p>
          </p:txBody>
        </p:sp>
        <p:sp>
          <p:nvSpPr>
            <p:cNvPr id="24" name="TextBox 23"/>
            <p:cNvSpPr txBox="1"/>
            <p:nvPr/>
          </p:nvSpPr>
          <p:spPr>
            <a:xfrm>
              <a:off x="148033" y="1777079"/>
              <a:ext cx="2559921" cy="1156239"/>
            </a:xfrm>
            <a:prstGeom prst="rect">
              <a:avLst/>
            </a:prstGeom>
            <a:noFill/>
          </p:spPr>
          <p:txBody>
            <a:bodyPr wrap="square" rtlCol="0">
              <a:spAutoFit/>
            </a:bodyPr>
            <a:lstStyle/>
            <a:p>
              <a:pPr algn="ctr"/>
              <a:r>
                <a:rPr lang="en-US" sz="7200" b="1" i="1">
                  <a:solidFill>
                    <a:srgbClr val="C00000"/>
                  </a:solidFill>
                  <a:latin typeface="Arial"/>
                  <a:cs typeface="Arial"/>
                </a:rPr>
                <a:t>YOU</a:t>
              </a:r>
              <a:endParaRPr lang="en-US" sz="7200" b="1" i="1" dirty="0">
                <a:solidFill>
                  <a:srgbClr val="C00000"/>
                </a:solidFill>
                <a:latin typeface="Arial"/>
                <a:cs typeface="Arial"/>
              </a:endParaRPr>
            </a:p>
          </p:txBody>
        </p:sp>
      </p:grpSp>
      <p:sp>
        <p:nvSpPr>
          <p:cNvPr id="2" name="TextBox 1"/>
          <p:cNvSpPr txBox="1"/>
          <p:nvPr/>
        </p:nvSpPr>
        <p:spPr>
          <a:xfrm>
            <a:off x="276382" y="246185"/>
            <a:ext cx="843285" cy="1754326"/>
          </a:xfrm>
          <a:prstGeom prst="rect">
            <a:avLst/>
          </a:prstGeom>
          <a:solidFill>
            <a:schemeClr val="bg1"/>
          </a:solidFill>
        </p:spPr>
        <p:txBody>
          <a:bodyPr wrap="square" rtlCol="0">
            <a:spAutoFit/>
          </a:bodyPr>
          <a:lstStyle/>
          <a:p>
            <a:r>
              <a:rPr lang="en-US" dirty="0">
                <a:solidFill>
                  <a:prstClr val="white"/>
                </a:solidFill>
              </a:rPr>
              <a:t>.</a:t>
            </a: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a:p>
            <a:endParaRPr lang="en-US" dirty="0">
              <a:solidFill>
                <a:prstClr val="white"/>
              </a:solidFill>
            </a:endParaRPr>
          </a:p>
        </p:txBody>
      </p:sp>
      <p:sp>
        <p:nvSpPr>
          <p:cNvPr id="39" name="Rectangle 38"/>
          <p:cNvSpPr/>
          <p:nvPr/>
        </p:nvSpPr>
        <p:spPr>
          <a:xfrm>
            <a:off x="7588088" y="0"/>
            <a:ext cx="4603912"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a:p>
            <a:endParaRPr lang="en-US" sz="2400" dirty="0">
              <a:solidFill>
                <a:prstClr val="white"/>
              </a:solidFill>
            </a:endParaRPr>
          </a:p>
        </p:txBody>
      </p:sp>
      <p:pic>
        <p:nvPicPr>
          <p:cNvPr id="40" name="Picture 3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5896" y="323490"/>
            <a:ext cx="4502457" cy="1397793"/>
          </a:xfrm>
          <a:prstGeom prst="rect">
            <a:avLst/>
          </a:prstGeom>
        </p:spPr>
      </p:pic>
      <p:sp>
        <p:nvSpPr>
          <p:cNvPr id="7" name="TextBox 6"/>
          <p:cNvSpPr txBox="1"/>
          <p:nvPr/>
        </p:nvSpPr>
        <p:spPr>
          <a:xfrm>
            <a:off x="8124552" y="2112129"/>
            <a:ext cx="3681127" cy="3170099"/>
          </a:xfrm>
          <a:prstGeom prst="rect">
            <a:avLst/>
          </a:prstGeom>
          <a:noFill/>
        </p:spPr>
        <p:txBody>
          <a:bodyPr wrap="square" rtlCol="0">
            <a:spAutoFit/>
          </a:bodyPr>
          <a:lstStyle/>
          <a:p>
            <a:pPr algn="ctr"/>
            <a:r>
              <a:rPr lang="en-US" sz="4000" dirty="0">
                <a:solidFill>
                  <a:prstClr val="white"/>
                </a:solidFill>
              </a:rPr>
              <a:t>Our vision</a:t>
            </a:r>
          </a:p>
          <a:p>
            <a:pPr algn="ctr"/>
            <a:r>
              <a:rPr lang="en-US" sz="4000" dirty="0">
                <a:solidFill>
                  <a:prstClr val="white"/>
                </a:solidFill>
              </a:rPr>
              <a:t> is to lead</a:t>
            </a:r>
          </a:p>
          <a:p>
            <a:pPr algn="ctr"/>
            <a:r>
              <a:rPr lang="en-US" sz="4000" dirty="0">
                <a:solidFill>
                  <a:prstClr val="white"/>
                </a:solidFill>
              </a:rPr>
              <a:t>the global mental wellness revolution</a:t>
            </a:r>
          </a:p>
        </p:txBody>
      </p:sp>
      <p:sp>
        <p:nvSpPr>
          <p:cNvPr id="8" name="TextBox 7"/>
          <p:cNvSpPr txBox="1"/>
          <p:nvPr/>
        </p:nvSpPr>
        <p:spPr>
          <a:xfrm>
            <a:off x="7984672" y="5870545"/>
            <a:ext cx="3869993" cy="523220"/>
          </a:xfrm>
          <a:prstGeom prst="rect">
            <a:avLst/>
          </a:prstGeom>
          <a:noFill/>
        </p:spPr>
        <p:txBody>
          <a:bodyPr wrap="square" rtlCol="0">
            <a:spAutoFit/>
          </a:bodyPr>
          <a:lstStyle/>
          <a:p>
            <a:pPr algn="ctr"/>
            <a:r>
              <a:rPr lang="en-US" sz="2800" b="1" i="1" dirty="0">
                <a:solidFill>
                  <a:prstClr val="white"/>
                </a:solidFill>
              </a:rPr>
              <a:t>TIMING MATTERS!</a:t>
            </a:r>
          </a:p>
        </p:txBody>
      </p:sp>
      <p:grpSp>
        <p:nvGrpSpPr>
          <p:cNvPr id="26" name="Group 25"/>
          <p:cNvGrpSpPr/>
          <p:nvPr/>
        </p:nvGrpSpPr>
        <p:grpSpPr>
          <a:xfrm>
            <a:off x="7507151" y="1984182"/>
            <a:ext cx="4684489" cy="3281717"/>
            <a:chOff x="7418786" y="3038405"/>
            <a:chExt cx="4576906" cy="3114995"/>
          </a:xfrm>
        </p:grpSpPr>
        <p:pic>
          <p:nvPicPr>
            <p:cNvPr id="41" name="Picture 4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418786" y="3038405"/>
              <a:ext cx="4576906" cy="3114995"/>
            </a:xfrm>
            <a:prstGeom prst="rect">
              <a:avLst/>
            </a:prstGeom>
          </p:spPr>
        </p:pic>
        <p:sp>
          <p:nvSpPr>
            <p:cNvPr id="42" name="TextBox 41"/>
            <p:cNvSpPr txBox="1"/>
            <p:nvPr/>
          </p:nvSpPr>
          <p:spPr>
            <a:xfrm>
              <a:off x="7874727" y="3270579"/>
              <a:ext cx="3216728" cy="830997"/>
            </a:xfrm>
            <a:prstGeom prst="rect">
              <a:avLst/>
            </a:prstGeom>
            <a:noFill/>
          </p:spPr>
          <p:txBody>
            <a:bodyPr wrap="square" rtlCol="0">
              <a:spAutoFit/>
            </a:bodyPr>
            <a:lstStyle/>
            <a:p>
              <a:r>
                <a:rPr lang="en-US" sz="2400" b="1" dirty="0">
                  <a:solidFill>
                    <a:srgbClr val="B81E15"/>
                  </a:solidFill>
                </a:rPr>
                <a:t>“The trend is your friend”</a:t>
              </a:r>
            </a:p>
          </p:txBody>
        </p:sp>
      </p:grpSp>
      <p:sp>
        <p:nvSpPr>
          <p:cNvPr id="43" name="Oval 42"/>
          <p:cNvSpPr/>
          <p:nvPr/>
        </p:nvSpPr>
        <p:spPr>
          <a:xfrm>
            <a:off x="905705" y="507710"/>
            <a:ext cx="5697851" cy="5496247"/>
          </a:xfrm>
          <a:prstGeom prst="ellipse">
            <a:avLst/>
          </a:prstGeom>
          <a:solidFill>
            <a:srgbClr val="7030A0">
              <a:alpha val="81961"/>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Arial" charset="0"/>
                <a:ea typeface="Arial" charset="0"/>
                <a:cs typeface="Arial" charset="0"/>
              </a:rPr>
              <a:t>ONE OF THE LARGEST</a:t>
            </a:r>
          </a:p>
          <a:p>
            <a:pPr algn="ctr"/>
            <a:r>
              <a:rPr lang="en-US" sz="2400" b="1" dirty="0">
                <a:solidFill>
                  <a:srgbClr val="FFFFFF"/>
                </a:solidFill>
                <a:latin typeface="Arial" charset="0"/>
                <a:ea typeface="Arial" charset="0"/>
                <a:cs typeface="Arial" charset="0"/>
              </a:rPr>
              <a:t> SINGLE SOURCES OF </a:t>
            </a:r>
            <a:r>
              <a:rPr lang="en-US" sz="3600" b="1" i="1" dirty="0">
                <a:solidFill>
                  <a:srgbClr val="FFFFFF"/>
                </a:solidFill>
                <a:latin typeface="Arial" charset="0"/>
                <a:ea typeface="Arial" charset="0"/>
                <a:cs typeface="Arial" charset="0"/>
              </a:rPr>
              <a:t>STRESS IS:</a:t>
            </a:r>
          </a:p>
          <a:p>
            <a:pPr algn="ctr"/>
            <a:endParaRPr lang="en-US" sz="1050" b="1" dirty="0">
              <a:solidFill>
                <a:srgbClr val="FFFFFF"/>
              </a:solidFill>
              <a:latin typeface="Arial" charset="0"/>
              <a:ea typeface="Arial" charset="0"/>
              <a:cs typeface="Arial" charset="0"/>
            </a:endParaRPr>
          </a:p>
          <a:p>
            <a:pPr algn="ctr"/>
            <a:r>
              <a:rPr lang="en-US" sz="7200" b="1" dirty="0">
                <a:solidFill>
                  <a:srgbClr val="FFFFFF"/>
                </a:solidFill>
                <a:latin typeface="Arial" charset="0"/>
                <a:ea typeface="Arial" charset="0"/>
                <a:cs typeface="Arial" charset="0"/>
              </a:rPr>
              <a:t>$$$</a:t>
            </a:r>
          </a:p>
          <a:p>
            <a:pPr algn="ctr"/>
            <a:endParaRPr lang="en-US" sz="1050" b="1" dirty="0">
              <a:solidFill>
                <a:srgbClr val="FFFFFF"/>
              </a:solidFill>
              <a:latin typeface="Arial" charset="0"/>
              <a:ea typeface="Arial" charset="0"/>
              <a:cs typeface="Arial" charset="0"/>
            </a:endParaRPr>
          </a:p>
          <a:p>
            <a:pPr algn="ctr"/>
            <a:r>
              <a:rPr lang="en-US" sz="2400" b="1" dirty="0">
                <a:solidFill>
                  <a:srgbClr val="FFFFFF"/>
                </a:solidFill>
                <a:latin typeface="Arial" charset="0"/>
                <a:ea typeface="Arial" charset="0"/>
                <a:cs typeface="Arial" charset="0"/>
              </a:rPr>
              <a:t>“THE LACK OF FINANCIAL RESOURCES”</a:t>
            </a:r>
          </a:p>
        </p:txBody>
      </p:sp>
    </p:spTree>
    <p:extLst>
      <p:ext uri="{BB962C8B-B14F-4D97-AF65-F5344CB8AC3E}">
        <p14:creationId xmlns:p14="http://schemas.microsoft.com/office/powerpoint/2010/main" val="281565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9493" y="31544"/>
            <a:ext cx="9897035" cy="688725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20070" y="846041"/>
            <a:ext cx="6971930" cy="18643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939826">
            <a:off x="965358" y="2619261"/>
            <a:ext cx="4969459" cy="187436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9493" y="510988"/>
            <a:ext cx="10241933" cy="531509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rot="638071">
            <a:off x="5592452" y="1812327"/>
            <a:ext cx="5899635" cy="2194079"/>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183860">
            <a:off x="1540121" y="923345"/>
            <a:ext cx="4303712" cy="5738283"/>
          </a:xfrm>
          <a:prstGeom prst="rect">
            <a:avLst/>
          </a:prstGeom>
        </p:spPr>
      </p:pic>
    </p:spTree>
    <p:extLst>
      <p:ext uri="{BB962C8B-B14F-4D97-AF65-F5344CB8AC3E}">
        <p14:creationId xmlns:p14="http://schemas.microsoft.com/office/powerpoint/2010/main" val="253011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KK6_9262-LR.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2174667"/>
            <a:ext cx="12192002" cy="1902137"/>
          </a:xfrm>
          <a:prstGeom prst="rect">
            <a:avLst/>
          </a:prstGeom>
        </p:spPr>
      </p:pic>
      <p:pic>
        <p:nvPicPr>
          <p:cNvPr id="10" name="Picture 9" descr="KK6_9262-L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404756"/>
            <a:ext cx="12192000" cy="1453243"/>
          </a:xfrm>
          <a:prstGeom prst="rect">
            <a:avLst/>
          </a:prstGeom>
        </p:spPr>
      </p:pic>
      <p:pic>
        <p:nvPicPr>
          <p:cNvPr id="12" name="Picture 11" descr="KK6_9262-LR.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0" y="3961526"/>
            <a:ext cx="12192000" cy="2372373"/>
          </a:xfrm>
          <a:prstGeom prst="rect">
            <a:avLst/>
          </a:prstGeom>
        </p:spPr>
      </p:pic>
      <p:pic>
        <p:nvPicPr>
          <p:cNvPr id="9" name="Picture 8" descr="KK6_9262-LR.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2192000" cy="2400300"/>
          </a:xfrm>
          <a:prstGeom prst="rect">
            <a:avLst/>
          </a:prstGeom>
        </p:spPr>
      </p:pic>
      <p:sp>
        <p:nvSpPr>
          <p:cNvPr id="3" name="Title 1"/>
          <p:cNvSpPr txBox="1">
            <a:spLocks/>
          </p:cNvSpPr>
          <p:nvPr/>
        </p:nvSpPr>
        <p:spPr>
          <a:xfrm>
            <a:off x="838200" y="1220387"/>
            <a:ext cx="10515600" cy="70731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dirty="0">
                <a:solidFill>
                  <a:srgbClr val="FFFFFF"/>
                </a:solidFill>
              </a:rPr>
              <a:t>LAUNCH PACK OFFER</a:t>
            </a:r>
          </a:p>
        </p:txBody>
      </p:sp>
      <p:pic>
        <p:nvPicPr>
          <p:cNvPr id="4" name="Picture 3" descr="HorizontalLogo_TM_digital_whit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6" name="Shape 146"/>
          <p:cNvSpPr/>
          <p:nvPr/>
        </p:nvSpPr>
        <p:spPr>
          <a:xfrm>
            <a:off x="9592733" y="441245"/>
            <a:ext cx="2074334" cy="2074334"/>
          </a:xfrm>
          <a:prstGeom prst="ellipse">
            <a:avLst/>
          </a:prstGeom>
          <a:solidFill>
            <a:srgbClr val="402B56"/>
          </a:solidFill>
          <a:ln w="76200" cap="flat" cmpd="sng">
            <a:solidFill>
              <a:srgbClr val="FFFFFF"/>
            </a:solidFill>
            <a:prstDash val="solid"/>
            <a:round/>
            <a:headEnd type="none" w="med" len="med"/>
            <a:tailEnd type="none" w="med" len="med"/>
          </a:ln>
        </p:spPr>
        <p:txBody>
          <a:bodyPr lIns="91425" tIns="91425" rIns="91425" bIns="91425" anchor="ctr" anchorCtr="0">
            <a:noAutofit/>
          </a:bodyPr>
          <a:lstStyle/>
          <a:p>
            <a:pPr algn="ctr"/>
            <a:r>
              <a:rPr lang="en-US" sz="2000" dirty="0">
                <a:solidFill>
                  <a:srgbClr val="FFFFFF"/>
                </a:solidFill>
                <a:latin typeface="Aller"/>
                <a:ea typeface="Aller Light" charset="0"/>
                <a:cs typeface="Aller"/>
                <a:sym typeface="Titillium Web"/>
              </a:rPr>
              <a:t>SAVE $400</a:t>
            </a:r>
          </a:p>
          <a:p>
            <a:pPr algn="ctr"/>
            <a:r>
              <a:rPr lang="en-US" sz="2400" b="1" dirty="0">
                <a:solidFill>
                  <a:srgbClr val="70AD47">
                    <a:lumMod val="40000"/>
                    <a:lumOff val="60000"/>
                  </a:srgbClr>
                </a:solidFill>
                <a:latin typeface="Aller"/>
                <a:ea typeface="Aller Light" charset="0"/>
                <a:cs typeface="Aller"/>
                <a:sym typeface="Titillium Web"/>
              </a:rPr>
              <a:t>$749.95</a:t>
            </a:r>
          </a:p>
          <a:p>
            <a:pPr algn="ctr"/>
            <a:r>
              <a:rPr lang="en-US" dirty="0">
                <a:solidFill>
                  <a:srgbClr val="FFFFFF"/>
                </a:solidFill>
                <a:latin typeface="Aller Light"/>
                <a:ea typeface="Aller Light" charset="0"/>
                <a:cs typeface="Aller Light"/>
                <a:sym typeface="Titillium Web"/>
              </a:rPr>
              <a:t>525 PV</a:t>
            </a:r>
            <a:endParaRPr lang="en" sz="2000" dirty="0">
              <a:solidFill>
                <a:srgbClr val="FFFFFF"/>
              </a:solidFill>
              <a:latin typeface="Aller"/>
              <a:ea typeface="Aller Light" charset="0"/>
              <a:cs typeface="Aller"/>
              <a:sym typeface="Titillium Web"/>
            </a:endParaRPr>
          </a:p>
        </p:txBody>
      </p:sp>
      <p:sp>
        <p:nvSpPr>
          <p:cNvPr id="7" name="Shape 146"/>
          <p:cNvSpPr/>
          <p:nvPr/>
        </p:nvSpPr>
        <p:spPr>
          <a:xfrm>
            <a:off x="10073379" y="2257554"/>
            <a:ext cx="2074334" cy="2074334"/>
          </a:xfrm>
          <a:prstGeom prst="ellipse">
            <a:avLst/>
          </a:prstGeom>
          <a:solidFill>
            <a:srgbClr val="402B56"/>
          </a:solidFill>
          <a:ln w="76200" cap="flat" cmpd="sng">
            <a:solidFill>
              <a:srgbClr val="FFFFFF"/>
            </a:solidFill>
            <a:prstDash val="solid"/>
            <a:round/>
            <a:headEnd type="none" w="med" len="med"/>
            <a:tailEnd type="none" w="med" len="med"/>
          </a:ln>
        </p:spPr>
        <p:txBody>
          <a:bodyPr lIns="91425" tIns="91425" rIns="91425" bIns="91425" anchor="ctr" anchorCtr="0">
            <a:noAutofit/>
          </a:bodyPr>
          <a:lstStyle/>
          <a:p>
            <a:pPr algn="ctr"/>
            <a:r>
              <a:rPr lang="en-US" sz="3200" b="1" dirty="0">
                <a:solidFill>
                  <a:srgbClr val="70AD47">
                    <a:lumMod val="40000"/>
                    <a:lumOff val="60000"/>
                  </a:srgbClr>
                </a:solidFill>
                <a:latin typeface="Aller"/>
                <a:ea typeface="Aller Light" charset="0"/>
                <a:cs typeface="Aller"/>
                <a:sym typeface="Titillium Web"/>
              </a:rPr>
              <a:t>$4.99</a:t>
            </a:r>
          </a:p>
          <a:p>
            <a:pPr algn="ctr"/>
            <a:r>
              <a:rPr lang="en-US" sz="1200" b="1" dirty="0">
                <a:solidFill>
                  <a:srgbClr val="FFFFFF"/>
                </a:solidFill>
                <a:latin typeface="Aller Light" charset="0"/>
                <a:ea typeface="Aller Light" charset="0"/>
                <a:cs typeface="Aller Light" charset="0"/>
                <a:sym typeface="Titillium Web"/>
              </a:rPr>
              <a:t>Flat Rate Shipping</a:t>
            </a:r>
          </a:p>
          <a:p>
            <a:pPr algn="ctr"/>
            <a:r>
              <a:rPr lang="en-US" sz="1200" b="1" dirty="0">
                <a:solidFill>
                  <a:srgbClr val="FFFFFF"/>
                </a:solidFill>
                <a:latin typeface="Aller Light" charset="0"/>
                <a:ea typeface="Aller Light" charset="0"/>
                <a:cs typeface="Aller Light" charset="0"/>
                <a:sym typeface="Titillium Web"/>
              </a:rPr>
              <a:t>ON ALL ORDERS </a:t>
            </a:r>
          </a:p>
          <a:p>
            <a:pPr algn="ctr"/>
            <a:r>
              <a:rPr lang="en-US" sz="1200" b="1" dirty="0">
                <a:solidFill>
                  <a:srgbClr val="FFFFFF"/>
                </a:solidFill>
                <a:latin typeface="Aller Light" charset="0"/>
                <a:ea typeface="Aller Light" charset="0"/>
                <a:cs typeface="Aller Light" charset="0"/>
                <a:sym typeface="Titillium Web"/>
              </a:rPr>
              <a:t>OF ANY SIZE</a:t>
            </a:r>
            <a:endParaRPr lang="en" sz="1200" b="1" dirty="0">
              <a:solidFill>
                <a:srgbClr val="FFFFFF"/>
              </a:solidFill>
              <a:latin typeface="Aller Light" charset="0"/>
              <a:ea typeface="Aller Light" charset="0"/>
              <a:cs typeface="Aller Light" charset="0"/>
              <a:sym typeface="Titillium Web"/>
            </a:endParaRPr>
          </a:p>
        </p:txBody>
      </p:sp>
      <p:pic>
        <p:nvPicPr>
          <p:cNvPr id="14" name="Picture 13">
            <a:extLst>
              <a:ext uri="{FF2B5EF4-FFF2-40B4-BE49-F238E27FC236}">
                <a16:creationId xmlns:a16="http://schemas.microsoft.com/office/drawing/2014/main" id="{0B8A0A30-C1F0-244C-847A-6EBE55706888}"/>
              </a:ext>
            </a:extLst>
          </p:cNvPr>
          <p:cNvPicPr>
            <a:picLocks noChangeAspect="1"/>
          </p:cNvPicPr>
          <p:nvPr/>
        </p:nvPicPr>
        <p:blipFill>
          <a:blip r:embed="rId7"/>
          <a:stretch>
            <a:fillRect/>
          </a:stretch>
        </p:blipFill>
        <p:spPr>
          <a:xfrm>
            <a:off x="166006" y="-987268"/>
            <a:ext cx="11859986" cy="11859986"/>
          </a:xfrm>
          <a:prstGeom prst="rect">
            <a:avLst/>
          </a:prstGeom>
        </p:spPr>
      </p:pic>
    </p:spTree>
    <p:extLst>
      <p:ext uri="{BB962C8B-B14F-4D97-AF65-F5344CB8AC3E}">
        <p14:creationId xmlns:p14="http://schemas.microsoft.com/office/powerpoint/2010/main" val="163223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70069"/>
            <a:ext cx="12332137" cy="6928069"/>
          </a:xfrm>
          <a:prstGeom prst="rect">
            <a:avLst/>
          </a:prstGeom>
        </p:spPr>
      </p:pic>
      <p:sp>
        <p:nvSpPr>
          <p:cNvPr id="2" name="Title 1"/>
          <p:cNvSpPr>
            <a:spLocks noGrp="1"/>
          </p:cNvSpPr>
          <p:nvPr>
            <p:ph type="title"/>
          </p:nvPr>
        </p:nvSpPr>
        <p:spPr>
          <a:xfrm>
            <a:off x="385952" y="410106"/>
            <a:ext cx="11560233" cy="1110133"/>
          </a:xfrm>
          <a:solidFill>
            <a:srgbClr val="000000">
              <a:alpha val="30196"/>
            </a:srgbClr>
          </a:solidFill>
        </p:spPr>
        <p:txBody>
          <a:bodyPr>
            <a:normAutofit/>
          </a:bodyPr>
          <a:lstStyle/>
          <a:p>
            <a:pPr algn="ctr"/>
            <a:r>
              <a:rPr lang="en-US" sz="5400" b="1" dirty="0">
                <a:solidFill>
                  <a:schemeClr val="bg1"/>
                </a:solidFill>
              </a:rPr>
              <a:t>Be Well </a:t>
            </a:r>
            <a:r>
              <a:rPr lang="en-US" sz="3600" b="1" dirty="0">
                <a:solidFill>
                  <a:schemeClr val="bg1"/>
                </a:solidFill>
              </a:rPr>
              <a:t>&amp;</a:t>
            </a:r>
            <a:r>
              <a:rPr lang="en-US" sz="5400" b="1" dirty="0">
                <a:solidFill>
                  <a:schemeClr val="bg1"/>
                </a:solidFill>
              </a:rPr>
              <a:t> Make a Difference</a:t>
            </a:r>
            <a:endParaRPr lang="en-US" sz="5400" b="1" dirty="0">
              <a:solidFill>
                <a:schemeClr val="bg1"/>
              </a:solidFill>
              <a:latin typeface="Verdana" charset="0"/>
              <a:ea typeface="Verdana" charset="0"/>
              <a:cs typeface="Verdana" charset="0"/>
            </a:endParaRPr>
          </a:p>
        </p:txBody>
      </p:sp>
      <p:sp>
        <p:nvSpPr>
          <p:cNvPr id="3" name="Chevron 2"/>
          <p:cNvSpPr/>
          <p:nvPr/>
        </p:nvSpPr>
        <p:spPr>
          <a:xfrm rot="5400000">
            <a:off x="5244860" y="5451895"/>
            <a:ext cx="1535502" cy="948906"/>
          </a:xfrm>
          <a:prstGeom prst="chevron">
            <a:avLst>
              <a:gd name="adj" fmla="val 60294"/>
            </a:avLst>
          </a:prstGeom>
          <a:solidFill>
            <a:srgbClr val="FFE699">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4" name="TextBox 3"/>
          <p:cNvSpPr txBox="1"/>
          <p:nvPr/>
        </p:nvSpPr>
        <p:spPr>
          <a:xfrm>
            <a:off x="650631" y="3323492"/>
            <a:ext cx="3481754" cy="707886"/>
          </a:xfrm>
          <a:prstGeom prst="rect">
            <a:avLst/>
          </a:prstGeom>
          <a:noFill/>
        </p:spPr>
        <p:txBody>
          <a:bodyPr wrap="square" rtlCol="0">
            <a:spAutoFit/>
          </a:bodyPr>
          <a:lstStyle/>
          <a:p>
            <a:r>
              <a:rPr lang="en-US" sz="4000" b="1">
                <a:solidFill>
                  <a:srgbClr val="000000"/>
                </a:solidFill>
              </a:rPr>
              <a:t>CUSTOMER</a:t>
            </a:r>
          </a:p>
        </p:txBody>
      </p:sp>
      <p:sp>
        <p:nvSpPr>
          <p:cNvPr id="6" name="TextBox 5"/>
          <p:cNvSpPr txBox="1"/>
          <p:nvPr/>
        </p:nvSpPr>
        <p:spPr>
          <a:xfrm>
            <a:off x="8276493" y="3015715"/>
            <a:ext cx="3481754" cy="1323439"/>
          </a:xfrm>
          <a:prstGeom prst="rect">
            <a:avLst/>
          </a:prstGeom>
          <a:noFill/>
        </p:spPr>
        <p:txBody>
          <a:bodyPr wrap="square" rtlCol="0">
            <a:spAutoFit/>
          </a:bodyPr>
          <a:lstStyle/>
          <a:p>
            <a:pPr algn="ctr"/>
            <a:r>
              <a:rPr lang="en-US" sz="4000" b="1">
                <a:solidFill>
                  <a:srgbClr val="000000"/>
                </a:solidFill>
              </a:rPr>
              <a:t>Wellness Partner</a:t>
            </a:r>
          </a:p>
        </p:txBody>
      </p:sp>
    </p:spTree>
    <p:extLst>
      <p:ext uri="{BB962C8B-B14F-4D97-AF65-F5344CB8AC3E}">
        <p14:creationId xmlns:p14="http://schemas.microsoft.com/office/powerpoint/2010/main" val="421250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F0F885-F6D9-4D49-B257-98095208F1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84" y="1"/>
            <a:ext cx="12216384" cy="6870192"/>
          </a:xfrm>
          <a:prstGeom prst="rect">
            <a:avLst/>
          </a:prstGeom>
        </p:spPr>
      </p:pic>
      <p:sp>
        <p:nvSpPr>
          <p:cNvPr id="10" name="Rectangle 9">
            <a:extLst>
              <a:ext uri="{FF2B5EF4-FFF2-40B4-BE49-F238E27FC236}">
                <a16:creationId xmlns:a16="http://schemas.microsoft.com/office/drawing/2014/main" id="{153B51AC-88E5-F34B-ACA7-FBB915142561}"/>
              </a:ext>
            </a:extLst>
          </p:cNvPr>
          <p:cNvSpPr/>
          <p:nvPr/>
        </p:nvSpPr>
        <p:spPr>
          <a:xfrm>
            <a:off x="573024" y="0"/>
            <a:ext cx="5803392" cy="6858002"/>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8FDE417B-E0F3-F247-A964-D1E148D1514C}"/>
              </a:ext>
            </a:extLst>
          </p:cNvPr>
          <p:cNvSpPr/>
          <p:nvPr/>
        </p:nvSpPr>
        <p:spPr>
          <a:xfrm>
            <a:off x="640080" y="1875089"/>
            <a:ext cx="5669280" cy="4893647"/>
          </a:xfrm>
          <a:prstGeom prst="rect">
            <a:avLst/>
          </a:prstGeom>
        </p:spPr>
        <p:txBody>
          <a:bodyPr wrap="square">
            <a:spAutoFit/>
          </a:bodyPr>
          <a:lstStyle/>
          <a:p>
            <a:pPr marL="285750" indent="-285750">
              <a:buFont typeface="Arial" panose="020B0604020202020204" pitchFamily="34" charset="0"/>
              <a:buChar char="•"/>
            </a:pPr>
            <a:r>
              <a:rPr lang="en-US" dirty="0">
                <a:solidFill>
                  <a:prstClr val="black"/>
                </a:solidFill>
              </a:rPr>
              <a:t>20+ years of experience developing nutritional products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Fellow of the American College of Nutrition, the American College of Sports Medicine, and the American Institute of Stress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Author of two academic textbooks, an award-winning documentary film, and several best-selling books that have been translated into multiple languages.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Featured guest on The Dr. Oz Show, Ask Dr. Nandi, The TED stage and the White House</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Served as a nutrition educator for elite-level athletes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dirty="0">
                <a:solidFill>
                  <a:prstClr val="black"/>
                </a:solidFill>
              </a:rPr>
              <a:t>Diplomate of the International Olympic Committee’s (IOC) Sports Nutrition program</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err="1">
                <a:solidFill>
                  <a:srgbClr val="FF0000"/>
                </a:solidFill>
              </a:rPr>
              <a:t>ShawnTalbott.com</a:t>
            </a:r>
            <a:r>
              <a:rPr lang="en-US" dirty="0">
                <a:solidFill>
                  <a:srgbClr val="FF0000"/>
                </a:solidFill>
              </a:rPr>
              <a:t> / </a:t>
            </a:r>
            <a:r>
              <a:rPr lang="en-US" dirty="0" err="1">
                <a:solidFill>
                  <a:srgbClr val="FF0000"/>
                </a:solidFill>
              </a:rPr>
              <a:t>Amare.com</a:t>
            </a:r>
            <a:endParaRPr lang="en-US" dirty="0">
              <a:solidFill>
                <a:srgbClr val="FF0000"/>
              </a:solidFill>
            </a:endParaRPr>
          </a:p>
        </p:txBody>
      </p:sp>
      <p:pic>
        <p:nvPicPr>
          <p:cNvPr id="6" name="Picture 5">
            <a:extLst>
              <a:ext uri="{FF2B5EF4-FFF2-40B4-BE49-F238E27FC236}">
                <a16:creationId xmlns:a16="http://schemas.microsoft.com/office/drawing/2014/main" id="{3B550E30-877B-8C4F-9FCA-5B345DE066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8526" y="6111597"/>
            <a:ext cx="1511300" cy="571500"/>
          </a:xfrm>
          <a:prstGeom prst="rect">
            <a:avLst/>
          </a:prstGeom>
        </p:spPr>
      </p:pic>
      <p:sp>
        <p:nvSpPr>
          <p:cNvPr id="7" name="Rectangle 6">
            <a:extLst>
              <a:ext uri="{FF2B5EF4-FFF2-40B4-BE49-F238E27FC236}">
                <a16:creationId xmlns:a16="http://schemas.microsoft.com/office/drawing/2014/main" id="{99F8FFAF-D015-464C-9AC0-BB1A3B5178CE}"/>
              </a:ext>
            </a:extLst>
          </p:cNvPr>
          <p:cNvSpPr/>
          <p:nvPr/>
        </p:nvSpPr>
        <p:spPr>
          <a:xfrm>
            <a:off x="1660990" y="1122211"/>
            <a:ext cx="3520663" cy="646331"/>
          </a:xfrm>
          <a:prstGeom prst="rect">
            <a:avLst/>
          </a:prstGeom>
        </p:spPr>
        <p:txBody>
          <a:bodyPr wrap="square">
            <a:spAutoFit/>
          </a:bodyPr>
          <a:lstStyle/>
          <a:p>
            <a:pPr algn="ct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PhD, CNS, LDN, FACSM, FAIS, FACN</a:t>
            </a:r>
          </a:p>
        </p:txBody>
      </p:sp>
      <p:sp>
        <p:nvSpPr>
          <p:cNvPr id="8" name="Rectangle 7">
            <a:extLst>
              <a:ext uri="{FF2B5EF4-FFF2-40B4-BE49-F238E27FC236}">
                <a16:creationId xmlns:a16="http://schemas.microsoft.com/office/drawing/2014/main" id="{22CF7774-1997-744E-BD74-757213258DAC}"/>
              </a:ext>
            </a:extLst>
          </p:cNvPr>
          <p:cNvSpPr/>
          <p:nvPr/>
        </p:nvSpPr>
        <p:spPr>
          <a:xfrm>
            <a:off x="1576906" y="752879"/>
            <a:ext cx="3688830" cy="369332"/>
          </a:xfrm>
          <a:prstGeom prst="rect">
            <a:avLst/>
          </a:prstGeom>
        </p:spPr>
        <p:txBody>
          <a:bodyPr wrap="none">
            <a:spAutoFit/>
          </a:bodyPr>
          <a:lstStyle/>
          <a:p>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 Amare’s Chief Science Officer</a:t>
            </a:r>
          </a:p>
        </p:txBody>
      </p:sp>
      <p:sp>
        <p:nvSpPr>
          <p:cNvPr id="9" name="Rectangle 8">
            <a:extLst>
              <a:ext uri="{FF2B5EF4-FFF2-40B4-BE49-F238E27FC236}">
                <a16:creationId xmlns:a16="http://schemas.microsoft.com/office/drawing/2014/main" id="{51748DA2-7A21-A94A-9DF2-5FCE96CEBB67}"/>
              </a:ext>
            </a:extLst>
          </p:cNvPr>
          <p:cNvSpPr/>
          <p:nvPr/>
        </p:nvSpPr>
        <p:spPr>
          <a:xfrm>
            <a:off x="1697428" y="358199"/>
            <a:ext cx="3304110" cy="461665"/>
          </a:xfrm>
          <a:prstGeom prst="rect">
            <a:avLst/>
          </a:prstGeom>
        </p:spPr>
        <p:txBody>
          <a:bodyPr wrap="none">
            <a:spAutoFit/>
          </a:bodyPr>
          <a:lstStyle/>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Dr. Shawn Talbott</a:t>
            </a:r>
          </a:p>
        </p:txBody>
      </p:sp>
    </p:spTree>
    <p:extLst>
      <p:ext uri="{BB962C8B-B14F-4D97-AF65-F5344CB8AC3E}">
        <p14:creationId xmlns:p14="http://schemas.microsoft.com/office/powerpoint/2010/main" val="3900390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Aller" charset="0"/>
                <a:ea typeface="Aller" charset="0"/>
                <a:cs typeface="Aller" charset="0"/>
              </a:rPr>
              <a:t>GRIM REALITY</a:t>
            </a:r>
          </a:p>
        </p:txBody>
      </p:sp>
      <p:pic>
        <p:nvPicPr>
          <p:cNvPr id="8" name="Picture 7">
            <a:extLst>
              <a:ext uri="{FF2B5EF4-FFF2-40B4-BE49-F238E27FC236}">
                <a16:creationId xmlns:a16="http://schemas.microsoft.com/office/drawing/2014/main" id="{E833C056-6048-4202-B949-6658A37BB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2808" y="1724214"/>
            <a:ext cx="5384125" cy="4037149"/>
          </a:xfrm>
          <a:prstGeom prst="rect">
            <a:avLst/>
          </a:prstGeom>
        </p:spPr>
      </p:pic>
      <p:sp>
        <p:nvSpPr>
          <p:cNvPr id="7" name="Text Placeholder 2"/>
          <p:cNvSpPr txBox="1">
            <a:spLocks/>
          </p:cNvSpPr>
          <p:nvPr/>
        </p:nvSpPr>
        <p:spPr>
          <a:xfrm>
            <a:off x="465262" y="1902965"/>
            <a:ext cx="8526338" cy="433383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1800" b="1" dirty="0">
                <a:solidFill>
                  <a:srgbClr val="FF0000"/>
                </a:solidFill>
              </a:rPr>
              <a:t>Americans spend over $100 billion annually on “feel better” products</a:t>
            </a:r>
            <a:r>
              <a:rPr lang="en-US" sz="1800" b="1" dirty="0">
                <a:solidFill>
                  <a:srgbClr val="8064A2">
                    <a:lumMod val="75000"/>
                  </a:srgbClr>
                </a:solidFill>
              </a:rPr>
              <a:t>, from painkillers and anti-depressants to alternative and complementary therapies</a:t>
            </a:r>
            <a:endParaRPr lang="en-US" sz="1800" dirty="0">
              <a:solidFill>
                <a:srgbClr val="8064A2">
                  <a:lumMod val="75000"/>
                </a:srgbClr>
              </a:solidFill>
            </a:endParaRPr>
          </a:p>
          <a:p>
            <a:pPr>
              <a:defRPr/>
            </a:pPr>
            <a:endParaRPr lang="en-US" sz="1800" b="1" dirty="0">
              <a:solidFill>
                <a:prstClr val="black"/>
              </a:solidFill>
            </a:endParaRPr>
          </a:p>
          <a:p>
            <a:pPr>
              <a:defRPr/>
            </a:pPr>
            <a:r>
              <a:rPr lang="en-US" sz="1800" b="1" dirty="0">
                <a:solidFill>
                  <a:srgbClr val="FF0000"/>
                </a:solidFill>
              </a:rPr>
              <a:t>Nearly 100 million Americans suffer from occasional aches and pains </a:t>
            </a:r>
            <a:r>
              <a:rPr lang="en-US" sz="1800" b="1" dirty="0">
                <a:solidFill>
                  <a:srgbClr val="8064A2">
                    <a:lumMod val="75000"/>
                  </a:srgbClr>
                </a:solidFill>
              </a:rPr>
              <a:t>– and is one of the most common reasons that</a:t>
            </a:r>
            <a:r>
              <a:rPr lang="en-US" sz="1800" b="1" dirty="0">
                <a:solidFill>
                  <a:prstClr val="black"/>
                </a:solidFill>
              </a:rPr>
              <a:t> </a:t>
            </a:r>
            <a:r>
              <a:rPr lang="en-US" sz="1800" b="1" dirty="0">
                <a:solidFill>
                  <a:srgbClr val="FF0000"/>
                </a:solidFill>
              </a:rPr>
              <a:t>people look </a:t>
            </a:r>
            <a:r>
              <a:rPr lang="en-US" sz="1800" b="1" dirty="0">
                <a:solidFill>
                  <a:srgbClr val="8064A2">
                    <a:lumMod val="75000"/>
                  </a:srgbClr>
                </a:solidFill>
              </a:rPr>
              <a:t>to complementary and alternative medicine (CAM) </a:t>
            </a:r>
            <a:r>
              <a:rPr lang="en-US" sz="1800" b="1" dirty="0">
                <a:solidFill>
                  <a:srgbClr val="FF0000"/>
                </a:solidFill>
              </a:rPr>
              <a:t>for non-pharmaceutical options</a:t>
            </a:r>
            <a:endParaRPr lang="en-US" sz="1800" dirty="0">
              <a:solidFill>
                <a:srgbClr val="FF0000"/>
              </a:solidFill>
            </a:endParaRPr>
          </a:p>
          <a:p>
            <a:pPr>
              <a:defRPr/>
            </a:pPr>
            <a:endParaRPr lang="en-US" sz="1800" dirty="0">
              <a:solidFill>
                <a:prstClr val="black"/>
              </a:solidFill>
            </a:endParaRPr>
          </a:p>
          <a:p>
            <a:pPr>
              <a:defRPr/>
            </a:pPr>
            <a:r>
              <a:rPr lang="en-US" sz="1800" b="1" dirty="0">
                <a:solidFill>
                  <a:srgbClr val="8064A2">
                    <a:lumMod val="75000"/>
                  </a:srgbClr>
                </a:solidFill>
              </a:rPr>
              <a:t>Globally, more than </a:t>
            </a:r>
            <a:r>
              <a:rPr lang="en-US" sz="1800" b="1" dirty="0">
                <a:solidFill>
                  <a:srgbClr val="FF0000"/>
                </a:solidFill>
              </a:rPr>
              <a:t>350 million people </a:t>
            </a:r>
            <a:r>
              <a:rPr lang="en-US" sz="1800" b="1" dirty="0">
                <a:solidFill>
                  <a:srgbClr val="8064A2">
                    <a:lumMod val="75000"/>
                  </a:srgbClr>
                </a:solidFill>
              </a:rPr>
              <a:t>are affected by </a:t>
            </a:r>
            <a:r>
              <a:rPr lang="en-US" sz="1800" b="1" dirty="0">
                <a:solidFill>
                  <a:srgbClr val="FF0000"/>
                </a:solidFill>
              </a:rPr>
              <a:t>feelings of depression</a:t>
            </a:r>
            <a:r>
              <a:rPr lang="en-US" sz="1800" b="1" dirty="0">
                <a:solidFill>
                  <a:prstClr val="black"/>
                </a:solidFill>
              </a:rPr>
              <a:t> </a:t>
            </a:r>
            <a:r>
              <a:rPr lang="en-US" sz="1800" b="1" dirty="0">
                <a:solidFill>
                  <a:srgbClr val="8064A2">
                    <a:lumMod val="75000"/>
                  </a:srgbClr>
                </a:solidFill>
              </a:rPr>
              <a:t>each year</a:t>
            </a:r>
            <a:endParaRPr lang="en-US" sz="1800" dirty="0">
              <a:solidFill>
                <a:srgbClr val="8064A2">
                  <a:lumMod val="75000"/>
                </a:srgbClr>
              </a:solidFill>
            </a:endParaRPr>
          </a:p>
          <a:p>
            <a:pPr>
              <a:defRPr/>
            </a:pPr>
            <a:endParaRPr lang="en-US" sz="1800" dirty="0">
              <a:solidFill>
                <a:prstClr val="black"/>
              </a:solidFill>
            </a:endParaRPr>
          </a:p>
          <a:p>
            <a:pPr>
              <a:defRPr/>
            </a:pPr>
            <a:r>
              <a:rPr lang="en-US" sz="1800" b="1" dirty="0">
                <a:solidFill>
                  <a:srgbClr val="FF0000"/>
                </a:solidFill>
              </a:rPr>
              <a:t>More than 80% </a:t>
            </a:r>
            <a:r>
              <a:rPr lang="en-US" sz="1800" b="1" dirty="0">
                <a:solidFill>
                  <a:srgbClr val="8064A2">
                    <a:lumMod val="75000"/>
                  </a:srgbClr>
                </a:solidFill>
              </a:rPr>
              <a:t>of the nation’s 20 million college stud</a:t>
            </a:r>
            <a:r>
              <a:rPr lang="en-US" sz="1800" b="1" dirty="0">
                <a:solidFill>
                  <a:prstClr val="black"/>
                </a:solidFill>
              </a:rPr>
              <a:t>ents </a:t>
            </a:r>
            <a:r>
              <a:rPr lang="en-US" sz="1800" b="1" dirty="0">
                <a:solidFill>
                  <a:srgbClr val="FF0000"/>
                </a:solidFill>
              </a:rPr>
              <a:t>feel “exhausted and overwhelmed by stress”</a:t>
            </a:r>
            <a:r>
              <a:rPr lang="en-US" sz="1800" b="1" dirty="0">
                <a:solidFill>
                  <a:prstClr val="black"/>
                </a:solidFill>
              </a:rPr>
              <a:t> </a:t>
            </a:r>
            <a:r>
              <a:rPr lang="en-US" sz="1800" b="1" dirty="0">
                <a:solidFill>
                  <a:srgbClr val="8064A2">
                    <a:lumMod val="75000"/>
                  </a:srgbClr>
                </a:solidFill>
              </a:rPr>
              <a:t>- and more than one-third feel </a:t>
            </a:r>
            <a:r>
              <a:rPr lang="en-US" sz="1800" b="1" dirty="0">
                <a:solidFill>
                  <a:srgbClr val="FF0000"/>
                </a:solidFill>
              </a:rPr>
              <a:t>“depressed” to the point of dysfunction</a:t>
            </a:r>
            <a:endParaRPr lang="en-US" sz="1800" dirty="0">
              <a:solidFill>
                <a:srgbClr val="FF0000"/>
              </a:solidFill>
            </a:endParaRPr>
          </a:p>
          <a:p>
            <a:pPr>
              <a:defRPr/>
            </a:pPr>
            <a:endParaRPr lang="en-US" sz="1800" dirty="0">
              <a:solidFill>
                <a:prstClr val="black"/>
              </a:solidFill>
            </a:endParaRPr>
          </a:p>
        </p:txBody>
      </p:sp>
      <p:grpSp>
        <p:nvGrpSpPr>
          <p:cNvPr id="5" name="Group 4"/>
          <p:cNvGrpSpPr/>
          <p:nvPr/>
        </p:nvGrpSpPr>
        <p:grpSpPr>
          <a:xfrm>
            <a:off x="8529704" y="652687"/>
            <a:ext cx="1669667" cy="1616734"/>
            <a:chOff x="148435" y="1259635"/>
            <a:chExt cx="2660232" cy="2194763"/>
          </a:xfrm>
        </p:grpSpPr>
        <p:sp>
          <p:nvSpPr>
            <p:cNvPr id="6" name="Oval 5"/>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9" name="TextBox 8"/>
            <p:cNvSpPr txBox="1"/>
            <p:nvPr/>
          </p:nvSpPr>
          <p:spPr>
            <a:xfrm>
              <a:off x="270456" y="1953610"/>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061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77686"/>
            <a:ext cx="5421085" cy="4065814"/>
          </a:xfrm>
          <a:prstGeom prst="rect">
            <a:avLst/>
          </a:prstGeom>
        </p:spPr>
      </p:pic>
      <p:sp>
        <p:nvSpPr>
          <p:cNvPr id="4" name="TextBox 3"/>
          <p:cNvSpPr txBox="1"/>
          <p:nvPr/>
        </p:nvSpPr>
        <p:spPr>
          <a:xfrm>
            <a:off x="256032" y="164592"/>
            <a:ext cx="603504" cy="1200329"/>
          </a:xfrm>
          <a:prstGeom prst="rect">
            <a:avLst/>
          </a:prstGeom>
          <a:solidFill>
            <a:schemeClr val="bg1"/>
          </a:solidFill>
        </p:spPr>
        <p:txBody>
          <a:bodyPr wrap="square" rtlCol="0">
            <a:spAutoFit/>
          </a:bodyPr>
          <a:lstStyle/>
          <a:p>
            <a:r>
              <a:rPr lang="en-US" sz="2400" dirty="0">
                <a:solidFill>
                  <a:srgbClr val="FFFFFF"/>
                </a:solidFill>
              </a:rPr>
              <a:t>.</a:t>
            </a:r>
          </a:p>
          <a:p>
            <a:endParaRPr lang="en-US" sz="2400" dirty="0">
              <a:solidFill>
                <a:srgbClr val="FFFFFF"/>
              </a:solidFill>
            </a:endParaRPr>
          </a:p>
          <a:p>
            <a:endParaRPr lang="en-US" sz="2400" dirty="0">
              <a:solidFill>
                <a:srgbClr val="FFFFFF"/>
              </a:solidFill>
            </a:endParaRPr>
          </a:p>
        </p:txBody>
      </p:sp>
      <p:grpSp>
        <p:nvGrpSpPr>
          <p:cNvPr id="5" name="Group 4"/>
          <p:cNvGrpSpPr/>
          <p:nvPr/>
        </p:nvGrpSpPr>
        <p:grpSpPr>
          <a:xfrm>
            <a:off x="2710542" y="608598"/>
            <a:ext cx="1669667" cy="1616734"/>
            <a:chOff x="148435" y="1259635"/>
            <a:chExt cx="2660232" cy="2194763"/>
          </a:xfrm>
        </p:grpSpPr>
        <p:sp>
          <p:nvSpPr>
            <p:cNvPr id="7" name="Oval 6"/>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8" name="TextBox 7"/>
            <p:cNvSpPr txBox="1"/>
            <p:nvPr/>
          </p:nvSpPr>
          <p:spPr>
            <a:xfrm>
              <a:off x="270456" y="1953611"/>
              <a:ext cx="2416187" cy="960976"/>
            </a:xfrm>
            <a:prstGeom prst="rect">
              <a:avLst/>
            </a:prstGeom>
            <a:noFill/>
          </p:spPr>
          <p:txBody>
            <a:bodyPr wrap="square" rtlCol="0">
              <a:spAutoFit/>
            </a:bodyPr>
            <a:lstStyle/>
            <a:p>
              <a:pPr algn="ctr"/>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sp>
        <p:nvSpPr>
          <p:cNvPr id="2" name="Rectangle 1"/>
          <p:cNvSpPr/>
          <p:nvPr/>
        </p:nvSpPr>
        <p:spPr>
          <a:xfrm>
            <a:off x="695010" y="3967924"/>
            <a:ext cx="4352925" cy="1477328"/>
          </a:xfrm>
          <a:prstGeom prst="rect">
            <a:avLst/>
          </a:prstGeom>
        </p:spPr>
        <p:txBody>
          <a:bodyPr wrap="square">
            <a:spAutoFit/>
          </a:bodyPr>
          <a:lstStyle/>
          <a:p>
            <a:pPr>
              <a:defRPr/>
            </a:pPr>
            <a:r>
              <a:rPr lang="en-US" b="1" dirty="0">
                <a:solidFill>
                  <a:srgbClr val="8064A2">
                    <a:lumMod val="75000"/>
                  </a:srgbClr>
                </a:solidFill>
              </a:rPr>
              <a:t>The World Health Organization calls </a:t>
            </a:r>
            <a:r>
              <a:rPr lang="en-US" b="1" dirty="0">
                <a:solidFill>
                  <a:srgbClr val="FF0000"/>
                </a:solidFill>
              </a:rPr>
              <a:t>Stress “the health epidemic of the 21st century” </a:t>
            </a:r>
            <a:r>
              <a:rPr lang="en-US" b="1" dirty="0">
                <a:solidFill>
                  <a:srgbClr val="8064A2">
                    <a:lumMod val="75000"/>
                  </a:srgbClr>
                </a:solidFill>
              </a:rPr>
              <a:t>with more than 350 million people affected around the world.</a:t>
            </a:r>
            <a:endParaRPr lang="en-US" dirty="0">
              <a:solidFill>
                <a:srgbClr val="8064A2">
                  <a:lumMod val="75000"/>
                </a:srgbClr>
              </a:solidFill>
            </a:endParaRPr>
          </a:p>
          <a:p>
            <a:pPr>
              <a:defRPr/>
            </a:pPr>
            <a:endParaRPr lang="en-US" dirty="0">
              <a:solidFill>
                <a:prstClr val="black"/>
              </a:solidFill>
            </a:endParaRPr>
          </a:p>
        </p:txBody>
      </p:sp>
      <p:grpSp>
        <p:nvGrpSpPr>
          <p:cNvPr id="27" name="Group 26"/>
          <p:cNvGrpSpPr/>
          <p:nvPr/>
        </p:nvGrpSpPr>
        <p:grpSpPr>
          <a:xfrm>
            <a:off x="5808260" y="278894"/>
            <a:ext cx="6035963" cy="4953205"/>
            <a:chOff x="5808260" y="131934"/>
            <a:chExt cx="6035963" cy="4953205"/>
          </a:xfrm>
        </p:grpSpPr>
        <p:pic>
          <p:nvPicPr>
            <p:cNvPr id="22" name="Picture 21"/>
            <p:cNvPicPr>
              <a:picLocks noChangeAspect="1"/>
            </p:cNvPicPr>
            <p:nvPr/>
          </p:nvPicPr>
          <p:blipFill>
            <a:blip r:embed="rId5"/>
            <a:stretch>
              <a:fillRect/>
            </a:stretch>
          </p:blipFill>
          <p:spPr>
            <a:xfrm>
              <a:off x="10321593" y="240701"/>
              <a:ext cx="1447445" cy="2048520"/>
            </a:xfrm>
            <a:prstGeom prst="rect">
              <a:avLst/>
            </a:prstGeom>
          </p:spPr>
        </p:pic>
        <p:pic>
          <p:nvPicPr>
            <p:cNvPr id="10" name="Picture 9">
              <a:extLst>
                <a:ext uri="{FF2B5EF4-FFF2-40B4-BE49-F238E27FC236}">
                  <a16:creationId xmlns:a16="http://schemas.microsoft.com/office/drawing/2014/main" id="{167FF9F6-D681-2541-8664-3446C8BE67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8260" y="268104"/>
              <a:ext cx="1462367" cy="2048520"/>
            </a:xfrm>
            <a:prstGeom prst="rect">
              <a:avLst/>
            </a:prstGeom>
          </p:spPr>
        </p:pic>
        <p:pic>
          <p:nvPicPr>
            <p:cNvPr id="3" name="Picture 2"/>
            <p:cNvPicPr>
              <a:picLocks noChangeAspect="1"/>
            </p:cNvPicPr>
            <p:nvPr/>
          </p:nvPicPr>
          <p:blipFill>
            <a:blip r:embed="rId7"/>
            <a:stretch>
              <a:fillRect/>
            </a:stretch>
          </p:blipFill>
          <p:spPr>
            <a:xfrm>
              <a:off x="7300293" y="131934"/>
              <a:ext cx="1462367" cy="2032640"/>
            </a:xfrm>
            <a:prstGeom prst="rect">
              <a:avLst/>
            </a:prstGeom>
          </p:spPr>
        </p:pic>
        <p:pic>
          <p:nvPicPr>
            <p:cNvPr id="14" name="Picture 13">
              <a:extLst>
                <a:ext uri="{FF2B5EF4-FFF2-40B4-BE49-F238E27FC236}">
                  <a16:creationId xmlns:a16="http://schemas.microsoft.com/office/drawing/2014/main" id="{5B888B0B-924B-814B-95D9-441EE8779A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2777" y="131934"/>
              <a:ext cx="1462367" cy="2048520"/>
            </a:xfrm>
            <a:prstGeom prst="rect">
              <a:avLst/>
            </a:prstGeom>
          </p:spPr>
        </p:pic>
        <p:pic>
          <p:nvPicPr>
            <p:cNvPr id="18" name="Picture 17"/>
            <p:cNvPicPr>
              <a:picLocks noChangeAspect="1"/>
            </p:cNvPicPr>
            <p:nvPr/>
          </p:nvPicPr>
          <p:blipFill>
            <a:blip r:embed="rId9"/>
            <a:stretch>
              <a:fillRect/>
            </a:stretch>
          </p:blipFill>
          <p:spPr>
            <a:xfrm>
              <a:off x="10183633" y="1822948"/>
              <a:ext cx="1447445" cy="2048520"/>
            </a:xfrm>
            <a:prstGeom prst="rect">
              <a:avLst/>
            </a:prstGeom>
          </p:spPr>
        </p:pic>
        <p:pic>
          <p:nvPicPr>
            <p:cNvPr id="24" name="Picture 23"/>
            <p:cNvPicPr>
              <a:picLocks noChangeAspect="1"/>
            </p:cNvPicPr>
            <p:nvPr/>
          </p:nvPicPr>
          <p:blipFill>
            <a:blip r:embed="rId10"/>
            <a:stretch>
              <a:fillRect/>
            </a:stretch>
          </p:blipFill>
          <p:spPr>
            <a:xfrm>
              <a:off x="5922713" y="1960082"/>
              <a:ext cx="1462367" cy="2032640"/>
            </a:xfrm>
            <a:prstGeom prst="rect">
              <a:avLst/>
            </a:prstGeom>
          </p:spPr>
        </p:pic>
        <p:pic>
          <p:nvPicPr>
            <p:cNvPr id="26" name="Picture 25">
              <a:extLst>
                <a:ext uri="{FF2B5EF4-FFF2-40B4-BE49-F238E27FC236}">
                  <a16:creationId xmlns:a16="http://schemas.microsoft.com/office/drawing/2014/main" id="{0509A9AB-AA28-7A4A-920D-896FF820371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71290" y="3129548"/>
              <a:ext cx="1472933" cy="1923831"/>
            </a:xfrm>
            <a:prstGeom prst="rect">
              <a:avLst/>
            </a:prstGeom>
          </p:spPr>
        </p:pic>
        <p:pic>
          <p:nvPicPr>
            <p:cNvPr id="20" name="Picture 19"/>
            <p:cNvPicPr>
              <a:picLocks noChangeAspect="1"/>
            </p:cNvPicPr>
            <p:nvPr/>
          </p:nvPicPr>
          <p:blipFill>
            <a:blip r:embed="rId12"/>
            <a:stretch>
              <a:fillRect/>
            </a:stretch>
          </p:blipFill>
          <p:spPr>
            <a:xfrm>
              <a:off x="6081015" y="3608299"/>
              <a:ext cx="2014485" cy="1476840"/>
            </a:xfrm>
            <a:prstGeom prst="rect">
              <a:avLst/>
            </a:prstGeom>
          </p:spPr>
        </p:pic>
        <p:pic>
          <p:nvPicPr>
            <p:cNvPr id="13" name="Picture 12"/>
            <p:cNvPicPr>
              <a:picLocks noChangeAspect="1"/>
            </p:cNvPicPr>
            <p:nvPr/>
          </p:nvPicPr>
          <p:blipFill>
            <a:blip r:embed="rId13"/>
            <a:stretch>
              <a:fillRect/>
            </a:stretch>
          </p:blipFill>
          <p:spPr>
            <a:xfrm>
              <a:off x="8166515" y="3608299"/>
              <a:ext cx="2059251" cy="1445080"/>
            </a:xfrm>
            <a:prstGeom prst="rect">
              <a:avLst/>
            </a:prstGeom>
          </p:spPr>
        </p:pic>
        <p:pic>
          <p:nvPicPr>
            <p:cNvPr id="16" name="Picture 15"/>
            <p:cNvPicPr>
              <a:picLocks noChangeAspect="1"/>
            </p:cNvPicPr>
            <p:nvPr/>
          </p:nvPicPr>
          <p:blipFill>
            <a:blip r:embed="rId14"/>
            <a:stretch>
              <a:fillRect/>
            </a:stretch>
          </p:blipFill>
          <p:spPr>
            <a:xfrm>
              <a:off x="7708202" y="1983398"/>
              <a:ext cx="2215278" cy="1727621"/>
            </a:xfrm>
            <a:prstGeom prst="rect">
              <a:avLst/>
            </a:prstGeom>
          </p:spPr>
        </p:pic>
      </p:grpSp>
      <p:sp>
        <p:nvSpPr>
          <p:cNvPr id="28" name="TextBox 27"/>
          <p:cNvSpPr txBox="1"/>
          <p:nvPr/>
        </p:nvSpPr>
        <p:spPr>
          <a:xfrm>
            <a:off x="6081015" y="5366926"/>
            <a:ext cx="5688023" cy="954107"/>
          </a:xfrm>
          <a:prstGeom prst="rect">
            <a:avLst/>
          </a:prstGeom>
          <a:noFill/>
        </p:spPr>
        <p:txBody>
          <a:bodyPr wrap="square" rtlCol="0">
            <a:spAutoFit/>
          </a:bodyPr>
          <a:lstStyle/>
          <a:p>
            <a:pPr algn="ctr"/>
            <a:r>
              <a:rPr lang="en-US" sz="2800" dirty="0">
                <a:solidFill>
                  <a:srgbClr val="000000"/>
                </a:solidFill>
              </a:rPr>
              <a:t>Mental Wellness is becoming </a:t>
            </a:r>
          </a:p>
          <a:p>
            <a:pPr algn="ctr"/>
            <a:r>
              <a:rPr lang="en-US" sz="2800" i="1" dirty="0">
                <a:solidFill>
                  <a:srgbClr val="000000"/>
                </a:solidFill>
              </a:rPr>
              <a:t>“the national conversation”</a:t>
            </a:r>
          </a:p>
        </p:txBody>
      </p:sp>
    </p:spTree>
    <p:extLst>
      <p:ext uri="{BB962C8B-B14F-4D97-AF65-F5344CB8AC3E}">
        <p14:creationId xmlns:p14="http://schemas.microsoft.com/office/powerpoint/2010/main" val="32349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59400" y="3022601"/>
            <a:ext cx="1651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47900" y="1943100"/>
            <a:ext cx="1676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07076" y="1282701"/>
            <a:ext cx="976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16600" y="469901"/>
            <a:ext cx="18161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32800" y="2832101"/>
            <a:ext cx="12271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6"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40300" y="4483100"/>
            <a:ext cx="16208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7"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39100" y="1701800"/>
            <a:ext cx="1525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8"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89314" y="3187700"/>
            <a:ext cx="12414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9"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387601" y="5238750"/>
            <a:ext cx="16430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0" name="Picture 1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54213" y="977901"/>
            <a:ext cx="1479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1"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86226" y="939801"/>
            <a:ext cx="9763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2" name="Picture 1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953501" y="4318000"/>
            <a:ext cx="1374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3" name="Picture 1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396164" y="4000500"/>
            <a:ext cx="9794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4" name="Picture 14"/>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400800" y="5461000"/>
            <a:ext cx="212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5" name="Picture 1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476501" y="3987801"/>
            <a:ext cx="16160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6" name="Picture 16"/>
          <p:cNvPicPr>
            <a:picLocks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4368800" y="5918200"/>
            <a:ext cx="1879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7" name="Picture 17"/>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972550" y="566738"/>
            <a:ext cx="1117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98" name="Rectangle 18"/>
          <p:cNvSpPr>
            <a:spLocks/>
          </p:cNvSpPr>
          <p:nvPr/>
        </p:nvSpPr>
        <p:spPr bwMode="auto">
          <a:xfrm>
            <a:off x="1446949" y="1808927"/>
            <a:ext cx="9696565" cy="2862322"/>
          </a:xfrm>
          <a:prstGeom prst="rect">
            <a:avLst/>
          </a:prstGeom>
          <a:noFill/>
          <a:ln>
            <a:noFill/>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18600" b="1">
                <a:solidFill>
                  <a:srgbClr val="FF7F00"/>
                </a:solidFill>
                <a:latin typeface="Lucida Grande" charset="0"/>
                <a:ea typeface="ＭＳ Ｐゴシック" charset="0"/>
                <a:cs typeface="Lucida Grande" charset="0"/>
                <a:sym typeface="Lucida Grande" charset="0"/>
              </a:rPr>
              <a:t>$100B+</a:t>
            </a:r>
          </a:p>
        </p:txBody>
      </p:sp>
      <p:grpSp>
        <p:nvGrpSpPr>
          <p:cNvPr id="20" name="Group 19"/>
          <p:cNvGrpSpPr/>
          <p:nvPr/>
        </p:nvGrpSpPr>
        <p:grpSpPr>
          <a:xfrm>
            <a:off x="177757" y="950257"/>
            <a:ext cx="1669667" cy="1616734"/>
            <a:chOff x="148435" y="1259635"/>
            <a:chExt cx="2660232" cy="2194763"/>
          </a:xfrm>
        </p:grpSpPr>
        <p:sp>
          <p:nvSpPr>
            <p:cNvPr id="21" name="Oval 20"/>
            <p:cNvSpPr/>
            <p:nvPr/>
          </p:nvSpPr>
          <p:spPr>
            <a:xfrm>
              <a:off x="148435" y="1259635"/>
              <a:ext cx="2660232" cy="2194763"/>
            </a:xfrm>
            <a:prstGeom prst="ellipse">
              <a:avLst/>
            </a:prstGeom>
            <a:blipFill rotWithShape="1">
              <a:blip r:embed="rId19"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22" name="TextBox 21"/>
            <p:cNvSpPr txBox="1"/>
            <p:nvPr/>
          </p:nvSpPr>
          <p:spPr>
            <a:xfrm>
              <a:off x="270456" y="1953610"/>
              <a:ext cx="2416187" cy="960976"/>
            </a:xfrm>
            <a:prstGeom prst="rect">
              <a:avLst/>
            </a:prstGeom>
            <a:noFill/>
          </p:spPr>
          <p:txBody>
            <a:bodyPr wrap="square" rtlCol="0">
              <a:spAutoFit/>
            </a:bodyPr>
            <a:lstStyle/>
            <a:p>
              <a:pPr algn="ctr" defTabSz="609585"/>
              <a:r>
                <a:rPr lang="en-US" sz="2000" b="1">
                  <a:solidFill>
                    <a:srgbClr val="604A7B"/>
                  </a:solidFill>
                  <a:latin typeface="Arial"/>
                  <a:cs typeface="Arial"/>
                </a:rPr>
                <a:t>MASSIVE NEED</a:t>
              </a:r>
              <a:endParaRPr lang="en-US" sz="2000" b="1" dirty="0">
                <a:solidFill>
                  <a:srgbClr val="604A7B"/>
                </a:solidFill>
                <a:latin typeface="Arial"/>
                <a:cs typeface="Arial"/>
              </a:endParaRPr>
            </a:p>
          </p:txBody>
        </p:sp>
      </p:grpSp>
    </p:spTree>
    <p:extLst>
      <p:ext uri="{BB962C8B-B14F-4D97-AF65-F5344CB8AC3E}">
        <p14:creationId xmlns:p14="http://schemas.microsoft.com/office/powerpoint/2010/main" val="1705808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strVal val="4*#ppt_w"/>
                                          </p:val>
                                        </p:tav>
                                        <p:tav tm="100000">
                                          <p:val>
                                            <p:strVal val="#ppt_w"/>
                                          </p:val>
                                        </p:tav>
                                      </p:tavLst>
                                    </p:anim>
                                    <p:anim calcmode="lin" valueType="num">
                                      <p:cBhvr>
                                        <p:cTn id="8" dur="500" fill="hold"/>
                                        <p:tgtEl>
                                          <p:spTgt spid="4608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200"/>
                                  </p:stCondLst>
                                  <p:childTnLst>
                                    <p:set>
                                      <p:cBhvr>
                                        <p:cTn id="11" dur="1" fill="hold">
                                          <p:stCondLst>
                                            <p:cond delay="0"/>
                                          </p:stCondLst>
                                        </p:cTn>
                                        <p:tgtEl>
                                          <p:spTgt spid="46087"/>
                                        </p:tgtEl>
                                        <p:attrNameLst>
                                          <p:attrName>style.visibility</p:attrName>
                                        </p:attrNameLst>
                                      </p:cBhvr>
                                      <p:to>
                                        <p:strVal val="visible"/>
                                      </p:to>
                                    </p:set>
                                    <p:anim calcmode="lin" valueType="num">
                                      <p:cBhvr>
                                        <p:cTn id="12" dur="500" fill="hold"/>
                                        <p:tgtEl>
                                          <p:spTgt spid="46087"/>
                                        </p:tgtEl>
                                        <p:attrNameLst>
                                          <p:attrName>ppt_w</p:attrName>
                                        </p:attrNameLst>
                                      </p:cBhvr>
                                      <p:tavLst>
                                        <p:tav tm="0">
                                          <p:val>
                                            <p:strVal val="4*#ppt_w"/>
                                          </p:val>
                                        </p:tav>
                                        <p:tav tm="100000">
                                          <p:val>
                                            <p:strVal val="#ppt_w"/>
                                          </p:val>
                                        </p:tav>
                                      </p:tavLst>
                                    </p:anim>
                                    <p:anim calcmode="lin" valueType="num">
                                      <p:cBhvr>
                                        <p:cTn id="13" dur="500" fill="hold"/>
                                        <p:tgtEl>
                                          <p:spTgt spid="46087"/>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200"/>
                            </p:stCondLst>
                            <p:childTnLst>
                              <p:par>
                                <p:cTn id="15" presetID="23" presetClass="entr" presetSubtype="32" fill="hold" nodeType="afterEffect">
                                  <p:stCondLst>
                                    <p:cond delay="200"/>
                                  </p:stCondLst>
                                  <p:childTnLst>
                                    <p:set>
                                      <p:cBhvr>
                                        <p:cTn id="16" dur="1" fill="hold">
                                          <p:stCondLst>
                                            <p:cond delay="0"/>
                                          </p:stCondLst>
                                        </p:cTn>
                                        <p:tgtEl>
                                          <p:spTgt spid="46088"/>
                                        </p:tgtEl>
                                        <p:attrNameLst>
                                          <p:attrName>style.visibility</p:attrName>
                                        </p:attrNameLst>
                                      </p:cBhvr>
                                      <p:to>
                                        <p:strVal val="visible"/>
                                      </p:to>
                                    </p:set>
                                    <p:anim calcmode="lin" valueType="num">
                                      <p:cBhvr>
                                        <p:cTn id="17" dur="500" fill="hold"/>
                                        <p:tgtEl>
                                          <p:spTgt spid="46088"/>
                                        </p:tgtEl>
                                        <p:attrNameLst>
                                          <p:attrName>ppt_w</p:attrName>
                                        </p:attrNameLst>
                                      </p:cBhvr>
                                      <p:tavLst>
                                        <p:tav tm="0">
                                          <p:val>
                                            <p:strVal val="4*#ppt_w"/>
                                          </p:val>
                                        </p:tav>
                                        <p:tav tm="100000">
                                          <p:val>
                                            <p:strVal val="#ppt_w"/>
                                          </p:val>
                                        </p:tav>
                                      </p:tavLst>
                                    </p:anim>
                                    <p:anim calcmode="lin" valueType="num">
                                      <p:cBhvr>
                                        <p:cTn id="18" dur="500" fill="hold"/>
                                        <p:tgtEl>
                                          <p:spTgt spid="46088"/>
                                        </p:tgtEl>
                                        <p:attrNameLst>
                                          <p:attrName>ppt_h</p:attrName>
                                        </p:attrNameLst>
                                      </p:cBhvr>
                                      <p:tavLst>
                                        <p:tav tm="0">
                                          <p:val>
                                            <p:strVal val="4*#ppt_h"/>
                                          </p:val>
                                        </p:tav>
                                        <p:tav tm="100000">
                                          <p:val>
                                            <p:strVal val="#ppt_h"/>
                                          </p:val>
                                        </p:tav>
                                      </p:tavLst>
                                    </p:anim>
                                  </p:childTnLst>
                                </p:cTn>
                              </p:par>
                            </p:childTnLst>
                          </p:cTn>
                        </p:par>
                        <p:par>
                          <p:cTn id="19" fill="hold" nodeType="afterGroup">
                            <p:stCondLst>
                              <p:cond delay="1900"/>
                            </p:stCondLst>
                            <p:childTnLst>
                              <p:par>
                                <p:cTn id="20" presetID="23" presetClass="entr" presetSubtype="32" fill="hold" nodeType="afterEffect">
                                  <p:stCondLst>
                                    <p:cond delay="200"/>
                                  </p:stCondLst>
                                  <p:childTnLst>
                                    <p:set>
                                      <p:cBhvr>
                                        <p:cTn id="21" dur="1" fill="hold">
                                          <p:stCondLst>
                                            <p:cond delay="0"/>
                                          </p:stCondLst>
                                        </p:cTn>
                                        <p:tgtEl>
                                          <p:spTgt spid="46089"/>
                                        </p:tgtEl>
                                        <p:attrNameLst>
                                          <p:attrName>style.visibility</p:attrName>
                                        </p:attrNameLst>
                                      </p:cBhvr>
                                      <p:to>
                                        <p:strVal val="visible"/>
                                      </p:to>
                                    </p:set>
                                    <p:anim calcmode="lin" valueType="num">
                                      <p:cBhvr>
                                        <p:cTn id="22" dur="500" fill="hold"/>
                                        <p:tgtEl>
                                          <p:spTgt spid="46089"/>
                                        </p:tgtEl>
                                        <p:attrNameLst>
                                          <p:attrName>ppt_w</p:attrName>
                                        </p:attrNameLst>
                                      </p:cBhvr>
                                      <p:tavLst>
                                        <p:tav tm="0">
                                          <p:val>
                                            <p:strVal val="4*#ppt_w"/>
                                          </p:val>
                                        </p:tav>
                                        <p:tav tm="100000">
                                          <p:val>
                                            <p:strVal val="#ppt_w"/>
                                          </p:val>
                                        </p:tav>
                                      </p:tavLst>
                                    </p:anim>
                                    <p:anim calcmode="lin" valueType="num">
                                      <p:cBhvr>
                                        <p:cTn id="23" dur="500" fill="hold"/>
                                        <p:tgtEl>
                                          <p:spTgt spid="46089"/>
                                        </p:tgtEl>
                                        <p:attrNameLst>
                                          <p:attrName>ppt_h</p:attrName>
                                        </p:attrNameLst>
                                      </p:cBhvr>
                                      <p:tavLst>
                                        <p:tav tm="0">
                                          <p:val>
                                            <p:strVal val="4*#ppt_h"/>
                                          </p:val>
                                        </p:tav>
                                        <p:tav tm="100000">
                                          <p:val>
                                            <p:strVal val="#ppt_h"/>
                                          </p:val>
                                        </p:tav>
                                      </p:tavLst>
                                    </p:anim>
                                  </p:childTnLst>
                                </p:cTn>
                              </p:par>
                            </p:childTnLst>
                          </p:cTn>
                        </p:par>
                        <p:par>
                          <p:cTn id="24" fill="hold" nodeType="afterGroup">
                            <p:stCondLst>
                              <p:cond delay="2600"/>
                            </p:stCondLst>
                            <p:childTnLst>
                              <p:par>
                                <p:cTn id="25" presetID="23" presetClass="entr" presetSubtype="32" fill="hold" nodeType="afterEffect">
                                  <p:stCondLst>
                                    <p:cond delay="200"/>
                                  </p:stCondLst>
                                  <p:childTnLst>
                                    <p:set>
                                      <p:cBhvr>
                                        <p:cTn id="26" dur="1" fill="hold">
                                          <p:stCondLst>
                                            <p:cond delay="0"/>
                                          </p:stCondLst>
                                        </p:cTn>
                                        <p:tgtEl>
                                          <p:spTgt spid="46090"/>
                                        </p:tgtEl>
                                        <p:attrNameLst>
                                          <p:attrName>style.visibility</p:attrName>
                                        </p:attrNameLst>
                                      </p:cBhvr>
                                      <p:to>
                                        <p:strVal val="visible"/>
                                      </p:to>
                                    </p:set>
                                    <p:anim calcmode="lin" valueType="num">
                                      <p:cBhvr>
                                        <p:cTn id="27" dur="500" fill="hold"/>
                                        <p:tgtEl>
                                          <p:spTgt spid="46090"/>
                                        </p:tgtEl>
                                        <p:attrNameLst>
                                          <p:attrName>ppt_w</p:attrName>
                                        </p:attrNameLst>
                                      </p:cBhvr>
                                      <p:tavLst>
                                        <p:tav tm="0">
                                          <p:val>
                                            <p:strVal val="4*#ppt_w"/>
                                          </p:val>
                                        </p:tav>
                                        <p:tav tm="100000">
                                          <p:val>
                                            <p:strVal val="#ppt_w"/>
                                          </p:val>
                                        </p:tav>
                                      </p:tavLst>
                                    </p:anim>
                                    <p:anim calcmode="lin" valueType="num">
                                      <p:cBhvr>
                                        <p:cTn id="28" dur="500" fill="hold"/>
                                        <p:tgtEl>
                                          <p:spTgt spid="46090"/>
                                        </p:tgtEl>
                                        <p:attrNameLst>
                                          <p:attrName>ppt_h</p:attrName>
                                        </p:attrNameLst>
                                      </p:cBhvr>
                                      <p:tavLst>
                                        <p:tav tm="0">
                                          <p:val>
                                            <p:strVal val="4*#ppt_h"/>
                                          </p:val>
                                        </p:tav>
                                        <p:tav tm="100000">
                                          <p:val>
                                            <p:strVal val="#ppt_h"/>
                                          </p:val>
                                        </p:tav>
                                      </p:tavLst>
                                    </p:anim>
                                  </p:childTnLst>
                                </p:cTn>
                              </p:par>
                            </p:childTnLst>
                          </p:cTn>
                        </p:par>
                        <p:par>
                          <p:cTn id="29" fill="hold" nodeType="afterGroup">
                            <p:stCondLst>
                              <p:cond delay="3300"/>
                            </p:stCondLst>
                            <p:childTnLst>
                              <p:par>
                                <p:cTn id="30" presetID="23" presetClass="entr" presetSubtype="32" fill="hold" nodeType="afterEffect">
                                  <p:stCondLst>
                                    <p:cond delay="200"/>
                                  </p:stCondLst>
                                  <p:childTnLst>
                                    <p:set>
                                      <p:cBhvr>
                                        <p:cTn id="31" dur="1" fill="hold">
                                          <p:stCondLst>
                                            <p:cond delay="0"/>
                                          </p:stCondLst>
                                        </p:cTn>
                                        <p:tgtEl>
                                          <p:spTgt spid="46092"/>
                                        </p:tgtEl>
                                        <p:attrNameLst>
                                          <p:attrName>style.visibility</p:attrName>
                                        </p:attrNameLst>
                                      </p:cBhvr>
                                      <p:to>
                                        <p:strVal val="visible"/>
                                      </p:to>
                                    </p:set>
                                    <p:anim calcmode="lin" valueType="num">
                                      <p:cBhvr>
                                        <p:cTn id="32" dur="500" fill="hold"/>
                                        <p:tgtEl>
                                          <p:spTgt spid="46092"/>
                                        </p:tgtEl>
                                        <p:attrNameLst>
                                          <p:attrName>ppt_w</p:attrName>
                                        </p:attrNameLst>
                                      </p:cBhvr>
                                      <p:tavLst>
                                        <p:tav tm="0">
                                          <p:val>
                                            <p:strVal val="4*#ppt_w"/>
                                          </p:val>
                                        </p:tav>
                                        <p:tav tm="100000">
                                          <p:val>
                                            <p:strVal val="#ppt_w"/>
                                          </p:val>
                                        </p:tav>
                                      </p:tavLst>
                                    </p:anim>
                                    <p:anim calcmode="lin" valueType="num">
                                      <p:cBhvr>
                                        <p:cTn id="33" dur="500" fill="hold"/>
                                        <p:tgtEl>
                                          <p:spTgt spid="46092"/>
                                        </p:tgtEl>
                                        <p:attrNameLst>
                                          <p:attrName>ppt_h</p:attrName>
                                        </p:attrNameLst>
                                      </p:cBhvr>
                                      <p:tavLst>
                                        <p:tav tm="0">
                                          <p:val>
                                            <p:strVal val="4*#ppt_h"/>
                                          </p:val>
                                        </p:tav>
                                        <p:tav tm="100000">
                                          <p:val>
                                            <p:strVal val="#ppt_h"/>
                                          </p:val>
                                        </p:tav>
                                      </p:tavLst>
                                    </p:anim>
                                  </p:childTnLst>
                                </p:cTn>
                              </p:par>
                            </p:childTnLst>
                          </p:cTn>
                        </p:par>
                        <p:par>
                          <p:cTn id="34" fill="hold" nodeType="afterGroup">
                            <p:stCondLst>
                              <p:cond delay="4000"/>
                            </p:stCondLst>
                            <p:childTnLst>
                              <p:par>
                                <p:cTn id="35" presetID="23" presetClass="entr" presetSubtype="32" fill="hold" nodeType="afterEffect">
                                  <p:stCondLst>
                                    <p:cond delay="200"/>
                                  </p:stCondLst>
                                  <p:childTnLst>
                                    <p:set>
                                      <p:cBhvr>
                                        <p:cTn id="36" dur="1" fill="hold">
                                          <p:stCondLst>
                                            <p:cond delay="0"/>
                                          </p:stCondLst>
                                        </p:cTn>
                                        <p:tgtEl>
                                          <p:spTgt spid="46094"/>
                                        </p:tgtEl>
                                        <p:attrNameLst>
                                          <p:attrName>style.visibility</p:attrName>
                                        </p:attrNameLst>
                                      </p:cBhvr>
                                      <p:to>
                                        <p:strVal val="visible"/>
                                      </p:to>
                                    </p:set>
                                    <p:anim calcmode="lin" valueType="num">
                                      <p:cBhvr>
                                        <p:cTn id="37" dur="500" fill="hold"/>
                                        <p:tgtEl>
                                          <p:spTgt spid="46094"/>
                                        </p:tgtEl>
                                        <p:attrNameLst>
                                          <p:attrName>ppt_w</p:attrName>
                                        </p:attrNameLst>
                                      </p:cBhvr>
                                      <p:tavLst>
                                        <p:tav tm="0">
                                          <p:val>
                                            <p:strVal val="4*#ppt_w"/>
                                          </p:val>
                                        </p:tav>
                                        <p:tav tm="100000">
                                          <p:val>
                                            <p:strVal val="#ppt_w"/>
                                          </p:val>
                                        </p:tav>
                                      </p:tavLst>
                                    </p:anim>
                                    <p:anim calcmode="lin" valueType="num">
                                      <p:cBhvr>
                                        <p:cTn id="38" dur="500" fill="hold"/>
                                        <p:tgtEl>
                                          <p:spTgt spid="46094"/>
                                        </p:tgtEl>
                                        <p:attrNameLst>
                                          <p:attrName>ppt_h</p:attrName>
                                        </p:attrNameLst>
                                      </p:cBhvr>
                                      <p:tavLst>
                                        <p:tav tm="0">
                                          <p:val>
                                            <p:strVal val="4*#ppt_h"/>
                                          </p:val>
                                        </p:tav>
                                        <p:tav tm="100000">
                                          <p:val>
                                            <p:strVal val="#ppt_h"/>
                                          </p:val>
                                        </p:tav>
                                      </p:tavLst>
                                    </p:anim>
                                  </p:childTnLst>
                                </p:cTn>
                              </p:par>
                            </p:childTnLst>
                          </p:cTn>
                        </p:par>
                        <p:par>
                          <p:cTn id="39" fill="hold" nodeType="afterGroup">
                            <p:stCondLst>
                              <p:cond delay="4700"/>
                            </p:stCondLst>
                            <p:childTnLst>
                              <p:par>
                                <p:cTn id="40" presetID="23" presetClass="entr" presetSubtype="32" fill="hold" nodeType="afterEffect">
                                  <p:stCondLst>
                                    <p:cond delay="200"/>
                                  </p:stCondLst>
                                  <p:childTnLst>
                                    <p:set>
                                      <p:cBhvr>
                                        <p:cTn id="41" dur="1" fill="hold">
                                          <p:stCondLst>
                                            <p:cond delay="0"/>
                                          </p:stCondLst>
                                        </p:cTn>
                                        <p:tgtEl>
                                          <p:spTgt spid="46095"/>
                                        </p:tgtEl>
                                        <p:attrNameLst>
                                          <p:attrName>style.visibility</p:attrName>
                                        </p:attrNameLst>
                                      </p:cBhvr>
                                      <p:to>
                                        <p:strVal val="visible"/>
                                      </p:to>
                                    </p:set>
                                    <p:anim calcmode="lin" valueType="num">
                                      <p:cBhvr>
                                        <p:cTn id="42" dur="500" fill="hold"/>
                                        <p:tgtEl>
                                          <p:spTgt spid="46095"/>
                                        </p:tgtEl>
                                        <p:attrNameLst>
                                          <p:attrName>ppt_w</p:attrName>
                                        </p:attrNameLst>
                                      </p:cBhvr>
                                      <p:tavLst>
                                        <p:tav tm="0">
                                          <p:val>
                                            <p:strVal val="4*#ppt_w"/>
                                          </p:val>
                                        </p:tav>
                                        <p:tav tm="100000">
                                          <p:val>
                                            <p:strVal val="#ppt_w"/>
                                          </p:val>
                                        </p:tav>
                                      </p:tavLst>
                                    </p:anim>
                                    <p:anim calcmode="lin" valueType="num">
                                      <p:cBhvr>
                                        <p:cTn id="43" dur="500" fill="hold"/>
                                        <p:tgtEl>
                                          <p:spTgt spid="46095"/>
                                        </p:tgtEl>
                                        <p:attrNameLst>
                                          <p:attrName>ppt_h</p:attrName>
                                        </p:attrNameLst>
                                      </p:cBhvr>
                                      <p:tavLst>
                                        <p:tav tm="0">
                                          <p:val>
                                            <p:strVal val="4*#ppt_h"/>
                                          </p:val>
                                        </p:tav>
                                        <p:tav tm="100000">
                                          <p:val>
                                            <p:strVal val="#ppt_h"/>
                                          </p:val>
                                        </p:tav>
                                      </p:tavLst>
                                    </p:anim>
                                  </p:childTnLst>
                                </p:cTn>
                              </p:par>
                            </p:childTnLst>
                          </p:cTn>
                        </p:par>
                        <p:par>
                          <p:cTn id="44" fill="hold" nodeType="afterGroup">
                            <p:stCondLst>
                              <p:cond delay="5400"/>
                            </p:stCondLst>
                            <p:childTnLst>
                              <p:par>
                                <p:cTn id="45" presetID="23" presetClass="entr" presetSubtype="32" fill="hold" nodeType="afterEffect">
                                  <p:stCondLst>
                                    <p:cond delay="200"/>
                                  </p:stCondLst>
                                  <p:childTnLst>
                                    <p:set>
                                      <p:cBhvr>
                                        <p:cTn id="46" dur="1" fill="hold">
                                          <p:stCondLst>
                                            <p:cond delay="0"/>
                                          </p:stCondLst>
                                        </p:cTn>
                                        <p:tgtEl>
                                          <p:spTgt spid="46085"/>
                                        </p:tgtEl>
                                        <p:attrNameLst>
                                          <p:attrName>style.visibility</p:attrName>
                                        </p:attrNameLst>
                                      </p:cBhvr>
                                      <p:to>
                                        <p:strVal val="visible"/>
                                      </p:to>
                                    </p:set>
                                    <p:anim calcmode="lin" valueType="num">
                                      <p:cBhvr>
                                        <p:cTn id="47" dur="500" fill="hold"/>
                                        <p:tgtEl>
                                          <p:spTgt spid="46085"/>
                                        </p:tgtEl>
                                        <p:attrNameLst>
                                          <p:attrName>ppt_w</p:attrName>
                                        </p:attrNameLst>
                                      </p:cBhvr>
                                      <p:tavLst>
                                        <p:tav tm="0">
                                          <p:val>
                                            <p:strVal val="4*#ppt_w"/>
                                          </p:val>
                                        </p:tav>
                                        <p:tav tm="100000">
                                          <p:val>
                                            <p:strVal val="#ppt_w"/>
                                          </p:val>
                                        </p:tav>
                                      </p:tavLst>
                                    </p:anim>
                                    <p:anim calcmode="lin" valueType="num">
                                      <p:cBhvr>
                                        <p:cTn id="48" dur="500" fill="hold"/>
                                        <p:tgtEl>
                                          <p:spTgt spid="46085"/>
                                        </p:tgtEl>
                                        <p:attrNameLst>
                                          <p:attrName>ppt_h</p:attrName>
                                        </p:attrNameLst>
                                      </p:cBhvr>
                                      <p:tavLst>
                                        <p:tav tm="0">
                                          <p:val>
                                            <p:strVal val="4*#ppt_h"/>
                                          </p:val>
                                        </p:tav>
                                        <p:tav tm="100000">
                                          <p:val>
                                            <p:strVal val="#ppt_h"/>
                                          </p:val>
                                        </p:tav>
                                      </p:tavLst>
                                    </p:anim>
                                  </p:childTnLst>
                                </p:cTn>
                              </p:par>
                            </p:childTnLst>
                          </p:cTn>
                        </p:par>
                        <p:par>
                          <p:cTn id="49" fill="hold" nodeType="afterGroup">
                            <p:stCondLst>
                              <p:cond delay="6100"/>
                            </p:stCondLst>
                            <p:childTnLst>
                              <p:par>
                                <p:cTn id="50" presetID="23" presetClass="entr" presetSubtype="32" fill="hold" nodeType="afterEffect">
                                  <p:stCondLst>
                                    <p:cond delay="0"/>
                                  </p:stCondLst>
                                  <p:childTnLst>
                                    <p:set>
                                      <p:cBhvr>
                                        <p:cTn id="51" dur="1" fill="hold">
                                          <p:stCondLst>
                                            <p:cond delay="0"/>
                                          </p:stCondLst>
                                        </p:cTn>
                                        <p:tgtEl>
                                          <p:spTgt spid="46082"/>
                                        </p:tgtEl>
                                        <p:attrNameLst>
                                          <p:attrName>style.visibility</p:attrName>
                                        </p:attrNameLst>
                                      </p:cBhvr>
                                      <p:to>
                                        <p:strVal val="visible"/>
                                      </p:to>
                                    </p:set>
                                    <p:anim calcmode="lin" valueType="num">
                                      <p:cBhvr>
                                        <p:cTn id="52" dur="500" fill="hold"/>
                                        <p:tgtEl>
                                          <p:spTgt spid="46082"/>
                                        </p:tgtEl>
                                        <p:attrNameLst>
                                          <p:attrName>ppt_w</p:attrName>
                                        </p:attrNameLst>
                                      </p:cBhvr>
                                      <p:tavLst>
                                        <p:tav tm="0">
                                          <p:val>
                                            <p:strVal val="4*#ppt_w"/>
                                          </p:val>
                                        </p:tav>
                                        <p:tav tm="100000">
                                          <p:val>
                                            <p:strVal val="#ppt_w"/>
                                          </p:val>
                                        </p:tav>
                                      </p:tavLst>
                                    </p:anim>
                                    <p:anim calcmode="lin" valueType="num">
                                      <p:cBhvr>
                                        <p:cTn id="53" dur="500" fill="hold"/>
                                        <p:tgtEl>
                                          <p:spTgt spid="46082"/>
                                        </p:tgtEl>
                                        <p:attrNameLst>
                                          <p:attrName>ppt_h</p:attrName>
                                        </p:attrNameLst>
                                      </p:cBhvr>
                                      <p:tavLst>
                                        <p:tav tm="0">
                                          <p:val>
                                            <p:strVal val="4*#ppt_h"/>
                                          </p:val>
                                        </p:tav>
                                        <p:tav tm="100000">
                                          <p:val>
                                            <p:strVal val="#ppt_h"/>
                                          </p:val>
                                        </p:tav>
                                      </p:tavLst>
                                    </p:anim>
                                  </p:childTnLst>
                                </p:cTn>
                              </p:par>
                            </p:childTnLst>
                          </p:cTn>
                        </p:par>
                        <p:par>
                          <p:cTn id="54" fill="hold" nodeType="afterGroup">
                            <p:stCondLst>
                              <p:cond delay="6600"/>
                            </p:stCondLst>
                            <p:childTnLst>
                              <p:par>
                                <p:cTn id="55" presetID="23" presetClass="entr" presetSubtype="32" fill="hold" nodeType="afterEffect">
                                  <p:stCondLst>
                                    <p:cond delay="200"/>
                                  </p:stCondLst>
                                  <p:childTnLst>
                                    <p:set>
                                      <p:cBhvr>
                                        <p:cTn id="56" dur="1" fill="hold">
                                          <p:stCondLst>
                                            <p:cond delay="0"/>
                                          </p:stCondLst>
                                        </p:cTn>
                                        <p:tgtEl>
                                          <p:spTgt spid="46086"/>
                                        </p:tgtEl>
                                        <p:attrNameLst>
                                          <p:attrName>style.visibility</p:attrName>
                                        </p:attrNameLst>
                                      </p:cBhvr>
                                      <p:to>
                                        <p:strVal val="visible"/>
                                      </p:to>
                                    </p:set>
                                    <p:anim calcmode="lin" valueType="num">
                                      <p:cBhvr>
                                        <p:cTn id="57" dur="500" fill="hold"/>
                                        <p:tgtEl>
                                          <p:spTgt spid="46086"/>
                                        </p:tgtEl>
                                        <p:attrNameLst>
                                          <p:attrName>ppt_w</p:attrName>
                                        </p:attrNameLst>
                                      </p:cBhvr>
                                      <p:tavLst>
                                        <p:tav tm="0">
                                          <p:val>
                                            <p:strVal val="4*#ppt_w"/>
                                          </p:val>
                                        </p:tav>
                                        <p:tav tm="100000">
                                          <p:val>
                                            <p:strVal val="#ppt_w"/>
                                          </p:val>
                                        </p:tav>
                                      </p:tavLst>
                                    </p:anim>
                                    <p:anim calcmode="lin" valueType="num">
                                      <p:cBhvr>
                                        <p:cTn id="58" dur="500" fill="hold"/>
                                        <p:tgtEl>
                                          <p:spTgt spid="46086"/>
                                        </p:tgtEl>
                                        <p:attrNameLst>
                                          <p:attrName>ppt_h</p:attrName>
                                        </p:attrNameLst>
                                      </p:cBhvr>
                                      <p:tavLst>
                                        <p:tav tm="0">
                                          <p:val>
                                            <p:strVal val="4*#ppt_h"/>
                                          </p:val>
                                        </p:tav>
                                        <p:tav tm="100000">
                                          <p:val>
                                            <p:strVal val="#ppt_h"/>
                                          </p:val>
                                        </p:tav>
                                      </p:tavLst>
                                    </p:anim>
                                  </p:childTnLst>
                                </p:cTn>
                              </p:par>
                            </p:childTnLst>
                          </p:cTn>
                        </p:par>
                        <p:par>
                          <p:cTn id="59" fill="hold" nodeType="afterGroup">
                            <p:stCondLst>
                              <p:cond delay="7300"/>
                            </p:stCondLst>
                            <p:childTnLst>
                              <p:par>
                                <p:cTn id="60" presetID="23" presetClass="entr" presetSubtype="32" fill="hold" nodeType="afterEffect">
                                  <p:stCondLst>
                                    <p:cond delay="0"/>
                                  </p:stCondLst>
                                  <p:childTnLst>
                                    <p:set>
                                      <p:cBhvr>
                                        <p:cTn id="61" dur="1" fill="hold">
                                          <p:stCondLst>
                                            <p:cond delay="0"/>
                                          </p:stCondLst>
                                        </p:cTn>
                                        <p:tgtEl>
                                          <p:spTgt spid="46081"/>
                                        </p:tgtEl>
                                        <p:attrNameLst>
                                          <p:attrName>style.visibility</p:attrName>
                                        </p:attrNameLst>
                                      </p:cBhvr>
                                      <p:to>
                                        <p:strVal val="visible"/>
                                      </p:to>
                                    </p:set>
                                    <p:anim calcmode="lin" valueType="num">
                                      <p:cBhvr>
                                        <p:cTn id="62" dur="500" fill="hold"/>
                                        <p:tgtEl>
                                          <p:spTgt spid="46081"/>
                                        </p:tgtEl>
                                        <p:attrNameLst>
                                          <p:attrName>ppt_w</p:attrName>
                                        </p:attrNameLst>
                                      </p:cBhvr>
                                      <p:tavLst>
                                        <p:tav tm="0">
                                          <p:val>
                                            <p:strVal val="4*#ppt_w"/>
                                          </p:val>
                                        </p:tav>
                                        <p:tav tm="100000">
                                          <p:val>
                                            <p:strVal val="#ppt_w"/>
                                          </p:val>
                                        </p:tav>
                                      </p:tavLst>
                                    </p:anim>
                                    <p:anim calcmode="lin" valueType="num">
                                      <p:cBhvr>
                                        <p:cTn id="63" dur="500" fill="hold"/>
                                        <p:tgtEl>
                                          <p:spTgt spid="46081"/>
                                        </p:tgtEl>
                                        <p:attrNameLst>
                                          <p:attrName>ppt_h</p:attrName>
                                        </p:attrNameLst>
                                      </p:cBhvr>
                                      <p:tavLst>
                                        <p:tav tm="0">
                                          <p:val>
                                            <p:strVal val="4*#ppt_h"/>
                                          </p:val>
                                        </p:tav>
                                        <p:tav tm="100000">
                                          <p:val>
                                            <p:strVal val="#ppt_h"/>
                                          </p:val>
                                        </p:tav>
                                      </p:tavLst>
                                    </p:anim>
                                  </p:childTnLst>
                                </p:cTn>
                              </p:par>
                            </p:childTnLst>
                          </p:cTn>
                        </p:par>
                        <p:par>
                          <p:cTn id="64" fill="hold" nodeType="afterGroup">
                            <p:stCondLst>
                              <p:cond delay="7800"/>
                            </p:stCondLst>
                            <p:childTnLst>
                              <p:par>
                                <p:cTn id="65" presetID="23" presetClass="entr" presetSubtype="32" fill="hold" nodeType="afterEffect">
                                  <p:stCondLst>
                                    <p:cond delay="200"/>
                                  </p:stCondLst>
                                  <p:childTnLst>
                                    <p:set>
                                      <p:cBhvr>
                                        <p:cTn id="66" dur="1" fill="hold">
                                          <p:stCondLst>
                                            <p:cond delay="0"/>
                                          </p:stCondLst>
                                        </p:cTn>
                                        <p:tgtEl>
                                          <p:spTgt spid="46083"/>
                                        </p:tgtEl>
                                        <p:attrNameLst>
                                          <p:attrName>style.visibility</p:attrName>
                                        </p:attrNameLst>
                                      </p:cBhvr>
                                      <p:to>
                                        <p:strVal val="visible"/>
                                      </p:to>
                                    </p:set>
                                    <p:anim calcmode="lin" valueType="num">
                                      <p:cBhvr>
                                        <p:cTn id="67" dur="500" fill="hold"/>
                                        <p:tgtEl>
                                          <p:spTgt spid="46083"/>
                                        </p:tgtEl>
                                        <p:attrNameLst>
                                          <p:attrName>ppt_w</p:attrName>
                                        </p:attrNameLst>
                                      </p:cBhvr>
                                      <p:tavLst>
                                        <p:tav tm="0">
                                          <p:val>
                                            <p:strVal val="4*#ppt_w"/>
                                          </p:val>
                                        </p:tav>
                                        <p:tav tm="100000">
                                          <p:val>
                                            <p:strVal val="#ppt_w"/>
                                          </p:val>
                                        </p:tav>
                                      </p:tavLst>
                                    </p:anim>
                                    <p:anim calcmode="lin" valueType="num">
                                      <p:cBhvr>
                                        <p:cTn id="68" dur="500" fill="hold"/>
                                        <p:tgtEl>
                                          <p:spTgt spid="46083"/>
                                        </p:tgtEl>
                                        <p:attrNameLst>
                                          <p:attrName>ppt_h</p:attrName>
                                        </p:attrNameLst>
                                      </p:cBhvr>
                                      <p:tavLst>
                                        <p:tav tm="0">
                                          <p:val>
                                            <p:strVal val="4*#ppt_h"/>
                                          </p:val>
                                        </p:tav>
                                        <p:tav tm="100000">
                                          <p:val>
                                            <p:strVal val="#ppt_h"/>
                                          </p:val>
                                        </p:tav>
                                      </p:tavLst>
                                    </p:anim>
                                  </p:childTnLst>
                                </p:cTn>
                              </p:par>
                            </p:childTnLst>
                          </p:cTn>
                        </p:par>
                        <p:par>
                          <p:cTn id="69" fill="hold" nodeType="afterGroup">
                            <p:stCondLst>
                              <p:cond delay="8500"/>
                            </p:stCondLst>
                            <p:childTnLst>
                              <p:par>
                                <p:cTn id="70" presetID="23" presetClass="entr" presetSubtype="32" fill="hold" nodeType="afterEffect">
                                  <p:stCondLst>
                                    <p:cond delay="200"/>
                                  </p:stCondLst>
                                  <p:childTnLst>
                                    <p:set>
                                      <p:cBhvr>
                                        <p:cTn id="71" dur="1" fill="hold">
                                          <p:stCondLst>
                                            <p:cond delay="0"/>
                                          </p:stCondLst>
                                        </p:cTn>
                                        <p:tgtEl>
                                          <p:spTgt spid="46093"/>
                                        </p:tgtEl>
                                        <p:attrNameLst>
                                          <p:attrName>style.visibility</p:attrName>
                                        </p:attrNameLst>
                                      </p:cBhvr>
                                      <p:to>
                                        <p:strVal val="visible"/>
                                      </p:to>
                                    </p:set>
                                    <p:anim calcmode="lin" valueType="num">
                                      <p:cBhvr>
                                        <p:cTn id="72" dur="500" fill="hold"/>
                                        <p:tgtEl>
                                          <p:spTgt spid="46093"/>
                                        </p:tgtEl>
                                        <p:attrNameLst>
                                          <p:attrName>ppt_w</p:attrName>
                                        </p:attrNameLst>
                                      </p:cBhvr>
                                      <p:tavLst>
                                        <p:tav tm="0">
                                          <p:val>
                                            <p:strVal val="4*#ppt_w"/>
                                          </p:val>
                                        </p:tav>
                                        <p:tav tm="100000">
                                          <p:val>
                                            <p:strVal val="#ppt_w"/>
                                          </p:val>
                                        </p:tav>
                                      </p:tavLst>
                                    </p:anim>
                                    <p:anim calcmode="lin" valueType="num">
                                      <p:cBhvr>
                                        <p:cTn id="73" dur="500" fill="hold"/>
                                        <p:tgtEl>
                                          <p:spTgt spid="46093"/>
                                        </p:tgtEl>
                                        <p:attrNameLst>
                                          <p:attrName>ppt_h</p:attrName>
                                        </p:attrNameLst>
                                      </p:cBhvr>
                                      <p:tavLst>
                                        <p:tav tm="0">
                                          <p:val>
                                            <p:strVal val="4*#ppt_h"/>
                                          </p:val>
                                        </p:tav>
                                        <p:tav tm="100000">
                                          <p:val>
                                            <p:strVal val="#ppt_h"/>
                                          </p:val>
                                        </p:tav>
                                      </p:tavLst>
                                    </p:anim>
                                  </p:childTnLst>
                                </p:cTn>
                              </p:par>
                            </p:childTnLst>
                          </p:cTn>
                        </p:par>
                        <p:par>
                          <p:cTn id="74" fill="hold" nodeType="afterGroup">
                            <p:stCondLst>
                              <p:cond delay="9200"/>
                            </p:stCondLst>
                            <p:childTnLst>
                              <p:par>
                                <p:cTn id="75" presetID="23" presetClass="entr" presetSubtype="32" fill="hold" nodeType="afterEffect">
                                  <p:stCondLst>
                                    <p:cond delay="0"/>
                                  </p:stCondLst>
                                  <p:childTnLst>
                                    <p:set>
                                      <p:cBhvr>
                                        <p:cTn id="76" dur="1" fill="hold">
                                          <p:stCondLst>
                                            <p:cond delay="0"/>
                                          </p:stCondLst>
                                        </p:cTn>
                                        <p:tgtEl>
                                          <p:spTgt spid="46091"/>
                                        </p:tgtEl>
                                        <p:attrNameLst>
                                          <p:attrName>style.visibility</p:attrName>
                                        </p:attrNameLst>
                                      </p:cBhvr>
                                      <p:to>
                                        <p:strVal val="visible"/>
                                      </p:to>
                                    </p:set>
                                    <p:anim calcmode="lin" valueType="num">
                                      <p:cBhvr>
                                        <p:cTn id="77" dur="500" fill="hold"/>
                                        <p:tgtEl>
                                          <p:spTgt spid="46091"/>
                                        </p:tgtEl>
                                        <p:attrNameLst>
                                          <p:attrName>ppt_w</p:attrName>
                                        </p:attrNameLst>
                                      </p:cBhvr>
                                      <p:tavLst>
                                        <p:tav tm="0">
                                          <p:val>
                                            <p:strVal val="4*#ppt_w"/>
                                          </p:val>
                                        </p:tav>
                                        <p:tav tm="100000">
                                          <p:val>
                                            <p:strVal val="#ppt_w"/>
                                          </p:val>
                                        </p:tav>
                                      </p:tavLst>
                                    </p:anim>
                                    <p:anim calcmode="lin" valueType="num">
                                      <p:cBhvr>
                                        <p:cTn id="78" dur="500" fill="hold"/>
                                        <p:tgtEl>
                                          <p:spTgt spid="46091"/>
                                        </p:tgtEl>
                                        <p:attrNameLst>
                                          <p:attrName>ppt_h</p:attrName>
                                        </p:attrNameLst>
                                      </p:cBhvr>
                                      <p:tavLst>
                                        <p:tav tm="0">
                                          <p:val>
                                            <p:strVal val="4*#ppt_h"/>
                                          </p:val>
                                        </p:tav>
                                        <p:tav tm="100000">
                                          <p:val>
                                            <p:strVal val="#ppt_h"/>
                                          </p:val>
                                        </p:tav>
                                      </p:tavLst>
                                    </p:anim>
                                  </p:childTnLst>
                                </p:cTn>
                              </p:par>
                            </p:childTnLst>
                          </p:cTn>
                        </p:par>
                        <p:par>
                          <p:cTn id="79" fill="hold" nodeType="afterGroup">
                            <p:stCondLst>
                              <p:cond delay="9700"/>
                            </p:stCondLst>
                            <p:childTnLst>
                              <p:par>
                                <p:cTn id="80" presetID="23" presetClass="entr" presetSubtype="32" fill="hold" nodeType="afterEffect">
                                  <p:stCondLst>
                                    <p:cond delay="200"/>
                                  </p:stCondLst>
                                  <p:childTnLst>
                                    <p:set>
                                      <p:cBhvr>
                                        <p:cTn id="81" dur="1" fill="hold">
                                          <p:stCondLst>
                                            <p:cond delay="0"/>
                                          </p:stCondLst>
                                        </p:cTn>
                                        <p:tgtEl>
                                          <p:spTgt spid="46096"/>
                                        </p:tgtEl>
                                        <p:attrNameLst>
                                          <p:attrName>style.visibility</p:attrName>
                                        </p:attrNameLst>
                                      </p:cBhvr>
                                      <p:to>
                                        <p:strVal val="visible"/>
                                      </p:to>
                                    </p:set>
                                    <p:anim calcmode="lin" valueType="num">
                                      <p:cBhvr>
                                        <p:cTn id="82" dur="500" fill="hold"/>
                                        <p:tgtEl>
                                          <p:spTgt spid="46096"/>
                                        </p:tgtEl>
                                        <p:attrNameLst>
                                          <p:attrName>ppt_w</p:attrName>
                                        </p:attrNameLst>
                                      </p:cBhvr>
                                      <p:tavLst>
                                        <p:tav tm="0">
                                          <p:val>
                                            <p:strVal val="4*#ppt_w"/>
                                          </p:val>
                                        </p:tav>
                                        <p:tav tm="100000">
                                          <p:val>
                                            <p:strVal val="#ppt_w"/>
                                          </p:val>
                                        </p:tav>
                                      </p:tavLst>
                                    </p:anim>
                                    <p:anim calcmode="lin" valueType="num">
                                      <p:cBhvr>
                                        <p:cTn id="83" dur="500" fill="hold"/>
                                        <p:tgtEl>
                                          <p:spTgt spid="46096"/>
                                        </p:tgtEl>
                                        <p:attrNameLst>
                                          <p:attrName>ppt_h</p:attrName>
                                        </p:attrNameLst>
                                      </p:cBhvr>
                                      <p:tavLst>
                                        <p:tav tm="0">
                                          <p:val>
                                            <p:strVal val="4*#ppt_h"/>
                                          </p:val>
                                        </p:tav>
                                        <p:tav tm="100000">
                                          <p:val>
                                            <p:strVal val="#ppt_h"/>
                                          </p:val>
                                        </p:tav>
                                      </p:tavLst>
                                    </p:anim>
                                  </p:childTnLst>
                                </p:cTn>
                              </p:par>
                            </p:childTnLst>
                          </p:cTn>
                        </p:par>
                        <p:par>
                          <p:cTn id="84" fill="hold" nodeType="afterGroup">
                            <p:stCondLst>
                              <p:cond delay="10400"/>
                            </p:stCondLst>
                            <p:childTnLst>
                              <p:par>
                                <p:cTn id="85" presetID="23" presetClass="entr" presetSubtype="32" fill="hold" nodeType="afterEffect">
                                  <p:stCondLst>
                                    <p:cond delay="200"/>
                                  </p:stCondLst>
                                  <p:childTnLst>
                                    <p:set>
                                      <p:cBhvr>
                                        <p:cTn id="86" dur="1" fill="hold">
                                          <p:stCondLst>
                                            <p:cond delay="0"/>
                                          </p:stCondLst>
                                        </p:cTn>
                                        <p:tgtEl>
                                          <p:spTgt spid="46097"/>
                                        </p:tgtEl>
                                        <p:attrNameLst>
                                          <p:attrName>style.visibility</p:attrName>
                                        </p:attrNameLst>
                                      </p:cBhvr>
                                      <p:to>
                                        <p:strVal val="visible"/>
                                      </p:to>
                                    </p:set>
                                    <p:anim calcmode="lin" valueType="num">
                                      <p:cBhvr>
                                        <p:cTn id="87" dur="500" fill="hold"/>
                                        <p:tgtEl>
                                          <p:spTgt spid="46097"/>
                                        </p:tgtEl>
                                        <p:attrNameLst>
                                          <p:attrName>ppt_w</p:attrName>
                                        </p:attrNameLst>
                                      </p:cBhvr>
                                      <p:tavLst>
                                        <p:tav tm="0">
                                          <p:val>
                                            <p:strVal val="4*#ppt_w"/>
                                          </p:val>
                                        </p:tav>
                                        <p:tav tm="100000">
                                          <p:val>
                                            <p:strVal val="#ppt_w"/>
                                          </p:val>
                                        </p:tav>
                                      </p:tavLst>
                                    </p:anim>
                                    <p:anim calcmode="lin" valueType="num">
                                      <p:cBhvr>
                                        <p:cTn id="88" dur="500" fill="hold"/>
                                        <p:tgtEl>
                                          <p:spTgt spid="46097"/>
                                        </p:tgtEl>
                                        <p:attrNameLst>
                                          <p:attrName>ppt_h</p:attrName>
                                        </p:attrNameLst>
                                      </p:cBhvr>
                                      <p:tavLst>
                                        <p:tav tm="0">
                                          <p:val>
                                            <p:strVal val="4*#ppt_h"/>
                                          </p:val>
                                        </p:tav>
                                        <p:tav tm="100000">
                                          <p:val>
                                            <p:strVal val="#ppt_h"/>
                                          </p:val>
                                        </p:tav>
                                      </p:tavLst>
                                    </p:anim>
                                  </p:childTnLst>
                                </p:cTn>
                              </p:par>
                            </p:childTnLst>
                          </p:cTn>
                        </p:par>
                        <p:par>
                          <p:cTn id="89" fill="hold" nodeType="afterGroup">
                            <p:stCondLst>
                              <p:cond delay="11100"/>
                            </p:stCondLst>
                            <p:childTnLst>
                              <p:par>
                                <p:cTn id="90" presetID="23" presetClass="entr" presetSubtype="32" fill="hold" grpId="0" nodeType="afterEffect">
                                  <p:stCondLst>
                                    <p:cond delay="0"/>
                                  </p:stCondLst>
                                  <p:childTnLst>
                                    <p:set>
                                      <p:cBhvr>
                                        <p:cTn id="91" dur="1" fill="hold">
                                          <p:stCondLst>
                                            <p:cond delay="0"/>
                                          </p:stCondLst>
                                        </p:cTn>
                                        <p:tgtEl>
                                          <p:spTgt spid="46098"/>
                                        </p:tgtEl>
                                        <p:attrNameLst>
                                          <p:attrName>style.visibility</p:attrName>
                                        </p:attrNameLst>
                                      </p:cBhvr>
                                      <p:to>
                                        <p:strVal val="visible"/>
                                      </p:to>
                                    </p:set>
                                    <p:anim calcmode="lin" valueType="num">
                                      <p:cBhvr>
                                        <p:cTn id="92" dur="500" fill="hold"/>
                                        <p:tgtEl>
                                          <p:spTgt spid="46098"/>
                                        </p:tgtEl>
                                        <p:attrNameLst>
                                          <p:attrName>ppt_w</p:attrName>
                                        </p:attrNameLst>
                                      </p:cBhvr>
                                      <p:tavLst>
                                        <p:tav tm="0">
                                          <p:val>
                                            <p:strVal val="4*#ppt_w"/>
                                          </p:val>
                                        </p:tav>
                                        <p:tav tm="100000">
                                          <p:val>
                                            <p:strVal val="#ppt_w"/>
                                          </p:val>
                                        </p:tav>
                                      </p:tavLst>
                                    </p:anim>
                                    <p:anim calcmode="lin" valueType="num">
                                      <p:cBhvr>
                                        <p:cTn id="93" dur="500" fill="hold"/>
                                        <p:tgtEl>
                                          <p:spTgt spid="4609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8" grpId="0" autoUpdateAnimBg="0"/>
    </p:bldLst>
  </p:timing>
</p:sld>
</file>

<file path=ppt/theme/theme1.xml><?xml version="1.0" encoding="utf-8"?>
<a:theme xmlns:a="http://schemas.openxmlformats.org/drawingml/2006/main" name="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3856</Words>
  <Application>Microsoft Macintosh PowerPoint</Application>
  <PresentationFormat>Widescreen</PresentationFormat>
  <Paragraphs>689</Paragraphs>
  <Slides>57</Slides>
  <Notes>22</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0</vt:i4>
      </vt:variant>
      <vt:variant>
        <vt:lpstr>Slide Titles</vt:lpstr>
      </vt:variant>
      <vt:variant>
        <vt:i4>57</vt:i4>
      </vt:variant>
    </vt:vector>
  </HeadingPairs>
  <TitlesOfParts>
    <vt:vector size="71" baseType="lpstr">
      <vt:lpstr>Aller</vt:lpstr>
      <vt:lpstr>Aller Light</vt:lpstr>
      <vt:lpstr>Arial</vt:lpstr>
      <vt:lpstr>Calibri</vt:lpstr>
      <vt:lpstr>Calibri Light</vt:lpstr>
      <vt:lpstr>Lucida Grande</vt:lpstr>
      <vt:lpstr>Verdana</vt:lpstr>
      <vt:lpstr>Wingdings</vt:lpstr>
      <vt:lpstr>Office Theme</vt:lpstr>
      <vt:lpstr>1_Тема Office</vt:lpstr>
      <vt:lpstr>2_Office Theme</vt:lpstr>
      <vt:lpstr>12_Office Theme</vt:lpstr>
      <vt:lpstr>3_Office Theme</vt:lpstr>
      <vt:lpstr>6_Office Theme</vt:lpstr>
      <vt:lpstr>PowerPoint Presentation</vt:lpstr>
      <vt:lpstr>PowerPoint Presentation</vt:lpstr>
      <vt:lpstr>PowerPoint Presentation</vt:lpstr>
      <vt:lpstr>PowerPoint Presentation</vt:lpstr>
      <vt:lpstr>THE THREE THINGS YOU SHOULD KNOW ABOUT MENTAL WELLNESS </vt:lpstr>
      <vt:lpstr>PowerPoint Presentation</vt:lpstr>
      <vt:lpstr>GRIM REALITY</vt:lpstr>
      <vt:lpstr>PowerPoint Presentation</vt:lpstr>
      <vt:lpstr>PowerPoint Presentation</vt:lpstr>
      <vt:lpstr>Cultural Change Around Mental Wellness</vt:lpstr>
      <vt:lpstr>The NEW Science of Mental Wellness</vt:lpstr>
      <vt:lpstr>RECENT SCIENTIFIC  DISCOVERIES</vt:lpstr>
      <vt:lpstr>RECENT SCIENTIFIC  DISCOVERIES</vt:lpstr>
      <vt:lpstr>PowerPoint Presentation</vt:lpstr>
      <vt:lpstr>HOW IMPORTANT IS YOUR  MICROBIOME?</vt:lpstr>
      <vt:lpstr>HOW DO YOUR “TWO BRAINS” COMMUNICATE?</vt:lpstr>
      <vt:lpstr>PowerPoint Presentation</vt:lpstr>
      <vt:lpstr>PowerPoint Presentation</vt:lpstr>
      <vt:lpstr>PowerPoint Presentation</vt:lpstr>
      <vt:lpstr>World’s First Award-Winning  Gut-Brain Axis Nutrition System!</vt:lpstr>
      <vt:lpstr>     CLINICAL STUDY</vt:lpstr>
      <vt:lpstr>PowerPoint Presentation</vt:lpstr>
      <vt:lpstr>PowerPoint Presentation</vt:lpstr>
      <vt:lpstr>PowerPoint Presentation</vt:lpstr>
      <vt:lpstr>GBX+ Proprietary Blend… Patent Pending and Exclusive to Amare</vt:lpstr>
      <vt:lpstr>PowerPoint Presentation</vt:lpstr>
      <vt:lpstr>PowerPoint Presentation</vt:lpstr>
      <vt:lpstr>Why is Fundamentals Different?</vt:lpstr>
      <vt:lpstr>PowerPoint Presentation</vt:lpstr>
      <vt:lpstr>Why is Reboot+ Different?</vt:lpstr>
      <vt:lpstr>Why is Mood+ Different?</vt:lpstr>
      <vt:lpstr>Why is Relief+ Different?</vt:lpstr>
      <vt:lpstr>Why is Sleep+ Different?</vt:lpstr>
      <vt:lpstr>Why is Energy+ Different?</vt:lpstr>
      <vt:lpstr>PowerPoint Presentation</vt:lpstr>
      <vt:lpstr>Why is VitaGBX Different?</vt:lpstr>
      <vt:lpstr>PowerPoint Presentation</vt:lpstr>
      <vt:lpstr>Why is OmMega Different?</vt:lpstr>
      <vt:lpstr>Why is Probiotics Different?</vt:lpstr>
      <vt:lpstr>Why is Digestive Different?</vt:lpstr>
      <vt:lpstr>PowerPoint Presentation</vt:lpstr>
      <vt:lpstr>PowerPoint Presentation</vt:lpstr>
      <vt:lpstr>PowerPoint Presentation</vt:lpstr>
      <vt:lpstr>Why is GBX Protein Different?</vt:lpstr>
      <vt:lpstr>PowerPoint Presentation</vt:lpstr>
      <vt:lpstr>Why is GBX Superfood Different?</vt:lpstr>
      <vt:lpstr>PowerPoint Presentation</vt:lpstr>
      <vt:lpstr>Why is GBX SeedFiber Different?</vt:lpstr>
      <vt:lpstr>PowerPoint Presentation</vt:lpstr>
      <vt:lpstr>Project b3: BODY. BRAIN. BIOME.</vt:lpstr>
      <vt:lpstr>S.E.N.S.E. Program</vt:lpstr>
      <vt:lpstr>Eight-Week Survey Results</vt:lpstr>
      <vt:lpstr>THE THREE THINGS YOU SHOULD KNOW ABOUT MENTAL WELLNESS </vt:lpstr>
      <vt:lpstr>PowerPoint Presentation</vt:lpstr>
      <vt:lpstr>PowerPoint Presentation</vt:lpstr>
      <vt:lpstr>PowerPoint Presentation</vt:lpstr>
      <vt:lpstr>Be Well &amp; Make a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2018-09-19T04:36:38Z</dcterms:created>
  <dcterms:modified xsi:type="dcterms:W3CDTF">2019-03-20T15:25:09Z</dcterms:modified>
</cp:coreProperties>
</file>