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5" r:id="rId1"/>
  </p:sldMasterIdLst>
  <p:notesMasterIdLst>
    <p:notesMasterId r:id="rId36"/>
  </p:notesMasterIdLst>
  <p:handoutMasterIdLst>
    <p:handoutMasterId r:id="rId37"/>
  </p:handoutMasterIdLst>
  <p:sldIdLst>
    <p:sldId id="340" r:id="rId2"/>
    <p:sldId id="439" r:id="rId3"/>
    <p:sldId id="783" r:id="rId4"/>
    <p:sldId id="785" r:id="rId5"/>
    <p:sldId id="430" r:id="rId6"/>
    <p:sldId id="383" r:id="rId7"/>
    <p:sldId id="432" r:id="rId8"/>
    <p:sldId id="443" r:id="rId9"/>
    <p:sldId id="754" r:id="rId10"/>
    <p:sldId id="774" r:id="rId11"/>
    <p:sldId id="773" r:id="rId12"/>
    <p:sldId id="384" r:id="rId13"/>
    <p:sldId id="752" r:id="rId14"/>
    <p:sldId id="753" r:id="rId15"/>
    <p:sldId id="447" r:id="rId16"/>
    <p:sldId id="448" r:id="rId17"/>
    <p:sldId id="761" r:id="rId18"/>
    <p:sldId id="759" r:id="rId19"/>
    <p:sldId id="760" r:id="rId20"/>
    <p:sldId id="756" r:id="rId21"/>
    <p:sldId id="449" r:id="rId22"/>
    <p:sldId id="451" r:id="rId23"/>
    <p:sldId id="454" r:id="rId24"/>
    <p:sldId id="456" r:id="rId25"/>
    <p:sldId id="263" r:id="rId26"/>
    <p:sldId id="431" r:id="rId27"/>
    <p:sldId id="277" r:id="rId28"/>
    <p:sldId id="411" r:id="rId29"/>
    <p:sldId id="786" r:id="rId30"/>
    <p:sldId id="444" r:id="rId31"/>
    <p:sldId id="437" r:id="rId32"/>
    <p:sldId id="438" r:id="rId33"/>
    <p:sldId id="787" r:id="rId34"/>
    <p:sldId id="782"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2F9A"/>
    <a:srgbClr val="68478D"/>
    <a:srgbClr val="4D2A69"/>
    <a:srgbClr val="3F2A56"/>
    <a:srgbClr val="DFD9E6"/>
    <a:srgbClr val="DDDAE8"/>
    <a:srgbClr val="1C63B2"/>
    <a:srgbClr val="8B4696"/>
    <a:srgbClr val="5525A5"/>
    <a:srgbClr val="245D38"/>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5"/>
    <p:restoredTop sz="92244" autoAdjust="0"/>
  </p:normalViewPr>
  <p:slideViewPr>
    <p:cSldViewPr snapToGrid="0">
      <p:cViewPr varScale="1">
        <p:scale>
          <a:sx n="125" d="100"/>
          <a:sy n="125" d="100"/>
        </p:scale>
        <p:origin x="336" y="176"/>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 d="2"/>
          <a:sy n="1" d="2"/>
        </p:scale>
        <p:origin x="5368" y="2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1/14/19</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1/14/19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a:t>
            </a:fld>
            <a:endParaRPr lang="en-US" dirty="0"/>
          </a:p>
        </p:txBody>
      </p:sp>
    </p:spTree>
    <p:extLst>
      <p:ext uri="{BB962C8B-B14F-4D97-AF65-F5344CB8AC3E}">
        <p14:creationId xmlns:p14="http://schemas.microsoft.com/office/powerpoint/2010/main" val="350194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162747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14</a:t>
            </a:fld>
            <a:endParaRPr lang="en-US" dirty="0"/>
          </a:p>
        </p:txBody>
      </p:sp>
    </p:spTree>
    <p:extLst>
      <p:ext uri="{BB962C8B-B14F-4D97-AF65-F5344CB8AC3E}">
        <p14:creationId xmlns:p14="http://schemas.microsoft.com/office/powerpoint/2010/main" val="7767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2901679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351366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Verdana" panose="020B0604030504040204" pitchFamily="34" charset="0"/>
                <a:ea typeface="Verdana" panose="020B0604030504040204" pitchFamily="34" charset="0"/>
              </a:rPr>
              <a:t>WHY ARE CHICKPEA PLANT PROTEINS SIGNIFICANT TO US? WHY A PLANT PROTEIN?</a:t>
            </a:r>
          </a:p>
          <a:p>
            <a:pPr>
              <a:lnSpc>
                <a:spcPct val="120000"/>
              </a:lnSpc>
            </a:pPr>
            <a:r>
              <a:rPr lang="en-US" sz="1200" dirty="0"/>
              <a:t>Chickpeas are an incredible source of plant protein. They provide nourishment in humans to ensure physical and cellular health/development. </a:t>
            </a:r>
          </a:p>
          <a:p>
            <a:pPr>
              <a:lnSpc>
                <a:spcPct val="120000"/>
              </a:lnSpc>
            </a:pPr>
            <a:endParaRPr lang="en-US" sz="1200" dirty="0"/>
          </a:p>
          <a:p>
            <a:pPr>
              <a:lnSpc>
                <a:spcPct val="120000"/>
              </a:lnSpc>
            </a:pPr>
            <a:r>
              <a:rPr lang="en-US" sz="1200" dirty="0"/>
              <a:t>Quality chickpeas are the next level of plant proteins, and are rich in fermentable fiber and phenolic compounds that help with gut junctions, mucosa and the microenvironment of your digestive tract!</a:t>
            </a:r>
          </a:p>
          <a:p>
            <a:pPr>
              <a:lnSpc>
                <a:spcPct val="120000"/>
              </a:lnSpc>
            </a:pPr>
            <a:endParaRPr lang="en-US" sz="1200" dirty="0"/>
          </a:p>
          <a:p>
            <a:pPr>
              <a:lnSpc>
                <a:spcPct val="120000"/>
              </a:lnSpc>
            </a:pPr>
            <a:r>
              <a:rPr lang="en-US" sz="1200" dirty="0"/>
              <a:t>This specifically formulated plant protein as a whole is the all-in-one protein that provides prebiotics that encourage healthy bacteria, physical health and cellular development — ultimately facilitating optimal mental wellness. </a:t>
            </a:r>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18</a:t>
            </a:fld>
            <a:endParaRPr lang="en-US" dirty="0"/>
          </a:p>
        </p:txBody>
      </p:sp>
    </p:spTree>
    <p:extLst>
      <p:ext uri="{BB962C8B-B14F-4D97-AF65-F5344CB8AC3E}">
        <p14:creationId xmlns:p14="http://schemas.microsoft.com/office/powerpoint/2010/main" val="44040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21</a:t>
            </a:fld>
            <a:endParaRPr lang="en-US" dirty="0"/>
          </a:p>
        </p:txBody>
      </p:sp>
    </p:spTree>
    <p:extLst>
      <p:ext uri="{BB962C8B-B14F-4D97-AF65-F5344CB8AC3E}">
        <p14:creationId xmlns:p14="http://schemas.microsoft.com/office/powerpoint/2010/main" val="386255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96601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23</a:t>
            </a:fld>
            <a:endParaRPr lang="en-US" dirty="0"/>
          </a:p>
        </p:txBody>
      </p:sp>
    </p:spTree>
    <p:extLst>
      <p:ext uri="{BB962C8B-B14F-4D97-AF65-F5344CB8AC3E}">
        <p14:creationId xmlns:p14="http://schemas.microsoft.com/office/powerpoint/2010/main" val="4283995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24</a:t>
            </a:fld>
            <a:endParaRPr lang="en-US" dirty="0"/>
          </a:p>
        </p:txBody>
      </p:sp>
    </p:spTree>
    <p:extLst>
      <p:ext uri="{BB962C8B-B14F-4D97-AF65-F5344CB8AC3E}">
        <p14:creationId xmlns:p14="http://schemas.microsoft.com/office/powerpoint/2010/main" val="4087005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26</a:t>
            </a:fld>
            <a:endParaRPr lang="en-US" dirty="0"/>
          </a:p>
        </p:txBody>
      </p:sp>
    </p:spTree>
    <p:extLst>
      <p:ext uri="{BB962C8B-B14F-4D97-AF65-F5344CB8AC3E}">
        <p14:creationId xmlns:p14="http://schemas.microsoft.com/office/powerpoint/2010/main" val="214400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a:t>
            </a:fld>
            <a:endParaRPr lang="en-US" dirty="0"/>
          </a:p>
        </p:txBody>
      </p:sp>
    </p:spTree>
    <p:extLst>
      <p:ext uri="{BB962C8B-B14F-4D97-AF65-F5344CB8AC3E}">
        <p14:creationId xmlns:p14="http://schemas.microsoft.com/office/powerpoint/2010/main" val="676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3410158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2756206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1893694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315219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a:t>
            </a:fld>
            <a:endParaRPr lang="en-US" dirty="0"/>
          </a:p>
        </p:txBody>
      </p:sp>
    </p:spTree>
    <p:extLst>
      <p:ext uri="{BB962C8B-B14F-4D97-AF65-F5344CB8AC3E}">
        <p14:creationId xmlns:p14="http://schemas.microsoft.com/office/powerpoint/2010/main" val="292608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a:t>
            </a:fld>
            <a:endParaRPr lang="en-US" dirty="0"/>
          </a:p>
        </p:txBody>
      </p:sp>
    </p:spTree>
    <p:extLst>
      <p:ext uri="{BB962C8B-B14F-4D97-AF65-F5344CB8AC3E}">
        <p14:creationId xmlns:p14="http://schemas.microsoft.com/office/powerpoint/2010/main" val="4203992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6</a:t>
            </a:fld>
            <a:endParaRPr lang="en-US" dirty="0"/>
          </a:p>
        </p:txBody>
      </p:sp>
    </p:spTree>
    <p:extLst>
      <p:ext uri="{BB962C8B-B14F-4D97-AF65-F5344CB8AC3E}">
        <p14:creationId xmlns:p14="http://schemas.microsoft.com/office/powerpoint/2010/main" val="365062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7</a:t>
            </a:fld>
            <a:endParaRPr lang="en-US" dirty="0"/>
          </a:p>
        </p:txBody>
      </p:sp>
    </p:spTree>
    <p:extLst>
      <p:ext uri="{BB962C8B-B14F-4D97-AF65-F5344CB8AC3E}">
        <p14:creationId xmlns:p14="http://schemas.microsoft.com/office/powerpoint/2010/main" val="255587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9</a:t>
            </a:fld>
            <a:endParaRPr lang="en-US" dirty="0"/>
          </a:p>
        </p:txBody>
      </p:sp>
    </p:spTree>
    <p:extLst>
      <p:ext uri="{BB962C8B-B14F-4D97-AF65-F5344CB8AC3E}">
        <p14:creationId xmlns:p14="http://schemas.microsoft.com/office/powerpoint/2010/main" val="202470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10</a:t>
            </a:fld>
            <a:endParaRPr lang="en-US" dirty="0"/>
          </a:p>
        </p:txBody>
      </p:sp>
    </p:spTree>
    <p:extLst>
      <p:ext uri="{BB962C8B-B14F-4D97-AF65-F5344CB8AC3E}">
        <p14:creationId xmlns:p14="http://schemas.microsoft.com/office/powerpoint/2010/main" val="400983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11</a:t>
            </a:fld>
            <a:endParaRPr lang="en-US" dirty="0"/>
          </a:p>
        </p:txBody>
      </p:sp>
    </p:spTree>
    <p:extLst>
      <p:ext uri="{BB962C8B-B14F-4D97-AF65-F5344CB8AC3E}">
        <p14:creationId xmlns:p14="http://schemas.microsoft.com/office/powerpoint/2010/main" val="3448013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11" name="Shape 33"/>
          <p:cNvSpPr txBox="1">
            <a:spLocks noGrp="1"/>
          </p:cNvSpPr>
          <p:nvPr>
            <p:ph type="title"/>
          </p:nvPr>
        </p:nvSpPr>
        <p:spPr>
          <a:xfrm>
            <a:off x="965201" y="2676246"/>
            <a:ext cx="10567774" cy="1325564"/>
          </a:xfrm>
          <a:prstGeom prst="rect">
            <a:avLst/>
          </a:prstGeom>
        </p:spPr>
        <p:txBody>
          <a:bodyPr lIns="91425" tIns="91425" rIns="91425" bIns="91425" anchor="ctr" anchorCtr="0">
            <a:normAutofit/>
          </a:bodyPr>
          <a:lstStyle>
            <a:lvl1pPr lvl="0" algn="ctr" rtl="0">
              <a:spcBef>
                <a:spcPts val="0"/>
              </a:spcBef>
              <a:defRPr sz="3600" b="1">
                <a:solidFill>
                  <a:srgbClr val="3F2A56"/>
                </a:solidFill>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pic>
        <p:nvPicPr>
          <p:cNvPr id="7" name="Picture 6">
            <a:extLst>
              <a:ext uri="{FF2B5EF4-FFF2-40B4-BE49-F238E27FC236}">
                <a16:creationId xmlns:a16="http://schemas.microsoft.com/office/drawing/2014/main" id="{B9E0EE70-FF42-754B-9C94-3B3C07A89514}"/>
              </a:ext>
            </a:extLst>
          </p:cNvPr>
          <p:cNvPicPr>
            <a:picLocks noChangeAspect="1"/>
          </p:cNvPicPr>
          <p:nvPr userDrawn="1"/>
        </p:nvPicPr>
        <p:blipFill>
          <a:blip r:embed="rId3"/>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13840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E3023D9-0138-B04C-B4BD-895A195FE0E9}"/>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sp>
        <p:nvSpPr>
          <p:cNvPr id="10" name="Subtitle 2">
            <a:extLst>
              <a:ext uri="{FF2B5EF4-FFF2-40B4-BE49-F238E27FC236}">
                <a16:creationId xmlns:a16="http://schemas.microsoft.com/office/drawing/2014/main" id="{5B113B57-5FD1-4746-AC97-BC72ACB80049}"/>
              </a:ext>
            </a:extLst>
          </p:cNvPr>
          <p:cNvSpPr>
            <a:spLocks noGrp="1"/>
          </p:cNvSpPr>
          <p:nvPr>
            <p:ph type="subTitle" idx="1"/>
          </p:nvPr>
        </p:nvSpPr>
        <p:spPr>
          <a:xfrm>
            <a:off x="1524000" y="3328422"/>
            <a:ext cx="9144000" cy="176609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E076EDDA-78A9-3849-814E-1C0E7AEAE452}"/>
              </a:ext>
            </a:extLst>
          </p:cNvPr>
          <p:cNvPicPr>
            <a:picLocks noChangeAspect="1"/>
          </p:cNvPicPr>
          <p:nvPr userDrawn="1"/>
        </p:nvPicPr>
        <p:blipFill>
          <a:blip r:embed="rId3"/>
          <a:stretch>
            <a:fillRect/>
          </a:stretch>
        </p:blipFill>
        <p:spPr>
          <a:xfrm>
            <a:off x="5028005" y="6319164"/>
            <a:ext cx="2135988" cy="390049"/>
          </a:xfrm>
          <a:prstGeom prst="rect">
            <a:avLst/>
          </a:prstGeom>
        </p:spPr>
      </p:pic>
    </p:spTree>
    <p:extLst>
      <p:ext uri="{BB962C8B-B14F-4D97-AF65-F5344CB8AC3E}">
        <p14:creationId xmlns:p14="http://schemas.microsoft.com/office/powerpoint/2010/main" val="37225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552C3E-F3F5-F64A-BAFD-D2F853DF1493}"/>
              </a:ext>
            </a:extLst>
          </p:cNvPr>
          <p:cNvPicPr>
            <a:picLocks noChangeAspect="1"/>
          </p:cNvPicPr>
          <p:nvPr userDrawn="1"/>
        </p:nvPicPr>
        <p:blipFill>
          <a:blip r:embed="rId2"/>
          <a:stretch>
            <a:fillRect/>
          </a:stretch>
        </p:blipFill>
        <p:spPr>
          <a:xfrm>
            <a:off x="5028005" y="6319164"/>
            <a:ext cx="2135988" cy="39004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74A1DF-DE3C-EE49-8000-0D9EB7C06E2E}"/>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F8024B-7D21-E349-AF39-A8FC6BCBD175}"/>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EA76C4-5A83-A041-97F3-EB3A5523C0E7}"/>
              </a:ext>
            </a:extLst>
          </p:cNvPr>
          <p:cNvPicPr>
            <a:picLocks noChangeAspect="1"/>
          </p:cNvPicPr>
          <p:nvPr userDrawn="1"/>
        </p:nvPicPr>
        <p:blipFill>
          <a:blip r:embed="rId2"/>
          <a:stretch>
            <a:fillRect/>
          </a:stretch>
        </p:blipFill>
        <p:spPr>
          <a:xfrm>
            <a:off x="238237" y="208388"/>
            <a:ext cx="2135988" cy="39004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8FDEAB-6C46-9945-BE63-7418C11FF52C}"/>
              </a:ext>
            </a:extLst>
          </p:cNvPr>
          <p:cNvPicPr>
            <a:picLocks noChangeAspect="1"/>
          </p:cNvPicPr>
          <p:nvPr userDrawn="1"/>
        </p:nvPicPr>
        <p:blipFill>
          <a:blip r:embed="rId2"/>
          <a:stretch>
            <a:fillRect/>
          </a:stretch>
        </p:blipFill>
        <p:spPr>
          <a:xfrm>
            <a:off x="238237" y="208388"/>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E22102-94F2-9040-9BD2-2C13938F7BDC}"/>
              </a:ext>
            </a:extLst>
          </p:cNvPr>
          <p:cNvPicPr>
            <a:picLocks noChangeAspect="1"/>
          </p:cNvPicPr>
          <p:nvPr userDrawn="1"/>
        </p:nvPicPr>
        <p:blipFill>
          <a:blip r:embed="rId2"/>
          <a:stretch>
            <a:fillRect/>
          </a:stretch>
        </p:blipFill>
        <p:spPr>
          <a:xfrm>
            <a:off x="238237" y="208388"/>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13" name="Picture 12">
            <a:extLst>
              <a:ext uri="{FF2B5EF4-FFF2-40B4-BE49-F238E27FC236}">
                <a16:creationId xmlns:a16="http://schemas.microsoft.com/office/drawing/2014/main" id="{88E0F550-F3F5-5043-8FD6-15B181B0DF73}"/>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78A55C11-F868-B840-9482-0AC73CCDD53A}"/>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ED5AB780-79DD-3C49-8B2D-989AC548CB2B}"/>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16DEA1-083B-6C49-A07F-5ECA01CA656A}"/>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title</a:t>
            </a:r>
          </a:p>
        </p:txBody>
      </p:sp>
      <p:sp>
        <p:nvSpPr>
          <p:cNvPr id="4" name="Subtitle 2">
            <a:extLst>
              <a:ext uri="{FF2B5EF4-FFF2-40B4-BE49-F238E27FC236}">
                <a16:creationId xmlns:a16="http://schemas.microsoft.com/office/drawing/2014/main" id="{87CD7E49-D5E3-084C-860A-05BB6F94A94B}"/>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8FE6E1C4-B04C-254D-A08E-C7374E3B63E9}"/>
              </a:ext>
            </a:extLst>
          </p:cNvPr>
          <p:cNvPicPr>
            <a:picLocks noChangeAspect="1"/>
          </p:cNvPicPr>
          <p:nvPr userDrawn="1"/>
        </p:nvPicPr>
        <p:blipFill>
          <a:blip r:embed="rId3"/>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220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8" name="Picture 7">
            <a:extLst>
              <a:ext uri="{FF2B5EF4-FFF2-40B4-BE49-F238E27FC236}">
                <a16:creationId xmlns:a16="http://schemas.microsoft.com/office/drawing/2014/main" id="{CC6E3171-7525-AD4C-BC1B-B20F5C7706FD}"/>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530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C00C16E7-F627-4F49-A57A-3C0D7842E803}"/>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BCD6E7C0-9725-B24D-9698-BB89194D071C}"/>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887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10" name="Picture 9">
            <a:extLst>
              <a:ext uri="{FF2B5EF4-FFF2-40B4-BE49-F238E27FC236}">
                <a16:creationId xmlns:a16="http://schemas.microsoft.com/office/drawing/2014/main" id="{8B36FB84-163A-8247-917B-7731C9867DAF}"/>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10" name="Picture 9">
            <a:extLst>
              <a:ext uri="{FF2B5EF4-FFF2-40B4-BE49-F238E27FC236}">
                <a16:creationId xmlns:a16="http://schemas.microsoft.com/office/drawing/2014/main" id="{D3D9F581-2DDB-AC4A-8C49-17F8EFDFDB5C}"/>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9" name="Picture 8">
            <a:extLst>
              <a:ext uri="{FF2B5EF4-FFF2-40B4-BE49-F238E27FC236}">
                <a16:creationId xmlns:a16="http://schemas.microsoft.com/office/drawing/2014/main" id="{0921E716-F418-464F-A12A-EEA2457C8244}"/>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9" name="Picture 8">
            <a:extLst>
              <a:ext uri="{FF2B5EF4-FFF2-40B4-BE49-F238E27FC236}">
                <a16:creationId xmlns:a16="http://schemas.microsoft.com/office/drawing/2014/main" id="{2D1D2F12-5B77-9E47-A866-D5895D84AB5B}"/>
              </a:ext>
            </a:extLst>
          </p:cNvPr>
          <p:cNvPicPr>
            <a:picLocks noChangeAspect="1"/>
          </p:cNvPicPr>
          <p:nvPr userDrawn="1"/>
        </p:nvPicPr>
        <p:blipFill>
          <a:blip r:embed="rId2"/>
          <a:stretch>
            <a:fillRect/>
          </a:stretch>
        </p:blipFill>
        <p:spPr>
          <a:xfrm>
            <a:off x="5028005"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A28FEE-52FA-8347-AAD1-145B17830D55}"/>
              </a:ext>
            </a:extLst>
          </p:cNvPr>
          <p:cNvPicPr>
            <a:picLocks noChangeAspect="1"/>
          </p:cNvPicPr>
          <p:nvPr userDrawn="1"/>
        </p:nvPicPr>
        <p:blipFill>
          <a:blip r:embed="rId2"/>
          <a:stretch>
            <a:fillRect/>
          </a:stretch>
        </p:blipFill>
        <p:spPr>
          <a:xfrm>
            <a:off x="262393"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032F79-78CF-424B-9689-AFC650E75442}"/>
              </a:ext>
            </a:extLst>
          </p:cNvPr>
          <p:cNvPicPr>
            <a:picLocks noChangeAspect="1"/>
          </p:cNvPicPr>
          <p:nvPr userDrawn="1"/>
        </p:nvPicPr>
        <p:blipFill>
          <a:blip r:embed="rId2"/>
          <a:stretch>
            <a:fillRect/>
          </a:stretch>
        </p:blipFill>
        <p:spPr>
          <a:xfrm>
            <a:off x="9806739" y="6319164"/>
            <a:ext cx="2135988" cy="39005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a:stretch>
        </a:blipFill>
        <a:effectLst/>
      </p:bgPr>
    </p:bg>
    <p:spTree>
      <p:nvGrpSpPr>
        <p:cNvPr id="1" name="Shape 58"/>
        <p:cNvGrpSpPr/>
        <p:nvPr/>
      </p:nvGrpSpPr>
      <p:grpSpPr>
        <a:xfrm>
          <a:off x="0" y="0"/>
          <a:ext cx="0" cy="0"/>
          <a:chOff x="0" y="0"/>
          <a:chExt cx="0" cy="0"/>
        </a:xfrm>
      </p:grpSpPr>
      <p:sp>
        <p:nvSpPr>
          <p:cNvPr id="10" name="Subtitle 2"/>
          <p:cNvSpPr txBox="1">
            <a:spLocks/>
          </p:cNvSpPr>
          <p:nvPr userDrawn="1"/>
        </p:nvSpPr>
        <p:spPr>
          <a:xfrm>
            <a:off x="723251" y="4770783"/>
            <a:ext cx="6018295" cy="681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spcAft>
                <a:spcPts val="0"/>
              </a:spcAft>
            </a:pPr>
            <a:r>
              <a:rPr lang="en-US" sz="2000" b="1" dirty="0">
                <a:solidFill>
                  <a:srgbClr val="68478D"/>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spcAft>
                <a:spcPts val="600"/>
              </a:spcAft>
            </a:pPr>
            <a:r>
              <a:rPr lang="en-US" sz="2000" b="1" dirty="0">
                <a:solidFill>
                  <a:srgbClr val="68478D"/>
                </a:solidFill>
                <a:latin typeface="Verdana" panose="020B0604030504040204" pitchFamily="34" charset="0"/>
                <a:ea typeface="Verdana" panose="020B0604030504040204" pitchFamily="34" charset="0"/>
                <a:cs typeface="Verdana" panose="020B0604030504040204" pitchFamily="34" charset="0"/>
              </a:rPr>
              <a:t>Leadership Summit 2019</a:t>
            </a:r>
          </a:p>
        </p:txBody>
      </p:sp>
      <p:sp>
        <p:nvSpPr>
          <p:cNvPr id="12" name="Subtitle 2"/>
          <p:cNvSpPr txBox="1">
            <a:spLocks/>
          </p:cNvSpPr>
          <p:nvPr userDrawn="1"/>
        </p:nvSpPr>
        <p:spPr>
          <a:xfrm>
            <a:off x="723251" y="5397431"/>
            <a:ext cx="6409040" cy="969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17872 Gillette Ave #100 </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Irvine, CA 92614</a:t>
            </a:r>
          </a:p>
          <a:p>
            <a:pPr>
              <a:lnSpc>
                <a:spcPct val="100000"/>
              </a:lnSpc>
              <a:spcBef>
                <a:spcPts val="0"/>
              </a:spcBef>
            </a:pPr>
            <a:r>
              <a:rPr lang="en-US" sz="1400" dirty="0" err="1">
                <a:solidFill>
                  <a:srgbClr val="1C63B2"/>
                </a:solidFill>
                <a:latin typeface="Verdana" panose="020B0604030504040204" pitchFamily="34" charset="0"/>
                <a:ea typeface="Verdana" panose="020B0604030504040204" pitchFamily="34" charset="0"/>
                <a:cs typeface="Verdana" panose="020B0604030504040204" pitchFamily="34" charset="0"/>
              </a:rPr>
              <a:t>amare.com</a:t>
            </a: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 — 888.898.8551</a:t>
            </a:r>
            <a:endParaRPr lang="ru-RU" sz="1400" dirty="0">
              <a:solidFill>
                <a:srgbClr val="1C63B2"/>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B332BFDA-E33A-6849-BFF4-5EBA470F1AA3}"/>
              </a:ext>
            </a:extLst>
          </p:cNvPr>
          <p:cNvPicPr>
            <a:picLocks noChangeAspect="1"/>
          </p:cNvPicPr>
          <p:nvPr userDrawn="1"/>
        </p:nvPicPr>
        <p:blipFill>
          <a:blip r:embed="rId3"/>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8260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2213533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B3262-C32B-48CD-B638-A0B4AFB87B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59FE2E-856F-458A-BE08-3764FCC669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0175EE-1F97-41F1-B914-FA96453EDD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CF5020-0B3E-4E54-BB22-2B49F25FC17A}"/>
              </a:ext>
            </a:extLst>
          </p:cNvPr>
          <p:cNvSpPr>
            <a:spLocks noGrp="1"/>
          </p:cNvSpPr>
          <p:nvPr>
            <p:ph type="dt" sz="half" idx="10"/>
          </p:nvPr>
        </p:nvSpPr>
        <p:spPr/>
        <p:txBody>
          <a:bodyPr/>
          <a:lstStyle/>
          <a:p>
            <a:fld id="{2E50FBA3-DC84-4FF0-B3AE-0A470EDB6B0E}" type="datetimeFigureOut">
              <a:rPr lang="en-GB" smtClean="0"/>
              <a:t>14/01/2019</a:t>
            </a:fld>
            <a:endParaRPr lang="en-GB"/>
          </a:p>
        </p:txBody>
      </p:sp>
      <p:sp>
        <p:nvSpPr>
          <p:cNvPr id="6" name="Footer Placeholder 5">
            <a:extLst>
              <a:ext uri="{FF2B5EF4-FFF2-40B4-BE49-F238E27FC236}">
                <a16:creationId xmlns:a16="http://schemas.microsoft.com/office/drawing/2014/main" id="{85B9F2D3-BF31-404B-ACB3-6651158290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B9916F-2C37-4876-969E-EB0F1F7BD61B}"/>
              </a:ext>
            </a:extLst>
          </p:cNvPr>
          <p:cNvSpPr>
            <a:spLocks noGrp="1"/>
          </p:cNvSpPr>
          <p:nvPr>
            <p:ph type="sldNum" sz="quarter" idx="12"/>
          </p:nvPr>
        </p:nvSpPr>
        <p:spPr/>
        <p:txBody>
          <a:bodyPr/>
          <a:lstStyle/>
          <a:p>
            <a:fld id="{7FB9E224-9BE0-4C4F-BC75-81E6301BC756}" type="slidenum">
              <a:rPr lang="en-GB" smtClean="0"/>
              <a:t>‹#›</a:t>
            </a:fld>
            <a:endParaRPr lang="en-GB"/>
          </a:p>
        </p:txBody>
      </p:sp>
    </p:spTree>
    <p:extLst>
      <p:ext uri="{BB962C8B-B14F-4D97-AF65-F5344CB8AC3E}">
        <p14:creationId xmlns:p14="http://schemas.microsoft.com/office/powerpoint/2010/main" val="1521601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A8E1-DD06-2A47-85BE-A57BB4C1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008D-E85B-0E43-9A89-2676F763A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FD411-DF19-4540-B6DA-80EDCC074D43}"/>
              </a:ext>
            </a:extLst>
          </p:cNvPr>
          <p:cNvSpPr>
            <a:spLocks noGrp="1"/>
          </p:cNvSpPr>
          <p:nvPr>
            <p:ph type="dt" sz="half" idx="10"/>
          </p:nvPr>
        </p:nvSpPr>
        <p:spPr/>
        <p:txBody>
          <a:bodyPr/>
          <a:lstStyle/>
          <a:p>
            <a:fld id="{B2BB1FED-7C07-F94E-9C2C-D3CC32C86617}" type="datetimeFigureOut">
              <a:rPr lang="en-US" smtClean="0"/>
              <a:t>1/14/19</a:t>
            </a:fld>
            <a:endParaRPr lang="en-US"/>
          </a:p>
        </p:txBody>
      </p:sp>
      <p:sp>
        <p:nvSpPr>
          <p:cNvPr id="5" name="Footer Placeholder 4">
            <a:extLst>
              <a:ext uri="{FF2B5EF4-FFF2-40B4-BE49-F238E27FC236}">
                <a16:creationId xmlns:a16="http://schemas.microsoft.com/office/drawing/2014/main" id="{510B3A44-600B-7C4B-8B9A-566F1CC0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4CC8-B94B-0842-BE03-6FDAE420D8CD}"/>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515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A0F636C0-71D3-1647-A0F6-D4BF76C57B6F}"/>
              </a:ext>
            </a:extLst>
          </p:cNvPr>
          <p:cNvPicPr>
            <a:picLocks noChangeAspect="1"/>
          </p:cNvPicPr>
          <p:nvPr userDrawn="1"/>
        </p:nvPicPr>
        <p:blipFill>
          <a:blip r:embed="rId3"/>
          <a:stretch>
            <a:fillRect/>
          </a:stretch>
        </p:blipFill>
        <p:spPr>
          <a:xfrm>
            <a:off x="5028006" y="6319164"/>
            <a:ext cx="2135988" cy="390050"/>
          </a:xfrm>
          <a:prstGeom prst="rect">
            <a:avLst/>
          </a:prstGeom>
        </p:spPr>
      </p:pic>
    </p:spTree>
    <p:extLst>
      <p:ext uri="{BB962C8B-B14F-4D97-AF65-F5344CB8AC3E}">
        <p14:creationId xmlns:p14="http://schemas.microsoft.com/office/powerpoint/2010/main" val="32581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54CFDD52-9974-C94A-B5BC-33111D79E289}"/>
              </a:ext>
            </a:extLst>
          </p:cNvPr>
          <p:cNvPicPr>
            <a:picLocks noChangeAspect="1"/>
          </p:cNvPicPr>
          <p:nvPr userDrawn="1"/>
        </p:nvPicPr>
        <p:blipFill>
          <a:blip r:embed="rId3"/>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12086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FE3A3DB2-42F4-A548-90BF-409A759F151B}"/>
              </a:ext>
            </a:extLst>
          </p:cNvPr>
          <p:cNvPicPr>
            <a:picLocks noChangeAspect="1"/>
          </p:cNvPicPr>
          <p:nvPr userDrawn="1"/>
        </p:nvPicPr>
        <p:blipFill>
          <a:blip r:embed="rId3"/>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19119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C5D35183-76F8-F442-843E-F9E88349F6F9}"/>
              </a:ext>
            </a:extLst>
          </p:cNvPr>
          <p:cNvPicPr>
            <a:picLocks noChangeAspect="1"/>
          </p:cNvPicPr>
          <p:nvPr userDrawn="1"/>
        </p:nvPicPr>
        <p:blipFill>
          <a:blip r:embed="rId3"/>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21482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D8B14A-65D3-A848-AE32-AFC9E611E46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0044B5DE-795C-2D47-B590-0459E9611D06}"/>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729D6596-9AD8-524D-AB5D-6BE1A63DC023}"/>
              </a:ext>
            </a:extLst>
          </p:cNvPr>
          <p:cNvPicPr>
            <a:picLocks noChangeAspect="1"/>
          </p:cNvPicPr>
          <p:nvPr userDrawn="1"/>
        </p:nvPicPr>
        <p:blipFill>
          <a:blip r:embed="rId3"/>
          <a:stretch>
            <a:fillRect/>
          </a:stretch>
        </p:blipFill>
        <p:spPr>
          <a:xfrm>
            <a:off x="5028005" y="6319164"/>
            <a:ext cx="2135988" cy="390050"/>
          </a:xfrm>
          <a:prstGeom prst="rect">
            <a:avLst/>
          </a:prstGeom>
        </p:spPr>
      </p:pic>
    </p:spTree>
    <p:extLst>
      <p:ext uri="{BB962C8B-B14F-4D97-AF65-F5344CB8AC3E}">
        <p14:creationId xmlns:p14="http://schemas.microsoft.com/office/powerpoint/2010/main" val="343890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59" r:id="rId2"/>
    <p:sldLayoutId id="2147483806" r:id="rId3"/>
    <p:sldLayoutId id="2147483864" r:id="rId4"/>
    <p:sldLayoutId id="2147483860" r:id="rId5"/>
    <p:sldLayoutId id="2147483861" r:id="rId6"/>
    <p:sldLayoutId id="2147483858" r:id="rId7"/>
    <p:sldLayoutId id="2147483865" r:id="rId8"/>
    <p:sldLayoutId id="2147483862" r:id="rId9"/>
    <p:sldLayoutId id="2147483863" r:id="rId10"/>
    <p:sldLayoutId id="2147483853" r:id="rId11"/>
    <p:sldLayoutId id="2147483854" r:id="rId12"/>
    <p:sldLayoutId id="2147483852" r:id="rId13"/>
    <p:sldLayoutId id="2147483849" r:id="rId14"/>
    <p:sldLayoutId id="2147483851" r:id="rId15"/>
    <p:sldLayoutId id="2147483850" r:id="rId16"/>
    <p:sldLayoutId id="2147483846" r:id="rId17"/>
    <p:sldLayoutId id="2147483847" r:id="rId18"/>
    <p:sldLayoutId id="2147483841" r:id="rId19"/>
    <p:sldLayoutId id="2147483811" r:id="rId20"/>
    <p:sldLayoutId id="2147483856" r:id="rId21"/>
    <p:sldLayoutId id="2147483810" r:id="rId22"/>
    <p:sldLayoutId id="2147483842" r:id="rId23"/>
    <p:sldLayoutId id="2147483848" r:id="rId24"/>
    <p:sldLayoutId id="2147483844" r:id="rId25"/>
    <p:sldLayoutId id="2147483845" r:id="rId26"/>
    <p:sldLayoutId id="2147483838" r:id="rId27"/>
    <p:sldLayoutId id="2147483839" r:id="rId28"/>
    <p:sldLayoutId id="2147483843" r:id="rId29"/>
    <p:sldLayoutId id="2147483866" r:id="rId30"/>
    <p:sldLayoutId id="2147483867" r:id="rId31"/>
    <p:sldLayoutId id="2147483868"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31.xml"/><Relationship Id="rId5" Type="http://schemas.openxmlformats.org/officeDocument/2006/relationships/image" Target="../media/image71.gif"/><Relationship Id="rId4" Type="http://schemas.openxmlformats.org/officeDocument/2006/relationships/image" Target="../media/image70.gif"/></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2.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794770-53D4-475B-9BAC-B36708AA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416" y="1348424"/>
            <a:ext cx="4599709" cy="4599709"/>
          </a:xfrm>
          <a:prstGeom prst="rect">
            <a:avLst/>
          </a:prstGeom>
        </p:spPr>
      </p:pic>
      <p:pic>
        <p:nvPicPr>
          <p:cNvPr id="4" name="Picture 3">
            <a:extLst>
              <a:ext uri="{FF2B5EF4-FFF2-40B4-BE49-F238E27FC236}">
                <a16:creationId xmlns:a16="http://schemas.microsoft.com/office/drawing/2014/main" id="{FD7BB3D2-8E33-463E-8C08-B37F252CE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34" y="280902"/>
            <a:ext cx="2923038" cy="2340869"/>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0629" y="436566"/>
            <a:ext cx="1701032" cy="1596353"/>
          </a:xfrm>
          <a:prstGeom prst="rect">
            <a:avLst/>
          </a:prstGeom>
        </p:spPr>
      </p:pic>
      <p:sp>
        <p:nvSpPr>
          <p:cNvPr id="7" name="Rectangle 6"/>
          <p:cNvSpPr/>
          <p:nvPr/>
        </p:nvSpPr>
        <p:spPr>
          <a:xfrm>
            <a:off x="933864" y="3007665"/>
            <a:ext cx="4796317" cy="2677656"/>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rPr>
              <a:t>A fit body begins with mental wellness, and the key to a healthy brain is the gut microbiome. Body. Brain. Biome. Project b3. The holistic solution to a healthier well-being.</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961123"/>
            <a:ext cx="1467986"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BODY.</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35076" y="961123"/>
            <a:ext cx="1540387"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BRAIN.</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21755" y="962810"/>
            <a:ext cx="1602682"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BIOME.</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769570"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797830"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P012-P017</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$486.00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$305.95 / 210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$274.95 / 190 PV</a:t>
            </a:r>
          </a:p>
        </p:txBody>
      </p:sp>
      <p:sp>
        <p:nvSpPr>
          <p:cNvPr id="5" name="TextBox 4">
            <a:extLst>
              <a:ext uri="{FF2B5EF4-FFF2-40B4-BE49-F238E27FC236}">
                <a16:creationId xmlns:a16="http://schemas.microsoft.com/office/drawing/2014/main" id="{0D8563D5-003C-4FB8-B6F1-26CBF15F6C5A}"/>
              </a:ext>
            </a:extLst>
          </p:cNvPr>
          <p:cNvSpPr txBox="1"/>
          <p:nvPr/>
        </p:nvSpPr>
        <p:spPr>
          <a:xfrm>
            <a:off x="1549604" y="2507673"/>
            <a:ext cx="3354893"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ea typeface="Verdana" panose="020B0604030504040204" pitchFamily="34" charset="0"/>
              </a:rPr>
              <a:t>BODY. BRAIN. BIOME.</a:t>
            </a:r>
          </a:p>
        </p:txBody>
      </p:sp>
    </p:spTree>
    <p:extLst>
      <p:ext uri="{BB962C8B-B14F-4D97-AF65-F5344CB8AC3E}">
        <p14:creationId xmlns:p14="http://schemas.microsoft.com/office/powerpoint/2010/main" val="3042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2" name="Title 1"/>
          <p:cNvSpPr>
            <a:spLocks noGrp="1"/>
          </p:cNvSpPr>
          <p:nvPr>
            <p:ph type="title"/>
          </p:nvPr>
        </p:nvSpPr>
        <p:spPr/>
        <p:txBody>
          <a:bodyPr>
            <a:normAutofit/>
          </a:bodyPr>
          <a:lstStyle/>
          <a:p>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MW3™ Prebiotic Proprietary Blend</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Tree>
    <p:extLst>
      <p:ext uri="{BB962C8B-B14F-4D97-AF65-F5344CB8AC3E}">
        <p14:creationId xmlns:p14="http://schemas.microsoft.com/office/powerpoint/2010/main" val="268189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4" name="Title 1">
            <a:extLst>
              <a:ext uri="{FF2B5EF4-FFF2-40B4-BE49-F238E27FC236}">
                <a16:creationId xmlns:a16="http://schemas.microsoft.com/office/drawing/2014/main" id="{174A3A29-5B32-4EBE-9367-5B50793C248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MW3</a:t>
            </a:r>
            <a:r>
              <a:rPr lang="en-US" sz="3200" b="1" dirty="0">
                <a:solidFill>
                  <a:srgbClr val="402B56"/>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 Prebiotic/Probiotic Proprietary Blend</a:t>
            </a:r>
            <a:endPar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051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4CD6AF-19E7-4278-966B-AA09FFA22D6D}"/>
              </a:ext>
            </a:extLst>
          </p:cNvPr>
          <p:cNvSpPr/>
          <p:nvPr/>
        </p:nvSpPr>
        <p:spPr>
          <a:xfrm>
            <a:off x="4160144" y="4130932"/>
            <a:ext cx="3954468"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Combines 50+ vitamins, minerals, amino acids, and phytonutrients to deliver micronutrient nutrition for a well-balanced body and mind*</a:t>
            </a:r>
          </a:p>
        </p:txBody>
      </p:sp>
      <p:sp>
        <p:nvSpPr>
          <p:cNvPr id="29" name="Rectangle 28">
            <a:extLst>
              <a:ext uri="{FF2B5EF4-FFF2-40B4-BE49-F238E27FC236}">
                <a16:creationId xmlns:a16="http://schemas.microsoft.com/office/drawing/2014/main" id="{68088B80-1622-4480-9384-76F7AC27BE27}"/>
              </a:ext>
            </a:extLst>
          </p:cNvPr>
          <p:cNvSpPr/>
          <p:nvPr/>
        </p:nvSpPr>
        <p:spPr>
          <a:xfrm>
            <a:off x="8201040" y="4137803"/>
            <a:ext cx="3448034" cy="1631216"/>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our Amare GBX+ Proprietary Blend that enhances optimal functionality of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gut-brain axis*</a:t>
            </a:r>
          </a:p>
        </p:txBody>
      </p:sp>
      <p:sp>
        <p:nvSpPr>
          <p:cNvPr id="16" name="Rectangle 15">
            <a:extLst>
              <a:ext uri="{FF2B5EF4-FFF2-40B4-BE49-F238E27FC236}">
                <a16:creationId xmlns:a16="http://schemas.microsoft.com/office/drawing/2014/main" id="{489C34F8-616C-4D5A-97ED-FA0588AC4A58}"/>
              </a:ext>
            </a:extLst>
          </p:cNvPr>
          <p:cNvSpPr/>
          <p:nvPr/>
        </p:nvSpPr>
        <p:spPr>
          <a:xfrm>
            <a:off x="651039" y="4130932"/>
            <a:ext cx="3422677"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a Bright Mind Blend which helps improve concentration, attention, and alertness*</a:t>
            </a:r>
          </a:p>
        </p:txBody>
      </p:sp>
      <p:pic>
        <p:nvPicPr>
          <p:cNvPr id="17" name="Graphic 16">
            <a:extLst>
              <a:ext uri="{FF2B5EF4-FFF2-40B4-BE49-F238E27FC236}">
                <a16:creationId xmlns:a16="http://schemas.microsoft.com/office/drawing/2014/main" id="{C01B6EE7-0D50-4C86-A871-751868F3400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2629" t="26286" r="31448" b="51742"/>
          <a:stretch/>
        </p:blipFill>
        <p:spPr>
          <a:xfrm>
            <a:off x="3775047" y="-217357"/>
            <a:ext cx="4737341" cy="2193710"/>
          </a:xfrm>
          <a:prstGeom prst="rect">
            <a:avLst/>
          </a:prstGeom>
        </p:spPr>
      </p:pic>
      <p:sp>
        <p:nvSpPr>
          <p:cNvPr id="18" name="TextBox 17">
            <a:extLst>
              <a:ext uri="{FF2B5EF4-FFF2-40B4-BE49-F238E27FC236}">
                <a16:creationId xmlns:a16="http://schemas.microsoft.com/office/drawing/2014/main" id="{80CD3455-F2C1-49CE-8E96-42FFC454C364}"/>
              </a:ext>
            </a:extLst>
          </p:cNvPr>
          <p:cNvSpPr txBox="1"/>
          <p:nvPr/>
        </p:nvSpPr>
        <p:spPr>
          <a:xfrm>
            <a:off x="4196802" y="1039198"/>
            <a:ext cx="3881152"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9" name="Picture 8">
            <a:extLst>
              <a:ext uri="{FF2B5EF4-FFF2-40B4-BE49-F238E27FC236}">
                <a16:creationId xmlns:a16="http://schemas.microsoft.com/office/drawing/2014/main" id="{481DE6C8-B325-4516-AEFA-48834505D3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8633" y="1632039"/>
            <a:ext cx="2743200" cy="2743200"/>
          </a:xfrm>
          <a:prstGeom prst="rect">
            <a:avLst/>
          </a:prstGeom>
        </p:spPr>
      </p:pic>
      <p:pic>
        <p:nvPicPr>
          <p:cNvPr id="19" name="Picture 18">
            <a:extLst>
              <a:ext uri="{FF2B5EF4-FFF2-40B4-BE49-F238E27FC236}">
                <a16:creationId xmlns:a16="http://schemas.microsoft.com/office/drawing/2014/main" id="{DE185303-6FA4-4AAD-B805-C88F8590BA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6690" y="1653863"/>
            <a:ext cx="2721376" cy="2721376"/>
          </a:xfrm>
          <a:prstGeom prst="rect">
            <a:avLst/>
          </a:prstGeom>
        </p:spPr>
      </p:pic>
      <p:pic>
        <p:nvPicPr>
          <p:cNvPr id="21" name="Picture 20">
            <a:extLst>
              <a:ext uri="{FF2B5EF4-FFF2-40B4-BE49-F238E27FC236}">
                <a16:creationId xmlns:a16="http://schemas.microsoft.com/office/drawing/2014/main" id="{A901690F-EF81-4301-8FE6-B284094D59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2923" y="1642951"/>
            <a:ext cx="2743200" cy="2743200"/>
          </a:xfrm>
          <a:prstGeom prst="rect">
            <a:avLst/>
          </a:prstGeom>
        </p:spPr>
      </p:pic>
      <p:sp>
        <p:nvSpPr>
          <p:cNvPr id="11" name="TextBox 10">
            <a:extLst>
              <a:ext uri="{FF2B5EF4-FFF2-40B4-BE49-F238E27FC236}">
                <a16:creationId xmlns:a16="http://schemas.microsoft.com/office/drawing/2014/main" id="{ADFFFBF2-8B62-4461-AC59-57DDA42083E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04136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Tree>
    <p:extLst>
      <p:ext uri="{BB962C8B-B14F-4D97-AF65-F5344CB8AC3E}">
        <p14:creationId xmlns:p14="http://schemas.microsoft.com/office/powerpoint/2010/main" val="26807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069A4-AAB7-49D3-BAC9-9DBB11FA7B3A}"/>
              </a:ext>
            </a:extLst>
          </p:cNvPr>
          <p:cNvPicPr>
            <a:picLocks noChangeAspect="1"/>
          </p:cNvPicPr>
          <p:nvPr/>
        </p:nvPicPr>
        <p:blipFill>
          <a:blip r:embed="rId3"/>
          <a:stretch>
            <a:fillRect/>
          </a:stretch>
        </p:blipFill>
        <p:spPr>
          <a:xfrm>
            <a:off x="7031857" y="2051241"/>
            <a:ext cx="1798646" cy="3049599"/>
          </a:xfrm>
          <a:prstGeom prst="rect">
            <a:avLst/>
          </a:prstGeom>
        </p:spPr>
      </p:pic>
      <p:pic>
        <p:nvPicPr>
          <p:cNvPr id="10" name="Picture 9">
            <a:extLst>
              <a:ext uri="{FF2B5EF4-FFF2-40B4-BE49-F238E27FC236}">
                <a16:creationId xmlns:a16="http://schemas.microsoft.com/office/drawing/2014/main" id="{9CD97373-AB51-4351-8A45-C9C3B1DF2E5B}"/>
              </a:ext>
            </a:extLst>
          </p:cNvPr>
          <p:cNvPicPr>
            <a:picLocks noChangeAspect="1"/>
          </p:cNvPicPr>
          <p:nvPr/>
        </p:nvPicPr>
        <p:blipFill>
          <a:blip r:embed="rId4"/>
          <a:stretch>
            <a:fillRect/>
          </a:stretch>
        </p:blipFill>
        <p:spPr>
          <a:xfrm>
            <a:off x="8883553" y="2051241"/>
            <a:ext cx="1798646" cy="3049599"/>
          </a:xfrm>
          <a:prstGeom prst="rect">
            <a:avLst/>
          </a:prstGeom>
        </p:spPr>
      </p:pic>
      <p:sp>
        <p:nvSpPr>
          <p:cNvPr id="7" name="Rectangle 6"/>
          <p:cNvSpPr/>
          <p:nvPr/>
        </p:nvSpPr>
        <p:spPr>
          <a:xfrm>
            <a:off x="609600" y="2764016"/>
            <a:ext cx="5479640" cy="3170099"/>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Protein™ delivers 17 grams of pure plant protein. This unique chickpea, brown rice, and pea protein blend nourishes good bacteria in the gut and improves microbiome balance, while controlling appetite and supporting muscle mass. Fully-loaded with only functional ingredients, this potent formula supports the gut microbiome, helping fuel a healthy lifestyle.*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17183" y="709794"/>
            <a:ext cx="1691366" cy="1015663"/>
          </a:xfrm>
          <a:prstGeom prst="rect">
            <a:avLst/>
          </a:prstGeom>
          <a:noFill/>
        </p:spPr>
        <p:txBody>
          <a:bodyPr wrap="square" rtlCol="0">
            <a:spAutoFit/>
          </a:bodyPr>
          <a:lstStyle/>
          <a:p>
            <a:pPr algn="ctr"/>
            <a:r>
              <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rPr>
              <a:t>17 GRAMS </a:t>
            </a: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OF ULTRA-PURE, PLANT-BASED PROTEIN*</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478961"/>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CONTROL APPETITE AND SUPPORTS MUSCLE MASS*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031857" y="5010532"/>
            <a:ext cx="4157759" cy="12602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068996" y="5065251"/>
            <a:ext cx="2939488" cy="1169551"/>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 (Vanilla):</a:t>
            </a:r>
          </a:p>
          <a:p>
            <a:r>
              <a:rPr lang="en-US" sz="1400" b="1" dirty="0">
                <a:latin typeface="Verdana" panose="020B0604030504040204" pitchFamily="34" charset="0"/>
                <a:ea typeface="Verdana" panose="020B0604030504040204" pitchFamily="34" charset="0"/>
                <a:cs typeface="Verdana" panose="020B0604030504040204" pitchFamily="34" charset="0"/>
              </a:rPr>
              <a:t>Item Code (Chocolate):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576730" y="5064722"/>
            <a:ext cx="2005458" cy="1169551"/>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S015</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22 PV</a:t>
            </a:r>
          </a:p>
        </p:txBody>
      </p:sp>
      <p:pic>
        <p:nvPicPr>
          <p:cNvPr id="4" name="Picture 3">
            <a:extLst>
              <a:ext uri="{FF2B5EF4-FFF2-40B4-BE49-F238E27FC236}">
                <a16:creationId xmlns:a16="http://schemas.microsoft.com/office/drawing/2014/main" id="{170EE314-23C5-4163-9C15-3712E46C18C3}"/>
              </a:ext>
            </a:extLst>
          </p:cNvPr>
          <p:cNvPicPr>
            <a:picLocks noChangeAspect="1"/>
          </p:cNvPicPr>
          <p:nvPr/>
        </p:nvPicPr>
        <p:blipFill>
          <a:blip r:embed="rId7"/>
          <a:stretch>
            <a:fillRect/>
          </a:stretch>
        </p:blipFill>
        <p:spPr>
          <a:xfrm>
            <a:off x="1384974" y="310231"/>
            <a:ext cx="3972757" cy="1324252"/>
          </a:xfrm>
          <a:prstGeom prst="rect">
            <a:avLst/>
          </a:prstGeom>
        </p:spPr>
      </p:pic>
    </p:spTree>
    <p:extLst>
      <p:ext uri="{BB962C8B-B14F-4D97-AF65-F5344CB8AC3E}">
        <p14:creationId xmlns:p14="http://schemas.microsoft.com/office/powerpoint/2010/main" val="157900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6326529" cy="3501068"/>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Artesa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Chickpea Protein</a:t>
            </a:r>
            <a:endPar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Premium, sustainably sourced chickpeas from Western Canada and North America*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Unique microbiome-boosting phytonutrients*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Smooth flavor and taste</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AC5298E0-A043-43BC-99C0-EB8C730C7EA5}"/>
              </a:ext>
            </a:extLst>
          </p:cNvPr>
          <p:cNvPicPr>
            <a:picLocks noChangeAspect="1"/>
          </p:cNvPicPr>
          <p:nvPr/>
        </p:nvPicPr>
        <p:blipFill>
          <a:blip r:embed="rId3"/>
          <a:stretch>
            <a:fillRect/>
          </a:stretch>
        </p:blipFill>
        <p:spPr>
          <a:xfrm>
            <a:off x="6096000" y="1690688"/>
            <a:ext cx="7206894" cy="4804596"/>
          </a:xfrm>
          <a:prstGeom prst="rect">
            <a:avLst/>
          </a:prstGeom>
        </p:spPr>
      </p:pic>
      <p:pic>
        <p:nvPicPr>
          <p:cNvPr id="3" name="Picture 2">
            <a:extLst>
              <a:ext uri="{FF2B5EF4-FFF2-40B4-BE49-F238E27FC236}">
                <a16:creationId xmlns:a16="http://schemas.microsoft.com/office/drawing/2014/main" id="{DCC5E671-EB2A-48DC-94BA-79754CCD94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6609" b="14585"/>
          <a:stretch/>
        </p:blipFill>
        <p:spPr>
          <a:xfrm>
            <a:off x="8480634" y="362716"/>
            <a:ext cx="2431630" cy="1675940"/>
          </a:xfrm>
          <a:prstGeom prst="rect">
            <a:avLst/>
          </a:prstGeom>
        </p:spPr>
      </p:pic>
    </p:spTree>
    <p:extLst>
      <p:ext uri="{BB962C8B-B14F-4D97-AF65-F5344CB8AC3E}">
        <p14:creationId xmlns:p14="http://schemas.microsoft.com/office/powerpoint/2010/main" val="351444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4"/>
            <a:ext cx="10969487" cy="3749193"/>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Artesa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Chickpea Protein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 extraordinary, plant-based protein that is </a:t>
            </a: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96%</a:t>
            </a: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absorbed by the human body, which is amongst the highest Protein Digestibility Corrected Amino Acid Score (PDACAAS) scores at 0.80 in the WORLD of plants!</a:t>
            </a:r>
            <a:endPar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Also acts as a prebiotic fiber that helps with gut integrity, bacteria diversification and gastric motility.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Incredible organoleptic profile compared to ALL other protein types out there.</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6" name="Picture 5">
            <a:extLst>
              <a:ext uri="{FF2B5EF4-FFF2-40B4-BE49-F238E27FC236}">
                <a16:creationId xmlns:a16="http://schemas.microsoft.com/office/drawing/2014/main" id="{4D7D7F59-FEA5-431A-A2A2-678AE65499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6609" b="14585"/>
          <a:stretch/>
        </p:blipFill>
        <p:spPr>
          <a:xfrm>
            <a:off x="8480634" y="362716"/>
            <a:ext cx="2431630" cy="1675940"/>
          </a:xfrm>
          <a:prstGeom prst="rect">
            <a:avLst/>
          </a:prstGeom>
        </p:spPr>
      </p:pic>
    </p:spTree>
    <p:extLst>
      <p:ext uri="{BB962C8B-B14F-4D97-AF65-F5344CB8AC3E}">
        <p14:creationId xmlns:p14="http://schemas.microsoft.com/office/powerpoint/2010/main" val="262149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FB172CC2-66DC-46BD-B6CC-6C214260A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2" y="-53827"/>
            <a:ext cx="12287692" cy="6911827"/>
          </a:xfrm>
          <a:prstGeom prst="rect">
            <a:avLst/>
          </a:prstGeom>
        </p:spPr>
      </p:pic>
    </p:spTree>
    <p:extLst>
      <p:ext uri="{BB962C8B-B14F-4D97-AF65-F5344CB8AC3E}">
        <p14:creationId xmlns:p14="http://schemas.microsoft.com/office/powerpoint/2010/main" val="322158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93771-C303-4070-B237-7679A2128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545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reenshot&#10;&#10;Description generated with very high confidence">
            <a:extLst>
              <a:ext uri="{FF2B5EF4-FFF2-40B4-BE49-F238E27FC236}">
                <a16:creationId xmlns:a16="http://schemas.microsoft.com/office/drawing/2014/main" id="{8E099FDE-EB3D-4482-BD30-D4087BDEB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3" y="-53827"/>
            <a:ext cx="12287693" cy="6911827"/>
          </a:xfrm>
          <a:prstGeom prst="rect">
            <a:avLst/>
          </a:prstGeom>
        </p:spPr>
      </p:pic>
    </p:spTree>
    <p:extLst>
      <p:ext uri="{BB962C8B-B14F-4D97-AF65-F5344CB8AC3E}">
        <p14:creationId xmlns:p14="http://schemas.microsoft.com/office/powerpoint/2010/main" val="115576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24F5D-C98B-614D-A995-8A947E38F03F}"/>
              </a:ext>
            </a:extLst>
          </p:cNvPr>
          <p:cNvPicPr>
            <a:picLocks noChangeAspect="1"/>
          </p:cNvPicPr>
          <p:nvPr/>
        </p:nvPicPr>
        <p:blipFill>
          <a:blip r:embed="rId2"/>
          <a:stretch>
            <a:fillRect/>
          </a:stretch>
        </p:blipFill>
        <p:spPr>
          <a:xfrm>
            <a:off x="3196167" y="1426123"/>
            <a:ext cx="5385903" cy="4871326"/>
          </a:xfrm>
          <a:prstGeom prst="rect">
            <a:avLst/>
          </a:prstGeom>
        </p:spPr>
      </p:pic>
      <p:sp>
        <p:nvSpPr>
          <p:cNvPr id="7" name="TextBox 6">
            <a:extLst>
              <a:ext uri="{FF2B5EF4-FFF2-40B4-BE49-F238E27FC236}">
                <a16:creationId xmlns:a16="http://schemas.microsoft.com/office/drawing/2014/main" id="{D851DF08-A396-1C40-8083-DAD57B289302}"/>
              </a:ext>
            </a:extLst>
          </p:cNvPr>
          <p:cNvSpPr txBox="1"/>
          <p:nvPr/>
        </p:nvSpPr>
        <p:spPr>
          <a:xfrm>
            <a:off x="1350433" y="4715933"/>
            <a:ext cx="1828800" cy="723275"/>
          </a:xfrm>
          <a:prstGeom prst="rect">
            <a:avLst/>
          </a:prstGeom>
          <a:noFill/>
        </p:spPr>
        <p:txBody>
          <a:bodyPr wrap="square" rtlCol="0">
            <a:spAutoFit/>
          </a:bodyPr>
          <a:lstStyle/>
          <a:p>
            <a:pPr algn="l"/>
            <a:r>
              <a:rPr lang="en-US" sz="4000" dirty="0"/>
              <a:t>Brain</a:t>
            </a:r>
          </a:p>
        </p:txBody>
      </p:sp>
      <p:sp>
        <p:nvSpPr>
          <p:cNvPr id="9" name="TextBox 8">
            <a:extLst>
              <a:ext uri="{FF2B5EF4-FFF2-40B4-BE49-F238E27FC236}">
                <a16:creationId xmlns:a16="http://schemas.microsoft.com/office/drawing/2014/main" id="{2348431E-A169-574E-98D4-2E5C0866457C}"/>
              </a:ext>
            </a:extLst>
          </p:cNvPr>
          <p:cNvSpPr txBox="1"/>
          <p:nvPr/>
        </p:nvSpPr>
        <p:spPr>
          <a:xfrm>
            <a:off x="5281083" y="198913"/>
            <a:ext cx="1828800" cy="723275"/>
          </a:xfrm>
          <a:prstGeom prst="rect">
            <a:avLst/>
          </a:prstGeom>
          <a:noFill/>
        </p:spPr>
        <p:txBody>
          <a:bodyPr wrap="square" rtlCol="0">
            <a:spAutoFit/>
          </a:bodyPr>
          <a:lstStyle/>
          <a:p>
            <a:pPr algn="l"/>
            <a:r>
              <a:rPr lang="en-US" sz="4000" dirty="0"/>
              <a:t>Biome</a:t>
            </a:r>
          </a:p>
        </p:txBody>
      </p:sp>
      <p:sp>
        <p:nvSpPr>
          <p:cNvPr id="11" name="TextBox 10">
            <a:extLst>
              <a:ext uri="{FF2B5EF4-FFF2-40B4-BE49-F238E27FC236}">
                <a16:creationId xmlns:a16="http://schemas.microsoft.com/office/drawing/2014/main" id="{7B02AB16-2E7F-2E44-AAE3-45D6FF9A9690}"/>
              </a:ext>
            </a:extLst>
          </p:cNvPr>
          <p:cNvSpPr txBox="1"/>
          <p:nvPr/>
        </p:nvSpPr>
        <p:spPr>
          <a:xfrm>
            <a:off x="9281583" y="4529667"/>
            <a:ext cx="1828800" cy="723275"/>
          </a:xfrm>
          <a:prstGeom prst="rect">
            <a:avLst/>
          </a:prstGeom>
          <a:noFill/>
        </p:spPr>
        <p:txBody>
          <a:bodyPr wrap="square" rtlCol="0">
            <a:spAutoFit/>
          </a:bodyPr>
          <a:lstStyle/>
          <a:p>
            <a:pPr algn="l"/>
            <a:r>
              <a:rPr lang="en-US" sz="4000" dirty="0"/>
              <a:t>Body</a:t>
            </a:r>
          </a:p>
        </p:txBody>
      </p:sp>
    </p:spTree>
    <p:extLst>
      <p:ext uri="{BB962C8B-B14F-4D97-AF65-F5344CB8AC3E}">
        <p14:creationId xmlns:p14="http://schemas.microsoft.com/office/powerpoint/2010/main" val="14770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6E2CE-658E-47A3-B65F-95F7C1110C19}"/>
              </a:ext>
            </a:extLst>
          </p:cNvPr>
          <p:cNvPicPr>
            <a:picLocks noChangeAspect="1"/>
          </p:cNvPicPr>
          <p:nvPr/>
        </p:nvPicPr>
        <p:blipFill>
          <a:blip r:embed="rId2"/>
          <a:stretch>
            <a:fillRect/>
          </a:stretch>
        </p:blipFill>
        <p:spPr>
          <a:xfrm>
            <a:off x="0" y="-257175"/>
            <a:ext cx="12178564" cy="6858000"/>
          </a:xfrm>
          <a:prstGeom prst="rect">
            <a:avLst/>
          </a:prstGeom>
        </p:spPr>
      </p:pic>
    </p:spTree>
    <p:extLst>
      <p:ext uri="{BB962C8B-B14F-4D97-AF65-F5344CB8AC3E}">
        <p14:creationId xmlns:p14="http://schemas.microsoft.com/office/powerpoint/2010/main" val="377514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838380-D980-480D-B60F-026FBCF8E232}"/>
              </a:ext>
            </a:extLst>
          </p:cNvPr>
          <p:cNvPicPr>
            <a:picLocks noChangeAspect="1"/>
          </p:cNvPicPr>
          <p:nvPr/>
        </p:nvPicPr>
        <p:blipFill>
          <a:blip r:embed="rId3"/>
          <a:stretch>
            <a:fillRect/>
          </a:stretch>
        </p:blipFill>
        <p:spPr>
          <a:xfrm>
            <a:off x="7764754" y="2224073"/>
            <a:ext cx="2669075" cy="3091915"/>
          </a:xfrm>
          <a:prstGeom prst="rect">
            <a:avLst/>
          </a:prstGeom>
        </p:spPr>
      </p:pic>
      <p:pic>
        <p:nvPicPr>
          <p:cNvPr id="5" name="Picture 4">
            <a:extLst>
              <a:ext uri="{FF2B5EF4-FFF2-40B4-BE49-F238E27FC236}">
                <a16:creationId xmlns:a16="http://schemas.microsoft.com/office/drawing/2014/main" id="{89B8B241-EFE4-456E-A02F-D95B25BAE127}"/>
              </a:ext>
            </a:extLst>
          </p:cNvPr>
          <p:cNvPicPr>
            <a:picLocks noChangeAspect="1"/>
          </p:cNvPicPr>
          <p:nvPr/>
        </p:nvPicPr>
        <p:blipFill>
          <a:blip r:embed="rId4"/>
          <a:stretch>
            <a:fillRect/>
          </a:stretch>
        </p:blipFill>
        <p:spPr>
          <a:xfrm>
            <a:off x="1051060" y="310231"/>
            <a:ext cx="4640581" cy="1325880"/>
          </a:xfrm>
          <a:prstGeom prst="rect">
            <a:avLst/>
          </a:prstGeom>
        </p:spPr>
      </p:pic>
      <p:sp>
        <p:nvSpPr>
          <p:cNvPr id="7" name="Rectangle 6"/>
          <p:cNvSpPr/>
          <p:nvPr/>
        </p:nvSpPr>
        <p:spPr>
          <a:xfrm>
            <a:off x="609600" y="3007665"/>
            <a:ext cx="5479640" cy="255454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SuperFood™ provides the phytonutrient equivalent of three servings of fruits and vegetables per scoop. This phytobiotic-rich blend delivers cellular level anti-stress benefits and helps protect cells from a variety of different stressors, helping the brain and gut run at peak efficiency.* </a:t>
            </a:r>
            <a:endPar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594383"/>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NUTRIENTS EQUIVALENT TO </a:t>
            </a: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 SERVINGS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OF FRUITS AND VEGETABLES*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686716"/>
            <a:ext cx="1597591"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PROVIDES CELLULAR ANTI-STRESS BENEFITS*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27327"/>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26798"/>
            <a:ext cx="190498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18 PV</a:t>
            </a:r>
          </a:p>
        </p:txBody>
      </p:sp>
      <p:sp>
        <p:nvSpPr>
          <p:cNvPr id="23" name="Rectangle: Rounded Corners 22">
            <a:extLst>
              <a:ext uri="{FF2B5EF4-FFF2-40B4-BE49-F238E27FC236}">
                <a16:creationId xmlns:a16="http://schemas.microsoft.com/office/drawing/2014/main" id="{41D3D433-E46B-4335-A5CF-2173804ED2AE}"/>
              </a:ext>
            </a:extLst>
          </p:cNvPr>
          <p:cNvSpPr/>
          <p:nvPr/>
        </p:nvSpPr>
        <p:spPr>
          <a:xfrm>
            <a:off x="7337751" y="5139483"/>
            <a:ext cx="3663624" cy="1124134"/>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Tree>
    <p:extLst>
      <p:ext uri="{BB962C8B-B14F-4D97-AF65-F5344CB8AC3E}">
        <p14:creationId xmlns:p14="http://schemas.microsoft.com/office/powerpoint/2010/main" val="848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88042-5CE7-4CF0-B40C-6AA068792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96663"/>
            <a:ext cx="2743200" cy="2743200"/>
          </a:xfrm>
          <a:prstGeom prst="rect">
            <a:avLst/>
          </a:prstGeom>
        </p:spPr>
      </p:pic>
      <p:pic>
        <p:nvPicPr>
          <p:cNvPr id="8" name="Picture 7">
            <a:extLst>
              <a:ext uri="{FF2B5EF4-FFF2-40B4-BE49-F238E27FC236}">
                <a16:creationId xmlns:a16="http://schemas.microsoft.com/office/drawing/2014/main" id="{10CCC234-A6BE-4EFF-821A-FC62892BD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80" y="2057400"/>
            <a:ext cx="2743200" cy="2743200"/>
          </a:xfrm>
          <a:prstGeom prst="rect">
            <a:avLst/>
          </a:prstGeom>
        </p:spPr>
      </p:pic>
      <p:pic>
        <p:nvPicPr>
          <p:cNvPr id="3" name="Picture 2">
            <a:extLst>
              <a:ext uri="{FF2B5EF4-FFF2-40B4-BE49-F238E27FC236}">
                <a16:creationId xmlns:a16="http://schemas.microsoft.com/office/drawing/2014/main" id="{F27DB761-1D63-422F-A02E-74405EB7E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575" y="1896663"/>
            <a:ext cx="2743200" cy="2743200"/>
          </a:xfrm>
          <a:prstGeom prst="rect">
            <a:avLst/>
          </a:prstGeom>
        </p:spPr>
      </p:pic>
      <p:pic>
        <p:nvPicPr>
          <p:cNvPr id="15" name="Picture 14">
            <a:extLst>
              <a:ext uri="{FF2B5EF4-FFF2-40B4-BE49-F238E27FC236}">
                <a16:creationId xmlns:a16="http://schemas.microsoft.com/office/drawing/2014/main" id="{6B79A9EF-B7DA-46F0-9B84-D9A211C6E8BC}"/>
              </a:ext>
            </a:extLst>
          </p:cNvPr>
          <p:cNvPicPr>
            <a:picLocks noChangeAspect="1"/>
          </p:cNvPicPr>
          <p:nvPr/>
        </p:nvPicPr>
        <p:blipFill>
          <a:blip r:embed="rId6"/>
          <a:stretch>
            <a:fillRect/>
          </a:stretch>
        </p:blipFill>
        <p:spPr>
          <a:xfrm>
            <a:off x="3829278" y="119147"/>
            <a:ext cx="4640581" cy="132588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724399" y="4376331"/>
            <a:ext cx="2743199"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Enhances internal cellular cleanup (autophagy)*</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904105" y="4376331"/>
            <a:ext cx="339700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Stress resilience benefits that you can </a:t>
            </a:r>
            <a:r>
              <a:rPr lang="en-US" sz="2400" b="1" dirty="0">
                <a:latin typeface="Verdana" panose="020B0604030504040204" pitchFamily="34" charset="0"/>
                <a:ea typeface="Verdana" panose="020B0604030504040204" pitchFamily="34" charset="0"/>
                <a:cs typeface="Calibri"/>
              </a:rPr>
              <a:t>FEEL</a:t>
            </a:r>
            <a:r>
              <a:rPr lang="en-US" sz="2400" dirty="0">
                <a:latin typeface="Verdana" panose="020B0604030504040204" pitchFamily="34" charset="0"/>
                <a:ea typeface="Verdana" panose="020B0604030504040204" pitchFamily="34" charset="0"/>
                <a:cs typeface="Calibri"/>
              </a:rPr>
              <a:t> at the cellular level*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489C34F8-616C-4D5A-97ED-FA0588AC4A58}"/>
              </a:ext>
            </a:extLst>
          </p:cNvPr>
          <p:cNvSpPr/>
          <p:nvPr/>
        </p:nvSpPr>
        <p:spPr>
          <a:xfrm>
            <a:off x="852985" y="4376331"/>
            <a:ext cx="316018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Increases Heat Shock Protein expression*</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3714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489051-6CB1-4E70-BF29-96E9D860118D}"/>
              </a:ext>
            </a:extLst>
          </p:cNvPr>
          <p:cNvPicPr>
            <a:picLocks noChangeAspect="1"/>
          </p:cNvPicPr>
          <p:nvPr/>
        </p:nvPicPr>
        <p:blipFill>
          <a:blip r:embed="rId3"/>
          <a:stretch>
            <a:fillRect/>
          </a:stretch>
        </p:blipFill>
        <p:spPr>
          <a:xfrm>
            <a:off x="7975575" y="2092845"/>
            <a:ext cx="2280057" cy="3125485"/>
          </a:xfrm>
          <a:prstGeom prst="rect">
            <a:avLst/>
          </a:prstGeom>
        </p:spPr>
      </p:pic>
      <p:pic>
        <p:nvPicPr>
          <p:cNvPr id="6" name="Picture 5">
            <a:extLst>
              <a:ext uri="{FF2B5EF4-FFF2-40B4-BE49-F238E27FC236}">
                <a16:creationId xmlns:a16="http://schemas.microsoft.com/office/drawing/2014/main" id="{E7DB3187-21E0-48D5-A207-3B1B687CE5D4}"/>
              </a:ext>
            </a:extLst>
          </p:cNvPr>
          <p:cNvPicPr>
            <a:picLocks noChangeAspect="1"/>
          </p:cNvPicPr>
          <p:nvPr/>
        </p:nvPicPr>
        <p:blipFill>
          <a:blip r:embed="rId4"/>
          <a:stretch>
            <a:fillRect/>
          </a:stretch>
        </p:blipFill>
        <p:spPr>
          <a:xfrm>
            <a:off x="955239" y="225927"/>
            <a:ext cx="4788361" cy="1596120"/>
          </a:xfrm>
          <a:prstGeom prst="rect">
            <a:avLst/>
          </a:prstGeom>
        </p:spPr>
      </p:pic>
      <p:sp>
        <p:nvSpPr>
          <p:cNvPr id="7" name="Rectangle 6"/>
          <p:cNvSpPr/>
          <p:nvPr/>
        </p:nvSpPr>
        <p:spPr>
          <a:xfrm>
            <a:off x="609600" y="2637820"/>
            <a:ext cx="5479640" cy="347787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SeedFiber™ is the next-generation approach to optimizing the gut-brain axis. This phytobiotic-rich formula contains seeds as sources of natural microbiome-boosting fibers, helping you feel fuller, longer. Featuring a cultured mushroom mycelia extract to support microRNA signaling between the microbiome and central nervous system, this unique blend helps manage feelings of stress, tension and anxiety.*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40022" y="501121"/>
            <a:ext cx="1691366" cy="1384995"/>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NEXT-GENERATION APPROACH TO OPTIMIZING GUT-BRAIN AXIS*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560691"/>
            <a:ext cx="1660720" cy="1246495"/>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CONTAINS NATURAL MICROBIOME-BOOSTING FIBERS*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33148" y="433296"/>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MANAGE FEELINGS OF STRESS, TENSION AND ANXIETY*</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15134"/>
            <a:ext cx="3839586" cy="118217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02979"/>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02450"/>
            <a:ext cx="186784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S019</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$36.95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$32.95 / 21 PV</a:t>
            </a:r>
          </a:p>
        </p:txBody>
      </p:sp>
    </p:spTree>
    <p:extLst>
      <p:ext uri="{BB962C8B-B14F-4D97-AF65-F5344CB8AC3E}">
        <p14:creationId xmlns:p14="http://schemas.microsoft.com/office/powerpoint/2010/main" val="341608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D4755DAE-148B-4F07-B393-8BA5B98C4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68142"/>
            <a:ext cx="2714679" cy="2714679"/>
          </a:xfrm>
          <a:prstGeom prst="rect">
            <a:avLst/>
          </a:prstGeom>
        </p:spPr>
      </p:pic>
      <p:pic>
        <p:nvPicPr>
          <p:cNvPr id="9" name="Picture 8">
            <a:extLst>
              <a:ext uri="{FF2B5EF4-FFF2-40B4-BE49-F238E27FC236}">
                <a16:creationId xmlns:a16="http://schemas.microsoft.com/office/drawing/2014/main" id="{C0B0101A-1D4E-423A-85D4-D9598839A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31" y="1726622"/>
            <a:ext cx="2743200" cy="2743200"/>
          </a:xfrm>
          <a:prstGeom prst="rect">
            <a:avLst/>
          </a:prstGeom>
        </p:spPr>
      </p:pic>
      <p:pic>
        <p:nvPicPr>
          <p:cNvPr id="6" name="Picture 5">
            <a:extLst>
              <a:ext uri="{FF2B5EF4-FFF2-40B4-BE49-F238E27FC236}">
                <a16:creationId xmlns:a16="http://schemas.microsoft.com/office/drawing/2014/main" id="{AFE8D0BA-8244-466C-BE97-06B7C262D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243" y="1896663"/>
            <a:ext cx="2743200" cy="2743200"/>
          </a:xfrm>
          <a:prstGeom prst="rect">
            <a:avLst/>
          </a:prstGeom>
        </p:spPr>
      </p:pic>
      <p:pic>
        <p:nvPicPr>
          <p:cNvPr id="13" name="Picture 12">
            <a:extLst>
              <a:ext uri="{FF2B5EF4-FFF2-40B4-BE49-F238E27FC236}">
                <a16:creationId xmlns:a16="http://schemas.microsoft.com/office/drawing/2014/main" id="{526494E2-9DFD-4CBD-9F91-D4F56D28C6A6}"/>
              </a:ext>
            </a:extLst>
          </p:cNvPr>
          <p:cNvPicPr>
            <a:picLocks noChangeAspect="1"/>
          </p:cNvPicPr>
          <p:nvPr/>
        </p:nvPicPr>
        <p:blipFill>
          <a:blip r:embed="rId6"/>
          <a:stretch>
            <a:fillRect/>
          </a:stretch>
        </p:blipFill>
        <p:spPr>
          <a:xfrm>
            <a:off x="3701818" y="25605"/>
            <a:ext cx="4788361" cy="159612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412127" y="4376331"/>
            <a:ext cx="3211433"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Naturally supports microRNA signaling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873774" y="4376331"/>
            <a:ext cx="345766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Helps manage feelings of tension and anxiety*</a:t>
            </a:r>
          </a:p>
        </p:txBody>
      </p:sp>
      <p:sp>
        <p:nvSpPr>
          <p:cNvPr id="16" name="Rectangle 15">
            <a:extLst>
              <a:ext uri="{FF2B5EF4-FFF2-40B4-BE49-F238E27FC236}">
                <a16:creationId xmlns:a16="http://schemas.microsoft.com/office/drawing/2014/main" id="{489C34F8-616C-4D5A-97ED-FA0588AC4A58}"/>
              </a:ext>
            </a:extLst>
          </p:cNvPr>
          <p:cNvSpPr/>
          <p:nvPr/>
        </p:nvSpPr>
        <p:spPr>
          <a:xfrm>
            <a:off x="554297" y="4376331"/>
            <a:ext cx="3429467"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Optimizes gut-brain axis communication</a:t>
            </a:r>
          </a:p>
          <a:p>
            <a:pPr algn="ct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8244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4"/>
            <a:ext cx="10515600" cy="832831"/>
          </a:xfrm>
        </p:spPr>
        <p:txBody>
          <a:bodyPr/>
          <a:lstStyle/>
          <a:p>
            <a:r>
              <a:rPr lang="en-CA" dirty="0"/>
              <a:t>Roles of AHCC in Gut-Brain Axis</a:t>
            </a:r>
          </a:p>
        </p:txBody>
      </p:sp>
      <p:sp>
        <p:nvSpPr>
          <p:cNvPr id="3" name="Content Placeholder 2"/>
          <p:cNvSpPr>
            <a:spLocks noGrp="1"/>
          </p:cNvSpPr>
          <p:nvPr>
            <p:ph sz="half" idx="1"/>
          </p:nvPr>
        </p:nvSpPr>
        <p:spPr>
          <a:xfrm>
            <a:off x="310568" y="991915"/>
            <a:ext cx="3725906" cy="4960992"/>
          </a:xfrm>
        </p:spPr>
        <p:style>
          <a:lnRef idx="2">
            <a:schemeClr val="accent4"/>
          </a:lnRef>
          <a:fillRef idx="1">
            <a:schemeClr val="lt1"/>
          </a:fillRef>
          <a:effectRef idx="0">
            <a:schemeClr val="accent4"/>
          </a:effectRef>
          <a:fontRef idx="minor">
            <a:schemeClr val="dk1"/>
          </a:fontRef>
        </p:style>
        <p:txBody>
          <a:bodyPr>
            <a:normAutofit/>
          </a:bodyPr>
          <a:lstStyle/>
          <a:p>
            <a:r>
              <a:rPr lang="fr-CA" sz="2000" i="1" u="sng" dirty="0">
                <a:solidFill>
                  <a:srgbClr val="C00000"/>
                </a:solidFill>
              </a:rPr>
              <a:t>Anti-</a:t>
            </a:r>
            <a:r>
              <a:rPr lang="fr-CA" sz="2000" i="1" u="sng" dirty="0" err="1">
                <a:solidFill>
                  <a:srgbClr val="C00000"/>
                </a:solidFill>
              </a:rPr>
              <a:t>inflammatory</a:t>
            </a:r>
            <a:r>
              <a:rPr lang="fr-CA" sz="2000" i="1" u="sng" dirty="0">
                <a:solidFill>
                  <a:srgbClr val="C00000"/>
                </a:solidFill>
              </a:rPr>
              <a:t>/immune </a:t>
            </a:r>
            <a:r>
              <a:rPr lang="fr-CA" sz="2000" i="1" u="sng" dirty="0" err="1">
                <a:solidFill>
                  <a:srgbClr val="C00000"/>
                </a:solidFill>
              </a:rPr>
              <a:t>Homeostasis</a:t>
            </a:r>
            <a:endParaRPr lang="en-CA" sz="2000" i="1" u="sng" dirty="0">
              <a:solidFill>
                <a:srgbClr val="C00000"/>
              </a:solidFill>
            </a:endParaRPr>
          </a:p>
        </p:txBody>
      </p:sp>
      <p:sp>
        <p:nvSpPr>
          <p:cNvPr id="4" name="Content Placeholder 3"/>
          <p:cNvSpPr>
            <a:spLocks noGrp="1"/>
          </p:cNvSpPr>
          <p:nvPr>
            <p:ph sz="half" idx="2"/>
          </p:nvPr>
        </p:nvSpPr>
        <p:spPr>
          <a:xfrm>
            <a:off x="3696076" y="2019646"/>
            <a:ext cx="3702423" cy="4261410"/>
          </a:xfrm>
        </p:spPr>
        <p:style>
          <a:lnRef idx="2">
            <a:schemeClr val="accent6"/>
          </a:lnRef>
          <a:fillRef idx="1">
            <a:schemeClr val="lt1"/>
          </a:fillRef>
          <a:effectRef idx="0">
            <a:schemeClr val="accent6"/>
          </a:effectRef>
          <a:fontRef idx="minor">
            <a:schemeClr val="dk1"/>
          </a:fontRef>
        </p:style>
        <p:txBody>
          <a:bodyPr>
            <a:normAutofit/>
          </a:bodyPr>
          <a:lstStyle/>
          <a:p>
            <a:r>
              <a:rPr lang="fr-CA" sz="2000" i="1" u="sng" dirty="0" err="1">
                <a:solidFill>
                  <a:srgbClr val="C00000"/>
                </a:solidFill>
              </a:rPr>
              <a:t>Prebiotic</a:t>
            </a:r>
            <a:r>
              <a:rPr lang="fr-CA" sz="2000" i="1" u="sng" dirty="0">
                <a:solidFill>
                  <a:srgbClr val="C00000"/>
                </a:solidFill>
              </a:rPr>
              <a:t> (TLR2/4)</a:t>
            </a:r>
            <a:endParaRPr lang="en-CA" sz="2000" i="1" u="sng" dirty="0">
              <a:solidFill>
                <a:srgbClr val="C00000"/>
              </a:solidFill>
            </a:endParaRPr>
          </a:p>
        </p:txBody>
      </p:sp>
      <p:sp>
        <p:nvSpPr>
          <p:cNvPr id="6" name="Content Placeholder 3"/>
          <p:cNvSpPr txBox="1">
            <a:spLocks/>
          </p:cNvSpPr>
          <p:nvPr/>
        </p:nvSpPr>
        <p:spPr>
          <a:xfrm>
            <a:off x="6678421" y="2697662"/>
            <a:ext cx="4563035" cy="405544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i="1" u="sng" dirty="0" err="1">
                <a:solidFill>
                  <a:srgbClr val="C00000"/>
                </a:solidFill>
              </a:rPr>
              <a:t>miRNAs</a:t>
            </a:r>
            <a:endParaRPr lang="en-CA" sz="2000" i="1" u="sng" dirty="0">
              <a:solidFill>
                <a:srgbClr val="C0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4048" y="3219946"/>
            <a:ext cx="2023602" cy="322542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762" y="3340179"/>
            <a:ext cx="2784899" cy="2035639"/>
          </a:xfrm>
          <a:prstGeom prst="rect">
            <a:avLst/>
          </a:prstGeom>
        </p:spPr>
      </p:pic>
      <p:sp>
        <p:nvSpPr>
          <p:cNvPr id="9" name="TextBox 8"/>
          <p:cNvSpPr txBox="1"/>
          <p:nvPr/>
        </p:nvSpPr>
        <p:spPr>
          <a:xfrm>
            <a:off x="7398499" y="6395586"/>
            <a:ext cx="3745128" cy="307777"/>
          </a:xfrm>
          <a:prstGeom prst="rect">
            <a:avLst/>
          </a:prstGeom>
          <a:noFill/>
        </p:spPr>
        <p:txBody>
          <a:bodyPr wrap="none" rtlCol="0">
            <a:spAutoFit/>
          </a:bodyPr>
          <a:lstStyle/>
          <a:p>
            <a:r>
              <a:rPr lang="fr-CA" sz="1400" i="1" dirty="0">
                <a:solidFill>
                  <a:srgbClr val="FF0000"/>
                </a:solidFill>
              </a:rPr>
              <a:t>Graham et al.,  </a:t>
            </a:r>
            <a:r>
              <a:rPr lang="en-CA" sz="1400" i="1" dirty="0">
                <a:solidFill>
                  <a:srgbClr val="FF0000"/>
                </a:solidFill>
              </a:rPr>
              <a:t>Cancer Biology and Therapy 2017</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459" y="2697662"/>
            <a:ext cx="2695575" cy="2295525"/>
          </a:xfrm>
          <a:prstGeom prst="rect">
            <a:avLst/>
          </a:prstGeom>
        </p:spPr>
      </p:pic>
      <p:sp>
        <p:nvSpPr>
          <p:cNvPr id="11" name="Rectangle 10"/>
          <p:cNvSpPr/>
          <p:nvPr/>
        </p:nvSpPr>
        <p:spPr>
          <a:xfrm>
            <a:off x="3636964" y="5952907"/>
            <a:ext cx="2741584" cy="523220"/>
          </a:xfrm>
          <a:prstGeom prst="rect">
            <a:avLst/>
          </a:prstGeom>
        </p:spPr>
        <p:txBody>
          <a:bodyPr wrap="none">
            <a:spAutoFit/>
          </a:bodyPr>
          <a:lstStyle/>
          <a:p>
            <a:r>
              <a:rPr lang="fr-CA" sz="1400" i="1" dirty="0">
                <a:solidFill>
                  <a:srgbClr val="FF0000"/>
                </a:solidFill>
              </a:rPr>
              <a:t>Mallet et al.,  </a:t>
            </a:r>
          </a:p>
          <a:p>
            <a:r>
              <a:rPr lang="en-CA" sz="1400" i="1" dirty="0">
                <a:solidFill>
                  <a:srgbClr val="FF0000"/>
                </a:solidFill>
              </a:rPr>
              <a:t>European Journal of Nutrition 2015</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63" y="2168286"/>
            <a:ext cx="2069040" cy="3304761"/>
          </a:xfrm>
          <a:prstGeom prst="rect">
            <a:avLst/>
          </a:prstGeom>
        </p:spPr>
      </p:pic>
      <p:sp>
        <p:nvSpPr>
          <p:cNvPr id="13" name="Rectangle 12"/>
          <p:cNvSpPr/>
          <p:nvPr/>
        </p:nvSpPr>
        <p:spPr>
          <a:xfrm>
            <a:off x="1009951" y="5352674"/>
            <a:ext cx="2741584" cy="523220"/>
          </a:xfrm>
          <a:prstGeom prst="rect">
            <a:avLst/>
          </a:prstGeom>
        </p:spPr>
        <p:txBody>
          <a:bodyPr wrap="none">
            <a:spAutoFit/>
          </a:bodyPr>
          <a:lstStyle/>
          <a:p>
            <a:r>
              <a:rPr lang="fr-CA" sz="1400" i="1" dirty="0">
                <a:solidFill>
                  <a:srgbClr val="FF0000"/>
                </a:solidFill>
              </a:rPr>
              <a:t>Mallet et al.,  </a:t>
            </a:r>
          </a:p>
          <a:p>
            <a:r>
              <a:rPr lang="en-CA" sz="1400" i="1" dirty="0">
                <a:solidFill>
                  <a:srgbClr val="FF0000"/>
                </a:solidFill>
              </a:rPr>
              <a:t>European Journal of Nutrition 2015</a:t>
            </a:r>
          </a:p>
        </p:txBody>
      </p:sp>
    </p:spTree>
    <p:extLst>
      <p:ext uri="{BB962C8B-B14F-4D97-AF65-F5344CB8AC3E}">
        <p14:creationId xmlns:p14="http://schemas.microsoft.com/office/powerpoint/2010/main" val="210098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What’s </a:t>
            </a:r>
            <a:r>
              <a:rPr lang="en-US" sz="3600" b="1" i="1" dirty="0">
                <a:solidFill>
                  <a:srgbClr val="275D38"/>
                </a:solidFill>
                <a:latin typeface="Verdana" panose="020B0604030504040204" pitchFamily="34" charset="0"/>
                <a:ea typeface="Verdana" panose="020B0604030504040204" pitchFamily="34" charset="0"/>
                <a:cs typeface="Verdana" panose="020B0604030504040204" pitchFamily="34" charset="0"/>
              </a:rPr>
              <a:t>NOT</a:t>
            </a: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 in the Project b</a:t>
            </a:r>
            <a:r>
              <a:rPr lang="en-US" sz="3600" b="1" baseline="30000" dirty="0">
                <a:solidFill>
                  <a:srgbClr val="275D38"/>
                </a:solidFill>
                <a:latin typeface="Verdana" panose="020B0604030504040204" pitchFamily="34" charset="0"/>
                <a:ea typeface="Verdana" panose="020B0604030504040204" pitchFamily="34" charset="0"/>
                <a:cs typeface="Verdana" panose="020B0604030504040204" pitchFamily="34" charset="0"/>
              </a:rPr>
              <a:t>3 </a:t>
            </a: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Pack?</a:t>
            </a:r>
            <a:endParaRPr lang="en-US" sz="3600" b="1" baseline="30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2003425"/>
            <a:ext cx="10515600" cy="2765425"/>
          </a:xfrm>
        </p:spPr>
        <p:txBody>
          <a:bodyPr>
            <a:normAutofit/>
          </a:bodyPr>
          <a:lstStyle/>
          <a:p>
            <a:pPr marL="0" indent="0">
              <a:lnSpc>
                <a:spcPct val="100000"/>
              </a:lnSpc>
              <a:buNone/>
            </a:pPr>
            <a:r>
              <a:rPr lang="en-US" sz="2400" b="1" dirty="0">
                <a:solidFill>
                  <a:schemeClr val="tx1"/>
                </a:solidFill>
                <a:latin typeface="Verdana" panose="020B0604030504040204" pitchFamily="34" charset="0"/>
                <a:ea typeface="Verdana" panose="020B0604030504040204" pitchFamily="34" charset="0"/>
                <a:cs typeface="Verdana" panose="020B0604030504040204" pitchFamily="34" charset="0"/>
              </a:rPr>
              <a:t>Highly Recommended: </a:t>
            </a:r>
          </a:p>
          <a:p>
            <a:pPr marL="0" indent="0">
              <a:lnSpc>
                <a:spcPct val="100000"/>
              </a:lnSpc>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Mood+</a:t>
            </a:r>
          </a:p>
          <a:p>
            <a:pPr marL="0" indent="0">
              <a:lnSpc>
                <a:spcPct val="100000"/>
              </a:lnSpc>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Sleep+ </a:t>
            </a:r>
          </a:p>
          <a:p>
            <a:pPr marL="0" indent="0">
              <a:lnSpc>
                <a:spcPct val="100000"/>
              </a:lnSpc>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Energy+</a:t>
            </a: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5" name="Picture 4">
            <a:extLst>
              <a:ext uri="{FF2B5EF4-FFF2-40B4-BE49-F238E27FC236}">
                <a16:creationId xmlns:a16="http://schemas.microsoft.com/office/drawing/2014/main" id="{C20BB58B-BCDA-41F1-8217-B184F33E9F85}"/>
              </a:ext>
            </a:extLst>
          </p:cNvPr>
          <p:cNvPicPr>
            <a:picLocks noChangeAspect="1"/>
          </p:cNvPicPr>
          <p:nvPr/>
        </p:nvPicPr>
        <p:blipFill rotWithShape="1">
          <a:blip r:embed="rId4">
            <a:extLst>
              <a:ext uri="{28A0092B-C50C-407E-A947-70E740481C1C}">
                <a14:useLocalDpi xmlns:a14="http://schemas.microsoft.com/office/drawing/2010/main" val="0"/>
              </a:ext>
            </a:extLst>
          </a:blip>
          <a:srcRect r="41397"/>
          <a:stretch/>
        </p:blipFill>
        <p:spPr>
          <a:xfrm>
            <a:off x="3772475" y="1826082"/>
            <a:ext cx="2408780" cy="2743200"/>
          </a:xfrm>
          <a:prstGeom prst="rect">
            <a:avLst/>
          </a:prstGeom>
        </p:spPr>
      </p:pic>
      <p:pic>
        <p:nvPicPr>
          <p:cNvPr id="7" name="Picture 6">
            <a:extLst>
              <a:ext uri="{FF2B5EF4-FFF2-40B4-BE49-F238E27FC236}">
                <a16:creationId xmlns:a16="http://schemas.microsoft.com/office/drawing/2014/main" id="{552643AA-1FB2-46DD-A96B-7D97076D7EFE}"/>
              </a:ext>
            </a:extLst>
          </p:cNvPr>
          <p:cNvPicPr>
            <a:picLocks noChangeAspect="1"/>
          </p:cNvPicPr>
          <p:nvPr/>
        </p:nvPicPr>
        <p:blipFill rotWithShape="1">
          <a:blip r:embed="rId5">
            <a:extLst>
              <a:ext uri="{28A0092B-C50C-407E-A947-70E740481C1C}">
                <a14:useLocalDpi xmlns:a14="http://schemas.microsoft.com/office/drawing/2010/main" val="0"/>
              </a:ext>
            </a:extLst>
          </a:blip>
          <a:srcRect r="39301"/>
          <a:stretch/>
        </p:blipFill>
        <p:spPr>
          <a:xfrm>
            <a:off x="2946105" y="1826082"/>
            <a:ext cx="2494921" cy="2743200"/>
          </a:xfrm>
          <a:prstGeom prst="rect">
            <a:avLst/>
          </a:prstGeom>
        </p:spPr>
      </p:pic>
      <p:pic>
        <p:nvPicPr>
          <p:cNvPr id="11" name="Picture 10">
            <a:extLst>
              <a:ext uri="{FF2B5EF4-FFF2-40B4-BE49-F238E27FC236}">
                <a16:creationId xmlns:a16="http://schemas.microsoft.com/office/drawing/2014/main" id="{F5A5F732-9A02-4DCD-9BF3-0CDA6D516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007" y="2314193"/>
            <a:ext cx="1828800" cy="1828800"/>
          </a:xfrm>
          <a:prstGeom prst="rect">
            <a:avLst/>
          </a:prstGeom>
        </p:spPr>
      </p:pic>
      <p:sp>
        <p:nvSpPr>
          <p:cNvPr id="16" name="Text Placeholder 2">
            <a:extLst>
              <a:ext uri="{FF2B5EF4-FFF2-40B4-BE49-F238E27FC236}">
                <a16:creationId xmlns:a16="http://schemas.microsoft.com/office/drawing/2014/main" id="{FDEE05E0-26A7-4496-8F61-E270BEA28075}"/>
              </a:ext>
            </a:extLst>
          </p:cNvPr>
          <p:cNvSpPr txBox="1">
            <a:spLocks/>
          </p:cNvSpPr>
          <p:nvPr/>
        </p:nvSpPr>
        <p:spPr>
          <a:xfrm>
            <a:off x="838200" y="4299323"/>
            <a:ext cx="8991600" cy="2078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latin typeface="Verdana" panose="020B0604030504040204" pitchFamily="34" charset="0"/>
                <a:ea typeface="Verdana" panose="020B0604030504040204" pitchFamily="34" charset="0"/>
                <a:cs typeface="Verdana" panose="020B0604030504040204" pitchFamily="34" charset="0"/>
              </a:rPr>
              <a:t>Encouraged: </a:t>
            </a:r>
          </a:p>
          <a:p>
            <a:pPr marL="0" indent="0">
              <a:lnSpc>
                <a:spcPct val="100000"/>
              </a:lnSpc>
              <a:buFont typeface="Arial" panose="020B0604020202020204" pitchFamily="34" charset="0"/>
              <a:buNone/>
            </a:pPr>
            <a:r>
              <a:rPr lang="en-US" sz="2400" dirty="0">
                <a:latin typeface="Verdana" panose="020B0604030504040204" pitchFamily="34" charset="0"/>
                <a:ea typeface="Verdana" panose="020B0604030504040204" pitchFamily="34" charset="0"/>
                <a:cs typeface="Verdana" panose="020B0604030504040204" pitchFamily="34" charset="0"/>
              </a:rPr>
              <a:t>	OmMega</a:t>
            </a:r>
          </a:p>
          <a:p>
            <a:pPr marL="0" indent="0">
              <a:lnSpc>
                <a:spcPct val="100000"/>
              </a:lnSpc>
              <a:buFont typeface="Arial" panose="020B0604020202020204" pitchFamily="34" charset="0"/>
              <a:buNone/>
            </a:pPr>
            <a:r>
              <a:rPr lang="en-US" sz="2400" dirty="0">
                <a:latin typeface="Verdana" panose="020B0604030504040204" pitchFamily="34" charset="0"/>
                <a:ea typeface="Verdana" panose="020B0604030504040204" pitchFamily="34" charset="0"/>
                <a:cs typeface="Verdana" panose="020B0604030504040204" pitchFamily="34" charset="0"/>
              </a:rPr>
              <a:t>	Digestive </a:t>
            </a:r>
          </a:p>
          <a:p>
            <a:pPr marL="0" indent="0">
              <a:lnSpc>
                <a:spcPct val="100000"/>
              </a:lnSpc>
              <a:buFont typeface="Arial" panose="020B0604020202020204" pitchFamily="34" charset="0"/>
              <a:buNone/>
            </a:pPr>
            <a:r>
              <a:rPr lang="en-US" sz="2400" dirty="0">
                <a:latin typeface="Verdana" panose="020B0604030504040204" pitchFamily="34" charset="0"/>
                <a:ea typeface="Verdana" panose="020B0604030504040204" pitchFamily="34" charset="0"/>
                <a:cs typeface="Verdana" panose="020B0604030504040204" pitchFamily="34" charset="0"/>
              </a:rPr>
              <a:t>	Probiotics</a:t>
            </a:r>
          </a:p>
        </p:txBody>
      </p:sp>
      <p:pic>
        <p:nvPicPr>
          <p:cNvPr id="18" name="Picture 17">
            <a:extLst>
              <a:ext uri="{FF2B5EF4-FFF2-40B4-BE49-F238E27FC236}">
                <a16:creationId xmlns:a16="http://schemas.microsoft.com/office/drawing/2014/main" id="{71B2E910-1D4D-40EF-A54E-5C2700F9B971}"/>
              </a:ext>
            </a:extLst>
          </p:cNvPr>
          <p:cNvPicPr>
            <a:picLocks noChangeAspect="1"/>
          </p:cNvPicPr>
          <p:nvPr/>
        </p:nvPicPr>
        <p:blipFill rotWithShape="1">
          <a:blip r:embed="rId7">
            <a:extLst>
              <a:ext uri="{28A0092B-C50C-407E-A947-70E740481C1C}">
                <a14:useLocalDpi xmlns:a14="http://schemas.microsoft.com/office/drawing/2010/main" val="0"/>
              </a:ext>
            </a:extLst>
          </a:blip>
          <a:srcRect r="40558"/>
          <a:stretch/>
        </p:blipFill>
        <p:spPr>
          <a:xfrm>
            <a:off x="2974408" y="3821187"/>
            <a:ext cx="2443240" cy="2743200"/>
          </a:xfrm>
          <a:prstGeom prst="rect">
            <a:avLst/>
          </a:prstGeom>
        </p:spPr>
      </p:pic>
      <p:pic>
        <p:nvPicPr>
          <p:cNvPr id="20" name="Picture 19">
            <a:extLst>
              <a:ext uri="{FF2B5EF4-FFF2-40B4-BE49-F238E27FC236}">
                <a16:creationId xmlns:a16="http://schemas.microsoft.com/office/drawing/2014/main" id="{BD71D9C5-56FA-41CB-BE3D-53E1CA66D2C3}"/>
              </a:ext>
            </a:extLst>
          </p:cNvPr>
          <p:cNvPicPr>
            <a:picLocks noChangeAspect="1"/>
          </p:cNvPicPr>
          <p:nvPr/>
        </p:nvPicPr>
        <p:blipFill rotWithShape="1">
          <a:blip r:embed="rId8">
            <a:extLst>
              <a:ext uri="{28A0092B-C50C-407E-A947-70E740481C1C}">
                <a14:useLocalDpi xmlns:a14="http://schemas.microsoft.com/office/drawing/2010/main" val="0"/>
              </a:ext>
            </a:extLst>
          </a:blip>
          <a:srcRect l="40558"/>
          <a:stretch/>
        </p:blipFill>
        <p:spPr>
          <a:xfrm>
            <a:off x="5439567" y="3821187"/>
            <a:ext cx="2443240" cy="2743200"/>
          </a:xfrm>
          <a:prstGeom prst="rect">
            <a:avLst/>
          </a:prstGeom>
        </p:spPr>
      </p:pic>
      <p:pic>
        <p:nvPicPr>
          <p:cNvPr id="22" name="Picture 21">
            <a:extLst>
              <a:ext uri="{FF2B5EF4-FFF2-40B4-BE49-F238E27FC236}">
                <a16:creationId xmlns:a16="http://schemas.microsoft.com/office/drawing/2014/main" id="{3036117A-1748-4F8B-BF7F-3B159A789C5D}"/>
              </a:ext>
            </a:extLst>
          </p:cNvPr>
          <p:cNvPicPr>
            <a:picLocks noChangeAspect="1"/>
          </p:cNvPicPr>
          <p:nvPr/>
        </p:nvPicPr>
        <p:blipFill rotWithShape="1">
          <a:blip r:embed="rId9">
            <a:extLst>
              <a:ext uri="{28A0092B-C50C-407E-A947-70E740481C1C}">
                <a14:useLocalDpi xmlns:a14="http://schemas.microsoft.com/office/drawing/2010/main" val="0"/>
              </a:ext>
            </a:extLst>
          </a:blip>
          <a:srcRect l="40558"/>
          <a:stretch/>
        </p:blipFill>
        <p:spPr>
          <a:xfrm>
            <a:off x="6181255" y="3801386"/>
            <a:ext cx="2443240" cy="2743200"/>
          </a:xfrm>
          <a:prstGeom prst="rect">
            <a:avLst/>
          </a:prstGeom>
        </p:spPr>
      </p:pic>
    </p:spTree>
    <p:extLst>
      <p:ext uri="{BB962C8B-B14F-4D97-AF65-F5344CB8AC3E}">
        <p14:creationId xmlns:p14="http://schemas.microsoft.com/office/powerpoint/2010/main" val="250579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836E8C51-C9FA-F248-8804-081DDE1A86F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Rectangle 2">
            <a:extLst>
              <a:ext uri="{FF2B5EF4-FFF2-40B4-BE49-F238E27FC236}">
                <a16:creationId xmlns:a16="http://schemas.microsoft.com/office/drawing/2014/main" id="{B77C50F6-F68D-3147-BCA9-F832D2530546}"/>
              </a:ext>
            </a:extLst>
          </p:cNvPr>
          <p:cNvSpPr>
            <a:spLocks noGrp="1" noChangeArrowheads="1"/>
          </p:cNvSpPr>
          <p:nvPr>
            <p:ph type="title"/>
          </p:nvPr>
        </p:nvSpPr>
        <p:spPr>
          <a:xfrm>
            <a:off x="4449763" y="1143000"/>
            <a:ext cx="4595812" cy="1905000"/>
          </a:xfrm>
          <a:ln/>
        </p:spPr>
        <p:txBody>
          <a:bodyPr vert="horz" lIns="91440" tIns="45720" rIns="132080" bIns="45720" rtlCol="0" anchor="ctr">
            <a:normAutofit/>
          </a:bodyPr>
          <a:lstStyle/>
          <a:p>
            <a:r>
              <a:rPr lang="en-US" altLang="en-US" sz="2200" b="1">
                <a:latin typeface="Arial" panose="020B0604020202020204" pitchFamily="34" charset="0"/>
                <a:cs typeface="Arial" panose="020B0604020202020204" pitchFamily="34" charset="0"/>
                <a:sym typeface="Arial" panose="020B0604020202020204" pitchFamily="34" charset="0"/>
              </a:rPr>
              <a:t>Neuronal Atrophy</a:t>
            </a:r>
            <a:br>
              <a:rPr lang="en-US" altLang="en-US" sz="2400">
                <a:latin typeface="Arial" panose="020B0604020202020204" pitchFamily="34" charset="0"/>
                <a:ea typeface="ヒラギノ角ゴ Pro W3" panose="020B0300000000000000" pitchFamily="34" charset="-128"/>
                <a:sym typeface="Arial" panose="020B0604020202020204" pitchFamily="34" charset="0"/>
              </a:rPr>
            </a:br>
            <a:r>
              <a:rPr lang="en-US" altLang="en-US" sz="2300">
                <a:latin typeface="Arial" panose="020B0604020202020204" pitchFamily="34" charset="0"/>
                <a:cs typeface="Arial" panose="020B0604020202020204" pitchFamily="34" charset="0"/>
                <a:sym typeface="Arial" panose="020B0604020202020204" pitchFamily="34" charset="0"/>
              </a:rPr>
              <a:t>(dead brain cells)</a:t>
            </a:r>
            <a:endParaRPr lang="en-US" altLang="en-US" sz="2300">
              <a:latin typeface="Arial" panose="020B0604020202020204" pitchFamily="34" charset="0"/>
              <a:ea typeface="ヒラギノ角ゴ Pro W3" panose="020B0300000000000000" pitchFamily="34" charset="-128"/>
              <a:sym typeface="Arial" panose="020B0604020202020204" pitchFamily="34" charset="0"/>
            </a:endParaRPr>
          </a:p>
        </p:txBody>
      </p:sp>
      <p:sp>
        <p:nvSpPr>
          <p:cNvPr id="22531" name="Rectangle 3">
            <a:extLst>
              <a:ext uri="{FF2B5EF4-FFF2-40B4-BE49-F238E27FC236}">
                <a16:creationId xmlns:a16="http://schemas.microsoft.com/office/drawing/2014/main" id="{169E792A-1052-7940-B3DB-35FF0ACB0364}"/>
              </a:ext>
            </a:extLst>
          </p:cNvPr>
          <p:cNvSpPr>
            <a:spLocks/>
          </p:cNvSpPr>
          <p:nvPr/>
        </p:nvSpPr>
        <p:spPr bwMode="auto">
          <a:xfrm>
            <a:off x="1502425" y="6073001"/>
            <a:ext cx="47246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2000">
                <a:latin typeface="Arial" panose="020B0604020202020204" pitchFamily="34" charset="0"/>
                <a:cs typeface="Arial" panose="020B0604020202020204" pitchFamily="34" charset="0"/>
                <a:sym typeface="Arial" panose="020B0604020202020204" pitchFamily="34" charset="0"/>
              </a:rPr>
              <a:t>Normal Stress / Normal Cortisol</a:t>
            </a:r>
          </a:p>
          <a:p>
            <a:pPr algn="ctr"/>
            <a:r>
              <a:rPr lang="en-US" altLang="en-US" sz="1600" b="1">
                <a:cs typeface="Times New Roman" panose="02020603050405020304" pitchFamily="18" charset="0"/>
              </a:rPr>
              <a:t>Healthy, Large, Many Projections, Optimal Function</a:t>
            </a:r>
          </a:p>
        </p:txBody>
      </p:sp>
      <p:sp>
        <p:nvSpPr>
          <p:cNvPr id="22532" name="Rectangle 4">
            <a:extLst>
              <a:ext uri="{FF2B5EF4-FFF2-40B4-BE49-F238E27FC236}">
                <a16:creationId xmlns:a16="http://schemas.microsoft.com/office/drawing/2014/main" id="{72A3772C-A6AA-1C49-B91A-DC90895E97E5}"/>
              </a:ext>
            </a:extLst>
          </p:cNvPr>
          <p:cNvSpPr>
            <a:spLocks/>
          </p:cNvSpPr>
          <p:nvPr/>
        </p:nvSpPr>
        <p:spPr bwMode="auto">
          <a:xfrm>
            <a:off x="7357660" y="5954654"/>
            <a:ext cx="312341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2000">
                <a:latin typeface="Arial" panose="020B0604020202020204" pitchFamily="34" charset="0"/>
                <a:cs typeface="Arial" panose="020B0604020202020204" pitchFamily="34" charset="0"/>
                <a:sym typeface="Arial" panose="020B0604020202020204" pitchFamily="34" charset="0"/>
              </a:rPr>
              <a:t>High Stress / High Cortisol</a:t>
            </a:r>
          </a:p>
          <a:p>
            <a:pPr algn="ctr"/>
            <a:r>
              <a:rPr lang="en-US" altLang="en-US" sz="1600" b="1">
                <a:cs typeface="Times New Roman" panose="02020603050405020304" pitchFamily="18" charset="0"/>
              </a:rPr>
              <a:t>Small, Thin, Disrupted</a:t>
            </a:r>
          </a:p>
          <a:p>
            <a:pPr algn="ctr"/>
            <a:r>
              <a:rPr lang="en-US" altLang="en-US" sz="1600" b="1">
                <a:cs typeface="Times New Roman" panose="02020603050405020304" pitchFamily="18" charset="0"/>
              </a:rPr>
              <a:t>Structural Damage, Poor Function</a:t>
            </a:r>
          </a:p>
        </p:txBody>
      </p:sp>
    </p:spTree>
    <p:extLst>
      <p:ext uri="{BB962C8B-B14F-4D97-AF65-F5344CB8AC3E}">
        <p14:creationId xmlns:p14="http://schemas.microsoft.com/office/powerpoint/2010/main" val="2413252715"/>
      </p:ext>
    </p:extLst>
  </p:cSld>
  <p:clrMapOvr>
    <a:masterClrMapping/>
  </p:clrMapOvr>
  <p:transition spd="med">
    <p:cover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44B4FFE-13D0-4E4F-9971-48B1C9A3E731}"/>
              </a:ext>
            </a:extLst>
          </p:cNvPr>
          <p:cNvGrpSpPr>
            <a:grpSpLocks/>
          </p:cNvGrpSpPr>
          <p:nvPr/>
        </p:nvGrpSpPr>
        <p:grpSpPr bwMode="auto">
          <a:xfrm>
            <a:off x="6446976" y="0"/>
            <a:ext cx="4605337" cy="6875463"/>
            <a:chOff x="2401" y="2553"/>
            <a:chExt cx="1349" cy="1334"/>
          </a:xfrm>
        </p:grpSpPr>
        <p:sp>
          <p:nvSpPr>
            <p:cNvPr id="3" name="Rectangle 3">
              <a:extLst>
                <a:ext uri="{FF2B5EF4-FFF2-40B4-BE49-F238E27FC236}">
                  <a16:creationId xmlns:a16="http://schemas.microsoft.com/office/drawing/2014/main" id="{19D0634C-AB1E-F840-BC3B-E52C469F0C8E}"/>
                </a:ext>
              </a:extLst>
            </p:cNvPr>
            <p:cNvSpPr>
              <a:spLocks noChangeArrowheads="1"/>
            </p:cNvSpPr>
            <p:nvPr/>
          </p:nvSpPr>
          <p:spPr bwMode="auto">
            <a:xfrm>
              <a:off x="2401" y="2553"/>
              <a:ext cx="1349" cy="1334"/>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4">
              <a:extLst>
                <a:ext uri="{FF2B5EF4-FFF2-40B4-BE49-F238E27FC236}">
                  <a16:creationId xmlns:a16="http://schemas.microsoft.com/office/drawing/2014/main" id="{CD3218FA-BD1E-4443-862F-A6154BA51D7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 y="2576"/>
              <a:ext cx="1320" cy="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5">
            <a:extLst>
              <a:ext uri="{FF2B5EF4-FFF2-40B4-BE49-F238E27FC236}">
                <a16:creationId xmlns:a16="http://schemas.microsoft.com/office/drawing/2014/main" id="{068827E1-474B-494A-8653-E20B6EB0C681}"/>
              </a:ext>
            </a:extLst>
          </p:cNvPr>
          <p:cNvGrpSpPr>
            <a:grpSpLocks/>
          </p:cNvGrpSpPr>
          <p:nvPr/>
        </p:nvGrpSpPr>
        <p:grpSpPr bwMode="auto">
          <a:xfrm>
            <a:off x="1908313" y="0"/>
            <a:ext cx="4538663" cy="6858000"/>
            <a:chOff x="497" y="2561"/>
            <a:chExt cx="1326" cy="1326"/>
          </a:xfrm>
        </p:grpSpPr>
        <p:sp>
          <p:nvSpPr>
            <p:cNvPr id="6" name="Rectangle 6">
              <a:extLst>
                <a:ext uri="{FF2B5EF4-FFF2-40B4-BE49-F238E27FC236}">
                  <a16:creationId xmlns:a16="http://schemas.microsoft.com/office/drawing/2014/main" id="{694E2D6D-1BDC-5441-A19D-4FEE55513EC5}"/>
                </a:ext>
              </a:extLst>
            </p:cNvPr>
            <p:cNvSpPr>
              <a:spLocks noChangeArrowheads="1"/>
            </p:cNvSpPr>
            <p:nvPr/>
          </p:nvSpPr>
          <p:spPr bwMode="auto">
            <a:xfrm>
              <a:off x="497" y="2561"/>
              <a:ext cx="1326" cy="132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7">
              <a:extLst>
                <a:ext uri="{FF2B5EF4-FFF2-40B4-BE49-F238E27FC236}">
                  <a16:creationId xmlns:a16="http://schemas.microsoft.com/office/drawing/2014/main" id="{1451FB14-61F0-374D-9B3C-14C4F6B6B1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 y="2584"/>
              <a:ext cx="1288" cy="129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8">
            <a:extLst>
              <a:ext uri="{FF2B5EF4-FFF2-40B4-BE49-F238E27FC236}">
                <a16:creationId xmlns:a16="http://schemas.microsoft.com/office/drawing/2014/main" id="{CF0A193E-CE3E-B145-A9E2-7F8AAACA2A03}"/>
              </a:ext>
            </a:extLst>
          </p:cNvPr>
          <p:cNvSpPr txBox="1">
            <a:spLocks noChangeArrowheads="1"/>
          </p:cNvSpPr>
          <p:nvPr/>
        </p:nvSpPr>
        <p:spPr>
          <a:xfrm>
            <a:off x="1908313" y="0"/>
            <a:ext cx="9144000" cy="804863"/>
          </a:xfrm>
          <a:prstGeom prst="rect">
            <a:avLst/>
          </a:prstGeom>
          <a:solidFill>
            <a:schemeClr val="tx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solidFill>
                  <a:schemeClr val="bg1"/>
                </a:solidFill>
              </a:rPr>
              <a:t>Abdominal Fat Accumulation</a:t>
            </a:r>
          </a:p>
        </p:txBody>
      </p:sp>
      <p:sp>
        <p:nvSpPr>
          <p:cNvPr id="9" name="Text Box 9">
            <a:extLst>
              <a:ext uri="{FF2B5EF4-FFF2-40B4-BE49-F238E27FC236}">
                <a16:creationId xmlns:a16="http://schemas.microsoft.com/office/drawing/2014/main" id="{79D99389-6FE4-834F-AA2C-99D56D649E8E}"/>
              </a:ext>
            </a:extLst>
          </p:cNvPr>
          <p:cNvSpPr txBox="1">
            <a:spLocks noChangeArrowheads="1"/>
          </p:cNvSpPr>
          <p:nvPr/>
        </p:nvSpPr>
        <p:spPr bwMode="auto">
          <a:xfrm>
            <a:off x="1908313" y="6448425"/>
            <a:ext cx="4538663" cy="427038"/>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200">
                <a:solidFill>
                  <a:srgbClr val="FFFFFF"/>
                </a:solidFill>
                <a:latin typeface="Arial" panose="020B0604020202020204" pitchFamily="34" charset="0"/>
              </a:rPr>
              <a:t>High Stress / High Cortisol</a:t>
            </a:r>
            <a:endParaRPr lang="en-US" altLang="en-US" sz="2200">
              <a:solidFill>
                <a:srgbClr val="010000"/>
              </a:solidFill>
              <a:latin typeface="Arial" panose="020B0604020202020204" pitchFamily="34" charset="0"/>
            </a:endParaRPr>
          </a:p>
        </p:txBody>
      </p:sp>
      <p:sp>
        <p:nvSpPr>
          <p:cNvPr id="10" name="Text Box 10">
            <a:extLst>
              <a:ext uri="{FF2B5EF4-FFF2-40B4-BE49-F238E27FC236}">
                <a16:creationId xmlns:a16="http://schemas.microsoft.com/office/drawing/2014/main" id="{0032A9C3-F633-734D-8DC1-4E087E342BBC}"/>
              </a:ext>
            </a:extLst>
          </p:cNvPr>
          <p:cNvSpPr txBox="1">
            <a:spLocks noChangeArrowheads="1"/>
          </p:cNvSpPr>
          <p:nvPr/>
        </p:nvSpPr>
        <p:spPr bwMode="auto">
          <a:xfrm>
            <a:off x="6446976" y="6415088"/>
            <a:ext cx="4605337" cy="427037"/>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200">
                <a:solidFill>
                  <a:srgbClr val="FFFFFF"/>
                </a:solidFill>
                <a:latin typeface="Arial" panose="020B0604020202020204" pitchFamily="34" charset="0"/>
              </a:rPr>
              <a:t>Normal Stress / Normal Cortisol</a:t>
            </a:r>
            <a:endParaRPr lang="en-US" altLang="en-US" sz="2200">
              <a:solidFill>
                <a:srgbClr val="010000"/>
              </a:solidFill>
              <a:latin typeface="Arial" panose="020B0604020202020204" pitchFamily="34" charset="0"/>
            </a:endParaRPr>
          </a:p>
        </p:txBody>
      </p:sp>
      <p:sp>
        <p:nvSpPr>
          <p:cNvPr id="11" name="Rectangle 11">
            <a:extLst>
              <a:ext uri="{FF2B5EF4-FFF2-40B4-BE49-F238E27FC236}">
                <a16:creationId xmlns:a16="http://schemas.microsoft.com/office/drawing/2014/main" id="{D3AD893A-C1FE-1D45-AC1A-2689D18F25A3}"/>
              </a:ext>
            </a:extLst>
          </p:cNvPr>
          <p:cNvSpPr>
            <a:spLocks noChangeArrowheads="1"/>
          </p:cNvSpPr>
          <p:nvPr/>
        </p:nvSpPr>
        <p:spPr bwMode="auto">
          <a:xfrm>
            <a:off x="1908313" y="804863"/>
            <a:ext cx="79375" cy="56292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Rectangle 12">
            <a:extLst>
              <a:ext uri="{FF2B5EF4-FFF2-40B4-BE49-F238E27FC236}">
                <a16:creationId xmlns:a16="http://schemas.microsoft.com/office/drawing/2014/main" id="{D90ADF75-92ED-D743-85C4-C76917278F54}"/>
              </a:ext>
            </a:extLst>
          </p:cNvPr>
          <p:cNvSpPr>
            <a:spLocks noChangeArrowheads="1"/>
          </p:cNvSpPr>
          <p:nvPr/>
        </p:nvSpPr>
        <p:spPr bwMode="auto">
          <a:xfrm>
            <a:off x="6446976" y="804863"/>
            <a:ext cx="77787" cy="5629275"/>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Rectangle 13">
            <a:extLst>
              <a:ext uri="{FF2B5EF4-FFF2-40B4-BE49-F238E27FC236}">
                <a16:creationId xmlns:a16="http://schemas.microsoft.com/office/drawing/2014/main" id="{1CCA6F18-227A-294C-92B6-C6DF02AC55ED}"/>
              </a:ext>
            </a:extLst>
          </p:cNvPr>
          <p:cNvSpPr>
            <a:spLocks noChangeArrowheads="1"/>
          </p:cNvSpPr>
          <p:nvPr/>
        </p:nvSpPr>
        <p:spPr bwMode="auto">
          <a:xfrm>
            <a:off x="10972938" y="771525"/>
            <a:ext cx="79375" cy="5629275"/>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1524497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D9E2-ADB6-48CF-9A99-DA17D6250796}"/>
              </a:ext>
            </a:extLst>
          </p:cNvPr>
          <p:cNvSpPr>
            <a:spLocks noGrp="1"/>
          </p:cNvSpPr>
          <p:nvPr>
            <p:ph type="title"/>
          </p:nvPr>
        </p:nvSpPr>
        <p:spPr/>
        <p:txBody>
          <a:bodyPr/>
          <a:lstStyle/>
          <a:p>
            <a:r>
              <a:rPr lang="en-US" b="1" dirty="0">
                <a:solidFill>
                  <a:srgbClr val="822E7F"/>
                </a:solidFill>
                <a:latin typeface="Verdana" panose="020B0604030504040204" pitchFamily="34" charset="0"/>
                <a:ea typeface="Verdana" panose="020B0604030504040204" pitchFamily="34" charset="0"/>
                <a:cs typeface="Verdana" panose="020B0604030504040204" pitchFamily="34" charset="0"/>
              </a:rPr>
              <a:t>Eight-Week Survey Results</a:t>
            </a:r>
            <a:endParaRPr lang="en-US" dirty="0"/>
          </a:p>
        </p:txBody>
      </p:sp>
      <p:sp>
        <p:nvSpPr>
          <p:cNvPr id="3" name="Text Placeholder 2">
            <a:extLst>
              <a:ext uri="{FF2B5EF4-FFF2-40B4-BE49-F238E27FC236}">
                <a16:creationId xmlns:a16="http://schemas.microsoft.com/office/drawing/2014/main" id="{5869F04A-BBFB-47BF-B6DA-1EB07C40E15C}"/>
              </a:ext>
            </a:extLst>
          </p:cNvPr>
          <p:cNvSpPr>
            <a:spLocks noGrp="1"/>
          </p:cNvSpPr>
          <p:nvPr>
            <p:ph type="body" sz="quarter" idx="11"/>
          </p:nvPr>
        </p:nvSpPr>
        <p:spPr>
          <a:xfrm>
            <a:off x="838200" y="2003425"/>
            <a:ext cx="10515600" cy="4254762"/>
          </a:xfrm>
        </p:spPr>
        <p:txBody>
          <a:bodyPr>
            <a:noAutofit/>
          </a:bodyPr>
          <a:lstStyle/>
          <a:p>
            <a:pPr lvl="0"/>
            <a:r>
              <a:rPr lang="en-US" sz="2000" b="1" dirty="0">
                <a:solidFill>
                  <a:srgbClr val="275D38"/>
                </a:solidFill>
                <a:latin typeface="Verdana" panose="020B0604030504040204" pitchFamily="34" charset="0"/>
                <a:ea typeface="Verdana" panose="020B0604030504040204" pitchFamily="34" charset="0"/>
              </a:rPr>
              <a:t>95% </a:t>
            </a:r>
            <a:r>
              <a:rPr lang="en-US" sz="2000" dirty="0">
                <a:latin typeface="Verdana" panose="020B0604030504040204" pitchFamily="34" charset="0"/>
                <a:ea typeface="Verdana" panose="020B0604030504040204" pitchFamily="34" charset="0"/>
              </a:rPr>
              <a:t>of people experienced an </a:t>
            </a:r>
            <a:r>
              <a:rPr lang="en-US" sz="2000" dirty="0">
                <a:solidFill>
                  <a:srgbClr val="FF0000"/>
                </a:solidFill>
                <a:latin typeface="Verdana" panose="020B0604030504040204" pitchFamily="34" charset="0"/>
                <a:ea typeface="Verdana" panose="020B0604030504040204" pitchFamily="34" charset="0"/>
              </a:rPr>
              <a:t>increase in their level of understanding </a:t>
            </a:r>
            <a:r>
              <a:rPr lang="en-US" sz="2000" dirty="0">
                <a:latin typeface="Verdana" panose="020B0604030504040204" pitchFamily="34" charset="0"/>
                <a:ea typeface="Verdana" panose="020B0604030504040204" pitchFamily="34" charset="0"/>
              </a:rPr>
              <a:t>about proper supplementation, exercise, nutrition, and sleep.</a:t>
            </a:r>
          </a:p>
          <a:p>
            <a:pPr lvl="0"/>
            <a:r>
              <a:rPr lang="en-US" sz="2000" b="1" dirty="0">
                <a:solidFill>
                  <a:srgbClr val="275D38"/>
                </a:solidFill>
                <a:latin typeface="Verdana" panose="020B0604030504040204" pitchFamily="34" charset="0"/>
                <a:ea typeface="Verdana" panose="020B0604030504040204" pitchFamily="34" charset="0"/>
              </a:rPr>
              <a:t>87% </a:t>
            </a:r>
            <a:r>
              <a:rPr lang="en-US" sz="2000" dirty="0">
                <a:latin typeface="Verdana" panose="020B0604030504040204" pitchFamily="34" charset="0"/>
                <a:ea typeface="Verdana" panose="020B0604030504040204" pitchFamily="34" charset="0"/>
              </a:rPr>
              <a:t>of individuals stated that Project b3 has helped </a:t>
            </a:r>
            <a:r>
              <a:rPr lang="en-US" sz="2000" dirty="0">
                <a:solidFill>
                  <a:srgbClr val="FF0000"/>
                </a:solidFill>
                <a:latin typeface="Verdana" panose="020B0604030504040204" pitchFamily="34" charset="0"/>
                <a:ea typeface="Verdana" panose="020B0604030504040204" pitchFamily="34" charset="0"/>
              </a:rPr>
              <a:t>improve mood, reduce stress, and/or increase motivation</a:t>
            </a:r>
            <a:r>
              <a:rPr lang="en-US" sz="2000" dirty="0">
                <a:latin typeface="Verdana" panose="020B0604030504040204" pitchFamily="34" charset="0"/>
                <a:ea typeface="Verdana" panose="020B0604030504040204" pitchFamily="34" charset="0"/>
              </a:rPr>
              <a:t>. </a:t>
            </a:r>
          </a:p>
          <a:p>
            <a:pPr lvl="0"/>
            <a:r>
              <a:rPr lang="en-US" sz="2000" b="1" dirty="0">
                <a:solidFill>
                  <a:srgbClr val="275D38"/>
                </a:solidFill>
                <a:latin typeface="Verdana" panose="020B0604030504040204" pitchFamily="34" charset="0"/>
                <a:ea typeface="Verdana" panose="020B0604030504040204" pitchFamily="34" charset="0"/>
              </a:rPr>
              <a:t>85% </a:t>
            </a:r>
            <a:r>
              <a:rPr lang="en-US" sz="2000" dirty="0">
                <a:latin typeface="Verdana" panose="020B0604030504040204" pitchFamily="34" charset="0"/>
                <a:ea typeface="Verdana" panose="020B0604030504040204" pitchFamily="34" charset="0"/>
              </a:rPr>
              <a:t>of people said the program was </a:t>
            </a:r>
            <a:r>
              <a:rPr lang="en-US" sz="2000" dirty="0">
                <a:solidFill>
                  <a:srgbClr val="FF0000"/>
                </a:solidFill>
                <a:latin typeface="Verdana" panose="020B0604030504040204" pitchFamily="34" charset="0"/>
                <a:ea typeface="Verdana" panose="020B0604030504040204" pitchFamily="34" charset="0"/>
              </a:rPr>
              <a:t>easy</a:t>
            </a:r>
            <a:r>
              <a:rPr lang="en-US" sz="2000" dirty="0">
                <a:latin typeface="Verdana" panose="020B0604030504040204" pitchFamily="34" charset="0"/>
                <a:ea typeface="Verdana" panose="020B0604030504040204" pitchFamily="34" charset="0"/>
              </a:rPr>
              <a:t> to incorporate into their daily routine</a:t>
            </a:r>
          </a:p>
          <a:p>
            <a:pPr lvl="0"/>
            <a:r>
              <a:rPr lang="en-US" sz="2000" b="1" dirty="0">
                <a:solidFill>
                  <a:srgbClr val="275D38"/>
                </a:solidFill>
                <a:latin typeface="Verdana" panose="020B0604030504040204" pitchFamily="34" charset="0"/>
                <a:ea typeface="Verdana" panose="020B0604030504040204" pitchFamily="34" charset="0"/>
              </a:rPr>
              <a:t>85% </a:t>
            </a:r>
            <a:r>
              <a:rPr lang="en-US" sz="2000" dirty="0">
                <a:latin typeface="Verdana" panose="020B0604030504040204" pitchFamily="34" charset="0"/>
                <a:ea typeface="Verdana" panose="020B0604030504040204" pitchFamily="34" charset="0"/>
              </a:rPr>
              <a:t>of people noticed an improvement in their </a:t>
            </a:r>
            <a:r>
              <a:rPr lang="en-US" sz="2000" dirty="0">
                <a:solidFill>
                  <a:srgbClr val="FF0000"/>
                </a:solidFill>
                <a:latin typeface="Verdana" panose="020B0604030504040204" pitchFamily="34" charset="0"/>
                <a:ea typeface="Verdana" panose="020B0604030504040204" pitchFamily="34" charset="0"/>
              </a:rPr>
              <a:t>physical health</a:t>
            </a:r>
            <a:r>
              <a:rPr lang="en-US" sz="2000" dirty="0">
                <a:latin typeface="Verdana" panose="020B0604030504040204" pitchFamily="34" charset="0"/>
                <a:ea typeface="Verdana" panose="020B0604030504040204" pitchFamily="34" charset="0"/>
              </a:rPr>
              <a:t>, fitness, and overall wellness.</a:t>
            </a:r>
          </a:p>
          <a:p>
            <a:pPr lvl="0"/>
            <a:r>
              <a:rPr lang="en-US" sz="2000" b="1" dirty="0">
                <a:solidFill>
                  <a:srgbClr val="275D38"/>
                </a:solidFill>
                <a:latin typeface="Verdana" panose="020B0604030504040204" pitchFamily="34" charset="0"/>
                <a:ea typeface="Verdana" panose="020B0604030504040204" pitchFamily="34" charset="0"/>
              </a:rPr>
              <a:t>4 out of 5 </a:t>
            </a:r>
            <a:r>
              <a:rPr lang="en-US" sz="2000" dirty="0">
                <a:latin typeface="Verdana" panose="020B0604030504040204" pitchFamily="34" charset="0"/>
                <a:ea typeface="Verdana" panose="020B0604030504040204" pitchFamily="34" charset="0"/>
              </a:rPr>
              <a:t>people said that Project b3 helped them </a:t>
            </a:r>
            <a:r>
              <a:rPr lang="en-US" sz="2000" dirty="0">
                <a:solidFill>
                  <a:srgbClr val="FF0000"/>
                </a:solidFill>
                <a:latin typeface="Verdana" panose="020B0604030504040204" pitchFamily="34" charset="0"/>
                <a:ea typeface="Verdana" panose="020B0604030504040204" pitchFamily="34" charset="0"/>
              </a:rPr>
              <a:t>control food cravings and reduce stress eating</a:t>
            </a:r>
            <a:r>
              <a:rPr lang="en-US" sz="2000" dirty="0">
                <a:latin typeface="Verdana" panose="020B0604030504040204" pitchFamily="34" charset="0"/>
                <a:ea typeface="Verdana" panose="020B0604030504040204" pitchFamily="34" charset="0"/>
              </a:rPr>
              <a:t> and that they </a:t>
            </a:r>
            <a:r>
              <a:rPr lang="en-US" sz="2000" dirty="0">
                <a:solidFill>
                  <a:srgbClr val="FF0000"/>
                </a:solidFill>
                <a:latin typeface="Verdana" panose="020B0604030504040204" pitchFamily="34" charset="0"/>
                <a:ea typeface="Verdana" panose="020B0604030504040204" pitchFamily="34" charset="0"/>
              </a:rPr>
              <a:t>feel better and better as time passed </a:t>
            </a:r>
            <a:r>
              <a:rPr lang="en-US" sz="2000" dirty="0">
                <a:latin typeface="Verdana" panose="020B0604030504040204" pitchFamily="34" charset="0"/>
                <a:ea typeface="Verdana" panose="020B0604030504040204" pitchFamily="34" charset="0"/>
              </a:rPr>
              <a:t>with Project b3 (better at week 4 than week 2; better at week 8 than week 4)</a:t>
            </a:r>
          </a:p>
          <a:p>
            <a:pPr lvl="0"/>
            <a:r>
              <a:rPr lang="en-US" sz="2000" b="1" dirty="0">
                <a:solidFill>
                  <a:srgbClr val="275D38"/>
                </a:solidFill>
                <a:latin typeface="Verdana" panose="020B0604030504040204" pitchFamily="34" charset="0"/>
                <a:ea typeface="Verdana" panose="020B0604030504040204" pitchFamily="34" charset="0"/>
              </a:rPr>
              <a:t>9 out of 10 </a:t>
            </a:r>
            <a:r>
              <a:rPr lang="en-US" sz="2000" dirty="0">
                <a:latin typeface="Verdana" panose="020B0604030504040204" pitchFamily="34" charset="0"/>
                <a:ea typeface="Verdana" panose="020B0604030504040204" pitchFamily="34" charset="0"/>
              </a:rPr>
              <a:t>people report after 8 weeks on Project b3 that they plan to </a:t>
            </a:r>
            <a:r>
              <a:rPr lang="en-US" sz="2000" dirty="0">
                <a:solidFill>
                  <a:srgbClr val="FF0000"/>
                </a:solidFill>
                <a:latin typeface="Verdana" panose="020B0604030504040204" pitchFamily="34" charset="0"/>
                <a:ea typeface="Verdana" panose="020B0604030504040204" pitchFamily="34" charset="0"/>
              </a:rPr>
              <a:t>continue</a:t>
            </a:r>
            <a:r>
              <a:rPr lang="en-US" sz="2000" dirty="0">
                <a:latin typeface="Verdana" panose="020B0604030504040204" pitchFamily="34" charset="0"/>
                <a:ea typeface="Verdana" panose="020B0604030504040204" pitchFamily="34" charset="0"/>
              </a:rPr>
              <a:t> with the products and program.</a:t>
            </a:r>
          </a:p>
        </p:txBody>
      </p:sp>
    </p:spTree>
    <p:extLst>
      <p:ext uri="{BB962C8B-B14F-4D97-AF65-F5344CB8AC3E}">
        <p14:creationId xmlns:p14="http://schemas.microsoft.com/office/powerpoint/2010/main" val="236470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 BODY. BRAIN. BIOME.</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2064003"/>
            <a:ext cx="8991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200" dirty="0">
                <a:latin typeface="Verdana" panose="020B0604030504040204" pitchFamily="34" charset="0"/>
                <a:ea typeface="Verdana" panose="020B0604030504040204" pitchFamily="34" charset="0"/>
                <a:cs typeface="Verdana" panose="020B0604030504040204" pitchFamily="34" charset="0"/>
              </a:rPr>
              <a:t>ls Pack (1), VitaGBX (1), GBX Protein (2), GBX SeedFiber (1), GBX SuperFood (1)</a:t>
            </a:r>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6" name="Picture 5">
            <a:extLst>
              <a:ext uri="{FF2B5EF4-FFF2-40B4-BE49-F238E27FC236}">
                <a16:creationId xmlns:a16="http://schemas.microsoft.com/office/drawing/2014/main" id="{DF516108-BD05-4F97-863A-58123A79C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6082"/>
            <a:ext cx="12192000" cy="4397115"/>
          </a:xfrm>
          <a:prstGeom prst="rect">
            <a:avLst/>
          </a:prstGeom>
        </p:spPr>
      </p:pic>
    </p:spTree>
    <p:extLst>
      <p:ext uri="{BB962C8B-B14F-4D97-AF65-F5344CB8AC3E}">
        <p14:creationId xmlns:p14="http://schemas.microsoft.com/office/powerpoint/2010/main" val="93925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B3E5A4E-6DD8-4418-85CC-52C1E3616EFA}"/>
              </a:ext>
            </a:extLst>
          </p:cNvPr>
          <p:cNvSpPr txBox="1">
            <a:spLocks/>
          </p:cNvSpPr>
          <p:nvPr/>
        </p:nvSpPr>
        <p:spPr>
          <a:xfrm>
            <a:off x="838200" y="4736188"/>
            <a:ext cx="10515600" cy="13674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solidFill>
                  <a:srgbClr val="3F2A56"/>
                </a:solidFill>
                <a:latin typeface="Verdana" panose="020B0604030504040204" pitchFamily="34" charset="0"/>
                <a:ea typeface="Verdana" panose="020B0604030504040204" pitchFamily="34" charset="0"/>
              </a:rPr>
              <a:t>“I feel like everyone needs to learn about this. It is exactly what we need instead of the crazy diets we all have tried. This made sense and was easy to follow.”</a:t>
            </a:r>
          </a:p>
        </p:txBody>
      </p:sp>
      <p:sp>
        <p:nvSpPr>
          <p:cNvPr id="2" name="Title 1">
            <a:extLst>
              <a:ext uri="{FF2B5EF4-FFF2-40B4-BE49-F238E27FC236}">
                <a16:creationId xmlns:a16="http://schemas.microsoft.com/office/drawing/2014/main" id="{6D28D9E2-ADB6-48CF-9A99-DA17D6250796}"/>
              </a:ext>
            </a:extLst>
          </p:cNvPr>
          <p:cNvSpPr>
            <a:spLocks noGrp="1"/>
          </p:cNvSpPr>
          <p:nvPr>
            <p:ph type="title"/>
          </p:nvPr>
        </p:nvSpPr>
        <p:spPr/>
        <p:txBody>
          <a:bodyPr>
            <a:normAutofit/>
          </a:bodyPr>
          <a:lstStyle/>
          <a:p>
            <a:r>
              <a:rPr lang="en-US" sz="4000" b="1" dirty="0">
                <a:solidFill>
                  <a:srgbClr val="822E7F"/>
                </a:solidFill>
                <a:latin typeface="Verdana" panose="020B0604030504040204" pitchFamily="34" charset="0"/>
                <a:ea typeface="Verdana" panose="020B0604030504040204" pitchFamily="34" charset="0"/>
              </a:rPr>
              <a:t>What are people saying about Project b</a:t>
            </a:r>
            <a:r>
              <a:rPr lang="en-US" sz="4000" b="1" baseline="30000" dirty="0">
                <a:solidFill>
                  <a:srgbClr val="822E7F"/>
                </a:solidFill>
                <a:latin typeface="Verdana" panose="020B0604030504040204" pitchFamily="34" charset="0"/>
                <a:ea typeface="Verdana" panose="020B0604030504040204" pitchFamily="34" charset="0"/>
              </a:rPr>
              <a:t>3</a:t>
            </a:r>
            <a:r>
              <a:rPr lang="en-US" sz="4000" b="1" dirty="0">
                <a:solidFill>
                  <a:srgbClr val="822E7F"/>
                </a:solidFill>
                <a:latin typeface="Verdana" panose="020B0604030504040204" pitchFamily="34" charset="0"/>
                <a:ea typeface="Verdana" panose="020B0604030504040204" pitchFamily="34" charset="0"/>
              </a:rPr>
              <a:t>?</a:t>
            </a:r>
            <a:endParaRPr lang="en-US" sz="4000" baseline="30000" dirty="0"/>
          </a:p>
        </p:txBody>
      </p:sp>
      <p:sp>
        <p:nvSpPr>
          <p:cNvPr id="9" name="Text Placeholder 4">
            <a:extLst>
              <a:ext uri="{FF2B5EF4-FFF2-40B4-BE49-F238E27FC236}">
                <a16:creationId xmlns:a16="http://schemas.microsoft.com/office/drawing/2014/main" id="{DC46F62E-A1CD-41B0-A26F-620BD4A41B0C}"/>
              </a:ext>
            </a:extLst>
          </p:cNvPr>
          <p:cNvSpPr txBox="1">
            <a:spLocks/>
          </p:cNvSpPr>
          <p:nvPr/>
        </p:nvSpPr>
        <p:spPr>
          <a:xfrm>
            <a:off x="838200" y="2003425"/>
            <a:ext cx="10515600" cy="496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3F2A56"/>
                </a:solidFill>
                <a:latin typeface="Verdana" panose="020B0604030504040204" pitchFamily="34" charset="0"/>
                <a:ea typeface="Verdana" panose="020B0604030504040204" pitchFamily="34" charset="0"/>
              </a:rPr>
              <a:t>“Learned a lot and would like to keep going!”</a:t>
            </a:r>
          </a:p>
        </p:txBody>
      </p:sp>
      <p:sp>
        <p:nvSpPr>
          <p:cNvPr id="10" name="Text Placeholder 4">
            <a:extLst>
              <a:ext uri="{FF2B5EF4-FFF2-40B4-BE49-F238E27FC236}">
                <a16:creationId xmlns:a16="http://schemas.microsoft.com/office/drawing/2014/main" id="{AA43E563-A091-4066-9B1F-F9A771875ADA}"/>
              </a:ext>
            </a:extLst>
          </p:cNvPr>
          <p:cNvSpPr txBox="1">
            <a:spLocks/>
          </p:cNvSpPr>
          <p:nvPr/>
        </p:nvSpPr>
        <p:spPr>
          <a:xfrm>
            <a:off x="838200" y="2624042"/>
            <a:ext cx="10515600" cy="13674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solidFill>
                  <a:srgbClr val="3F2A56"/>
                </a:solidFill>
                <a:latin typeface="Verdana" panose="020B0604030504040204" pitchFamily="34" charset="0"/>
                <a:ea typeface="Verdana" panose="020B0604030504040204" pitchFamily="34" charset="0"/>
              </a:rPr>
              <a:t>“The program really delivered. Much better control over cravings, improved mood over-all, very noticeable reduction in belly fat. I still have a way to go considering where I started from but am very excited to see where I am at in another 4 weeks or so.”</a:t>
            </a:r>
          </a:p>
        </p:txBody>
      </p:sp>
      <p:sp>
        <p:nvSpPr>
          <p:cNvPr id="12" name="Text Placeholder 4">
            <a:extLst>
              <a:ext uri="{FF2B5EF4-FFF2-40B4-BE49-F238E27FC236}">
                <a16:creationId xmlns:a16="http://schemas.microsoft.com/office/drawing/2014/main" id="{0772B35D-FA3E-49D2-A820-7066D64FF3A7}"/>
              </a:ext>
            </a:extLst>
          </p:cNvPr>
          <p:cNvSpPr txBox="1">
            <a:spLocks/>
          </p:cNvSpPr>
          <p:nvPr/>
        </p:nvSpPr>
        <p:spPr>
          <a:xfrm>
            <a:off x="838200" y="4115570"/>
            <a:ext cx="10515600" cy="496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solidFill>
                  <a:srgbClr val="3F2A56"/>
                </a:solidFill>
                <a:latin typeface="Verdana" panose="020B0604030504040204" pitchFamily="34" charset="0"/>
                <a:ea typeface="Verdana" panose="020B0604030504040204" pitchFamily="34" charset="0"/>
              </a:rPr>
              <a:t>“My entire life has changed!”</a:t>
            </a:r>
          </a:p>
        </p:txBody>
      </p:sp>
    </p:spTree>
    <p:extLst>
      <p:ext uri="{BB962C8B-B14F-4D97-AF65-F5344CB8AC3E}">
        <p14:creationId xmlns:p14="http://schemas.microsoft.com/office/powerpoint/2010/main" val="9980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21515" y="321176"/>
            <a:ext cx="6204984" cy="1344975"/>
          </a:xfrm>
        </p:spPr>
        <p:txBody>
          <a:bodyPr vert="horz" lIns="91440" tIns="45720" rIns="91440" bIns="45720" rtlCol="0" anchor="ctr">
            <a:normAutofit/>
          </a:bodyPr>
          <a:lstStyle/>
          <a:p>
            <a:r>
              <a:rPr lang="en-US" sz="3600" b="1" dirty="0">
                <a:solidFill>
                  <a:srgbClr val="3F2A56"/>
                </a:solidFill>
                <a:latin typeface="Verdana" panose="020B0604030504040204" pitchFamily="34" charset="0"/>
                <a:ea typeface="Verdana" panose="020B0604030504040204" pitchFamily="34" charset="0"/>
              </a:rPr>
              <a:t>Project b</a:t>
            </a:r>
            <a:r>
              <a:rPr lang="en-US" sz="3600" b="1" baseline="30000" dirty="0">
                <a:solidFill>
                  <a:srgbClr val="3F2A56"/>
                </a:solidFill>
                <a:latin typeface="Verdana" panose="020B0604030504040204" pitchFamily="34" charset="0"/>
                <a:ea typeface="Verdana" panose="020B0604030504040204" pitchFamily="34" charset="0"/>
              </a:rPr>
              <a:t>3</a:t>
            </a:r>
            <a:r>
              <a:rPr lang="en-US" sz="3600" b="1" dirty="0">
                <a:solidFill>
                  <a:srgbClr val="3F2A56"/>
                </a:solidFill>
                <a:latin typeface="Verdana" panose="020B0604030504040204" pitchFamily="34" charset="0"/>
                <a:ea typeface="Verdana" panose="020B0604030504040204" pitchFamily="34" charset="0"/>
              </a:rPr>
              <a:t> Testimonial</a:t>
            </a:r>
            <a:endParaRPr lang="en-US" sz="3600" b="1" baseline="30000" dirty="0">
              <a:solidFill>
                <a:srgbClr val="3F2A56"/>
              </a:solidFill>
              <a:latin typeface="Verdana" panose="020B060403050404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21515" y="1666152"/>
            <a:ext cx="6204984" cy="4082528"/>
          </a:xfrm>
        </p:spPr>
        <p:txBody>
          <a:bodyPr vert="horz" lIns="91440" tIns="45720" rIns="91440" bIns="45720" rtlCol="0">
            <a:normAutofit fontScale="85000" lnSpcReduction="10000"/>
          </a:bodyPr>
          <a:lstStyle/>
          <a:p>
            <a:pPr marL="0" indent="0">
              <a:lnSpc>
                <a:spcPct val="110000"/>
              </a:lnSpc>
              <a:buNone/>
            </a:pPr>
            <a:r>
              <a:rPr lang="en-US" sz="2000" i="1" dirty="0">
                <a:latin typeface="Verdana" panose="020B0604030504040204" pitchFamily="34" charset="0"/>
                <a:ea typeface="Verdana" panose="020B0604030504040204" pitchFamily="34" charset="0"/>
              </a:rPr>
              <a:t>“I've been studying nutrition and have worked as a health coach for well over a decade and thought I knew a lot about gut health. But Project b3 took things to a whole new level! This program not only expanded my knowledge about the gut brain connection and microbiome and its impact on all areas of your health, it also equipped me with new ideas for food, fitness, sleep and stress management. I feel more energized, clear-headed and empowered. As a health professional, I’m so excited to share this program with everyone I know and see the ripple effect spread.”</a:t>
            </a:r>
          </a:p>
          <a:p>
            <a:pPr marL="0" indent="0">
              <a:lnSpc>
                <a:spcPct val="110000"/>
              </a:lnSpc>
              <a:buNone/>
            </a:pPr>
            <a:endParaRPr lang="en-US" sz="2000" i="1" dirty="0">
              <a:latin typeface="Verdana" panose="020B0604030504040204" pitchFamily="34" charset="0"/>
              <a:ea typeface="Verdana" panose="020B0604030504040204" pitchFamily="34" charset="0"/>
            </a:endParaRPr>
          </a:p>
          <a:p>
            <a:pPr marL="0" indent="0">
              <a:lnSpc>
                <a:spcPct val="110000"/>
              </a:lnSpc>
              <a:buNone/>
            </a:pPr>
            <a:r>
              <a:rPr lang="en-US" sz="2000" dirty="0">
                <a:latin typeface="Verdana" panose="020B0604030504040204" pitchFamily="34" charset="0"/>
                <a:ea typeface="Verdana" panose="020B0604030504040204" pitchFamily="34" charset="0"/>
              </a:rPr>
              <a:t>-Jen M.</a:t>
            </a: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006" y="306909"/>
            <a:ext cx="2857498" cy="2286000"/>
          </a:xfrm>
          <a:prstGeom prst="rect">
            <a:avLst/>
          </a:prstGeom>
        </p:spPr>
      </p:pic>
      <p:pic>
        <p:nvPicPr>
          <p:cNvPr id="7" name="Picture 6">
            <a:extLst>
              <a:ext uri="{FF2B5EF4-FFF2-40B4-BE49-F238E27FC236}">
                <a16:creationId xmlns:a16="http://schemas.microsoft.com/office/drawing/2014/main" id="{2972A63D-E4D9-4FD0-AE00-7C5AF5C9F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59" y="2828925"/>
            <a:ext cx="3388994" cy="3388994"/>
          </a:xfrm>
          <a:prstGeom prst="rect">
            <a:avLst/>
          </a:prstGeom>
        </p:spPr>
      </p:pic>
    </p:spTree>
    <p:extLst>
      <p:ext uri="{BB962C8B-B14F-4D97-AF65-F5344CB8AC3E}">
        <p14:creationId xmlns:p14="http://schemas.microsoft.com/office/powerpoint/2010/main" val="8352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2D09A2-8BBF-4043-AB0A-9C81F3735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259" y="2827210"/>
            <a:ext cx="3392424" cy="3392424"/>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21515" y="321176"/>
            <a:ext cx="6204984" cy="1344975"/>
          </a:xfrm>
        </p:spPr>
        <p:txBody>
          <a:bodyPr vert="horz" lIns="91440" tIns="45720" rIns="91440" bIns="45720" rtlCol="0" anchor="ctr">
            <a:normAutofit/>
          </a:bodyPr>
          <a:lstStyle/>
          <a:p>
            <a:r>
              <a:rPr lang="en-US" sz="3600" b="1" dirty="0">
                <a:solidFill>
                  <a:srgbClr val="3F2A56"/>
                </a:solidFill>
                <a:latin typeface="Verdana" panose="020B0604030504040204" pitchFamily="34" charset="0"/>
                <a:ea typeface="Verdana" panose="020B0604030504040204" pitchFamily="34" charset="0"/>
              </a:rPr>
              <a:t>Project b</a:t>
            </a:r>
            <a:r>
              <a:rPr lang="en-US" sz="3600" b="1" baseline="30000" dirty="0">
                <a:solidFill>
                  <a:srgbClr val="3F2A56"/>
                </a:solidFill>
                <a:latin typeface="Verdana" panose="020B0604030504040204" pitchFamily="34" charset="0"/>
                <a:ea typeface="Verdana" panose="020B0604030504040204" pitchFamily="34" charset="0"/>
              </a:rPr>
              <a:t>3</a:t>
            </a:r>
            <a:r>
              <a:rPr lang="en-US" sz="3600" b="1" dirty="0">
                <a:solidFill>
                  <a:srgbClr val="3F2A56"/>
                </a:solidFill>
                <a:latin typeface="Verdana" panose="020B0604030504040204" pitchFamily="34" charset="0"/>
                <a:ea typeface="Verdana" panose="020B0604030504040204" pitchFamily="34" charset="0"/>
              </a:rPr>
              <a:t> Testimonial</a:t>
            </a:r>
            <a:endParaRPr lang="en-US" sz="3600" b="1" baseline="30000" dirty="0">
              <a:solidFill>
                <a:srgbClr val="3F2A56"/>
              </a:solidFill>
              <a:latin typeface="Verdana" panose="020B060403050404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21515" y="1666152"/>
            <a:ext cx="6204984" cy="4082528"/>
          </a:xfrm>
        </p:spPr>
        <p:txBody>
          <a:bodyPr vert="horz" lIns="91440" tIns="45720" rIns="91440" bIns="45720" rtlCol="0">
            <a:normAutofit/>
          </a:bodyPr>
          <a:lstStyle/>
          <a:p>
            <a:pPr marL="0" indent="0">
              <a:buNone/>
            </a:pPr>
            <a:r>
              <a:rPr lang="en-US" sz="2000" i="1" dirty="0">
                <a:latin typeface="Verdana" panose="020B0604030504040204" pitchFamily="34" charset="0"/>
                <a:ea typeface="Verdana" panose="020B0604030504040204" pitchFamily="34" charset="0"/>
              </a:rPr>
              <a:t>“My appetite has definitely changed. I don't want as much food, nor do I want it as often. It is amazing!”</a:t>
            </a:r>
          </a:p>
          <a:p>
            <a:pPr marL="0" indent="0">
              <a:buNone/>
            </a:pPr>
            <a:endParaRPr lang="en-US" sz="2000" dirty="0">
              <a:latin typeface="Verdana" panose="020B0604030504040204" pitchFamily="34" charset="0"/>
              <a:ea typeface="Verdana" panose="020B0604030504040204" pitchFamily="34" charset="0"/>
            </a:endParaRPr>
          </a:p>
          <a:p>
            <a:pPr marL="0" indent="0">
              <a:buNone/>
            </a:pPr>
            <a:r>
              <a:rPr lang="en-US" sz="2000" dirty="0">
                <a:latin typeface="Verdana" panose="020B0604030504040204" pitchFamily="34" charset="0"/>
                <a:ea typeface="Verdana" panose="020B0604030504040204" pitchFamily="34" charset="0"/>
              </a:rPr>
              <a:t>-Courtney B.</a:t>
            </a: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006" y="306909"/>
            <a:ext cx="2857498" cy="2286000"/>
          </a:xfrm>
          <a:prstGeom prst="rect">
            <a:avLst/>
          </a:prstGeom>
        </p:spPr>
      </p:pic>
    </p:spTree>
    <p:extLst>
      <p:ext uri="{BB962C8B-B14F-4D97-AF65-F5344CB8AC3E}">
        <p14:creationId xmlns:p14="http://schemas.microsoft.com/office/powerpoint/2010/main" val="427668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3A4F0-C94F-4BBF-A7A1-F8D6C9DBA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170" y="2827210"/>
            <a:ext cx="3367170" cy="3392424"/>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21515" y="321176"/>
            <a:ext cx="6204984" cy="1344975"/>
          </a:xfrm>
        </p:spPr>
        <p:txBody>
          <a:bodyPr vert="horz" lIns="91440" tIns="45720" rIns="91440" bIns="45720" rtlCol="0" anchor="ctr">
            <a:normAutofit/>
          </a:bodyPr>
          <a:lstStyle/>
          <a:p>
            <a:r>
              <a:rPr lang="en-US" sz="3600" b="1" dirty="0">
                <a:solidFill>
                  <a:srgbClr val="3F2A56"/>
                </a:solidFill>
                <a:latin typeface="Verdana" panose="020B0604030504040204" pitchFamily="34" charset="0"/>
                <a:ea typeface="Verdana" panose="020B0604030504040204" pitchFamily="34" charset="0"/>
              </a:rPr>
              <a:t>Project b</a:t>
            </a:r>
            <a:r>
              <a:rPr lang="en-US" sz="3600" b="1" baseline="30000" dirty="0">
                <a:solidFill>
                  <a:srgbClr val="3F2A56"/>
                </a:solidFill>
                <a:latin typeface="Verdana" panose="020B0604030504040204" pitchFamily="34" charset="0"/>
                <a:ea typeface="Verdana" panose="020B0604030504040204" pitchFamily="34" charset="0"/>
              </a:rPr>
              <a:t>3</a:t>
            </a:r>
            <a:r>
              <a:rPr lang="en-US" sz="3600" b="1" dirty="0">
                <a:solidFill>
                  <a:srgbClr val="3F2A56"/>
                </a:solidFill>
                <a:latin typeface="Verdana" panose="020B0604030504040204" pitchFamily="34" charset="0"/>
                <a:ea typeface="Verdana" panose="020B0604030504040204" pitchFamily="34" charset="0"/>
              </a:rPr>
              <a:t> Testimonial</a:t>
            </a:r>
            <a:endParaRPr lang="en-US" sz="3600" b="1" baseline="30000" dirty="0">
              <a:solidFill>
                <a:srgbClr val="3F2A56"/>
              </a:solidFill>
              <a:latin typeface="Verdana" panose="020B060403050404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21515" y="1666152"/>
            <a:ext cx="6204984" cy="4082528"/>
          </a:xfrm>
        </p:spPr>
        <p:txBody>
          <a:bodyPr vert="horz" lIns="91440" tIns="45720" rIns="91440" bIns="45720" rtlCol="0">
            <a:normAutofit fontScale="92500" lnSpcReduction="20000"/>
          </a:bodyPr>
          <a:lstStyle/>
          <a:p>
            <a:pPr marL="0" indent="0">
              <a:lnSpc>
                <a:spcPct val="120000"/>
              </a:lnSpc>
              <a:buNone/>
            </a:pPr>
            <a:r>
              <a:rPr lang="en-US" sz="1800" i="1" dirty="0">
                <a:latin typeface="Verdana" panose="020B0604030504040204" pitchFamily="34" charset="0"/>
                <a:ea typeface="Verdana" panose="020B0604030504040204" pitchFamily="34" charset="0"/>
              </a:rPr>
              <a:t>“Project b3 is an incredible way to pave the road to ANY personal transformation. For me, I started before New Year’s. You know, that ONE day we decide to elevate everything in our life and set new goals with basically no ‘how to plan’ or prepping…The process strengthened my habits and gave me a renewed commitment to improving my brain, body and biome — not to mention a few more friends! The group inspired me to continue on this health journey. It was empowering not imprisoning, and I’m glad I jumped in and started! If you’re waiting for that “perfect time,” your wait is over. Welcome to Project b3, my friends!”</a:t>
            </a:r>
          </a:p>
          <a:p>
            <a:pPr marL="0" indent="0">
              <a:lnSpc>
                <a:spcPct val="120000"/>
              </a:lnSpc>
              <a:buNone/>
            </a:pPr>
            <a:endParaRPr lang="en-US" sz="1800" i="1" dirty="0">
              <a:latin typeface="Verdana" panose="020B0604030504040204" pitchFamily="34" charset="0"/>
              <a:ea typeface="Verdana" panose="020B0604030504040204" pitchFamily="34" charset="0"/>
            </a:endParaRPr>
          </a:p>
          <a:p>
            <a:pPr marL="0" indent="0">
              <a:lnSpc>
                <a:spcPct val="120000"/>
              </a:lnSpc>
              <a:buNone/>
            </a:pPr>
            <a:r>
              <a:rPr lang="en-US" sz="1800" dirty="0">
                <a:latin typeface="Verdana" panose="020B0604030504040204" pitchFamily="34" charset="0"/>
                <a:ea typeface="Verdana" panose="020B0604030504040204" pitchFamily="34" charset="0"/>
              </a:rPr>
              <a:t>- Kim S.</a:t>
            </a: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006" y="306909"/>
            <a:ext cx="2857498" cy="2286000"/>
          </a:xfrm>
          <a:prstGeom prst="rect">
            <a:avLst/>
          </a:prstGeom>
        </p:spPr>
      </p:pic>
    </p:spTree>
    <p:extLst>
      <p:ext uri="{BB962C8B-B14F-4D97-AF65-F5344CB8AC3E}">
        <p14:creationId xmlns:p14="http://schemas.microsoft.com/office/powerpoint/2010/main" val="240561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03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S.E.N.S.E. Program</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826082"/>
            <a:ext cx="5101206" cy="4489450"/>
          </a:xfrm>
        </p:spPr>
        <p:txBody>
          <a:bodyPr>
            <a:normAutofit/>
          </a:bodyPr>
          <a:lstStyle/>
          <a:p>
            <a:pPr marL="0" indent="0">
              <a:lnSpc>
                <a:spcPct val="100000"/>
              </a:lnSpc>
              <a:buNone/>
            </a:pPr>
            <a:r>
              <a:rPr lang="en-US" sz="2000" dirty="0">
                <a:latin typeface="Verdana" panose="020B0604030504040204" pitchFamily="34" charset="0"/>
                <a:ea typeface="Verdana" panose="020B0604030504040204" pitchFamily="34" charset="0"/>
              </a:rPr>
              <a:t>Follow this step-by-step approach called </a:t>
            </a:r>
            <a:r>
              <a:rPr lang="en-US" sz="2000" b="1" dirty="0">
                <a:latin typeface="Verdana" panose="020B0604030504040204" pitchFamily="34" charset="0"/>
                <a:ea typeface="Verdana" panose="020B0604030504040204" pitchFamily="34" charset="0"/>
              </a:rPr>
              <a:t>S.E.N.S.E.</a:t>
            </a:r>
            <a:r>
              <a:rPr lang="en-US" sz="2000" dirty="0">
                <a:latin typeface="Verdana" panose="020B0604030504040204" pitchFamily="34" charset="0"/>
                <a:ea typeface="Verdana" panose="020B0604030504040204" pitchFamily="34" charset="0"/>
              </a:rPr>
              <a:t>, which includes effective techniques and tips to create a healthier, happier you.</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Supplementation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E</a:t>
            </a:r>
            <a:r>
              <a:rPr lang="en-US" sz="2400" dirty="0">
                <a:latin typeface="Verdana" panose="020B0604030504040204" pitchFamily="34" charset="0"/>
                <a:ea typeface="Verdana" panose="020B0604030504040204" pitchFamily="34" charset="0"/>
                <a:cs typeface="Verdana" panose="020B0604030504040204" pitchFamily="34" charset="0"/>
              </a:rPr>
              <a:t> – Exercise</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Nutrition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S</a:t>
            </a:r>
            <a:r>
              <a:rPr lang="en-US" sz="2400" dirty="0">
                <a:latin typeface="Verdana" panose="020B0604030504040204" pitchFamily="34" charset="0"/>
                <a:ea typeface="Verdana" panose="020B0604030504040204" pitchFamily="34" charset="0"/>
                <a:cs typeface="Verdana" panose="020B0604030504040204" pitchFamily="34" charset="0"/>
              </a:rPr>
              <a:t> – Stress Management</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E</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Evaluation</a:t>
            </a:r>
          </a:p>
          <a:p>
            <a:pPr marL="0" indent="0">
              <a:lnSpc>
                <a:spcPct val="100000"/>
              </a:lnSpc>
              <a:buNone/>
            </a:pP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5" name="Picture 4">
            <a:extLst>
              <a:ext uri="{FF2B5EF4-FFF2-40B4-BE49-F238E27FC236}">
                <a16:creationId xmlns:a16="http://schemas.microsoft.com/office/drawing/2014/main" id="{D7DCA1FB-9EAA-488C-8158-7150557E3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596" y="1961478"/>
            <a:ext cx="1828800" cy="1828800"/>
          </a:xfrm>
          <a:prstGeom prst="rect">
            <a:avLst/>
          </a:prstGeom>
        </p:spPr>
      </p:pic>
      <p:pic>
        <p:nvPicPr>
          <p:cNvPr id="18" name="Picture 17">
            <a:extLst>
              <a:ext uri="{FF2B5EF4-FFF2-40B4-BE49-F238E27FC236}">
                <a16:creationId xmlns:a16="http://schemas.microsoft.com/office/drawing/2014/main" id="{87C7772D-23E8-40C7-AED5-615648672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596" y="3966069"/>
            <a:ext cx="1828800" cy="1828800"/>
          </a:xfrm>
          <a:prstGeom prst="rect">
            <a:avLst/>
          </a:prstGeom>
        </p:spPr>
      </p:pic>
      <p:pic>
        <p:nvPicPr>
          <p:cNvPr id="20" name="Picture 19">
            <a:extLst>
              <a:ext uri="{FF2B5EF4-FFF2-40B4-BE49-F238E27FC236}">
                <a16:creationId xmlns:a16="http://schemas.microsoft.com/office/drawing/2014/main" id="{F0CB8D45-FE32-4A9F-A9BC-EA3794E4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846" y="1961478"/>
            <a:ext cx="1828800" cy="1828800"/>
          </a:xfrm>
          <a:prstGeom prst="rect">
            <a:avLst/>
          </a:prstGeom>
        </p:spPr>
      </p:pic>
      <p:pic>
        <p:nvPicPr>
          <p:cNvPr id="26" name="Picture 25">
            <a:extLst>
              <a:ext uri="{FF2B5EF4-FFF2-40B4-BE49-F238E27FC236}">
                <a16:creationId xmlns:a16="http://schemas.microsoft.com/office/drawing/2014/main" id="{80DAA904-53F9-4BDE-B37F-432C727E5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846" y="3966069"/>
            <a:ext cx="1828800" cy="1828800"/>
          </a:xfrm>
          <a:prstGeom prst="rect">
            <a:avLst/>
          </a:prstGeom>
        </p:spPr>
      </p:pic>
    </p:spTree>
    <p:extLst>
      <p:ext uri="{BB962C8B-B14F-4D97-AF65-F5344CB8AC3E}">
        <p14:creationId xmlns:p14="http://schemas.microsoft.com/office/powerpoint/2010/main" val="13474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What’s in the 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 </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Pack?</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p:txBody>
          <a:bodyPr>
            <a:normAutofit/>
          </a:bodyPr>
          <a:lstStyle/>
          <a:p>
            <a:pPr marL="0" indent="0">
              <a:lnSpc>
                <a:spcPct val="100000"/>
              </a:lnSpc>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400" dirty="0">
                <a:latin typeface="Verdana" panose="020B0604030504040204" pitchFamily="34" charset="0"/>
                <a:ea typeface="Verdana" panose="020B0604030504040204" pitchFamily="34" charset="0"/>
                <a:cs typeface="Verdana" panose="020B0604030504040204" pitchFamily="34" charset="0"/>
              </a:rPr>
              <a:t>ls Pack (1), VitaGBX (1), GBX Protein (2), </a:t>
            </a:r>
          </a:p>
          <a:p>
            <a:pPr marL="0" indent="0">
              <a:lnSpc>
                <a:spcPct val="100000"/>
              </a:lnSpc>
              <a:buNone/>
            </a:pPr>
            <a:r>
              <a:rPr lang="en-US" sz="2400" dirty="0">
                <a:latin typeface="Verdana" panose="020B0604030504040204" pitchFamily="34" charset="0"/>
                <a:ea typeface="Verdana" panose="020B0604030504040204" pitchFamily="34" charset="0"/>
                <a:cs typeface="Verdana" panose="020B0604030504040204" pitchFamily="34" charset="0"/>
              </a:rPr>
              <a:t>GBX SeedFiber (1), GBX SuperFood (1)</a:t>
            </a: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F01354D8-624C-4B96-8797-144A129D3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330" y="3768896"/>
            <a:ext cx="1828800" cy="1828800"/>
          </a:xfrm>
          <a:prstGeom prst="rect">
            <a:avLst/>
          </a:prstGeom>
        </p:spPr>
      </p:pic>
      <p:pic>
        <p:nvPicPr>
          <p:cNvPr id="10" name="Picture 9">
            <a:extLst>
              <a:ext uri="{FF2B5EF4-FFF2-40B4-BE49-F238E27FC236}">
                <a16:creationId xmlns:a16="http://schemas.microsoft.com/office/drawing/2014/main" id="{30C02804-25C8-4444-8C2E-638FA59C3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795" y="3850262"/>
            <a:ext cx="1828800" cy="1828800"/>
          </a:xfrm>
          <a:prstGeom prst="rect">
            <a:avLst/>
          </a:prstGeom>
        </p:spPr>
      </p:pic>
      <p:pic>
        <p:nvPicPr>
          <p:cNvPr id="12" name="Picture 11">
            <a:extLst>
              <a:ext uri="{FF2B5EF4-FFF2-40B4-BE49-F238E27FC236}">
                <a16:creationId xmlns:a16="http://schemas.microsoft.com/office/drawing/2014/main" id="{8511463F-99FE-4E23-AD94-D19ED9C20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8508" y="4499668"/>
            <a:ext cx="1188720" cy="1188720"/>
          </a:xfrm>
          <a:prstGeom prst="rect">
            <a:avLst/>
          </a:prstGeom>
        </p:spPr>
      </p:pic>
      <p:pic>
        <p:nvPicPr>
          <p:cNvPr id="13" name="Picture 12">
            <a:extLst>
              <a:ext uri="{FF2B5EF4-FFF2-40B4-BE49-F238E27FC236}">
                <a16:creationId xmlns:a16="http://schemas.microsoft.com/office/drawing/2014/main" id="{A2767B72-D20F-4E7D-87D3-01762B774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6166" y="4142211"/>
            <a:ext cx="1554480" cy="1554480"/>
          </a:xfrm>
          <a:prstGeom prst="rect">
            <a:avLst/>
          </a:prstGeom>
        </p:spPr>
      </p:pic>
      <p:pic>
        <p:nvPicPr>
          <p:cNvPr id="14" name="Picture 13">
            <a:extLst>
              <a:ext uri="{FF2B5EF4-FFF2-40B4-BE49-F238E27FC236}">
                <a16:creationId xmlns:a16="http://schemas.microsoft.com/office/drawing/2014/main" id="{77F0C832-EFD1-40FE-989E-D7D6320328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239" y="3790668"/>
            <a:ext cx="3200400" cy="1828800"/>
          </a:xfrm>
          <a:prstGeom prst="rect">
            <a:avLst/>
          </a:prstGeom>
        </p:spPr>
      </p:pic>
      <p:pic>
        <p:nvPicPr>
          <p:cNvPr id="5" name="Picture 4">
            <a:extLst>
              <a:ext uri="{FF2B5EF4-FFF2-40B4-BE49-F238E27FC236}">
                <a16:creationId xmlns:a16="http://schemas.microsoft.com/office/drawing/2014/main" id="{6632E666-2AB6-4BA2-85A3-2C5C6634E048}"/>
              </a:ext>
            </a:extLst>
          </p:cNvPr>
          <p:cNvPicPr>
            <a:picLocks noChangeAspect="1"/>
          </p:cNvPicPr>
          <p:nvPr/>
        </p:nvPicPr>
        <p:blipFill rotWithShape="1">
          <a:blip r:embed="rId8">
            <a:extLst>
              <a:ext uri="{28A0092B-C50C-407E-A947-70E740481C1C}">
                <a14:useLocalDpi xmlns:a14="http://schemas.microsoft.com/office/drawing/2010/main" val="0"/>
              </a:ext>
            </a:extLst>
          </a:blip>
          <a:srcRect l="36184" t="20287" r="29373"/>
          <a:stretch/>
        </p:blipFill>
        <p:spPr>
          <a:xfrm>
            <a:off x="4733721" y="4397829"/>
            <a:ext cx="943819" cy="1457794"/>
          </a:xfrm>
          <a:prstGeom prst="rect">
            <a:avLst/>
          </a:prstGeom>
        </p:spPr>
      </p:pic>
    </p:spTree>
    <p:extLst>
      <p:ext uri="{BB962C8B-B14F-4D97-AF65-F5344CB8AC3E}">
        <p14:creationId xmlns:p14="http://schemas.microsoft.com/office/powerpoint/2010/main" val="20167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a:stretch>
            <a:fillRect/>
          </a:stretch>
        </p:blipFill>
        <p:spPr>
          <a:xfrm>
            <a:off x="4986670" y="2594344"/>
            <a:ext cx="6376461" cy="3586759"/>
          </a:xfrm>
          <a:prstGeom prst="rect">
            <a:avLst/>
          </a:prstGeom>
        </p:spPr>
      </p:pic>
      <p:pic>
        <p:nvPicPr>
          <p:cNvPr id="5" name="Picture 4">
            <a:extLst>
              <a:ext uri="{FF2B5EF4-FFF2-40B4-BE49-F238E27FC236}">
                <a16:creationId xmlns:a16="http://schemas.microsoft.com/office/drawing/2014/main" id="{85988809-B5FC-4EBB-9A4E-45027F7E540D}"/>
              </a:ext>
            </a:extLst>
          </p:cNvPr>
          <p:cNvPicPr>
            <a:picLocks noChangeAspect="1"/>
          </p:cNvPicPr>
          <p:nvPr/>
        </p:nvPicPr>
        <p:blipFill>
          <a:blip r:embed="rId4"/>
          <a:stretch>
            <a:fillRect/>
          </a:stretch>
        </p:blipFill>
        <p:spPr>
          <a:xfrm>
            <a:off x="9291687" y="0"/>
            <a:ext cx="2289884" cy="1918662"/>
          </a:xfrm>
          <a:prstGeom prst="rect">
            <a:avLst/>
          </a:prstGeom>
        </p:spPr>
      </p:pic>
    </p:spTree>
    <p:extLst>
      <p:ext uri="{BB962C8B-B14F-4D97-AF65-F5344CB8AC3E}">
        <p14:creationId xmlns:p14="http://schemas.microsoft.com/office/powerpoint/2010/main" val="394676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BDB81D-7AFA-48B6-B83D-689548A6AA06}"/>
              </a:ext>
            </a:extLst>
          </p:cNvPr>
          <p:cNvPicPr>
            <a:picLocks noChangeAspect="1"/>
          </p:cNvPicPr>
          <p:nvPr/>
        </p:nvPicPr>
        <p:blipFill>
          <a:blip r:embed="rId3"/>
          <a:stretch>
            <a:fillRect/>
          </a:stretch>
        </p:blipFill>
        <p:spPr>
          <a:xfrm>
            <a:off x="762000" y="2250378"/>
            <a:ext cx="10658039" cy="4076700"/>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686258"/>
            <a:ext cx="10848975" cy="510095"/>
          </a:xfrm>
        </p:spPr>
        <p:txBody>
          <a:bodyPr>
            <a:normAutofit/>
          </a:bodyPr>
          <a:lstStyle/>
          <a:p>
            <a:pPr marL="0" indent="0">
              <a:lnSpc>
                <a:spcPct val="100000"/>
              </a:lnSpc>
              <a:buNone/>
            </a:pP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a:t>
            </a:r>
            <a:r>
              <a:rPr lang="en-US" sz="2300" b="1" dirty="0" err="1">
                <a:solidFill>
                  <a:srgbClr val="68478D"/>
                </a:solidFill>
                <a:latin typeface="Verdana" panose="020B0604030504040204" pitchFamily="34" charset="0"/>
                <a:ea typeface="Verdana" panose="020B0604030504040204" pitchFamily="34" charset="0"/>
                <a:cs typeface="Verdana" panose="020B0604030504040204" pitchFamily="34" charset="0"/>
              </a:rPr>
              <a:t>FundaMentals</a:t>
            </a: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4"/>
          <a:srcRect l="50000" t="45141" r="10784" b="30522"/>
          <a:stretch/>
        </p:blipFill>
        <p:spPr>
          <a:xfrm>
            <a:off x="504825" y="21718"/>
            <a:ext cx="4371975" cy="1668970"/>
          </a:xfrm>
          <a:prstGeom prst="rect">
            <a:avLst/>
          </a:prstGeom>
        </p:spPr>
      </p:pic>
    </p:spTree>
    <p:extLst>
      <p:ext uri="{BB962C8B-B14F-4D97-AF65-F5344CB8AC3E}">
        <p14:creationId xmlns:p14="http://schemas.microsoft.com/office/powerpoint/2010/main" val="422189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Portions of Data Presented at: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381000" y="944880"/>
            <a:ext cx="11521440" cy="5699760"/>
          </a:xfrm>
        </p:spPr>
        <p:txBody>
          <a:bodyPr>
            <a:normAutofit fontScale="70000" lnSpcReduction="20000"/>
          </a:bodyPr>
          <a:lstStyle/>
          <a:p>
            <a:r>
              <a:rPr lang="en-US" b="1" dirty="0"/>
              <a:t>American College of Nutrition</a:t>
            </a:r>
          </a:p>
          <a:p>
            <a:pPr lvl="1"/>
            <a:r>
              <a:rPr lang="en-US" dirty="0"/>
              <a:t>November 2017 – Alexandria VA (“Outstanding Research” Award)</a:t>
            </a:r>
          </a:p>
          <a:p>
            <a:pPr lvl="1"/>
            <a:endParaRPr lang="en-US" dirty="0"/>
          </a:p>
          <a:p>
            <a:r>
              <a:rPr lang="en-US" b="1" dirty="0"/>
              <a:t>Experimental Biology</a:t>
            </a:r>
          </a:p>
          <a:p>
            <a:pPr lvl="1"/>
            <a:r>
              <a:rPr lang="en-US" dirty="0"/>
              <a:t>April 2018 – San Diego, CA</a:t>
            </a:r>
          </a:p>
          <a:p>
            <a:pPr lvl="1"/>
            <a:endParaRPr lang="en-US" dirty="0"/>
          </a:p>
          <a:p>
            <a:r>
              <a:rPr lang="en-US" b="1" dirty="0"/>
              <a:t>American College of Sports Medicine</a:t>
            </a:r>
          </a:p>
          <a:p>
            <a:pPr lvl="1"/>
            <a:r>
              <a:rPr lang="en-US" dirty="0"/>
              <a:t>May 2018 – Minneapolis, MN</a:t>
            </a:r>
          </a:p>
          <a:p>
            <a:pPr lvl="1"/>
            <a:endParaRPr lang="en-US" dirty="0"/>
          </a:p>
          <a:p>
            <a:r>
              <a:rPr lang="en-US" b="1" dirty="0"/>
              <a:t>Mental Health America – Fit for the Future Conference</a:t>
            </a:r>
          </a:p>
          <a:p>
            <a:pPr lvl="1"/>
            <a:r>
              <a:rPr lang="en-US" dirty="0"/>
              <a:t>June 2018 – Washington DC</a:t>
            </a:r>
          </a:p>
          <a:p>
            <a:pPr lvl="1"/>
            <a:endParaRPr lang="en-US" dirty="0"/>
          </a:p>
          <a:p>
            <a:r>
              <a:rPr lang="en-US" b="1" dirty="0"/>
              <a:t>Microbiome Movement – Gut Brain Axis</a:t>
            </a:r>
          </a:p>
          <a:p>
            <a:pPr lvl="1"/>
            <a:r>
              <a:rPr lang="en-US" dirty="0"/>
              <a:t>November 2018 – Boston, MA</a:t>
            </a:r>
          </a:p>
          <a:p>
            <a:pPr lvl="1"/>
            <a:endParaRPr lang="en-US" dirty="0"/>
          </a:p>
          <a:p>
            <a:r>
              <a:rPr lang="en-US" b="1" dirty="0"/>
              <a:t>American Mental Wellness Awareness Association</a:t>
            </a:r>
          </a:p>
          <a:p>
            <a:pPr lvl="1"/>
            <a:r>
              <a:rPr lang="en-US" dirty="0"/>
              <a:t>November 2018 – Hershey, PA</a:t>
            </a:r>
          </a:p>
          <a:p>
            <a:endParaRPr lang="en-US" dirty="0"/>
          </a:p>
          <a:p>
            <a:r>
              <a:rPr lang="en-US" dirty="0"/>
              <a:t>Medical, Nutrition, Biochemistry, Molecular Biology, Physiology, Psychology, Counselors, Policy…</a:t>
            </a:r>
          </a:p>
        </p:txBody>
      </p:sp>
    </p:spTree>
    <p:extLst>
      <p:ext uri="{BB962C8B-B14F-4D97-AF65-F5344CB8AC3E}">
        <p14:creationId xmlns:p14="http://schemas.microsoft.com/office/powerpoint/2010/main" val="3838877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3C71"/>
                </a:solidFill>
                <a:latin typeface="Verdana" panose="020B0604030504040204" pitchFamily="34" charset="0"/>
                <a:ea typeface="Verdana" panose="020B0604030504040204" pitchFamily="34" charset="0"/>
                <a:cs typeface="Verdana" panose="020B0604030504040204" pitchFamily="34" charset="0"/>
              </a:rPr>
              <a:t>MW3™ Probiotic Proprietary Blend</a:t>
            </a:r>
            <a:endParaRPr lang="en-US" sz="3200" dirty="0">
              <a:solidFill>
                <a:srgbClr val="003C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Reduces stress 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Enhances calmness 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Improves mood 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Tree>
    <p:extLst>
      <p:ext uri="{BB962C8B-B14F-4D97-AF65-F5344CB8AC3E}">
        <p14:creationId xmlns:p14="http://schemas.microsoft.com/office/powerpoint/2010/main" val="3222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2155</Words>
  <Application>Microsoft Macintosh PowerPoint</Application>
  <PresentationFormat>Widescreen</PresentationFormat>
  <Paragraphs>278</Paragraphs>
  <Slides>34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Consolas</vt:lpstr>
      <vt:lpstr>Times New Roman</vt:lpstr>
      <vt:lpstr>Verdana</vt:lpstr>
      <vt:lpstr>Wingdings</vt:lpstr>
      <vt:lpstr>Office Theme</vt:lpstr>
      <vt:lpstr>PowerPoint Presentation</vt:lpstr>
      <vt:lpstr>PowerPoint Presentation</vt:lpstr>
      <vt:lpstr>Project b3: BODY. BRAIN. BIOME.</vt:lpstr>
      <vt:lpstr>S.E.N.S.E. Program</vt:lpstr>
      <vt:lpstr>What’s in the Project b3 Pack?</vt:lpstr>
      <vt:lpstr>World’s First Award-Winning  Gut-Brain Axis Nutrition System!</vt:lpstr>
      <vt:lpstr>     CLINICAL STUDY</vt:lpstr>
      <vt:lpstr>Portions of Data Presented at:</vt:lpstr>
      <vt:lpstr>MW3™ Probiotic Proprietary Blend</vt:lpstr>
      <vt:lpstr>MW3™ Prebiotic Proprietary Blend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Roles of AHCC in Gut-Brain Axis</vt:lpstr>
      <vt:lpstr>What’s NOT in the Project b3 Pack?</vt:lpstr>
      <vt:lpstr>Neuronal Atrophy (dead brain cells)</vt:lpstr>
      <vt:lpstr>PowerPoint Presentation</vt:lpstr>
      <vt:lpstr>Eight-Week Survey Results</vt:lpstr>
      <vt:lpstr>What are people saying about Project b3?</vt:lpstr>
      <vt:lpstr>Project b3 Testimonial</vt:lpstr>
      <vt:lpstr>Project b3 Testimonial</vt:lpstr>
      <vt:lpstr>Project b3 Testimonial</vt:lpstr>
      <vt:lpstr>THE THREE THINGS YOU SHOULD KNOW ABOUT MENTAL WELLNESS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Amare Global</dc:title>
  <dc:subject/>
  <dc:creator/>
  <cp:keywords/>
  <dc:description/>
  <cp:lastModifiedBy/>
  <cp:revision>74</cp:revision>
  <dcterms:modified xsi:type="dcterms:W3CDTF">2019-01-15T03:57:27Z</dcterms:modified>
  <cp:category/>
</cp:coreProperties>
</file>