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709" r:id="rId4"/>
    <p:sldMasterId id="2147483734" r:id="rId5"/>
    <p:sldMasterId id="2147483755" r:id="rId6"/>
    <p:sldMasterId id="2147483806" r:id="rId7"/>
    <p:sldMasterId id="2147483820" r:id="rId8"/>
    <p:sldMasterId id="2147483833" r:id="rId9"/>
    <p:sldMasterId id="2147483869" r:id="rId10"/>
    <p:sldMasterId id="2147483882" r:id="rId11"/>
    <p:sldMasterId id="2147483895" r:id="rId12"/>
    <p:sldMasterId id="2147483921" r:id="rId13"/>
    <p:sldMasterId id="2147483934" r:id="rId14"/>
    <p:sldMasterId id="2147483948" r:id="rId15"/>
    <p:sldMasterId id="2147483998" r:id="rId16"/>
    <p:sldMasterId id="2147484023" r:id="rId17"/>
    <p:sldMasterId id="2147484049" r:id="rId18"/>
    <p:sldMasterId id="2147484078" r:id="rId19"/>
    <p:sldMasterId id="2147484090" r:id="rId20"/>
    <p:sldMasterId id="2147484103" r:id="rId21"/>
    <p:sldMasterId id="2147484116" r:id="rId22"/>
  </p:sldMasterIdLst>
  <p:notesMasterIdLst>
    <p:notesMasterId r:id="rId60"/>
  </p:notesMasterIdLst>
  <p:sldIdLst>
    <p:sldId id="637" r:id="rId23"/>
    <p:sldId id="445" r:id="rId24"/>
    <p:sldId id="344" r:id="rId25"/>
    <p:sldId id="423" r:id="rId26"/>
    <p:sldId id="308" r:id="rId27"/>
    <p:sldId id="265" r:id="rId28"/>
    <p:sldId id="725" r:id="rId29"/>
    <p:sldId id="437" r:id="rId30"/>
    <p:sldId id="435" r:id="rId31"/>
    <p:sldId id="266" r:id="rId32"/>
    <p:sldId id="267" r:id="rId33"/>
    <p:sldId id="277" r:id="rId34"/>
    <p:sldId id="411" r:id="rId35"/>
    <p:sldId id="268" r:id="rId36"/>
    <p:sldId id="269" r:id="rId37"/>
    <p:sldId id="439" r:id="rId38"/>
    <p:sldId id="270" r:id="rId39"/>
    <p:sldId id="642" r:id="rId40"/>
    <p:sldId id="643" r:id="rId41"/>
    <p:sldId id="644" r:id="rId42"/>
    <p:sldId id="645" r:id="rId43"/>
    <p:sldId id="646" r:id="rId44"/>
    <p:sldId id="262" r:id="rId45"/>
    <p:sldId id="264" r:id="rId46"/>
    <p:sldId id="581" r:id="rId47"/>
    <p:sldId id="648" r:id="rId48"/>
    <p:sldId id="649" r:id="rId49"/>
    <p:sldId id="650" r:id="rId50"/>
    <p:sldId id="651" r:id="rId51"/>
    <p:sldId id="652" r:id="rId52"/>
    <p:sldId id="653" r:id="rId53"/>
    <p:sldId id="665" r:id="rId54"/>
    <p:sldId id="670" r:id="rId55"/>
    <p:sldId id="671" r:id="rId56"/>
    <p:sldId id="675" r:id="rId57"/>
    <p:sldId id="432" r:id="rId58"/>
    <p:sldId id="72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2B59F3"/>
    <a:srgbClr val="2953DB"/>
    <a:srgbClr val="274EC6"/>
    <a:srgbClr val="00008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/>
    <p:restoredTop sz="94422" autoAdjust="0"/>
  </p:normalViewPr>
  <p:slideViewPr>
    <p:cSldViewPr snapToGrid="0" snapToObjects="1">
      <p:cViewPr varScale="1">
        <p:scale>
          <a:sx n="121" d="100"/>
          <a:sy n="121" d="100"/>
        </p:scale>
        <p:origin x="18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0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FA2F-99A5-9545-BDE1-7D897CF793AF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EAF7-AB13-F24B-A4D7-C57A5F53B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post.com/news/to-your-health/wp/2015/08/11/nih-more-than-1-in-10-american-adults-experience-chronic-pain/?utm_term=.4dd603a1f016" TargetMode="External"/><Relationship Id="rId13" Type="http://schemas.openxmlformats.org/officeDocument/2006/relationships/hyperlink" Target="https://www.nimh.nih.gov/health/statistics/prevalence/any-disorder-among-children.shtml" TargetMode="External"/><Relationship Id="rId18" Type="http://schemas.openxmlformats.org/officeDocument/2006/relationships/hyperlink" Target="https://www.cdc.gov/reproductivehealth/depression/index.htm" TargetMode="External"/><Relationship Id="rId26" Type="http://schemas.openxmlformats.org/officeDocument/2006/relationships/hyperlink" Target="http://www.acha.org/ACHA/Resources/Topics/MentalHealth.aspx" TargetMode="External"/><Relationship Id="rId3" Type="http://schemas.openxmlformats.org/officeDocument/2006/relationships/hyperlink" Target="https://www.cdc.gov/nchs/data/hus/hus13.pdf" TargetMode="External"/><Relationship Id="rId21" Type="http://schemas.openxmlformats.org/officeDocument/2006/relationships/hyperlink" Target="http://www.who.int/mediacentre/factsheets/fs369/en/" TargetMode="External"/><Relationship Id="rId7" Type="http://schemas.openxmlformats.org/officeDocument/2006/relationships/hyperlink" Target="https://nccih.nih.gov/news/press/08112015" TargetMode="External"/><Relationship Id="rId12" Type="http://schemas.openxmlformats.org/officeDocument/2006/relationships/hyperlink" Target="http://www.webmd.com/depression/tc/depression-in-childhood-and-adolescence-topic-overview#1" TargetMode="External"/><Relationship Id="rId17" Type="http://schemas.openxmlformats.org/officeDocument/2006/relationships/hyperlink" Target="https://www.drugabuse.gov/publications/drugfacts/treatment-statistics" TargetMode="External"/><Relationship Id="rId25" Type="http://schemas.openxmlformats.org/officeDocument/2006/relationships/hyperlink" Target="http://www.who.int/mental_health/world-mental-health-day/2016/en/" TargetMode="External"/><Relationship Id="rId2" Type="http://schemas.openxmlformats.org/officeDocument/2006/relationships/slide" Target="../slides/slide4.xml"/><Relationship Id="rId16" Type="http://schemas.openxmlformats.org/officeDocument/2006/relationships/hyperlink" Target="https://www.drugabuse.gov/related-topics/trends-statistics" TargetMode="External"/><Relationship Id="rId20" Type="http://schemas.openxmlformats.org/officeDocument/2006/relationships/hyperlink" Target="http://www.apa.org/pi/women/resources/reports/postpartum-depression.aspx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ccih.nih.gov/news/press/cost-spending-06222016" TargetMode="External"/><Relationship Id="rId11" Type="http://schemas.openxmlformats.org/officeDocument/2006/relationships/hyperlink" Target="https://www.nami.org/" TargetMode="External"/><Relationship Id="rId24" Type="http://schemas.openxmlformats.org/officeDocument/2006/relationships/hyperlink" Target="http://scitechconnect.elsevier.com/stress-health-epidemic-21st-century/" TargetMode="External"/><Relationship Id="rId5" Type="http://schemas.openxmlformats.org/officeDocument/2006/relationships/hyperlink" Target="https://nsduhweb.rti.org/respweb/homepage.cfm" TargetMode="External"/><Relationship Id="rId15" Type="http://schemas.openxmlformats.org/officeDocument/2006/relationships/hyperlink" Target="http://www.who.int/mediacentre/news/releases/2014/suicide-prevention-report/en/" TargetMode="External"/><Relationship Id="rId23" Type="http://schemas.openxmlformats.org/officeDocument/2006/relationships/hyperlink" Target="http://www.businessnewsdaily.com/2267-workplace-stress-health-epidemic-perventable-employee-assistance-programs.html" TargetMode="External"/><Relationship Id="rId10" Type="http://schemas.openxmlformats.org/officeDocument/2006/relationships/hyperlink" Target="http://www.healthline.com/health/depression/facts-statistics-infographic" TargetMode="External"/><Relationship Id="rId19" Type="http://schemas.openxmlformats.org/officeDocument/2006/relationships/hyperlink" Target="http://postpartumprogress.org/the-facts-about-postpartum-depression/" TargetMode="External"/><Relationship Id="rId4" Type="http://schemas.openxmlformats.org/officeDocument/2006/relationships/hyperlink" Target="http://jamanetwork.com/journals/jama/fullarticle/2467552" TargetMode="External"/><Relationship Id="rId9" Type="http://schemas.openxmlformats.org/officeDocument/2006/relationships/hyperlink" Target="https://www.nimh.nih.gov/health/publications/depression/index.shtml" TargetMode="External"/><Relationship Id="rId14" Type="http://schemas.openxmlformats.org/officeDocument/2006/relationships/hyperlink" Target="https://www.nytimes.com/2016/04/22/health/us-suicide-rate-surges-to-a-30-year-high.html?_r=0" TargetMode="External"/><Relationship Id="rId22" Type="http://schemas.openxmlformats.org/officeDocument/2006/relationships/hyperlink" Target="http://www.who.int/mediacentre/factsheets/fs396/en/" TargetMode="External"/><Relationship Id="rId27" Type="http://schemas.openxmlformats.org/officeDocument/2006/relationships/hyperlink" Target="http://www.apa.org/monitor/2014/09/cover-pressure.aspx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Americans spend over $100 billion annually on “feel better” products, from painkillers and anti-depressants to alternative and complementary therapies</a:t>
            </a:r>
          </a:p>
          <a:p>
            <a:endParaRPr lang="en-US" sz="1100" b="1" dirty="0"/>
          </a:p>
          <a:p>
            <a:r>
              <a:rPr lang="en-US" sz="1100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Globally, more than 350 million people are affected by feelings of depression each year</a:t>
            </a:r>
          </a:p>
          <a:p>
            <a:endParaRPr lang="en-US" sz="1100" b="1" dirty="0"/>
          </a:p>
          <a:p>
            <a:r>
              <a:rPr lang="en-US" sz="1100" b="1" dirty="0"/>
              <a:t>Nearly 90% of adolescents struggle with feelings of depression and anxiety before the age of 18</a:t>
            </a:r>
          </a:p>
          <a:p>
            <a:endParaRPr lang="en-US" sz="1100" b="1" dirty="0"/>
          </a:p>
          <a:p>
            <a:r>
              <a:rPr lang="en-US" sz="1100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</a:p>
          <a:p>
            <a:endParaRPr lang="en-US" sz="1100" b="1" dirty="0"/>
          </a:p>
          <a:p>
            <a:r>
              <a:rPr lang="en-US" sz="1100" b="1" dirty="0"/>
              <a:t>Every year, more than 24 million people, some as young as 12 years old, receive treatment for illicit drug or alcohol abuse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Approximately 1 in 5 new mothers in the U.S. have postpartum depression each year</a:t>
            </a:r>
          </a:p>
          <a:p>
            <a:r>
              <a:rPr lang="en-US" sz="1100" b="1" dirty="0"/>
              <a:t> </a:t>
            </a:r>
          </a:p>
          <a:p>
            <a:r>
              <a:rPr lang="en-US" sz="1100" b="1" dirty="0"/>
              <a:t>The World Health Organization calls stress “the health epidemic of the 21st century” with more than 350 million people affected around the world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More than 80% of the nation’s 20 million college students feel “exhausted and overwhelmed by stress” - and more than one-third feel “depressed” to the point of dysfunction</a:t>
            </a:r>
          </a:p>
          <a:p>
            <a:r>
              <a:rPr lang="en-US" b="1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8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Shawn’s verbiage:</a:t>
            </a:r>
          </a:p>
          <a:p>
            <a:endParaRPr lang="en-US" dirty="0"/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SOURCES:</a:t>
            </a:r>
          </a:p>
          <a:p>
            <a:r>
              <a:rPr lang="en-US" b="1" dirty="0"/>
              <a:t>Grim Reality Statistics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r>
              <a:rPr lang="en-US" i="1" dirty="0"/>
              <a:t> Centers for Disease Control and Prevention (CDC) </a:t>
            </a:r>
            <a:r>
              <a:rPr lang="en-US" i="1" u="sng" dirty="0">
                <a:hlinkClick r:id="rId3"/>
              </a:rPr>
              <a:t>https://www.cdc.gov/nchs/data/hus/hus13.pdf</a:t>
            </a:r>
            <a:r>
              <a:rPr lang="en-US" i="1" dirty="0"/>
              <a:t>;</a:t>
            </a:r>
            <a:endParaRPr lang="en-US" dirty="0"/>
          </a:p>
          <a:p>
            <a:r>
              <a:rPr lang="en-US" i="1" dirty="0"/>
              <a:t>Journal of the American Medical Association (JAMA) Trends in Prescription Drug Use Among Adults in the United States From 1999-2012 </a:t>
            </a:r>
            <a:r>
              <a:rPr lang="en-US" i="1" u="sng" dirty="0">
                <a:hlinkClick r:id="rId4"/>
              </a:rPr>
              <a:t>http://jamanetwork.com/journals/jama/fullarticle/2467552</a:t>
            </a:r>
            <a:r>
              <a:rPr lang="en-US" i="1" dirty="0"/>
              <a:t>; National Survey on Drug Use and Health </a:t>
            </a:r>
            <a:r>
              <a:rPr lang="en-US" i="1" u="sng" dirty="0">
                <a:hlinkClick r:id="rId5"/>
              </a:rPr>
              <a:t>https://nsduhweb.rti.org/respweb/homepage.cfm</a:t>
            </a:r>
            <a:r>
              <a:rPr lang="en-US" i="1" dirty="0"/>
              <a:t>; National Center for Complementary and Integrative Medicine (NCCIM)  </a:t>
            </a:r>
            <a:r>
              <a:rPr lang="en-US" i="1" u="sng" dirty="0">
                <a:hlinkClick r:id="rId6"/>
              </a:rPr>
              <a:t>https://nccih.nih.gov/news/press/cost-spending-06222016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National Institutes of Health (NIH), National Center for Complementary and Integrative Medicine (NCCIM), National Health Interview Survey (NHIS) </a:t>
            </a:r>
            <a:r>
              <a:rPr lang="en-US" i="1" u="sng" dirty="0">
                <a:hlinkClick r:id="rId7"/>
              </a:rPr>
              <a:t>https://nccih.nih.gov/news/press/08112015</a:t>
            </a:r>
            <a:r>
              <a:rPr lang="en-US" i="1" dirty="0"/>
              <a:t>; Washington Post </a:t>
            </a:r>
            <a:r>
              <a:rPr lang="en-US" i="1" u="sng" dirty="0">
                <a:hlinkClick r:id="rId8"/>
              </a:rPr>
              <a:t>https://www.washingtonpost.com/news/to-your-health/wp/2015/08/11/nih-more-than-1-in-10-american-adults-experience-chronic-pain/?utm_term=.4dd603a1f016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r>
              <a:rPr lang="en-US" i="1" dirty="0"/>
              <a:t>National Institute for Mental Health (NIMH) </a:t>
            </a:r>
            <a:r>
              <a:rPr lang="en-US" i="1" u="sng" dirty="0">
                <a:hlinkClick r:id="rId9"/>
              </a:rPr>
              <a:t>https://www.nimh.nih.gov/health/publications/depression/index.shtml</a:t>
            </a:r>
            <a:r>
              <a:rPr lang="en-US" i="1" dirty="0"/>
              <a:t>; Healthline </a:t>
            </a:r>
            <a:r>
              <a:rPr lang="en-US" i="1" u="sng" dirty="0">
                <a:hlinkClick r:id="rId10"/>
              </a:rPr>
              <a:t>http://www.healthline.com/health/depression/facts-statistics-infographic</a:t>
            </a:r>
            <a:r>
              <a:rPr lang="en-US" i="1" dirty="0"/>
              <a:t>; National Alliance on Mental Illness (NAMI) </a:t>
            </a:r>
            <a:r>
              <a:rPr lang="en-US" i="1" u="sng" dirty="0">
                <a:hlinkClick r:id="rId11"/>
              </a:rPr>
              <a:t>https://www.nami.org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r>
              <a:rPr lang="en-US" i="1" dirty="0"/>
              <a:t>Depression in Children and Teens, WebMD </a:t>
            </a:r>
            <a:r>
              <a:rPr lang="en-US" i="1" u="sng" dirty="0">
                <a:hlinkClick r:id="rId12"/>
              </a:rPr>
              <a:t>http://www.webmd.com/depression/tc/depression-in-childhood-and-adolescence-topic-overview#1</a:t>
            </a:r>
            <a:r>
              <a:rPr lang="en-US" i="1" dirty="0"/>
              <a:t>; National Institute of Mental Health (NIMH) </a:t>
            </a:r>
            <a:r>
              <a:rPr lang="en-US" i="1" u="sng" dirty="0">
                <a:hlinkClick r:id="rId13"/>
              </a:rPr>
              <a:t>https://www.nimh.nih.gov/health/statistics/prevalence/any-disorder-among-children.shtml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day.</a:t>
            </a:r>
            <a:endParaRPr lang="en-US" dirty="0"/>
          </a:p>
          <a:p>
            <a:r>
              <a:rPr lang="en-US" i="1" dirty="0"/>
              <a:t> Centers for Disease Control &amp; Prevention, National Center for Health Statistics, Increase in Suicide in the United States, 1999–2014, NCHS Data Brief No. 241, April 2016; New York Times </a:t>
            </a:r>
            <a:r>
              <a:rPr lang="en-US" i="1" u="sng" dirty="0">
                <a:hlinkClick r:id="rId14"/>
              </a:rPr>
              <a:t>https://www.nytimes.com/2016/04/22/health/us-suicide-rate-surges-to-a-30-year-high.html?_r=0</a:t>
            </a:r>
            <a:r>
              <a:rPr lang="en-US" i="1" dirty="0"/>
              <a:t>; World Health Organization (WHO) </a:t>
            </a:r>
            <a:r>
              <a:rPr lang="en-US" i="1" u="sng" dirty="0">
                <a:hlinkClick r:id="rId15"/>
              </a:rPr>
              <a:t>http://www.who.int/mediacentre/news/releases/2014/suicide-prevention-report/en/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National Institutes of Health (NIH); National Institute on Drug Abuse (NIDA) </a:t>
            </a:r>
            <a:r>
              <a:rPr lang="en-US" i="1" u="sng" dirty="0">
                <a:hlinkClick r:id="rId16"/>
              </a:rPr>
              <a:t>https://www.drugabuse.gov/related-topics/trends-statistics</a:t>
            </a:r>
            <a:r>
              <a:rPr lang="en-US" i="1" dirty="0"/>
              <a:t>; Substance Abuse and Mental Health Services Administration’s (SAMHSA’s) National Survey on Drug Use and Health </a:t>
            </a:r>
            <a:r>
              <a:rPr lang="en-US" i="1" u="sng" dirty="0">
                <a:hlinkClick r:id="rId17"/>
              </a:rPr>
              <a:t>https://www.drugabuse.gov/publications/drugfacts/treatment-statistics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i="1" dirty="0"/>
              <a:t>Centers for Disease Control and Prevention </a:t>
            </a:r>
            <a:r>
              <a:rPr lang="en-US" i="1" u="sng" dirty="0">
                <a:hlinkClick r:id="rId18"/>
              </a:rPr>
              <a:t>https://www.cdc.gov/reproductivehealth/depression/index.htm</a:t>
            </a:r>
            <a:r>
              <a:rPr lang="en-US" i="1" dirty="0"/>
              <a:t>; Postpartum Progress </a:t>
            </a:r>
            <a:r>
              <a:rPr lang="en-US" i="1" u="sng" dirty="0">
                <a:hlinkClick r:id="rId19"/>
              </a:rPr>
              <a:t>http://postpartumprogress.org/the-facts-about-postpartum-depression/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0"/>
              </a:rPr>
              <a:t>http://www.apa.org/pi/women/resources/reports/postpartum-depression.aspx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World Health Organization (WHO) </a:t>
            </a:r>
            <a:r>
              <a:rPr lang="en-US" i="1" u="sng" dirty="0">
                <a:hlinkClick r:id="rId21"/>
              </a:rPr>
              <a:t>http://www.who.int/mediacentre/factsheets/fs369/en/</a:t>
            </a:r>
            <a:r>
              <a:rPr lang="en-US" i="1" dirty="0"/>
              <a:t>; </a:t>
            </a:r>
            <a:r>
              <a:rPr lang="en-US" i="1" u="sng" dirty="0">
                <a:hlinkClick r:id="rId22"/>
              </a:rPr>
              <a:t>http://www.who.int/mediacentre/factsheets/fs396/en/</a:t>
            </a:r>
            <a:r>
              <a:rPr lang="en-US" i="1" dirty="0"/>
              <a:t>; Business News Daily </a:t>
            </a:r>
            <a:r>
              <a:rPr lang="en-US" i="1" u="sng" dirty="0">
                <a:hlinkClick r:id="rId23"/>
              </a:rPr>
              <a:t>http://www.businessnewsdaily.com/2267-workplace-stress-health-epidemic-perventable-employee-assistance-programs.html</a:t>
            </a:r>
            <a:r>
              <a:rPr lang="en-US" i="1" dirty="0"/>
              <a:t>; Stress: Concepts, Cognition, Emotion, and Behavior </a:t>
            </a:r>
            <a:r>
              <a:rPr lang="en-US" i="1" u="sng" dirty="0">
                <a:hlinkClick r:id="rId24"/>
              </a:rPr>
              <a:t>http://scitechconnect.elsevier.com/stress-health-epidemic-21st-century/</a:t>
            </a:r>
            <a:r>
              <a:rPr lang="en-US" i="1" dirty="0"/>
              <a:t>; WHO World Mental Health </a:t>
            </a:r>
            <a:r>
              <a:rPr lang="en-US" i="1" u="sng" dirty="0">
                <a:hlinkClick r:id="rId25"/>
              </a:rPr>
              <a:t>http://www.who.int/mental_health/world-mental-health-day/2016/en/</a:t>
            </a:r>
            <a:endParaRPr lang="en-US" dirty="0"/>
          </a:p>
          <a:p>
            <a:r>
              <a:rPr lang="en-US" i="1" dirty="0"/>
              <a:t>  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r>
              <a:rPr lang="en-US" i="1" dirty="0"/>
              <a:t>American College Health Association </a:t>
            </a:r>
            <a:r>
              <a:rPr lang="en-US" i="1" u="sng" dirty="0">
                <a:hlinkClick r:id="rId26"/>
              </a:rPr>
              <a:t>http://www.acha.org/ACHA/Resources/Topics/MentalHealth.aspx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7"/>
              </a:rPr>
              <a:t>http://www.apa.org/monitor/2014/09/cover-pressure.aspx</a:t>
            </a:r>
            <a:r>
              <a:rPr lang="en-US" i="1" dirty="0"/>
              <a:t>; 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7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make sure that</a:t>
            </a:r>
            <a:r>
              <a:rPr lang="en-US" baseline="0" dirty="0"/>
              <a:t> on the two mouse </a:t>
            </a:r>
            <a:r>
              <a:rPr lang="en-US" baseline="0" dirty="0" err="1"/>
              <a:t>ppts</a:t>
            </a:r>
            <a:r>
              <a:rPr lang="en-US" baseline="0" dirty="0"/>
              <a:t>, the mice and the headings are in exactly the same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6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jpe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jpe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.jpe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8.jpe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3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54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1"/>
            <a:ext cx="22098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86" y="1"/>
            <a:ext cx="6481763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98370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78" y="5577679"/>
            <a:ext cx="1705224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41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1339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3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22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66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0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0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2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41877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9470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7193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74946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729559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51156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6114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7444" y="365126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8650" y="2003426"/>
            <a:ext cx="78867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7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56858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299207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877349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0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785383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74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74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81628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8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3309-FEE7-3A4B-83ED-53F7E4B01B0A}" type="datetimeFigureOut">
              <a:rPr lang="en-US"/>
              <a:pPr>
                <a:defRPr/>
              </a:pPr>
              <a:t>2/6/19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3F1A-B31F-E947-A571-3EEA3143F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465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81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5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5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4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186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39704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2790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5428-0466-294B-B95D-CC256CFDEB7D}" type="datetimeFigureOut">
              <a:rPr lang="en-US"/>
              <a:pPr>
                <a:defRPr/>
              </a:pPr>
              <a:t>2/6/19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3DE3-9852-6843-A8D4-E0F4E0FE7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82653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80538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625959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369258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86687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5637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459211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37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860107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1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1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1336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1041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1041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5" y="5601041"/>
            <a:ext cx="898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49170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6224-7195-3D42-A4CA-EC72957E4342}" type="datetimeFigureOut">
              <a:rPr lang="en-US"/>
              <a:pPr>
                <a:defRPr/>
              </a:pPr>
              <a:t>2/6/19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53B7-15F2-3445-88D3-F518D695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54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846908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79522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432782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926108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23146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3070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429223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064198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1914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3875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3446" y="274638"/>
            <a:ext cx="3231654" cy="3875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354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ED2C-C706-410A-9244-A958FF4B62F3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4AEF-19FE-491A-B2D5-1F7BBBAE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53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265212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12876"/>
            <a:ext cx="8382000" cy="471924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032311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3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6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688103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387271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95144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602706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790357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872090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441927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10255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52395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400521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412716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4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108840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312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312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924999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2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4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797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18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56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564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204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0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307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9482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443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758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330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60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6973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75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5" y="5438775"/>
            <a:ext cx="167481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5500688"/>
            <a:ext cx="356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22288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412875"/>
            <a:ext cx="8382000" cy="43858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0700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0700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25062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13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5401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23486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69359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6651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1541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69302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0839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2731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8849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2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919" y="1412880"/>
            <a:ext cx="4298099" cy="2913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88600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7359" y="230239"/>
            <a:ext cx="3157788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70074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98918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83916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23634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363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2386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93710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67579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635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80506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2001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22210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5580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80166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43763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06668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95102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60835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81381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40148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5027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74287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0167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1150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30874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3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1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6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128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87653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7359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66801"/>
            <a:ext cx="4344988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44" y="1066801"/>
            <a:ext cx="4346575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91285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79980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71931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4057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66505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23386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9700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image" Target="../media/image2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2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2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image" Target="../media/image2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4FD1F-F953-7E47-BE3B-0595ACC9F5A3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3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6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5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20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36" y="6383866"/>
            <a:ext cx="484187" cy="41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98309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9831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83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95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75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87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365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5367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54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66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492500" y="6522836"/>
            <a:ext cx="2273300" cy="276964"/>
            <a:chOff x="4306" y="4109"/>
            <a:chExt cx="1432" cy="175"/>
          </a:xfrm>
        </p:grpSpPr>
        <p:sp>
          <p:nvSpPr>
            <p:cNvPr id="1031" name="Text Box 19"/>
            <p:cNvSpPr txBox="1">
              <a:spLocks noChangeArrowheads="1"/>
            </p:cNvSpPr>
            <p:nvPr/>
          </p:nvSpPr>
          <p:spPr bwMode="auto">
            <a:xfrm>
              <a:off x="4463" y="4109"/>
              <a:ext cx="127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376FA7"/>
                  </a:solidFill>
                  <a:cs typeface="Arial" charset="0"/>
                </a:rPr>
                <a:t>The Oppenheimer Center</a:t>
              </a:r>
            </a:p>
          </p:txBody>
        </p:sp>
        <p:pic>
          <p:nvPicPr>
            <p:cNvPr id="17415" name="Picture 6" descr="Untitled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" y="4123"/>
              <a:ext cx="17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800">
          <a:solidFill>
            <a:schemeClr val="bg1"/>
          </a:solidFill>
          <a:latin typeface="+mn-lt"/>
          <a:ea typeface="+mn-ea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5pPr>
      <a:lvl6pPr marL="24050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6pPr>
      <a:lvl7pPr marL="28622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7pPr>
      <a:lvl8pPr marL="33194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8pPr>
      <a:lvl9pPr marL="37766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45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173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717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0" y="6361342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8" y="6383454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5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7" y="6361114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5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13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D6574F-1970-4BA9-9439-EF1448745364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8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1029" name="Group 1"/>
          <p:cNvGrpSpPr>
            <a:grpSpLocks/>
          </p:cNvGrpSpPr>
          <p:nvPr/>
        </p:nvGrpSpPr>
        <p:grpSpPr bwMode="auto">
          <a:xfrm>
            <a:off x="1827213" y="6534150"/>
            <a:ext cx="5489575" cy="276225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031" name="Picture 23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7"/>
        </a:buBlip>
        <a:defRPr sz="3000">
          <a:solidFill>
            <a:schemeClr val="bg1"/>
          </a:solidFill>
          <a:latin typeface="Arial" charset="0"/>
          <a:ea typeface="MS PGothic" pitchFamily="34" charset="-128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192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4580" name="Picture 23" descr="Untitled-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57" y="65452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317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331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2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4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253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fade/>
  </p:transition>
  <p:txStyles>
    <p:titleStyle>
      <a:lvl1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6075" indent="-346075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39775" indent="-277813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1413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3050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6275" indent="-287338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B_hor_BW_xsm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2658" y="6491288"/>
            <a:ext cx="1260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bullet_web"/>
          <p:cNvPicPr>
            <a:picLocks noChangeAspect="1" noChangeArrowheads="1"/>
          </p:cNvPicPr>
          <p:nvPr/>
        </p:nvPicPr>
        <p:blipFill>
          <a:blip r:embed="rId14" cstate="print"/>
          <a:srcRect b="97313"/>
          <a:stretch>
            <a:fillRect/>
          </a:stretch>
        </p:blipFill>
        <p:spPr bwMode="auto">
          <a:xfrm>
            <a:off x="3207" y="-6350"/>
            <a:ext cx="914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455" y="0"/>
            <a:ext cx="88312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74" y="1066801"/>
            <a:ext cx="88439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8877300" y="6148395"/>
            <a:ext cx="266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1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9pPr>
    </p:titleStyle>
    <p:bodyStyle>
      <a:lvl1pPr marL="228589" indent="-22858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2pPr>
      <a:lvl3pPr marL="1142943" indent="-228589" algn="l" rtl="0" eaLnBrk="0" fontAlgn="base" hangingPunct="0">
        <a:spcBef>
          <a:spcPct val="35000"/>
        </a:spcBef>
        <a:spcAft>
          <a:spcPct val="0"/>
        </a:spcAft>
        <a:buFont typeface="Arial" pitchFamily="34" charset="0"/>
        <a:buChar char="–"/>
        <a:defRPr sz="1600">
          <a:solidFill>
            <a:srgbClr val="333333"/>
          </a:solidFill>
          <a:latin typeface="+mn-lt"/>
        </a:defRPr>
      </a:lvl3pPr>
      <a:lvl4pPr marL="1600120" indent="-228589" algn="l" rtl="0" eaLnBrk="0" fontAlgn="base" hangingPunct="0">
        <a:spcBef>
          <a:spcPct val="35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</a:defRPr>
      </a:lvl4pPr>
      <a:lvl5pPr marL="2057297" indent="-228589" algn="l" rtl="0" eaLnBrk="0" fontAlgn="base" hangingPunct="0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5pPr>
      <a:lvl6pPr marL="2514474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651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8829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006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0DF9C2E-F90E-409D-9053-F2FCA2A1C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DEC1FE4-D8F7-6340-8C09-94C2E66D7676}"/>
              </a:ext>
            </a:extLst>
          </p:cNvPr>
          <p:cNvSpPr>
            <a:spLocks/>
          </p:cNvSpPr>
          <p:nvPr/>
        </p:nvSpPr>
        <p:spPr bwMode="auto">
          <a:xfrm>
            <a:off x="1543050" y="1512094"/>
            <a:ext cx="2228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050"/>
              </a:spcBef>
            </a:pPr>
            <a:r>
              <a:rPr lang="en-US" altLang="en-US" sz="18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Zebras Don’t Get Ulcers…</a:t>
            </a:r>
          </a:p>
          <a:p>
            <a:pPr algn="ctr">
              <a:spcBef>
                <a:spcPts val="863"/>
              </a:spcBef>
            </a:pPr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Robert Sapolsky, PhD</a:t>
            </a:r>
          </a:p>
          <a:p>
            <a:pPr algn="ctr">
              <a:lnSpc>
                <a:spcPct val="50000"/>
              </a:lnSpc>
              <a:spcBef>
                <a:spcPts val="788"/>
              </a:spcBef>
            </a:pPr>
            <a:r>
              <a:rPr lang="en-US" altLang="en-US" sz="135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Stanford University</a:t>
            </a:r>
          </a:p>
          <a:p>
            <a:pPr algn="ctr">
              <a:lnSpc>
                <a:spcPct val="50000"/>
              </a:lnSpc>
              <a:spcBef>
                <a:spcPts val="788"/>
              </a:spcBef>
            </a:pPr>
            <a:r>
              <a:rPr lang="en-US" altLang="en-US" sz="135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 Physiology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F22DCA-42E7-1F45-923E-70A9B1EEA2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1"/>
            <a:ext cx="12811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5288845-30BB-9D42-A823-2837079D9F6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611" y="857250"/>
            <a:ext cx="406360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269933"/>
      </p:ext>
    </p:extLst>
  </p:cSld>
  <p:clrMapOvr>
    <a:masterClrMapping/>
  </p:clrMapOvr>
  <p:transition spd="med"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7E759571-F3E3-844C-B2FA-17CFA71ACA62}"/>
              </a:ext>
            </a:extLst>
          </p:cNvPr>
          <p:cNvSpPr>
            <a:spLocks/>
          </p:cNvSpPr>
          <p:nvPr/>
        </p:nvSpPr>
        <p:spPr bwMode="auto">
          <a:xfrm>
            <a:off x="1810941" y="1272779"/>
            <a:ext cx="1905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050"/>
              </a:spcBef>
            </a:pPr>
            <a:r>
              <a:rPr lang="en-US" altLang="en-US" sz="18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Humans are </a:t>
            </a:r>
            <a:r>
              <a:rPr lang="en-US" altLang="en-US" sz="1800" b="1" i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not</a:t>
            </a:r>
            <a:r>
              <a:rPr lang="en-US" altLang="en-US" sz="18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Zebras…</a:t>
            </a:r>
          </a:p>
          <a:p>
            <a:pPr algn="ctr">
              <a:spcBef>
                <a:spcPts val="788"/>
              </a:spcBef>
            </a:pPr>
            <a:r>
              <a:rPr lang="en-US" altLang="en-US" sz="13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…and are not meant to harbor </a:t>
            </a:r>
            <a:r>
              <a:rPr lang="en-US" altLang="en-US" sz="1350" i="1">
                <a:solidFill>
                  <a:srgbClr val="25CB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chronic</a:t>
            </a:r>
            <a:r>
              <a:rPr lang="en-US" altLang="en-US" sz="13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stress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073B22-87D8-5D41-A434-D615E0CC5F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857250"/>
            <a:ext cx="4107656" cy="531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696589"/>
      </p:ext>
    </p:extLst>
  </p:cSld>
  <p:clrMapOvr>
    <a:masterClrMapping/>
  </p:clrMapOvr>
  <p:transition spd="med">
    <p:cover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836E8C51-C9FA-F248-8804-081DDE1A86F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B77C50F6-F68D-3147-BCA9-F832D2530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7322" y="1714500"/>
            <a:ext cx="3446859" cy="1428750"/>
          </a:xfrm>
          <a:ln/>
        </p:spPr>
        <p:txBody>
          <a:bodyPr vert="horz" lIns="68580" tIns="34290" rIns="99060" bIns="34290" rtlCol="0" anchor="ctr">
            <a:normAutofit/>
          </a:bodyPr>
          <a:lstStyle/>
          <a:p>
            <a:r>
              <a:rPr lang="en-US" altLang="en-US" sz="165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Neuronal Atrophy</a:t>
            </a:r>
            <a:br>
              <a:rPr lang="en-US" altLang="en-US" sz="1800"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1725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(dead brain cells)</a:t>
            </a:r>
            <a:endParaRPr lang="en-US" altLang="en-US" sz="1725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9E792A-1052-7940-B3DB-35FF0ACB0364}"/>
              </a:ext>
            </a:extLst>
          </p:cNvPr>
          <p:cNvSpPr>
            <a:spLocks/>
          </p:cNvSpPr>
          <p:nvPr/>
        </p:nvSpPr>
        <p:spPr bwMode="auto">
          <a:xfrm>
            <a:off x="1122129" y="5412001"/>
            <a:ext cx="35528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Normal Stress / Normal Cortisol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Healthy, Large, Many Projections, Optimal Function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72A3772C-A6AA-1C49-B91A-DC90895E97E5}"/>
              </a:ext>
            </a:extLst>
          </p:cNvPr>
          <p:cNvSpPr>
            <a:spLocks/>
          </p:cNvSpPr>
          <p:nvPr/>
        </p:nvSpPr>
        <p:spPr bwMode="auto">
          <a:xfrm>
            <a:off x="5513180" y="5323241"/>
            <a:ext cx="235269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Stress / High Cortisol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Small, Thin, Disrupted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Structural Damage, Poor Function</a:t>
            </a:r>
          </a:p>
        </p:txBody>
      </p:sp>
    </p:spTree>
    <p:extLst>
      <p:ext uri="{BB962C8B-B14F-4D97-AF65-F5344CB8AC3E}">
        <p14:creationId xmlns:p14="http://schemas.microsoft.com/office/powerpoint/2010/main" val="4215438972"/>
      </p:ext>
    </p:extLst>
  </p:cSld>
  <p:clrMapOvr>
    <a:masterClrMapping/>
  </p:clrMapOvr>
  <p:transition spd="med">
    <p:cover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4B4FFE-13D0-4E4F-9971-48B1C9A3E731}"/>
              </a:ext>
            </a:extLst>
          </p:cNvPr>
          <p:cNvGrpSpPr>
            <a:grpSpLocks/>
          </p:cNvGrpSpPr>
          <p:nvPr/>
        </p:nvGrpSpPr>
        <p:grpSpPr bwMode="auto">
          <a:xfrm>
            <a:off x="4835232" y="857251"/>
            <a:ext cx="3454003" cy="5156597"/>
            <a:chOff x="2401" y="2553"/>
            <a:chExt cx="1349" cy="1334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19D0634C-AB1E-F840-BC3B-E52C469F0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" y="2553"/>
              <a:ext cx="1349" cy="133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D3218FA-BD1E-4443-862F-A6154BA51D7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2576"/>
              <a:ext cx="1320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68827E1-474B-494A-8653-E20B6EB0C681}"/>
              </a:ext>
            </a:extLst>
          </p:cNvPr>
          <p:cNvGrpSpPr>
            <a:grpSpLocks/>
          </p:cNvGrpSpPr>
          <p:nvPr/>
        </p:nvGrpSpPr>
        <p:grpSpPr bwMode="auto">
          <a:xfrm>
            <a:off x="1431235" y="857250"/>
            <a:ext cx="3403997" cy="5143500"/>
            <a:chOff x="497" y="2561"/>
            <a:chExt cx="1326" cy="1326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694E2D6D-1BDC-5441-A19D-4FEE55513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" y="2561"/>
              <a:ext cx="1326" cy="132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451FB14-61F0-374D-9B3C-14C4F6B6B1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584"/>
              <a:ext cx="1288" cy="129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CF0A193E-CE3E-B145-A9E2-7F8AAACA2A03}"/>
              </a:ext>
            </a:extLst>
          </p:cNvPr>
          <p:cNvSpPr txBox="1">
            <a:spLocks noChangeArrowheads="1"/>
          </p:cNvSpPr>
          <p:nvPr/>
        </p:nvSpPr>
        <p:spPr>
          <a:xfrm>
            <a:off x="1431235" y="857251"/>
            <a:ext cx="6858000" cy="60364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dirty="0">
                <a:solidFill>
                  <a:schemeClr val="bg1"/>
                </a:solidFill>
              </a:rPr>
              <a:t>Abdominal Fat Accumulation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9D99389-6FE4-834F-AA2C-99D56D64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235" y="5680584"/>
            <a:ext cx="3403997" cy="3462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50">
                <a:solidFill>
                  <a:srgbClr val="FFFFFF"/>
                </a:solidFill>
                <a:latin typeface="Arial" panose="020B0604020202020204" pitchFamily="34" charset="0"/>
              </a:rPr>
              <a:t>High Stress / High Cortisol</a:t>
            </a:r>
            <a:endParaRPr lang="en-US" altLang="en-US" sz="165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032A9C3-F633-734D-8DC1-4E087E34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232" y="5655581"/>
            <a:ext cx="3454003" cy="3462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50">
                <a:solidFill>
                  <a:srgbClr val="FFFFFF"/>
                </a:solidFill>
                <a:latin typeface="Arial" panose="020B0604020202020204" pitchFamily="34" charset="0"/>
              </a:rPr>
              <a:t>Normal Stress / Normal Cortisol</a:t>
            </a:r>
            <a:endParaRPr lang="en-US" altLang="en-US" sz="165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3AD893A-C1FE-1D45-AC1A-2689D18F2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235" y="342183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D90ADF75-92ED-D743-85C4-C7691727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233" y="3421834"/>
            <a:ext cx="184731" cy="30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CCA6F18-227A-294C-92B6-C6DF02AC5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704" y="3396831"/>
            <a:ext cx="184731" cy="30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9688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E15DEC-6362-A845-9F7C-E67EBB552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1" y="857250"/>
            <a:ext cx="6604397" cy="1028700"/>
          </a:xfrm>
          <a:ln/>
        </p:spPr>
        <p:txBody>
          <a:bodyPr vert="horz" lIns="68580" tIns="34290" rIns="99060" bIns="34290" rtlCol="0" anchor="ctr">
            <a:normAutofit/>
          </a:bodyPr>
          <a:lstStyle/>
          <a:p>
            <a:r>
              <a:rPr lang="en-US" altLang="en-US" sz="24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“Normal” Diurnal Cortisol Rhythm</a:t>
            </a:r>
            <a:endParaRPr lang="en-US" altLang="en-US" sz="24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8344B18-D5FB-E846-BC4E-E871E9F96B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1600200"/>
            <a:ext cx="882594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80181"/>
      </p:ext>
    </p:extLst>
  </p:cSld>
  <p:clrMapOvr>
    <a:masterClrMapping/>
  </p:clrMapOvr>
  <p:transition spd="med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D86F0EE2-28AC-AF44-AD05-DC281DDC5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1" y="857250"/>
            <a:ext cx="6604397" cy="1028700"/>
          </a:xfrm>
          <a:ln/>
        </p:spPr>
        <p:txBody>
          <a:bodyPr vert="horz" lIns="68580" tIns="34290" rIns="99060" bIns="34290" rtlCol="0" anchor="ctr">
            <a:normAutofit/>
          </a:bodyPr>
          <a:lstStyle/>
          <a:p>
            <a:r>
              <a:rPr lang="en-US" altLang="en-US" sz="24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“Modern” Cortisol Rhythm</a:t>
            </a:r>
            <a:endParaRPr lang="en-US" altLang="en-US" sz="24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E44AC3-1AA1-2E4C-8E58-9FD4B5E091B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61" y="1428750"/>
            <a:ext cx="6105939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3">
            <a:extLst>
              <a:ext uri="{FF2B5EF4-FFF2-40B4-BE49-F238E27FC236}">
                <a16:creationId xmlns:a16="http://schemas.microsoft.com/office/drawing/2014/main" id="{D32B193F-B94E-0942-8AC6-8C7AF0CE67F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438526" y="2114551"/>
            <a:ext cx="556022" cy="398860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292" name="Line 4">
            <a:extLst>
              <a:ext uri="{FF2B5EF4-FFF2-40B4-BE49-F238E27FC236}">
                <a16:creationId xmlns:a16="http://schemas.microsoft.com/office/drawing/2014/main" id="{75FED6ED-23C4-A84B-A40E-57DB51091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5263" y="2095501"/>
            <a:ext cx="457200" cy="284560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293" name="Line 5">
            <a:extLst>
              <a:ext uri="{FF2B5EF4-FFF2-40B4-BE49-F238E27FC236}">
                <a16:creationId xmlns:a16="http://schemas.microsoft.com/office/drawing/2014/main" id="{93460916-2C36-5649-96CF-94382ACDF7C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463655" y="2095501"/>
            <a:ext cx="454819" cy="284560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id="{2D6B3738-DBB8-B948-B843-E924372F4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3" y="2095501"/>
            <a:ext cx="457200" cy="284560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295" name="Line 7">
            <a:extLst>
              <a:ext uri="{FF2B5EF4-FFF2-40B4-BE49-F238E27FC236}">
                <a16:creationId xmlns:a16="http://schemas.microsoft.com/office/drawing/2014/main" id="{4BA8D21D-5C7C-1B43-8308-C759135F848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378055" y="2095501"/>
            <a:ext cx="454819" cy="284560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D9701C65-3B1E-864D-B682-B186A358819B}"/>
              </a:ext>
            </a:extLst>
          </p:cNvPr>
          <p:cNvSpPr>
            <a:spLocks/>
          </p:cNvSpPr>
          <p:nvPr/>
        </p:nvSpPr>
        <p:spPr bwMode="auto">
          <a:xfrm>
            <a:off x="3648075" y="2266950"/>
            <a:ext cx="733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75">
                <a:cs typeface="Times New Roman" panose="02020603050405020304" pitchFamily="18" charset="0"/>
              </a:rPr>
              <a:t>Rush kids to school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D3894E17-27C1-5D43-A3CC-03E3D73E2DB3}"/>
              </a:ext>
            </a:extLst>
          </p:cNvPr>
          <p:cNvSpPr>
            <a:spLocks/>
          </p:cNvSpPr>
          <p:nvPr/>
        </p:nvSpPr>
        <p:spPr bwMode="auto">
          <a:xfrm>
            <a:off x="4552950" y="2286000"/>
            <a:ext cx="733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75">
                <a:cs typeface="Times New Roman" panose="02020603050405020304" pitchFamily="18" charset="0"/>
              </a:rPr>
              <a:t>Errands Work Stress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9E57B031-9183-C54A-A612-6EB36F816AEC}"/>
              </a:ext>
            </a:extLst>
          </p:cNvPr>
          <p:cNvSpPr>
            <a:spLocks/>
          </p:cNvSpPr>
          <p:nvPr/>
        </p:nvSpPr>
        <p:spPr bwMode="auto">
          <a:xfrm>
            <a:off x="5448300" y="2266950"/>
            <a:ext cx="733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75">
                <a:cs typeface="Times New Roman" panose="02020603050405020304" pitchFamily="18" charset="0"/>
              </a:rPr>
              <a:t>Rush home for dinner</a:t>
            </a:r>
          </a:p>
        </p:txBody>
      </p:sp>
    </p:spTree>
    <p:extLst>
      <p:ext uri="{BB962C8B-B14F-4D97-AF65-F5344CB8AC3E}">
        <p14:creationId xmlns:p14="http://schemas.microsoft.com/office/powerpoint/2010/main" val="959436696"/>
      </p:ext>
    </p:extLst>
  </p:cSld>
  <p:clrMapOvr>
    <a:masterClrMapping/>
  </p:clrMapOvr>
  <p:transition spd="med"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BC7C1-FC59-4F41-80A0-C9CBAA93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39700"/>
            <a:ext cx="6629399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7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5B2B225-7450-B045-AF3A-0D30976CA441}"/>
              </a:ext>
            </a:extLst>
          </p:cNvPr>
          <p:cNvSpPr>
            <a:spLocks/>
          </p:cNvSpPr>
          <p:nvPr/>
        </p:nvSpPr>
        <p:spPr bwMode="auto">
          <a:xfrm>
            <a:off x="1143000" y="857250"/>
            <a:ext cx="6858000" cy="5143500"/>
          </a:xfrm>
          <a:prstGeom prst="rect">
            <a:avLst/>
          </a:prstGeom>
          <a:solidFill>
            <a:srgbClr val="3733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81BF3AFE-1254-BB49-B89D-2219E432E56B}"/>
              </a:ext>
            </a:extLst>
          </p:cNvPr>
          <p:cNvSpPr>
            <a:spLocks/>
          </p:cNvSpPr>
          <p:nvPr/>
        </p:nvSpPr>
        <p:spPr bwMode="auto">
          <a:xfrm>
            <a:off x="2571751" y="971550"/>
            <a:ext cx="4142928" cy="415498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3047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575"/>
              </a:spcBef>
            </a:pPr>
            <a:r>
              <a:rPr lang="en-US" altLang="en-US" sz="2700" b="1">
                <a:solidFill>
                  <a:srgbClr val="FFFFFF"/>
                </a:solidFill>
                <a:cs typeface="Times New Roman" panose="02020603050405020304" pitchFamily="18" charset="0"/>
              </a:rPr>
              <a:t>Psycho-Neuro-Immunology</a:t>
            </a:r>
          </a:p>
        </p:txBody>
      </p:sp>
      <p:grpSp>
        <p:nvGrpSpPr>
          <p:cNvPr id="13315" name="Group 3">
            <a:extLst>
              <a:ext uri="{FF2B5EF4-FFF2-40B4-BE49-F238E27FC236}">
                <a16:creationId xmlns:a16="http://schemas.microsoft.com/office/drawing/2014/main" id="{E0C7AFFB-3F8E-D54D-AEF0-22C4BA6AAC8B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4800601"/>
            <a:ext cx="1828800" cy="856060"/>
            <a:chOff x="0" y="0"/>
            <a:chExt cx="1536" cy="719"/>
          </a:xfrm>
        </p:grpSpPr>
        <p:sp>
          <p:nvSpPr>
            <p:cNvPr id="13316" name="Line 4">
              <a:extLst>
                <a:ext uri="{FF2B5EF4-FFF2-40B4-BE49-F238E27FC236}">
                  <a16:creationId xmlns:a16="http://schemas.microsoft.com/office/drawing/2014/main" id="{3316DECF-96B1-1A40-ACF7-ED70CC030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7" y="0"/>
              <a:ext cx="1" cy="383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17" name="Rectangle 5">
              <a:extLst>
                <a:ext uri="{FF2B5EF4-FFF2-40B4-BE49-F238E27FC236}">
                  <a16:creationId xmlns:a16="http://schemas.microsoft.com/office/drawing/2014/main" id="{32BC0B58-2890-A04E-B54C-1C28022F6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95"/>
              <a:ext cx="1536" cy="324"/>
            </a:xfrm>
            <a:prstGeom prst="rect">
              <a:avLst/>
            </a:prstGeom>
            <a:solidFill>
              <a:srgbClr val="F70F0F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3047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013"/>
                </a:spcBef>
              </a:pPr>
              <a:r>
                <a:rPr lang="en-US" altLang="en-US" sz="1800">
                  <a:cs typeface="Times New Roman" panose="02020603050405020304" pitchFamily="18" charset="0"/>
                </a:rPr>
                <a:t>HEALTH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C85F7DA4-95C2-9747-8BB1-E43DBE6E3B47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2057400"/>
            <a:ext cx="4114800" cy="2786063"/>
            <a:chOff x="0" y="0"/>
            <a:chExt cx="3456" cy="2339"/>
          </a:xfrm>
        </p:grpSpPr>
        <p:sp>
          <p:nvSpPr>
            <p:cNvPr id="13319" name="Line 7">
              <a:extLst>
                <a:ext uri="{FF2B5EF4-FFF2-40B4-BE49-F238E27FC236}">
                  <a16:creationId xmlns:a16="http://schemas.microsoft.com/office/drawing/2014/main" id="{8AD4607F-5A99-C742-8EDF-98A3C204F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" y="1008"/>
              <a:ext cx="2" cy="2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20" name="Line 8">
              <a:extLst>
                <a:ext uri="{FF2B5EF4-FFF2-40B4-BE49-F238E27FC236}">
                  <a16:creationId xmlns:a16="http://schemas.microsoft.com/office/drawing/2014/main" id="{ED7C4CE9-1ED9-2148-A343-1723E1ACA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" y="576"/>
              <a:ext cx="2" cy="67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21" name="Line 9">
              <a:extLst>
                <a:ext uri="{FF2B5EF4-FFF2-40B4-BE49-F238E27FC236}">
                  <a16:creationId xmlns:a16="http://schemas.microsoft.com/office/drawing/2014/main" id="{52E2C8EA-5E5A-744B-A22C-8A5F268FCC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008"/>
              <a:ext cx="2" cy="2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22" name="Line 10">
              <a:extLst>
                <a:ext uri="{FF2B5EF4-FFF2-40B4-BE49-F238E27FC236}">
                  <a16:creationId xmlns:a16="http://schemas.microsoft.com/office/drawing/2014/main" id="{A6BE2FB3-40FC-7641-BC69-3A27AF482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" y="576"/>
              <a:ext cx="2" cy="67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4048D714-E632-0C4E-B59C-FD67A84AA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" y="0"/>
              <a:ext cx="2" cy="124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BA7A5044-694A-5343-8660-709B735D7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8" y="0"/>
              <a:ext cx="2" cy="124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3325" name="Group 13">
              <a:extLst>
                <a:ext uri="{FF2B5EF4-FFF2-40B4-BE49-F238E27FC236}">
                  <a16:creationId xmlns:a16="http://schemas.microsoft.com/office/drawing/2014/main" id="{34A9ACC3-3C74-CD48-9485-90D194F9AC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295"/>
              <a:ext cx="3456" cy="1044"/>
              <a:chOff x="0" y="0"/>
              <a:chExt cx="3456" cy="1044"/>
            </a:xfrm>
          </p:grpSpPr>
          <p:sp>
            <p:nvSpPr>
              <p:cNvPr id="13326" name="Line 14">
                <a:extLst>
                  <a:ext uri="{FF2B5EF4-FFF2-40B4-BE49-F238E27FC236}">
                    <a16:creationId xmlns:a16="http://schemas.microsoft.com/office/drawing/2014/main" id="{3DC4A477-7397-7442-86AF-A69CAE4CD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7" y="336"/>
                <a:ext cx="1" cy="384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327" name="Line 15">
                <a:extLst>
                  <a:ext uri="{FF2B5EF4-FFF2-40B4-BE49-F238E27FC236}">
                    <a16:creationId xmlns:a16="http://schemas.microsoft.com/office/drawing/2014/main" id="{0E627911-CBAF-1441-8EA5-36EFC4CB3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142"/>
                <a:ext cx="383" cy="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328" name="Line 16">
                <a:extLst>
                  <a:ext uri="{FF2B5EF4-FFF2-40B4-BE49-F238E27FC236}">
                    <a16:creationId xmlns:a16="http://schemas.microsoft.com/office/drawing/2014/main" id="{EBF7DD4D-1DC7-0F4E-A88D-E1AFAC909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8" y="380"/>
                <a:ext cx="431" cy="334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329" name="Rectangle 17">
                <a:extLst>
                  <a:ext uri="{FF2B5EF4-FFF2-40B4-BE49-F238E27FC236}">
                    <a16:creationId xmlns:a16="http://schemas.microsoft.com/office/drawing/2014/main" id="{87B711CD-9767-1E42-8A77-46D22DAF5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3047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013"/>
                  </a:spcBef>
                </a:pPr>
                <a:r>
                  <a:rPr lang="en-US" altLang="en-US" sz="1800">
                    <a:cs typeface="Times New Roman" panose="02020603050405020304" pitchFamily="18" charset="0"/>
                  </a:rPr>
                  <a:t>endocrine system</a:t>
                </a:r>
              </a:p>
            </p:txBody>
          </p:sp>
          <p:sp>
            <p:nvSpPr>
              <p:cNvPr id="13330" name="Rectangle 18">
                <a:extLst>
                  <a:ext uri="{FF2B5EF4-FFF2-40B4-BE49-F238E27FC236}">
                    <a16:creationId xmlns:a16="http://schemas.microsoft.com/office/drawing/2014/main" id="{5E724EB0-F9BA-5C43-87B1-631185BCF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3047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013"/>
                  </a:spcBef>
                </a:pPr>
                <a:r>
                  <a:rPr lang="en-US" altLang="en-US" sz="1800">
                    <a:cs typeface="Times New Roman" panose="02020603050405020304" pitchFamily="18" charset="0"/>
                  </a:rPr>
                  <a:t>nervous system</a:t>
                </a:r>
              </a:p>
            </p:txBody>
          </p:sp>
          <p:sp>
            <p:nvSpPr>
              <p:cNvPr id="13331" name="Rectangle 19">
                <a:extLst>
                  <a:ext uri="{FF2B5EF4-FFF2-40B4-BE49-F238E27FC236}">
                    <a16:creationId xmlns:a16="http://schemas.microsoft.com/office/drawing/2014/main" id="{87E35BAC-CC20-4543-8545-528011D21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72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3047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013"/>
                  </a:spcBef>
                </a:pPr>
                <a:r>
                  <a:rPr lang="en-US" altLang="en-US" sz="1800">
                    <a:cs typeface="Times New Roman" panose="02020603050405020304" pitchFamily="18" charset="0"/>
                  </a:rPr>
                  <a:t>immune system</a:t>
                </a:r>
              </a:p>
            </p:txBody>
          </p:sp>
        </p:grpSp>
      </p:grpSp>
      <p:grpSp>
        <p:nvGrpSpPr>
          <p:cNvPr id="13332" name="Group 20">
            <a:extLst>
              <a:ext uri="{FF2B5EF4-FFF2-40B4-BE49-F238E27FC236}">
                <a16:creationId xmlns:a16="http://schemas.microsoft.com/office/drawing/2014/main" id="{2860DF31-E360-B043-9B6A-0E3049F86B3F}"/>
              </a:ext>
            </a:extLst>
          </p:cNvPr>
          <p:cNvGrpSpPr>
            <a:grpSpLocks/>
          </p:cNvGrpSpPr>
          <p:nvPr/>
        </p:nvGrpSpPr>
        <p:grpSpPr bwMode="auto">
          <a:xfrm>
            <a:off x="2686050" y="1771650"/>
            <a:ext cx="3714750" cy="1528763"/>
            <a:chOff x="0" y="0"/>
            <a:chExt cx="3120" cy="1284"/>
          </a:xfrm>
        </p:grpSpPr>
        <p:sp>
          <p:nvSpPr>
            <p:cNvPr id="13333" name="Rectangle 21">
              <a:extLst>
                <a:ext uri="{FF2B5EF4-FFF2-40B4-BE49-F238E27FC236}">
                  <a16:creationId xmlns:a16="http://schemas.microsoft.com/office/drawing/2014/main" id="{D4225AC3-0894-D347-8D82-5B775067C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12"/>
              <a:ext cx="81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3047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013"/>
                </a:spcBef>
              </a:pPr>
              <a:r>
                <a:rPr lang="en-US" altLang="en-US" sz="1800">
                  <a:cs typeface="Times New Roman" panose="02020603050405020304" pitchFamily="18" charset="0"/>
                </a:rPr>
                <a:t>stress</a:t>
              </a:r>
            </a:p>
          </p:txBody>
        </p:sp>
        <p:sp>
          <p:nvSpPr>
            <p:cNvPr id="13334" name="Rectangle 22">
              <a:extLst>
                <a:ext uri="{FF2B5EF4-FFF2-40B4-BE49-F238E27FC236}">
                  <a16:creationId xmlns:a16="http://schemas.microsoft.com/office/drawing/2014/main" id="{E777000F-5A32-9544-A28A-2A2056FF5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480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3047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013"/>
                </a:spcBef>
              </a:pPr>
              <a:r>
                <a:rPr lang="en-US" altLang="en-US" sz="1800">
                  <a:cs typeface="Times New Roman" panose="02020603050405020304" pitchFamily="18" charset="0"/>
                </a:rPr>
                <a:t>depression</a:t>
              </a:r>
            </a:p>
          </p:txBody>
        </p:sp>
        <p:sp>
          <p:nvSpPr>
            <p:cNvPr id="13335" name="Rectangle 23">
              <a:extLst>
                <a:ext uri="{FF2B5EF4-FFF2-40B4-BE49-F238E27FC236}">
                  <a16:creationId xmlns:a16="http://schemas.microsoft.com/office/drawing/2014/main" id="{DFAE1F9F-F7CC-BA4A-923A-5BE1DE1DD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0"/>
              <a:ext cx="81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3047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013"/>
                </a:spcBef>
              </a:pPr>
              <a:r>
                <a:rPr lang="en-US" altLang="en-US" sz="1800">
                  <a:cs typeface="Times New Roman" panose="02020603050405020304" pitchFamily="18" charset="0"/>
                </a:rPr>
                <a:t>anxiety</a:t>
              </a:r>
            </a:p>
          </p:txBody>
        </p:sp>
        <p:sp>
          <p:nvSpPr>
            <p:cNvPr id="13336" name="Rectangle 24">
              <a:extLst>
                <a:ext uri="{FF2B5EF4-FFF2-40B4-BE49-F238E27FC236}">
                  <a16:creationId xmlns:a16="http://schemas.microsoft.com/office/drawing/2014/main" id="{A54A5E9D-99B7-3E4A-9D8F-BD2A77539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92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3047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013"/>
                </a:spcBef>
              </a:pPr>
              <a:r>
                <a:rPr lang="en-US" altLang="en-US" sz="1800">
                  <a:cs typeface="Times New Roman" panose="02020603050405020304" pitchFamily="18" charset="0"/>
                </a:rPr>
                <a:t>conflict</a:t>
              </a:r>
            </a:p>
          </p:txBody>
        </p:sp>
        <p:sp>
          <p:nvSpPr>
            <p:cNvPr id="13337" name="Rectangle 25">
              <a:extLst>
                <a:ext uri="{FF2B5EF4-FFF2-40B4-BE49-F238E27FC236}">
                  <a16:creationId xmlns:a16="http://schemas.microsoft.com/office/drawing/2014/main" id="{BDD6396F-3DCE-EB41-9D3F-B624412C0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60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3047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013"/>
                </a:spcBef>
              </a:pPr>
              <a:r>
                <a:rPr lang="en-US" altLang="en-US" sz="1800">
                  <a:cs typeface="Times New Roman" panose="02020603050405020304" pitchFamily="18" charset="0"/>
                </a:rPr>
                <a:t>personality</a:t>
              </a:r>
            </a:p>
          </p:txBody>
        </p:sp>
        <p:sp>
          <p:nvSpPr>
            <p:cNvPr id="13338" name="Rectangle 26">
              <a:extLst>
                <a:ext uri="{FF2B5EF4-FFF2-40B4-BE49-F238E27FC236}">
                  <a16:creationId xmlns:a16="http://schemas.microsoft.com/office/drawing/2014/main" id="{23EABD1B-F9B7-524D-9FE4-1EEFC23DA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960"/>
              <a:ext cx="1152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3047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013"/>
                </a:spcBef>
              </a:pPr>
              <a:r>
                <a:rPr lang="en-US" altLang="en-US" sz="1800">
                  <a:cs typeface="Times New Roman" panose="02020603050405020304" pitchFamily="18" charset="0"/>
                </a:rPr>
                <a:t>bereavement</a:t>
              </a:r>
            </a:p>
          </p:txBody>
        </p:sp>
      </p:grpSp>
      <p:sp>
        <p:nvSpPr>
          <p:cNvPr id="13339" name="AutoShape 27">
            <a:extLst>
              <a:ext uri="{FF2B5EF4-FFF2-40B4-BE49-F238E27FC236}">
                <a16:creationId xmlns:a16="http://schemas.microsoft.com/office/drawing/2014/main" id="{B380E1A5-C228-BB40-870C-D4935CC150BC}"/>
              </a:ext>
            </a:extLst>
          </p:cNvPr>
          <p:cNvSpPr>
            <a:spLocks/>
          </p:cNvSpPr>
          <p:nvPr/>
        </p:nvSpPr>
        <p:spPr bwMode="auto">
          <a:xfrm>
            <a:off x="3373041" y="1608535"/>
            <a:ext cx="1256109" cy="671513"/>
          </a:xfrm>
          <a:custGeom>
            <a:avLst/>
            <a:gdLst/>
            <a:ahLst/>
            <a:cxnLst/>
            <a:rect l="0" t="0" r="r" b="b"/>
            <a:pathLst>
              <a:path w="21559" h="21106">
                <a:moveTo>
                  <a:pt x="2070" y="3834"/>
                </a:moveTo>
                <a:cubicBezTo>
                  <a:pt x="2882" y="2564"/>
                  <a:pt x="4019" y="340"/>
                  <a:pt x="5968" y="23"/>
                </a:cubicBezTo>
                <a:cubicBezTo>
                  <a:pt x="7917" y="-295"/>
                  <a:pt x="11815" y="1611"/>
                  <a:pt x="13764" y="1929"/>
                </a:cubicBezTo>
                <a:cubicBezTo>
                  <a:pt x="15712" y="2246"/>
                  <a:pt x="16687" y="1611"/>
                  <a:pt x="17661" y="1929"/>
                </a:cubicBezTo>
                <a:cubicBezTo>
                  <a:pt x="18636" y="2246"/>
                  <a:pt x="19123" y="2564"/>
                  <a:pt x="19610" y="3834"/>
                </a:cubicBezTo>
                <a:cubicBezTo>
                  <a:pt x="20097" y="5105"/>
                  <a:pt x="20260" y="7646"/>
                  <a:pt x="20585" y="9552"/>
                </a:cubicBezTo>
                <a:cubicBezTo>
                  <a:pt x="20889" y="11418"/>
                  <a:pt x="21559" y="13681"/>
                  <a:pt x="21559" y="15270"/>
                </a:cubicBezTo>
                <a:cubicBezTo>
                  <a:pt x="21559" y="16858"/>
                  <a:pt x="21234" y="18129"/>
                  <a:pt x="20585" y="19081"/>
                </a:cubicBezTo>
                <a:cubicBezTo>
                  <a:pt x="19935" y="20034"/>
                  <a:pt x="18778" y="20670"/>
                  <a:pt x="17661" y="20987"/>
                </a:cubicBezTo>
                <a:cubicBezTo>
                  <a:pt x="16524" y="21265"/>
                  <a:pt x="15063" y="20987"/>
                  <a:pt x="13764" y="20987"/>
                </a:cubicBezTo>
                <a:cubicBezTo>
                  <a:pt x="12464" y="20987"/>
                  <a:pt x="11165" y="20987"/>
                  <a:pt x="9866" y="20987"/>
                </a:cubicBezTo>
                <a:cubicBezTo>
                  <a:pt x="8567" y="20987"/>
                  <a:pt x="6780" y="20987"/>
                  <a:pt x="5968" y="20987"/>
                </a:cubicBezTo>
                <a:cubicBezTo>
                  <a:pt x="5156" y="20987"/>
                  <a:pt x="5481" y="20987"/>
                  <a:pt x="4994" y="20987"/>
                </a:cubicBezTo>
                <a:cubicBezTo>
                  <a:pt x="4506" y="20987"/>
                  <a:pt x="3694" y="21305"/>
                  <a:pt x="3045" y="20987"/>
                </a:cubicBezTo>
                <a:cubicBezTo>
                  <a:pt x="2375" y="20630"/>
                  <a:pt x="1583" y="20352"/>
                  <a:pt x="1096" y="19081"/>
                </a:cubicBezTo>
                <a:cubicBezTo>
                  <a:pt x="609" y="17811"/>
                  <a:pt x="264" y="14912"/>
                  <a:pt x="121" y="13364"/>
                </a:cubicBezTo>
                <a:cubicBezTo>
                  <a:pt x="-41" y="11776"/>
                  <a:pt x="-41" y="10465"/>
                  <a:pt x="121" y="9552"/>
                </a:cubicBezTo>
                <a:cubicBezTo>
                  <a:pt x="264" y="8599"/>
                  <a:pt x="771" y="8599"/>
                  <a:pt x="1096" y="7646"/>
                </a:cubicBezTo>
                <a:cubicBezTo>
                  <a:pt x="1421" y="6693"/>
                  <a:pt x="1258" y="5105"/>
                  <a:pt x="2070" y="3834"/>
                </a:cubicBezTo>
                <a:close/>
                <a:moveTo>
                  <a:pt x="2070" y="3834"/>
                </a:moveTo>
              </a:path>
            </a:pathLst>
          </a:custGeom>
          <a:noFill/>
          <a:ln w="101600">
            <a:solidFill>
              <a:srgbClr val="F70F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13340" name="Picture 28">
            <a:extLst>
              <a:ext uri="{FF2B5EF4-FFF2-40B4-BE49-F238E27FC236}">
                <a16:creationId xmlns:a16="http://schemas.microsoft.com/office/drawing/2014/main" id="{D8A04F74-B8BF-CE48-9CB8-F803C1F50B5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81" y="3500437"/>
            <a:ext cx="1458516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40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8C3A8-854B-414E-B1B0-009BCD2E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B7BB2A1-8092-45E0-9C66-A6B0FE73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“NORMAL”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9463" y="4002540"/>
            <a:ext cx="79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2057" y="4002539"/>
            <a:ext cx="73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6" y="4002539"/>
            <a:ext cx="89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846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3766993-E890-4910-84EB-8CD3A0439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145FFD7-C71D-4D24-8615-7BB0D7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B99DD13-E773-4E5D-8725-714840A35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069" y="62179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9593" y="62179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7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8" y="2450643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069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6293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50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305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186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407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023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74" y="2454303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89407" y="495895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57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1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057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750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316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" y="446087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1728" y="6294580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2" y="2491334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9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6" y="5288308"/>
            <a:ext cx="1331612" cy="17754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990600" y="4965701"/>
            <a:ext cx="457200" cy="1210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1976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DE9EF41-1374-4765-99F1-EAA0074EC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D045E5F-3645-4E19-8C44-ACB693F15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C6FF3-06C3-46FB-9392-85CC46CE8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36B1F15-BA79-4C44-8389-1F5615484D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628650" y="2150410"/>
            <a:ext cx="5657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Americans spend over $100 billion annually on “feel better” products, from painkillers and anti-depressants to alternative and complementary therapies 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million Americans suffer from chronic pain – this is one of the top reasons for the $100 billion expenditure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million people globally are affected by depression each year – another major reason for the $100 billion expenditure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 of adolescents have a depressive disorder before the age of 18</a:t>
            </a: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5DA11531-DBB0-4823-B765-150B1EFF6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6853B2-8D6E-4E2F-A76E-D772802B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8F543FC6-F2B2-43D1-A503-AB128E624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7566EC25-16B9-4003-B377-030D73E61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45A6A743-2C1F-4F9F-9451-EB97ADE63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AA1A5-079F-40F4-BCE8-9DEFC53A6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 CLINICAL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146629"/>
            <a:ext cx="8136731" cy="1011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Amare FundaMentals Pack has been clinically proven to: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1C2DD-05B7-42A6-9D0E-EACD2EBD9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141" r="10784" b="30522"/>
          <a:stretch/>
        </p:blipFill>
        <p:spPr>
          <a:xfrm>
            <a:off x="378619" y="873538"/>
            <a:ext cx="3278981" cy="1251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545033"/>
            <a:ext cx="8001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9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“NORMAL”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9463" y="4002540"/>
            <a:ext cx="79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2057" y="4002539"/>
            <a:ext cx="73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6" y="4002539"/>
            <a:ext cx="89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51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628650" y="2125266"/>
            <a:ext cx="565785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800,000 people die of suicide each year – that’s over 2000 suicides per day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million people, some as young as 12 years old, received treatment for illicit drug or alcohol abuse in 2016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in 5 new mothers in the U.S. report postpartum depression each year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 Health Organization calls stress “the health epidemic of the 21st century”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85% of the nation’s 20 million college students reported feeling overwhelmed by stress - and more than 35% reported feeling “depressed” to the point of dysfunction</a:t>
            </a:r>
          </a:p>
        </p:txBody>
      </p:sp>
    </p:spTree>
    <p:extLst>
      <p:ext uri="{BB962C8B-B14F-4D97-AF65-F5344CB8AC3E}">
        <p14:creationId xmlns:p14="http://schemas.microsoft.com/office/powerpoint/2010/main" val="4962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124201"/>
            <a:ext cx="1238250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314575"/>
            <a:ext cx="1257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7" y="1819276"/>
            <a:ext cx="732235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209676"/>
            <a:ext cx="1362075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81326"/>
            <a:ext cx="920354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219575"/>
            <a:ext cx="1215629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133600"/>
            <a:ext cx="11441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86" y="3248025"/>
            <a:ext cx="9310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4786313"/>
            <a:ext cx="1232297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60" y="1590676"/>
            <a:ext cx="11096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70" y="1562101"/>
            <a:ext cx="732235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4095750"/>
            <a:ext cx="1031081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24" y="3857625"/>
            <a:ext cx="73461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53000"/>
            <a:ext cx="15906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3848101"/>
            <a:ext cx="1212056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95900"/>
            <a:ext cx="1409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282304"/>
            <a:ext cx="838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Rectangle 18"/>
          <p:cNvSpPr>
            <a:spLocks/>
          </p:cNvSpPr>
          <p:nvPr/>
        </p:nvSpPr>
        <p:spPr bwMode="auto">
          <a:xfrm>
            <a:off x="1085212" y="2213946"/>
            <a:ext cx="7269619" cy="2146742"/>
          </a:xfrm>
          <a:prstGeom prst="rect">
            <a:avLst/>
          </a:prstGeom>
          <a:noFill/>
          <a:ln>
            <a:noFill/>
          </a:ln>
          <a:effectLst>
            <a:outerShdw blurRad="127000" dist="1143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3950" b="1">
                <a:solidFill>
                  <a:srgbClr val="FF7F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$100B+</a:t>
            </a:r>
          </a:p>
        </p:txBody>
      </p:sp>
    </p:spTree>
    <p:extLst>
      <p:ext uri="{BB962C8B-B14F-4D97-AF65-F5344CB8AC3E}">
        <p14:creationId xmlns:p14="http://schemas.microsoft.com/office/powerpoint/2010/main" val="5367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7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8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8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>
            <a:extLst>
              <a:ext uri="{FF2B5EF4-FFF2-40B4-BE49-F238E27FC236}">
                <a16:creationId xmlns:a16="http://schemas.microsoft.com/office/drawing/2014/main" id="{002BEE27-2EF1-B847-B39A-E8FE853903D8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1181100"/>
            <a:ext cx="6515100" cy="1009650"/>
            <a:chOff x="0" y="0"/>
            <a:chExt cx="5472" cy="848"/>
          </a:xfrm>
        </p:grpSpPr>
        <p:sp>
          <p:nvSpPr>
            <p:cNvPr id="8194" name="AutoShape 2">
              <a:extLst>
                <a:ext uri="{FF2B5EF4-FFF2-40B4-BE49-F238E27FC236}">
                  <a16:creationId xmlns:a16="http://schemas.microsoft.com/office/drawing/2014/main" id="{754BFA73-6222-284E-88F8-F5ACCEC0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72" cy="848"/>
            </a:xfrm>
            <a:prstGeom prst="rightArrow">
              <a:avLst>
                <a:gd name="adj1" fmla="val 52380"/>
                <a:gd name="adj2" fmla="val 164428"/>
              </a:avLst>
            </a:prstGeom>
            <a:gradFill rotWithShape="0">
              <a:gsLst>
                <a:gs pos="0">
                  <a:srgbClr val="FCF119"/>
                </a:gs>
                <a:gs pos="100000">
                  <a:srgbClr val="4A0909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FB2D45BF-B939-5545-A66F-3A3C9EF33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200"/>
              <a:ext cx="1385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0479" bIns="0">
              <a:spAutoFit/>
            </a:bodyPr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3300" b="1">
                  <a:solidFill>
                    <a:srgbClr val="FCFE1A"/>
                  </a:solidFill>
                  <a:cs typeface="Times New Roman" panose="02020603050405020304" pitchFamily="18" charset="0"/>
                </a:rPr>
                <a:t>STRESS</a:t>
              </a:r>
            </a:p>
          </p:txBody>
        </p:sp>
      </p:grpSp>
      <p:sp>
        <p:nvSpPr>
          <p:cNvPr id="8196" name="Rectangle 4">
            <a:extLst>
              <a:ext uri="{FF2B5EF4-FFF2-40B4-BE49-F238E27FC236}">
                <a16:creationId xmlns:a16="http://schemas.microsoft.com/office/drawing/2014/main" id="{C14735CE-E418-FF4F-902D-60E61803C25D}"/>
              </a:ext>
            </a:extLst>
          </p:cNvPr>
          <p:cNvSpPr>
            <a:spLocks/>
          </p:cNvSpPr>
          <p:nvPr/>
        </p:nvSpPr>
        <p:spPr bwMode="auto">
          <a:xfrm>
            <a:off x="1390650" y="2743200"/>
            <a:ext cx="2804934" cy="1200329"/>
          </a:xfrm>
          <a:prstGeom prst="rect">
            <a:avLst/>
          </a:prstGeom>
          <a:solidFill>
            <a:srgbClr val="000000"/>
          </a:solidFill>
          <a:ln w="25400">
            <a:solidFill>
              <a:srgbClr val="FCFE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3047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solidFill>
                  <a:srgbClr val="FCFE1A"/>
                </a:solidFill>
                <a:cs typeface="Times New Roman" panose="02020603050405020304" pitchFamily="18" charset="0"/>
              </a:rPr>
              <a:t>        ACUTE STRESS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100" b="1">
                <a:solidFill>
                  <a:srgbClr val="FCFE1A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brief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  normal circadian rhythm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  adaptive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47362D4-D407-4244-83A0-E0B8AFA2BAEC}"/>
              </a:ext>
            </a:extLst>
          </p:cNvPr>
          <p:cNvSpPr>
            <a:spLocks/>
          </p:cNvSpPr>
          <p:nvPr/>
        </p:nvSpPr>
        <p:spPr bwMode="auto">
          <a:xfrm>
            <a:off x="4546997" y="2743200"/>
            <a:ext cx="3343275" cy="1209675"/>
          </a:xfrm>
          <a:prstGeom prst="rect">
            <a:avLst/>
          </a:prstGeom>
          <a:solidFill>
            <a:srgbClr val="000000"/>
          </a:solidFill>
          <a:ln w="25400">
            <a:solidFill>
              <a:srgbClr val="F8671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3047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solidFill>
                  <a:srgbClr val="F86711"/>
                </a:solidFill>
                <a:cs typeface="Times New Roman" panose="02020603050405020304" pitchFamily="18" charset="0"/>
              </a:rPr>
              <a:t>    CHRONIC STRESS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100" b="1">
                <a:solidFill>
                  <a:srgbClr val="F86711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prolonged &amp; repeated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  disrupted circadian rhythm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  maladaptive</a:t>
            </a:r>
          </a:p>
        </p:txBody>
      </p:sp>
    </p:spTree>
    <p:extLst>
      <p:ext uri="{BB962C8B-B14F-4D97-AF65-F5344CB8AC3E}">
        <p14:creationId xmlns:p14="http://schemas.microsoft.com/office/powerpoint/2010/main" val="378030308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8197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6AB65-3CB9-6948-9C6A-189E8F27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144" y="2187049"/>
            <a:ext cx="4183856" cy="3022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5AB14-8230-1547-908F-0DD68077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" y="2357437"/>
            <a:ext cx="4756638" cy="257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08A4C-A70E-AF4D-995F-6B7715D0BD45}"/>
              </a:ext>
            </a:extLst>
          </p:cNvPr>
          <p:cNvSpPr txBox="1"/>
          <p:nvPr/>
        </p:nvSpPr>
        <p:spPr>
          <a:xfrm>
            <a:off x="1323975" y="1091637"/>
            <a:ext cx="5403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Yerkes-Dodson Curve of Human Performance</a:t>
            </a:r>
          </a:p>
        </p:txBody>
      </p:sp>
    </p:spTree>
    <p:extLst>
      <p:ext uri="{BB962C8B-B14F-4D97-AF65-F5344CB8AC3E}">
        <p14:creationId xmlns:p14="http://schemas.microsoft.com/office/powerpoint/2010/main" val="233893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2B0AE-6D2D-374C-B7FE-9C780882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189F4-019E-CC4D-BB53-6E656D3D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89" y="976520"/>
            <a:ext cx="7715622" cy="46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4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CNS_201402">
  <a:themeElements>
    <a:clrScheme name="1_CNS_201402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1_CNS_20140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NS_201402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NS_DDW_2015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Default Design">
  <a:themeElements>
    <a:clrScheme name="14_Default Design 1">
      <a:dk1>
        <a:srgbClr val="333333"/>
      </a:dk1>
      <a:lt1>
        <a:srgbClr val="FFFFFF"/>
      </a:lt1>
      <a:dk2>
        <a:srgbClr val="333333"/>
      </a:dk2>
      <a:lt2>
        <a:srgbClr val="747679"/>
      </a:lt2>
      <a:accent1>
        <a:srgbClr val="9C132E"/>
      </a:accent1>
      <a:accent2>
        <a:srgbClr val="315EA1"/>
      </a:accent2>
      <a:accent3>
        <a:srgbClr val="FFFFFF"/>
      </a:accent3>
      <a:accent4>
        <a:srgbClr val="2A2A2A"/>
      </a:accent4>
      <a:accent5>
        <a:srgbClr val="CBAAAD"/>
      </a:accent5>
      <a:accent6>
        <a:srgbClr val="2B5491"/>
      </a:accent6>
      <a:hlink>
        <a:srgbClr val="8EBAC8"/>
      </a:hlink>
      <a:folHlink>
        <a:srgbClr val="F2AF32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_Default Design 1">
        <a:dk1>
          <a:srgbClr val="333333"/>
        </a:dk1>
        <a:lt1>
          <a:srgbClr val="FFFFFF"/>
        </a:lt1>
        <a:dk2>
          <a:srgbClr val="333333"/>
        </a:dk2>
        <a:lt2>
          <a:srgbClr val="747679"/>
        </a:lt2>
        <a:accent1>
          <a:srgbClr val="9C132E"/>
        </a:accent1>
        <a:accent2>
          <a:srgbClr val="315EA1"/>
        </a:accent2>
        <a:accent3>
          <a:srgbClr val="FFFFFF"/>
        </a:accent3>
        <a:accent4>
          <a:srgbClr val="2A2A2A"/>
        </a:accent4>
        <a:accent5>
          <a:srgbClr val="CBAAAD"/>
        </a:accent5>
        <a:accent6>
          <a:srgbClr val="2B5491"/>
        </a:accent6>
        <a:hlink>
          <a:srgbClr val="8EBAC8"/>
        </a:hlink>
        <a:folHlink>
          <a:srgbClr val="F2AF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6278</TotalTime>
  <Words>636</Words>
  <Application>Microsoft Macintosh PowerPoint</Application>
  <PresentationFormat>On-screen Show (4:3)</PresentationFormat>
  <Paragraphs>282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37</vt:i4>
      </vt:variant>
    </vt:vector>
  </HeadingPairs>
  <TitlesOfParts>
    <vt:vector size="65" baseType="lpstr">
      <vt:lpstr>Arial</vt:lpstr>
      <vt:lpstr>Calibri</vt:lpstr>
      <vt:lpstr>Cooper Black</vt:lpstr>
      <vt:lpstr>Lucida Grande</vt:lpstr>
      <vt:lpstr>Times New Roman</vt:lpstr>
      <vt:lpstr>Verdana</vt:lpstr>
      <vt:lpstr>Office Theme</vt:lpstr>
      <vt:lpstr>1_Blank Presentation</vt:lpstr>
      <vt:lpstr>cns_041613</vt:lpstr>
      <vt:lpstr>CNS_DDW_2015</vt:lpstr>
      <vt:lpstr>4_cns_041613</vt:lpstr>
      <vt:lpstr>8_cns_041613</vt:lpstr>
      <vt:lpstr>5_cns_041613</vt:lpstr>
      <vt:lpstr>10_cns_041613</vt:lpstr>
      <vt:lpstr>14_Default Design</vt:lpstr>
      <vt:lpstr>14_cns_041613</vt:lpstr>
      <vt:lpstr>20_cns_041613</vt:lpstr>
      <vt:lpstr>21_cns_041613</vt:lpstr>
      <vt:lpstr>15_cns_041613</vt:lpstr>
      <vt:lpstr>3_CNS_201402</vt:lpstr>
      <vt:lpstr>16_cns_041613</vt:lpstr>
      <vt:lpstr>cnsr_2016</vt:lpstr>
      <vt:lpstr>18_cns_041613</vt:lpstr>
      <vt:lpstr>1_cnsr_2016</vt:lpstr>
      <vt:lpstr>5_Office Theme</vt:lpstr>
      <vt:lpstr>19_cns_041613</vt:lpstr>
      <vt:lpstr>6_cns_041613</vt:lpstr>
      <vt:lpstr>2_cnsr_2016</vt:lpstr>
      <vt:lpstr>PowerPoint Presentation</vt:lpstr>
      <vt:lpstr>THE THREE THINGS YOU SHOULD KNOW ABOUT MENTAL WELLNESS </vt:lpstr>
      <vt:lpstr>GRIM REALITY</vt:lpstr>
      <vt:lpstr>GRIM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Neuronal Atrophy (dead brain cells)</vt:lpstr>
      <vt:lpstr>PowerPoint Presentation</vt:lpstr>
      <vt:lpstr>“Normal” Diurnal Cortisol Rhythm</vt:lpstr>
      <vt:lpstr>“Modern” Cortisol 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CLINICAL STUDY</vt:lpstr>
      <vt:lpstr>THE THREE THINGS YOU SHOULD KNOW ABOUT MENTAL WELLNESS </vt:lpstr>
    </vt:vector>
  </TitlesOfParts>
  <Company>UCLA CNS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 for TEDx talk</dc:title>
  <dc:creator>Emeran Mayer</dc:creator>
  <cp:lastModifiedBy>Shawn Talbott</cp:lastModifiedBy>
  <cp:revision>183</cp:revision>
  <cp:lastPrinted>2015-05-18T23:46:04Z</cp:lastPrinted>
  <dcterms:created xsi:type="dcterms:W3CDTF">2015-04-21T17:26:37Z</dcterms:created>
  <dcterms:modified xsi:type="dcterms:W3CDTF">2019-02-06T21:35:13Z</dcterms:modified>
</cp:coreProperties>
</file>