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805" r:id="rId1"/>
  </p:sldMasterIdLst>
  <p:notesMasterIdLst>
    <p:notesMasterId r:id="rId47"/>
  </p:notesMasterIdLst>
  <p:handoutMasterIdLst>
    <p:handoutMasterId r:id="rId48"/>
  </p:handoutMasterIdLst>
  <p:sldIdLst>
    <p:sldId id="329" r:id="rId2"/>
    <p:sldId id="344" r:id="rId3"/>
    <p:sldId id="423" r:id="rId4"/>
    <p:sldId id="788" r:id="rId5"/>
    <p:sldId id="332" r:id="rId6"/>
    <p:sldId id="333" r:id="rId7"/>
    <p:sldId id="334" r:id="rId8"/>
    <p:sldId id="336" r:id="rId9"/>
    <p:sldId id="335" r:id="rId10"/>
    <p:sldId id="356" r:id="rId11"/>
    <p:sldId id="439" r:id="rId12"/>
    <p:sldId id="357" r:id="rId13"/>
    <p:sldId id="383" r:id="rId14"/>
    <p:sldId id="432" r:id="rId15"/>
    <p:sldId id="443" r:id="rId16"/>
    <p:sldId id="462" r:id="rId17"/>
    <p:sldId id="754" r:id="rId18"/>
    <p:sldId id="774" r:id="rId19"/>
    <p:sldId id="773" r:id="rId20"/>
    <p:sldId id="789" r:id="rId21"/>
    <p:sldId id="397" r:id="rId22"/>
    <p:sldId id="790" r:id="rId23"/>
    <p:sldId id="791" r:id="rId24"/>
    <p:sldId id="792" r:id="rId25"/>
    <p:sldId id="793" r:id="rId26"/>
    <p:sldId id="794" r:id="rId27"/>
    <p:sldId id="781" r:id="rId28"/>
    <p:sldId id="795" r:id="rId29"/>
    <p:sldId id="467" r:id="rId30"/>
    <p:sldId id="796" r:id="rId31"/>
    <p:sldId id="801" r:id="rId32"/>
    <p:sldId id="798" r:id="rId33"/>
    <p:sldId id="417" r:id="rId34"/>
    <p:sldId id="752" r:id="rId35"/>
    <p:sldId id="753" r:id="rId36"/>
    <p:sldId id="802" r:id="rId37"/>
    <p:sldId id="449" r:id="rId38"/>
    <p:sldId id="803" r:id="rId39"/>
    <p:sldId id="454" r:id="rId40"/>
    <p:sldId id="804" r:id="rId41"/>
    <p:sldId id="340" r:id="rId42"/>
    <p:sldId id="783" r:id="rId43"/>
    <p:sldId id="785" r:id="rId44"/>
    <p:sldId id="786" r:id="rId45"/>
    <p:sldId id="782" r:id="rId46"/>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478D"/>
    <a:srgbClr val="3F2A56"/>
    <a:srgbClr val="A4C8E1"/>
    <a:srgbClr val="003E6B"/>
    <a:srgbClr val="6A2F9A"/>
    <a:srgbClr val="DFD9E6"/>
    <a:srgbClr val="DDDAE8"/>
    <a:srgbClr val="4D2A69"/>
    <a:srgbClr val="1C63B2"/>
    <a:srgbClr val="8B4696"/>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063"/>
    <p:restoredTop sz="68844" autoAdjust="0"/>
  </p:normalViewPr>
  <p:slideViewPr>
    <p:cSldViewPr snapToGrid="0">
      <p:cViewPr varScale="1">
        <p:scale>
          <a:sx n="86" d="100"/>
          <a:sy n="86" d="100"/>
        </p:scale>
        <p:origin x="1848" y="192"/>
      </p:cViewPr>
      <p:guideLst/>
    </p:cSldViewPr>
  </p:slideViewPr>
  <p:notesTextViewPr>
    <p:cViewPr>
      <p:scale>
        <a:sx n="3" d="2"/>
        <a:sy n="3" d="2"/>
      </p:scale>
      <p:origin x="0" y="0"/>
    </p:cViewPr>
  </p:notesTextViewPr>
  <p:sorterViewPr>
    <p:cViewPr>
      <p:scale>
        <a:sx n="66" d="100"/>
        <a:sy n="66" d="100"/>
      </p:scale>
      <p:origin x="0" y="0"/>
    </p:cViewPr>
  </p:sorterViewPr>
  <p:notesViewPr>
    <p:cSldViewPr snapToGrid="0">
      <p:cViewPr>
        <p:scale>
          <a:sx n="1" d="2"/>
          <a:sy n="1" d="2"/>
        </p:scale>
        <p:origin x="5368" y="2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8DAEE8-2AD6-451C-990B-DA45371CBF60}"/>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a:extLst>
              <a:ext uri="{FF2B5EF4-FFF2-40B4-BE49-F238E27FC236}">
                <a16:creationId xmlns:a16="http://schemas.microsoft.com/office/drawing/2014/main" id="{99DCC8A1-5FB4-45EB-BC0A-D6D9B18787FF}"/>
              </a:ext>
            </a:extLst>
          </p:cNvPr>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9DECED13-4167-48AF-AF35-CF723716B53B}" type="datetimeFigureOut">
              <a:rPr lang="en-US" smtClean="0"/>
              <a:t>1/18/19</a:t>
            </a:fld>
            <a:endParaRPr lang="en-US" dirty="0"/>
          </a:p>
        </p:txBody>
      </p:sp>
      <p:sp>
        <p:nvSpPr>
          <p:cNvPr id="4" name="Footer Placeholder 3">
            <a:extLst>
              <a:ext uri="{FF2B5EF4-FFF2-40B4-BE49-F238E27FC236}">
                <a16:creationId xmlns:a16="http://schemas.microsoft.com/office/drawing/2014/main" id="{D150ECE9-50DB-403D-BC21-283F0CD16CA3}"/>
              </a:ext>
            </a:extLst>
          </p:cNvPr>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821D1CF-0C76-49A4-BF7A-7D3388B9F495}"/>
              </a:ext>
            </a:extLst>
          </p:cNvPr>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90E383BD-8F5D-47A9-B040-652A2729B986}" type="slidenum">
              <a:rPr lang="en-US" smtClean="0"/>
              <a:t>‹#›</a:t>
            </a:fld>
            <a:endParaRPr lang="en-US" dirty="0"/>
          </a:p>
        </p:txBody>
      </p:sp>
    </p:spTree>
    <p:extLst>
      <p:ext uri="{BB962C8B-B14F-4D97-AF65-F5344CB8AC3E}">
        <p14:creationId xmlns:p14="http://schemas.microsoft.com/office/powerpoint/2010/main" val="78231743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8-16T19:43:03.713"/>
    </inkml:context>
    <inkml:brush xml:id="br0">
      <inkml:brushProperty name="width" value="0.05" units="cm"/>
      <inkml:brushProperty name="height" value="0.05" units="cm"/>
    </inkml:brush>
  </inkml:definitions>
  <inkml:trace contextRef="#ctx0" brushRef="#br0">28 14 1920,'0'0'2260,"0"0"-1391,-1 0-64,1 0-64,0 0-61,0-1-60,0 1-58,-1 0-55,1 0-55,0 0-51,-1 0-50,1-1-49,0 1-47,-1 0-43,1 0-44,-1 0-40,1-1-14,-1 1-70,0 0-67,0-1-61,1 1-54,-1-1-52,0 1-44,0-1-41,0 1-135,0-1-48,-1 0-389,-2-1-1221,3 1 1490,0 1 59,0-1 123,0 1 79,1-1 91,-1 1 108,1 0-543,-1-1-73,0 1-216,0 0-555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817B500B-B81B-4D49-9B34-FE39AB034042}" type="datetimeFigureOut">
              <a:rPr lang="en-US" smtClean="0"/>
              <a:t>1/18/19</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62EBB34B-1EE1-7046-9BB4-E3528EEDFAE3}" type="slidenum">
              <a:rPr lang="en-US" smtClean="0"/>
              <a:t>‹#›</a:t>
            </a:fld>
            <a:endParaRPr lang="en-US" dirty="0"/>
          </a:p>
        </p:txBody>
      </p:sp>
    </p:spTree>
    <p:extLst>
      <p:ext uri="{BB962C8B-B14F-4D97-AF65-F5344CB8AC3E}">
        <p14:creationId xmlns:p14="http://schemas.microsoft.com/office/powerpoint/2010/main" val="1858721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washingtonpost.com/news/to-your-health/wp/2015/08/11/nih-more-than-1-in-10-american-adults-experience-chronic-pain/?utm_term=.4dd603a1f016" TargetMode="External"/><Relationship Id="rId13" Type="http://schemas.openxmlformats.org/officeDocument/2006/relationships/hyperlink" Target="https://www.nimh.nih.gov/health/statistics/prevalence/any-disorder-among-children.shtml" TargetMode="External"/><Relationship Id="rId18" Type="http://schemas.openxmlformats.org/officeDocument/2006/relationships/hyperlink" Target="https://www.cdc.gov/reproductivehealth/depression/index.htm" TargetMode="External"/><Relationship Id="rId26" Type="http://schemas.openxmlformats.org/officeDocument/2006/relationships/hyperlink" Target="http://www.acha.org/ACHA/Resources/Topics/MentalHealth.aspx" TargetMode="External"/><Relationship Id="rId3" Type="http://schemas.openxmlformats.org/officeDocument/2006/relationships/hyperlink" Target="https://www.cdc.gov/nchs/data/hus/hus13.pdf" TargetMode="External"/><Relationship Id="rId21" Type="http://schemas.openxmlformats.org/officeDocument/2006/relationships/hyperlink" Target="http://www.who.int/mediacentre/factsheets/fs369/en/" TargetMode="External"/><Relationship Id="rId7" Type="http://schemas.openxmlformats.org/officeDocument/2006/relationships/hyperlink" Target="https://nccih.nih.gov/news/press/08112015" TargetMode="External"/><Relationship Id="rId12" Type="http://schemas.openxmlformats.org/officeDocument/2006/relationships/hyperlink" Target="http://www.webmd.com/depression/tc/depression-in-childhood-and-adolescence-topic-overview#1" TargetMode="External"/><Relationship Id="rId17" Type="http://schemas.openxmlformats.org/officeDocument/2006/relationships/hyperlink" Target="https://www.drugabuse.gov/publications/drugfacts/treatment-statistics" TargetMode="External"/><Relationship Id="rId25" Type="http://schemas.openxmlformats.org/officeDocument/2006/relationships/hyperlink" Target="http://www.who.int/mental_health/world-mental-health-day/2016/en/" TargetMode="External"/><Relationship Id="rId2" Type="http://schemas.openxmlformats.org/officeDocument/2006/relationships/slide" Target="../slides/slide3.xml"/><Relationship Id="rId16" Type="http://schemas.openxmlformats.org/officeDocument/2006/relationships/hyperlink" Target="https://www.drugabuse.gov/related-topics/trends-statistics" TargetMode="External"/><Relationship Id="rId20" Type="http://schemas.openxmlformats.org/officeDocument/2006/relationships/hyperlink" Target="http://www.apa.org/pi/women/resources/reports/postpartum-depression.aspx" TargetMode="External"/><Relationship Id="rId1" Type="http://schemas.openxmlformats.org/officeDocument/2006/relationships/notesMaster" Target="../notesMasters/notesMaster1.xml"/><Relationship Id="rId6" Type="http://schemas.openxmlformats.org/officeDocument/2006/relationships/hyperlink" Target="https://nccih.nih.gov/news/press/cost-spending-06222016" TargetMode="External"/><Relationship Id="rId11" Type="http://schemas.openxmlformats.org/officeDocument/2006/relationships/hyperlink" Target="https://www.nami.org/" TargetMode="External"/><Relationship Id="rId24" Type="http://schemas.openxmlformats.org/officeDocument/2006/relationships/hyperlink" Target="http://scitechconnect.elsevier.com/stress-health-epidemic-21st-century/" TargetMode="External"/><Relationship Id="rId5" Type="http://schemas.openxmlformats.org/officeDocument/2006/relationships/hyperlink" Target="https://nsduhweb.rti.org/respweb/homepage.cfm" TargetMode="External"/><Relationship Id="rId15" Type="http://schemas.openxmlformats.org/officeDocument/2006/relationships/hyperlink" Target="http://www.who.int/mediacentre/news/releases/2014/suicide-prevention-report/en/" TargetMode="External"/><Relationship Id="rId23" Type="http://schemas.openxmlformats.org/officeDocument/2006/relationships/hyperlink" Target="http://www.businessnewsdaily.com/2267-workplace-stress-health-epidemic-perventable-employee-assistance-programs.html" TargetMode="External"/><Relationship Id="rId10" Type="http://schemas.openxmlformats.org/officeDocument/2006/relationships/hyperlink" Target="http://www.healthline.com/health/depression/facts-statistics-infographic" TargetMode="External"/><Relationship Id="rId19" Type="http://schemas.openxmlformats.org/officeDocument/2006/relationships/hyperlink" Target="http://postpartumprogress.org/the-facts-about-postpartum-depression/" TargetMode="External"/><Relationship Id="rId4" Type="http://schemas.openxmlformats.org/officeDocument/2006/relationships/hyperlink" Target="http://jamanetwork.com/journals/jama/fullarticle/2467552" TargetMode="External"/><Relationship Id="rId9" Type="http://schemas.openxmlformats.org/officeDocument/2006/relationships/hyperlink" Target="https://www.nimh.nih.gov/health/publications/depression/index.shtml" TargetMode="External"/><Relationship Id="rId14" Type="http://schemas.openxmlformats.org/officeDocument/2006/relationships/hyperlink" Target="https://www.nytimes.com/2016/04/22/health/us-suicide-rate-surges-to-a-30-year-high.html?_r=0" TargetMode="External"/><Relationship Id="rId22" Type="http://schemas.openxmlformats.org/officeDocument/2006/relationships/hyperlink" Target="http://www.who.int/mediacentre/factsheets/fs396/en/" TargetMode="External"/><Relationship Id="rId27" Type="http://schemas.openxmlformats.org/officeDocument/2006/relationships/hyperlink" Target="http://www.apa.org/monitor/2014/09/cover-pressure.aspx"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1</a:t>
            </a:fld>
            <a:endParaRPr lang="en-US" dirty="0"/>
          </a:p>
        </p:txBody>
      </p:sp>
    </p:spTree>
    <p:extLst>
      <p:ext uri="{BB962C8B-B14F-4D97-AF65-F5344CB8AC3E}">
        <p14:creationId xmlns:p14="http://schemas.microsoft.com/office/powerpoint/2010/main" val="1420649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62EBB34B-1EE1-7046-9BB4-E3528EEDFAE3}" type="slidenum">
              <a:rPr lang="en-US" smtClean="0"/>
              <a:t>17</a:t>
            </a:fld>
            <a:endParaRPr lang="en-US" dirty="0"/>
          </a:p>
        </p:txBody>
      </p:sp>
    </p:spTree>
    <p:extLst>
      <p:ext uri="{BB962C8B-B14F-4D97-AF65-F5344CB8AC3E}">
        <p14:creationId xmlns:p14="http://schemas.microsoft.com/office/powerpoint/2010/main" val="2530163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62EBB34B-1EE1-7046-9BB4-E3528EEDFAE3}" type="slidenum">
              <a:rPr lang="en-US" smtClean="0"/>
              <a:t>18</a:t>
            </a:fld>
            <a:endParaRPr lang="en-US" dirty="0"/>
          </a:p>
        </p:txBody>
      </p:sp>
    </p:spTree>
    <p:extLst>
      <p:ext uri="{BB962C8B-B14F-4D97-AF65-F5344CB8AC3E}">
        <p14:creationId xmlns:p14="http://schemas.microsoft.com/office/powerpoint/2010/main" val="3650987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62EBB34B-1EE1-7046-9BB4-E3528EEDFAE3}" type="slidenum">
              <a:rPr lang="en-US" smtClean="0"/>
              <a:t>19</a:t>
            </a:fld>
            <a:endParaRPr lang="en-US" dirty="0"/>
          </a:p>
        </p:txBody>
      </p:sp>
    </p:spTree>
    <p:extLst>
      <p:ext uri="{BB962C8B-B14F-4D97-AF65-F5344CB8AC3E}">
        <p14:creationId xmlns:p14="http://schemas.microsoft.com/office/powerpoint/2010/main" val="171137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27</a:t>
            </a:fld>
            <a:endParaRPr lang="en-US" dirty="0"/>
          </a:p>
        </p:txBody>
      </p:sp>
    </p:spTree>
    <p:extLst>
      <p:ext uri="{BB962C8B-B14F-4D97-AF65-F5344CB8AC3E}">
        <p14:creationId xmlns:p14="http://schemas.microsoft.com/office/powerpoint/2010/main" val="3027327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Verdana"/>
              <a:cs typeface="Verdana"/>
            </a:endParaRPr>
          </a:p>
        </p:txBody>
      </p:sp>
      <p:sp>
        <p:nvSpPr>
          <p:cNvPr id="4" name="Slide Number Placeholder 3"/>
          <p:cNvSpPr>
            <a:spLocks noGrp="1"/>
          </p:cNvSpPr>
          <p:nvPr>
            <p:ph type="sldNum" sz="quarter" idx="10"/>
          </p:nvPr>
        </p:nvSpPr>
        <p:spPr/>
        <p:txBody>
          <a:bodyPr/>
          <a:lstStyle/>
          <a:p>
            <a:fld id="{62EBB34B-1EE1-7046-9BB4-E3528EEDFAE3}" type="slidenum">
              <a:rPr lang="en-US" smtClean="0"/>
              <a:t>33</a:t>
            </a:fld>
            <a:endParaRPr lang="en-US" dirty="0"/>
          </a:p>
        </p:txBody>
      </p:sp>
    </p:spTree>
    <p:extLst>
      <p:ext uri="{BB962C8B-B14F-4D97-AF65-F5344CB8AC3E}">
        <p14:creationId xmlns:p14="http://schemas.microsoft.com/office/powerpoint/2010/main" val="453958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Verdana"/>
              <a:cs typeface="Verdana"/>
            </a:endParaRPr>
          </a:p>
        </p:txBody>
      </p:sp>
      <p:sp>
        <p:nvSpPr>
          <p:cNvPr id="4" name="Slide Number Placeholder 3"/>
          <p:cNvSpPr>
            <a:spLocks noGrp="1"/>
          </p:cNvSpPr>
          <p:nvPr>
            <p:ph type="sldNum" sz="quarter" idx="10"/>
          </p:nvPr>
        </p:nvSpPr>
        <p:spPr/>
        <p:txBody>
          <a:bodyPr/>
          <a:lstStyle/>
          <a:p>
            <a:fld id="{62EBB34B-1EE1-7046-9BB4-E3528EEDFAE3}" type="slidenum">
              <a:rPr lang="en-US" smtClean="0"/>
              <a:t>34</a:t>
            </a:fld>
            <a:endParaRPr lang="en-US" dirty="0"/>
          </a:p>
        </p:txBody>
      </p:sp>
    </p:spTree>
    <p:extLst>
      <p:ext uri="{BB962C8B-B14F-4D97-AF65-F5344CB8AC3E}">
        <p14:creationId xmlns:p14="http://schemas.microsoft.com/office/powerpoint/2010/main" val="2448159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pPr/>
              <a:t>35</a:t>
            </a:fld>
            <a:endParaRPr lang="en-US" dirty="0"/>
          </a:p>
        </p:txBody>
      </p:sp>
    </p:spTree>
    <p:extLst>
      <p:ext uri="{BB962C8B-B14F-4D97-AF65-F5344CB8AC3E}">
        <p14:creationId xmlns:p14="http://schemas.microsoft.com/office/powerpoint/2010/main" val="816811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pPr/>
              <a:t>37</a:t>
            </a:fld>
            <a:endParaRPr lang="en-US" dirty="0"/>
          </a:p>
        </p:txBody>
      </p:sp>
    </p:spTree>
    <p:extLst>
      <p:ext uri="{BB962C8B-B14F-4D97-AF65-F5344CB8AC3E}">
        <p14:creationId xmlns:p14="http://schemas.microsoft.com/office/powerpoint/2010/main" val="526086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pPr/>
              <a:t>39</a:t>
            </a:fld>
            <a:endParaRPr lang="en-US" dirty="0"/>
          </a:p>
        </p:txBody>
      </p:sp>
    </p:spTree>
    <p:extLst>
      <p:ext uri="{BB962C8B-B14F-4D97-AF65-F5344CB8AC3E}">
        <p14:creationId xmlns:p14="http://schemas.microsoft.com/office/powerpoint/2010/main" val="743560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p>
        </p:txBody>
      </p:sp>
      <p:sp>
        <p:nvSpPr>
          <p:cNvPr id="4" name="Slide Number Placeholder 3"/>
          <p:cNvSpPr>
            <a:spLocks noGrp="1"/>
          </p:cNvSpPr>
          <p:nvPr>
            <p:ph type="sldNum" sz="quarter" idx="10"/>
          </p:nvPr>
        </p:nvSpPr>
        <p:spPr/>
        <p:txBody>
          <a:bodyPr/>
          <a:lstStyle/>
          <a:p>
            <a:fld id="{62EBB34B-1EE1-7046-9BB4-E3528EEDFAE3}" type="slidenum">
              <a:rPr lang="en-US" smtClean="0"/>
              <a:t>41</a:t>
            </a:fld>
            <a:endParaRPr lang="en-US" dirty="0"/>
          </a:p>
        </p:txBody>
      </p:sp>
    </p:spTree>
    <p:extLst>
      <p:ext uri="{BB962C8B-B14F-4D97-AF65-F5344CB8AC3E}">
        <p14:creationId xmlns:p14="http://schemas.microsoft.com/office/powerpoint/2010/main" val="3114800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Americans spend over $100 billion annually on “feel better” products, from painkillers and anti-depressants to alternative and complementary therapies</a:t>
            </a:r>
          </a:p>
          <a:p>
            <a:endParaRPr lang="en-US" sz="1100" b="1" dirty="0"/>
          </a:p>
          <a:p>
            <a:r>
              <a:rPr lang="en-US" sz="1100" b="1" dirty="0"/>
              <a:t>Nearly 100 million Americans suffer from occasional aches and pains – and is one of the most common reasons that people look to complementary and alternative medicine (CAM) for non-pharmaceutical options</a:t>
            </a:r>
          </a:p>
          <a:p>
            <a:r>
              <a:rPr lang="en-US" sz="1100" b="1" i="1" dirty="0"/>
              <a:t> </a:t>
            </a:r>
            <a:endParaRPr lang="en-US" sz="1100" b="1" dirty="0"/>
          </a:p>
          <a:p>
            <a:r>
              <a:rPr lang="en-US" sz="1100" b="1" dirty="0"/>
              <a:t>Globally, more than 350 million people are affected by feelings of depression each year</a:t>
            </a:r>
          </a:p>
          <a:p>
            <a:endParaRPr lang="en-US" sz="1100" b="1" dirty="0"/>
          </a:p>
          <a:p>
            <a:r>
              <a:rPr lang="en-US" sz="1100" b="1" dirty="0"/>
              <a:t>Nearly 90% of adolescents struggle with feelings of depression and anxiety before the age of 18</a:t>
            </a:r>
          </a:p>
          <a:p>
            <a:endParaRPr lang="en-US" sz="1100" b="1" dirty="0"/>
          </a:p>
          <a:p>
            <a:r>
              <a:rPr lang="en-US" sz="1100" b="1" dirty="0"/>
              <a:t>Globally, more than 800,000 people die by suicide every year – around one person every 40 seconds. In the United States, more than 40,000 Americans commit suicide each year – that’s more than 100 suicides per day</a:t>
            </a:r>
          </a:p>
          <a:p>
            <a:endParaRPr lang="en-US" sz="1100" b="1" dirty="0"/>
          </a:p>
          <a:p>
            <a:r>
              <a:rPr lang="en-US" sz="1100" b="1" dirty="0"/>
              <a:t>Every year, more than 24 million people, some as young as 12 years old, receive treatment for illicit drug or alcohol abuse</a:t>
            </a:r>
          </a:p>
          <a:p>
            <a:r>
              <a:rPr lang="en-US" sz="1100" b="1" i="1" dirty="0"/>
              <a:t> </a:t>
            </a:r>
            <a:endParaRPr lang="en-US" sz="1100" b="1" dirty="0"/>
          </a:p>
          <a:p>
            <a:r>
              <a:rPr lang="en-US" sz="1100" b="1" dirty="0"/>
              <a:t>Approximately 1 in 5 new mothers in the U.S. have postpartum depression each year</a:t>
            </a:r>
          </a:p>
          <a:p>
            <a:r>
              <a:rPr lang="en-US" sz="1100" b="1" dirty="0"/>
              <a:t> </a:t>
            </a:r>
          </a:p>
          <a:p>
            <a:r>
              <a:rPr lang="en-US" sz="1100" b="1" dirty="0"/>
              <a:t>The World Health Organization calls stress “the health epidemic of the 21st century” with more than 350 million people affected around the world</a:t>
            </a:r>
          </a:p>
          <a:p>
            <a:r>
              <a:rPr lang="en-US" sz="1100" b="1" i="1" dirty="0"/>
              <a:t> </a:t>
            </a:r>
            <a:endParaRPr lang="en-US" sz="1100" b="1" dirty="0"/>
          </a:p>
          <a:p>
            <a:r>
              <a:rPr lang="en-US" sz="1100" b="1" dirty="0"/>
              <a:t>More than 80% of the nation’s 20 million college students feel “exhausted and overwhelmed by stress” - and more than one-third feel “depressed” to the point of dysfunction</a:t>
            </a:r>
          </a:p>
          <a:p>
            <a:r>
              <a:rPr lang="en-US" b="1" dirty="0"/>
              <a:t> </a:t>
            </a:r>
          </a:p>
          <a:p>
            <a:endParaRPr lang="en-US" b="1" dirty="0"/>
          </a:p>
        </p:txBody>
      </p:sp>
      <p:sp>
        <p:nvSpPr>
          <p:cNvPr id="4" name="Slide Number Placeholder 3"/>
          <p:cNvSpPr>
            <a:spLocks noGrp="1"/>
          </p:cNvSpPr>
          <p:nvPr>
            <p:ph type="sldNum" sz="quarter" idx="10"/>
          </p:nvPr>
        </p:nvSpPr>
        <p:spPr/>
        <p:txBody>
          <a:bodyPr/>
          <a:lstStyle/>
          <a:p>
            <a:fld id="{62EBB34B-1EE1-7046-9BB4-E3528EEDFAE3}" type="slidenum">
              <a:rPr lang="en-US" smtClean="0"/>
              <a:t>2</a:t>
            </a:fld>
            <a:endParaRPr lang="en-US" dirty="0"/>
          </a:p>
        </p:txBody>
      </p:sp>
    </p:spTree>
    <p:extLst>
      <p:ext uri="{BB962C8B-B14F-4D97-AF65-F5344CB8AC3E}">
        <p14:creationId xmlns:p14="http://schemas.microsoft.com/office/powerpoint/2010/main" val="3737079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42</a:t>
            </a:fld>
            <a:endParaRPr lang="en-US" dirty="0"/>
          </a:p>
        </p:txBody>
      </p:sp>
    </p:spTree>
    <p:extLst>
      <p:ext uri="{BB962C8B-B14F-4D97-AF65-F5344CB8AC3E}">
        <p14:creationId xmlns:p14="http://schemas.microsoft.com/office/powerpoint/2010/main" val="29053766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43</a:t>
            </a:fld>
            <a:endParaRPr lang="en-US" dirty="0"/>
          </a:p>
        </p:txBody>
      </p:sp>
    </p:spTree>
    <p:extLst>
      <p:ext uri="{BB962C8B-B14F-4D97-AF65-F5344CB8AC3E}">
        <p14:creationId xmlns:p14="http://schemas.microsoft.com/office/powerpoint/2010/main" val="3794377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EBB34B-1EE1-7046-9BB4-E3528EEDFAE3}" type="slidenum">
              <a:rPr lang="en-US" smtClean="0"/>
              <a:t>45</a:t>
            </a:fld>
            <a:endParaRPr lang="en-US" dirty="0"/>
          </a:p>
        </p:txBody>
      </p:sp>
    </p:spTree>
    <p:extLst>
      <p:ext uri="{BB962C8B-B14F-4D97-AF65-F5344CB8AC3E}">
        <p14:creationId xmlns:p14="http://schemas.microsoft.com/office/powerpoint/2010/main" val="2449090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Shawn’s verbiage:</a:t>
            </a:r>
          </a:p>
          <a:p>
            <a:endParaRPr lang="en-US" dirty="0"/>
          </a:p>
          <a:p>
            <a:r>
              <a:rPr lang="en-US" b="1" dirty="0"/>
              <a:t>Americans spend over $100 billion annually on “feel better” products, from painkillers and anti-depressants to alternative and complementary therapies</a:t>
            </a:r>
            <a:endParaRPr lang="en-US" dirty="0"/>
          </a:p>
          <a:p>
            <a:endParaRPr lang="en-US" b="1" dirty="0"/>
          </a:p>
          <a:p>
            <a:r>
              <a:rPr lang="en-US" b="1" dirty="0"/>
              <a:t>Nearly 100 million Americans suffer from occasional aches and pains – and is one of the most common reasons that people look to complementary and alternative medicine (CAM) for non-pharmaceutical options</a:t>
            </a:r>
            <a:endParaRPr lang="en-US" dirty="0"/>
          </a:p>
          <a:p>
            <a:r>
              <a:rPr lang="en-US" i="1" dirty="0"/>
              <a:t> </a:t>
            </a:r>
            <a:endParaRPr lang="en-US" dirty="0"/>
          </a:p>
          <a:p>
            <a:r>
              <a:rPr lang="en-US" b="1" dirty="0"/>
              <a:t>Globally, more than 350 million people are affected by feelings of depression each year</a:t>
            </a:r>
            <a:endParaRPr lang="en-US" dirty="0"/>
          </a:p>
          <a:p>
            <a:endParaRPr lang="en-US" b="1" dirty="0"/>
          </a:p>
          <a:p>
            <a:r>
              <a:rPr lang="en-US" b="1" dirty="0"/>
              <a:t>Nearly 90% of adolescents struggle with feelings of depression and anxiety before the age of 18</a:t>
            </a:r>
            <a:endParaRPr lang="en-US" dirty="0"/>
          </a:p>
          <a:p>
            <a:endParaRPr lang="en-US" b="1" dirty="0"/>
          </a:p>
          <a:p>
            <a:r>
              <a:rPr lang="en-US" b="1" dirty="0"/>
              <a:t>Globally, more than 800,000 people die by suicide every year – around one person every 40 seconds. In the United States, more than 40,000 Americans commit suicide each year – that’s more than 100 suicides per day</a:t>
            </a:r>
            <a:endParaRPr lang="en-US" dirty="0"/>
          </a:p>
          <a:p>
            <a:endParaRPr lang="en-US" b="1" dirty="0"/>
          </a:p>
          <a:p>
            <a:r>
              <a:rPr lang="en-US" b="1" dirty="0"/>
              <a:t>Every year, more than 24 million people, some as young as 12 years old, receive treatment for illicit drug or alcohol abuse</a:t>
            </a:r>
            <a:endParaRPr lang="en-US" dirty="0"/>
          </a:p>
          <a:p>
            <a:r>
              <a:rPr lang="en-US" i="1" dirty="0"/>
              <a:t> </a:t>
            </a:r>
            <a:endParaRPr lang="en-US" dirty="0"/>
          </a:p>
          <a:p>
            <a:r>
              <a:rPr lang="en-US" b="1" dirty="0"/>
              <a:t>Approximately 1 in 5 new mothers in the U.S. have postpartum depression each year</a:t>
            </a:r>
            <a:endParaRPr lang="en-US" dirty="0"/>
          </a:p>
          <a:p>
            <a:r>
              <a:rPr lang="en-US" dirty="0"/>
              <a:t> </a:t>
            </a:r>
          </a:p>
          <a:p>
            <a:r>
              <a:rPr lang="en-US" b="1" dirty="0"/>
              <a:t>The World Health Organization calls stress “the health epidemic of the 21st century” with more than 350 million people affected around the world</a:t>
            </a:r>
            <a:endParaRPr lang="en-US" dirty="0"/>
          </a:p>
          <a:p>
            <a:r>
              <a:rPr lang="en-US" i="1" dirty="0"/>
              <a:t> </a:t>
            </a:r>
            <a:endParaRPr lang="en-US" dirty="0"/>
          </a:p>
          <a:p>
            <a:r>
              <a:rPr lang="en-US" b="1" dirty="0"/>
              <a:t>More than 80% of the nation’s 20 million college students feel “exhausted and overwhelmed by stress” - and more than one-third feel “depressed” to the point of dysfunction</a:t>
            </a:r>
            <a:endParaRPr lang="en-US" dirty="0"/>
          </a:p>
          <a:p>
            <a:endParaRPr lang="en-US" dirty="0"/>
          </a:p>
          <a:p>
            <a:endParaRPr lang="en-US" b="1" dirty="0"/>
          </a:p>
          <a:p>
            <a:endParaRPr lang="en-US" b="1" dirty="0"/>
          </a:p>
          <a:p>
            <a:r>
              <a:rPr lang="en-US" b="1" dirty="0"/>
              <a:t>SOURCES:</a:t>
            </a:r>
          </a:p>
          <a:p>
            <a:r>
              <a:rPr lang="en-US" b="1" dirty="0"/>
              <a:t>Grim Reality Statistics</a:t>
            </a:r>
            <a:endParaRPr lang="en-US" dirty="0"/>
          </a:p>
          <a:p>
            <a:r>
              <a:rPr lang="en-US" dirty="0"/>
              <a:t> </a:t>
            </a:r>
          </a:p>
          <a:p>
            <a:r>
              <a:rPr lang="en-US" b="1" dirty="0"/>
              <a:t>Americans spend over $100 billion annually on “feel better” products, from painkillers and anti-depressants to alternative and complementary therapies</a:t>
            </a:r>
            <a:endParaRPr lang="en-US" dirty="0"/>
          </a:p>
          <a:p>
            <a:r>
              <a:rPr lang="en-US" i="1" dirty="0"/>
              <a:t> Centers for Disease Control and Prevention (CDC) </a:t>
            </a:r>
            <a:r>
              <a:rPr lang="en-US" i="1" u="sng" dirty="0">
                <a:hlinkClick r:id="rId3"/>
              </a:rPr>
              <a:t>https://www.cdc.gov/nchs/data/hus/hus13.pdf</a:t>
            </a:r>
            <a:r>
              <a:rPr lang="en-US" i="1" dirty="0"/>
              <a:t>;</a:t>
            </a:r>
            <a:endParaRPr lang="en-US" dirty="0"/>
          </a:p>
          <a:p>
            <a:r>
              <a:rPr lang="en-US" i="1" dirty="0"/>
              <a:t>Journal of the American Medical Association (JAMA) Trends in Prescription Drug Use Among Adults in the United States From 1999-2012 </a:t>
            </a:r>
            <a:r>
              <a:rPr lang="en-US" i="1" u="sng" dirty="0">
                <a:hlinkClick r:id="rId4"/>
              </a:rPr>
              <a:t>http://jamanetwork.com/journals/jama/fullarticle/2467552</a:t>
            </a:r>
            <a:r>
              <a:rPr lang="en-US" i="1" dirty="0"/>
              <a:t>; National Survey on Drug Use and Health </a:t>
            </a:r>
            <a:r>
              <a:rPr lang="en-US" i="1" u="sng" dirty="0">
                <a:hlinkClick r:id="rId5"/>
              </a:rPr>
              <a:t>https://nsduhweb.rti.org/respweb/homepage.cfm</a:t>
            </a:r>
            <a:r>
              <a:rPr lang="en-US" i="1" dirty="0"/>
              <a:t>; National Center for Complementary and Integrative Medicine (NCCIM)  </a:t>
            </a:r>
            <a:r>
              <a:rPr lang="en-US" i="1" u="sng" dirty="0">
                <a:hlinkClick r:id="rId6"/>
              </a:rPr>
              <a:t>https://nccih.nih.gov/news/press/cost-spending-06222016</a:t>
            </a:r>
            <a:endParaRPr lang="en-US" dirty="0"/>
          </a:p>
          <a:p>
            <a:r>
              <a:rPr lang="en-US" dirty="0"/>
              <a:t> </a:t>
            </a:r>
          </a:p>
          <a:p>
            <a:r>
              <a:rPr lang="en-US" b="1" dirty="0"/>
              <a:t>Nearly 100 million Americans suffer from occasional aches and pains – and is one of the most common reasons that people look to complementary and alternative medicine (CAM) for non-pharmaceutical options</a:t>
            </a:r>
            <a:endParaRPr lang="en-US" dirty="0"/>
          </a:p>
          <a:p>
            <a:r>
              <a:rPr lang="en-US" i="1" dirty="0"/>
              <a:t>National Institutes of Health (NIH), National Center for Complementary and Integrative Medicine (NCCIM), National Health Interview Survey (NHIS) </a:t>
            </a:r>
            <a:r>
              <a:rPr lang="en-US" i="1" u="sng" dirty="0">
                <a:hlinkClick r:id="rId7"/>
              </a:rPr>
              <a:t>https://nccih.nih.gov/news/press/08112015</a:t>
            </a:r>
            <a:r>
              <a:rPr lang="en-US" i="1" dirty="0"/>
              <a:t>; Washington Post </a:t>
            </a:r>
            <a:r>
              <a:rPr lang="en-US" i="1" u="sng" dirty="0">
                <a:hlinkClick r:id="rId8"/>
              </a:rPr>
              <a:t>https://www.washingtonpost.com/news/to-your-health/wp/2015/08/11/nih-more-than-1-in-10-american-adults-experience-chronic-pain/?utm_term=.4dd603a1f016</a:t>
            </a:r>
            <a:endParaRPr lang="en-US" dirty="0"/>
          </a:p>
          <a:p>
            <a:r>
              <a:rPr lang="en-US" i="1" dirty="0"/>
              <a:t> </a:t>
            </a:r>
            <a:endParaRPr lang="en-US" dirty="0"/>
          </a:p>
          <a:p>
            <a:r>
              <a:rPr lang="en-US" b="1" dirty="0"/>
              <a:t>Globally, more than 350 million people are affected by feelings of depression each year</a:t>
            </a:r>
            <a:endParaRPr lang="en-US" dirty="0"/>
          </a:p>
          <a:p>
            <a:r>
              <a:rPr lang="en-US" i="1" dirty="0"/>
              <a:t>National Institute for Mental Health (NIMH) </a:t>
            </a:r>
            <a:r>
              <a:rPr lang="en-US" i="1" u="sng" dirty="0">
                <a:hlinkClick r:id="rId9"/>
              </a:rPr>
              <a:t>https://www.nimh.nih.gov/health/publications/depression/index.shtml</a:t>
            </a:r>
            <a:r>
              <a:rPr lang="en-US" i="1" dirty="0"/>
              <a:t>; Healthline </a:t>
            </a:r>
            <a:r>
              <a:rPr lang="en-US" i="1" u="sng" dirty="0">
                <a:hlinkClick r:id="rId10"/>
              </a:rPr>
              <a:t>http://www.healthline.com/health/depression/facts-statistics-infographic</a:t>
            </a:r>
            <a:r>
              <a:rPr lang="en-US" i="1" dirty="0"/>
              <a:t>; National Alliance on Mental Illness (NAMI) </a:t>
            </a:r>
            <a:r>
              <a:rPr lang="en-US" i="1" u="sng" dirty="0">
                <a:hlinkClick r:id="rId11"/>
              </a:rPr>
              <a:t>https://www.nami.org</a:t>
            </a:r>
            <a:endParaRPr lang="en-US" dirty="0"/>
          </a:p>
          <a:p>
            <a:r>
              <a:rPr lang="en-US" dirty="0"/>
              <a:t> </a:t>
            </a:r>
          </a:p>
          <a:p>
            <a:r>
              <a:rPr lang="en-US" b="1" dirty="0"/>
              <a:t>Nearly 90% of adolescents struggle with feelings of depression and anxiety before the age of 18</a:t>
            </a:r>
            <a:endParaRPr lang="en-US" dirty="0"/>
          </a:p>
          <a:p>
            <a:r>
              <a:rPr lang="en-US" i="1" dirty="0"/>
              <a:t>Depression in Children and Teens, WebMD </a:t>
            </a:r>
            <a:r>
              <a:rPr lang="en-US" i="1" u="sng" dirty="0">
                <a:hlinkClick r:id="rId12"/>
              </a:rPr>
              <a:t>http://www.webmd.com/depression/tc/depression-in-childhood-and-adolescence-topic-overview#1</a:t>
            </a:r>
            <a:r>
              <a:rPr lang="en-US" i="1" dirty="0"/>
              <a:t>; National Institute of Mental Health (NIMH) </a:t>
            </a:r>
            <a:r>
              <a:rPr lang="en-US" i="1" u="sng" dirty="0">
                <a:hlinkClick r:id="rId13"/>
              </a:rPr>
              <a:t>https://www.nimh.nih.gov/health/statistics/prevalence/any-disorder-among-children.shtml</a:t>
            </a:r>
            <a:endParaRPr lang="en-US" dirty="0"/>
          </a:p>
          <a:p>
            <a:r>
              <a:rPr lang="en-US" i="1" dirty="0"/>
              <a:t> </a:t>
            </a:r>
            <a:endParaRPr lang="en-US" dirty="0"/>
          </a:p>
          <a:p>
            <a:r>
              <a:rPr lang="en-US" b="1" dirty="0"/>
              <a:t>Globally, more than 800,000 people die by suicide every year – around one person every 40 seconds. In the United States, more than 40,000 Americans commit suicide each year – that’s more than 100 suicides per day.</a:t>
            </a:r>
            <a:endParaRPr lang="en-US" dirty="0"/>
          </a:p>
          <a:p>
            <a:r>
              <a:rPr lang="en-US" i="1" dirty="0"/>
              <a:t> Centers for Disease Control &amp; Prevention, National Center for Health Statistics, Increase in Suicide in the United States, 1999–2014, NCHS Data Brief No. 241, April 2016; New York Times </a:t>
            </a:r>
            <a:r>
              <a:rPr lang="en-US" i="1" u="sng" dirty="0">
                <a:hlinkClick r:id="rId14"/>
              </a:rPr>
              <a:t>https://www.nytimes.com/2016/04/22/health/us-suicide-rate-surges-to-a-30-year-high.html?_r=0</a:t>
            </a:r>
            <a:r>
              <a:rPr lang="en-US" i="1" dirty="0"/>
              <a:t>; World Health Organization (WHO) </a:t>
            </a:r>
            <a:r>
              <a:rPr lang="en-US" i="1" u="sng" dirty="0">
                <a:hlinkClick r:id="rId15"/>
              </a:rPr>
              <a:t>http://www.who.int/mediacentre/news/releases/2014/suicide-prevention-report/en/</a:t>
            </a:r>
            <a:endParaRPr lang="en-US" dirty="0"/>
          </a:p>
          <a:p>
            <a:r>
              <a:rPr lang="en-US" dirty="0"/>
              <a:t> </a:t>
            </a:r>
          </a:p>
          <a:p>
            <a:r>
              <a:rPr lang="en-US" b="1" dirty="0"/>
              <a:t>Every year, more than 24 million people, some as young as 12 years old, receive treatment for illicit drug or alcohol abuse</a:t>
            </a:r>
            <a:endParaRPr lang="en-US" dirty="0"/>
          </a:p>
          <a:p>
            <a:r>
              <a:rPr lang="en-US" i="1" dirty="0"/>
              <a:t>National Institutes of Health (NIH); National Institute on Drug Abuse (NIDA) </a:t>
            </a:r>
            <a:r>
              <a:rPr lang="en-US" i="1" u="sng" dirty="0">
                <a:hlinkClick r:id="rId16"/>
              </a:rPr>
              <a:t>https://www.drugabuse.gov/related-topics/trends-statistics</a:t>
            </a:r>
            <a:r>
              <a:rPr lang="en-US" i="1" dirty="0"/>
              <a:t>; Substance Abuse and Mental Health Services Administration’s (SAMHSA’s) National Survey on Drug Use and Health </a:t>
            </a:r>
            <a:r>
              <a:rPr lang="en-US" i="1" u="sng" dirty="0">
                <a:hlinkClick r:id="rId17"/>
              </a:rPr>
              <a:t>https://www.drugabuse.gov/publications/drugfacts/treatment-statistics</a:t>
            </a:r>
            <a:endParaRPr lang="en-US" dirty="0"/>
          </a:p>
          <a:p>
            <a:r>
              <a:rPr lang="en-US" i="1" dirty="0"/>
              <a:t> </a:t>
            </a:r>
            <a:endParaRPr lang="en-US" dirty="0"/>
          </a:p>
          <a:p>
            <a:r>
              <a:rPr lang="en-US" i="1" dirty="0"/>
              <a:t> </a:t>
            </a:r>
            <a:endParaRPr lang="en-US" dirty="0"/>
          </a:p>
          <a:p>
            <a:r>
              <a:rPr lang="en-US" b="1" dirty="0"/>
              <a:t>Approximately 1 in 5 new mothers in the U.S. have postpartum depression each year</a:t>
            </a:r>
            <a:endParaRPr lang="en-US" dirty="0"/>
          </a:p>
          <a:p>
            <a:r>
              <a:rPr lang="en-US" i="1" dirty="0"/>
              <a:t>Centers for Disease Control and Prevention </a:t>
            </a:r>
            <a:r>
              <a:rPr lang="en-US" i="1" u="sng" dirty="0">
                <a:hlinkClick r:id="rId18"/>
              </a:rPr>
              <a:t>https://www.cdc.gov/reproductivehealth/depression/index.htm</a:t>
            </a:r>
            <a:r>
              <a:rPr lang="en-US" i="1" dirty="0"/>
              <a:t>; Postpartum Progress </a:t>
            </a:r>
            <a:r>
              <a:rPr lang="en-US" i="1" u="sng" dirty="0">
                <a:hlinkClick r:id="rId19"/>
              </a:rPr>
              <a:t>http://postpartumprogress.org/the-facts-about-postpartum-depression/</a:t>
            </a:r>
            <a:r>
              <a:rPr lang="en-US" i="1" dirty="0"/>
              <a:t>; American Psychological Association (APA) </a:t>
            </a:r>
            <a:r>
              <a:rPr lang="en-US" i="1" u="sng" dirty="0">
                <a:hlinkClick r:id="rId20"/>
              </a:rPr>
              <a:t>http://www.apa.org/pi/women/resources/reports/postpartum-depression.aspx</a:t>
            </a:r>
            <a:endParaRPr lang="en-US" dirty="0"/>
          </a:p>
          <a:p>
            <a:r>
              <a:rPr lang="en-US" i="1" dirty="0"/>
              <a:t> </a:t>
            </a:r>
            <a:endParaRPr lang="en-US" dirty="0"/>
          </a:p>
          <a:p>
            <a:r>
              <a:rPr lang="en-US" dirty="0"/>
              <a:t> </a:t>
            </a:r>
          </a:p>
          <a:p>
            <a:r>
              <a:rPr lang="en-US" b="1" dirty="0"/>
              <a:t>The World Health Organization calls stress “the health epidemic of the 21st century” with more than 350 million people affected around the world</a:t>
            </a:r>
            <a:endParaRPr lang="en-US" dirty="0"/>
          </a:p>
          <a:p>
            <a:r>
              <a:rPr lang="en-US" i="1" dirty="0"/>
              <a:t>World Health Organization (WHO) </a:t>
            </a:r>
            <a:r>
              <a:rPr lang="en-US" i="1" u="sng" dirty="0">
                <a:hlinkClick r:id="rId21"/>
              </a:rPr>
              <a:t>http://www.who.int/mediacentre/factsheets/fs369/en/</a:t>
            </a:r>
            <a:r>
              <a:rPr lang="en-US" i="1" dirty="0"/>
              <a:t>; </a:t>
            </a:r>
            <a:r>
              <a:rPr lang="en-US" i="1" u="sng" dirty="0">
                <a:hlinkClick r:id="rId22"/>
              </a:rPr>
              <a:t>http://www.who.int/mediacentre/factsheets/fs396/en/</a:t>
            </a:r>
            <a:r>
              <a:rPr lang="en-US" i="1" dirty="0"/>
              <a:t>; Business News Daily </a:t>
            </a:r>
            <a:r>
              <a:rPr lang="en-US" i="1" u="sng" dirty="0">
                <a:hlinkClick r:id="rId23"/>
              </a:rPr>
              <a:t>http://www.businessnewsdaily.com/2267-workplace-stress-health-epidemic-perventable-employee-assistance-programs.html</a:t>
            </a:r>
            <a:r>
              <a:rPr lang="en-US" i="1" dirty="0"/>
              <a:t>; Stress: Concepts, Cognition, Emotion, and Behavior </a:t>
            </a:r>
            <a:r>
              <a:rPr lang="en-US" i="1" u="sng" dirty="0">
                <a:hlinkClick r:id="rId24"/>
              </a:rPr>
              <a:t>http://scitechconnect.elsevier.com/stress-health-epidemic-21st-century/</a:t>
            </a:r>
            <a:r>
              <a:rPr lang="en-US" i="1" dirty="0"/>
              <a:t>; WHO World Mental Health </a:t>
            </a:r>
            <a:r>
              <a:rPr lang="en-US" i="1" u="sng" dirty="0">
                <a:hlinkClick r:id="rId25"/>
              </a:rPr>
              <a:t>http://www.who.int/mental_health/world-mental-health-day/2016/en/</a:t>
            </a:r>
            <a:endParaRPr lang="en-US" dirty="0"/>
          </a:p>
          <a:p>
            <a:r>
              <a:rPr lang="en-US" i="1" dirty="0"/>
              <a:t>  </a:t>
            </a:r>
            <a:endParaRPr lang="en-US" dirty="0"/>
          </a:p>
          <a:p>
            <a:r>
              <a:rPr lang="en-US" i="1" dirty="0"/>
              <a:t> </a:t>
            </a:r>
            <a:endParaRPr lang="en-US" dirty="0"/>
          </a:p>
          <a:p>
            <a:r>
              <a:rPr lang="en-US" b="1" dirty="0"/>
              <a:t>More than 80% of the nation’s 20 million college students feel “exhausted and overwhelmed by stress” - and more than one-third feel “depressed” to the point of dysfunction</a:t>
            </a:r>
            <a:endParaRPr lang="en-US" dirty="0"/>
          </a:p>
          <a:p>
            <a:r>
              <a:rPr lang="en-US" i="1" dirty="0"/>
              <a:t>American College Health Association </a:t>
            </a:r>
            <a:r>
              <a:rPr lang="en-US" i="1" u="sng" dirty="0">
                <a:hlinkClick r:id="rId26"/>
              </a:rPr>
              <a:t>http://www.acha.org/ACHA/Resources/Topics/MentalHealth.aspx</a:t>
            </a:r>
            <a:r>
              <a:rPr lang="en-US" i="1" dirty="0"/>
              <a:t>; American Psychological Association (APA) </a:t>
            </a:r>
            <a:r>
              <a:rPr lang="en-US" i="1" u="sng" dirty="0">
                <a:hlinkClick r:id="rId27"/>
              </a:rPr>
              <a:t>http://www.apa.org/monitor/2014/09/cover-pressure.aspx</a:t>
            </a:r>
            <a:r>
              <a:rPr lang="en-US" i="1" dirty="0"/>
              <a:t>; </a:t>
            </a:r>
            <a:endParaRPr lang="en-US" dirty="0"/>
          </a:p>
          <a:p>
            <a:r>
              <a:rPr lang="en-US" dirty="0"/>
              <a:t> </a:t>
            </a:r>
          </a:p>
          <a:p>
            <a:endParaRPr lang="en-US" b="1" dirty="0"/>
          </a:p>
        </p:txBody>
      </p:sp>
      <p:sp>
        <p:nvSpPr>
          <p:cNvPr id="4" name="Slide Number Placeholder 3"/>
          <p:cNvSpPr>
            <a:spLocks noGrp="1"/>
          </p:cNvSpPr>
          <p:nvPr>
            <p:ph type="sldNum" sz="quarter" idx="10"/>
          </p:nvPr>
        </p:nvSpPr>
        <p:spPr/>
        <p:txBody>
          <a:bodyPr/>
          <a:lstStyle/>
          <a:p>
            <a:fld id="{62EBB34B-1EE1-7046-9BB4-E3528EEDFAE3}" type="slidenum">
              <a:rPr lang="en-US" smtClean="0"/>
              <a:t>3</a:t>
            </a:fld>
            <a:endParaRPr lang="en-US" dirty="0"/>
          </a:p>
        </p:txBody>
      </p:sp>
    </p:spTree>
    <p:extLst>
      <p:ext uri="{BB962C8B-B14F-4D97-AF65-F5344CB8AC3E}">
        <p14:creationId xmlns:p14="http://schemas.microsoft.com/office/powerpoint/2010/main" val="4096889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EBB34B-1EE1-7046-9BB4-E3528EEDFAE3}" type="slidenum">
              <a:rPr lang="en-US" smtClean="0"/>
              <a:t>4</a:t>
            </a:fld>
            <a:endParaRPr lang="en-US" dirty="0"/>
          </a:p>
        </p:txBody>
      </p:sp>
    </p:spTree>
    <p:extLst>
      <p:ext uri="{BB962C8B-B14F-4D97-AF65-F5344CB8AC3E}">
        <p14:creationId xmlns:p14="http://schemas.microsoft.com/office/powerpoint/2010/main" val="406501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EBB34B-1EE1-7046-9BB4-E3528EEDFAE3}" type="slidenum">
              <a:rPr lang="en-US" smtClean="0"/>
              <a:t>10</a:t>
            </a:fld>
            <a:endParaRPr lang="en-US" dirty="0"/>
          </a:p>
        </p:txBody>
      </p:sp>
    </p:spTree>
    <p:extLst>
      <p:ext uri="{BB962C8B-B14F-4D97-AF65-F5344CB8AC3E}">
        <p14:creationId xmlns:p14="http://schemas.microsoft.com/office/powerpoint/2010/main" val="55322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EBB34B-1EE1-7046-9BB4-E3528EEDFAE3}" type="slidenum">
              <a:rPr lang="en-US" smtClean="0"/>
              <a:t>12</a:t>
            </a:fld>
            <a:endParaRPr lang="en-US" dirty="0"/>
          </a:p>
        </p:txBody>
      </p:sp>
    </p:spTree>
    <p:extLst>
      <p:ext uri="{BB962C8B-B14F-4D97-AF65-F5344CB8AC3E}">
        <p14:creationId xmlns:p14="http://schemas.microsoft.com/office/powerpoint/2010/main" val="758555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13</a:t>
            </a:fld>
            <a:endParaRPr lang="en-US" dirty="0"/>
          </a:p>
        </p:txBody>
      </p:sp>
    </p:spTree>
    <p:extLst>
      <p:ext uri="{BB962C8B-B14F-4D97-AF65-F5344CB8AC3E}">
        <p14:creationId xmlns:p14="http://schemas.microsoft.com/office/powerpoint/2010/main" val="1131908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14</a:t>
            </a:fld>
            <a:endParaRPr lang="en-US" dirty="0"/>
          </a:p>
        </p:txBody>
      </p:sp>
    </p:spTree>
    <p:extLst>
      <p:ext uri="{BB962C8B-B14F-4D97-AF65-F5344CB8AC3E}">
        <p14:creationId xmlns:p14="http://schemas.microsoft.com/office/powerpoint/2010/main" val="2397994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Add callouts</a:t>
            </a:r>
          </a:p>
          <a:p>
            <a:endParaRPr lang="en-US" dirty="0">
              <a:cs typeface="Calibri"/>
            </a:endParaRPr>
          </a:p>
        </p:txBody>
      </p:sp>
      <p:sp>
        <p:nvSpPr>
          <p:cNvPr id="4" name="Slide Number Placeholder 3"/>
          <p:cNvSpPr>
            <a:spLocks noGrp="1"/>
          </p:cNvSpPr>
          <p:nvPr>
            <p:ph type="sldNum" sz="quarter" idx="5"/>
          </p:nvPr>
        </p:nvSpPr>
        <p:spPr/>
        <p:txBody>
          <a:bodyPr/>
          <a:lstStyle/>
          <a:p>
            <a:fld id="{62EBB34B-1EE1-7046-9BB4-E3528EEDFAE3}" type="slidenum">
              <a:rPr lang="en-US" smtClean="0"/>
              <a:pPr/>
              <a:t>16</a:t>
            </a:fld>
            <a:endParaRPr lang="en-US" dirty="0"/>
          </a:p>
        </p:txBody>
      </p:sp>
    </p:spTree>
    <p:extLst>
      <p:ext uri="{BB962C8B-B14F-4D97-AF65-F5344CB8AC3E}">
        <p14:creationId xmlns:p14="http://schemas.microsoft.com/office/powerpoint/2010/main" val="23833189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11" name="Shape 33"/>
          <p:cNvSpPr txBox="1">
            <a:spLocks noGrp="1"/>
          </p:cNvSpPr>
          <p:nvPr>
            <p:ph type="title"/>
          </p:nvPr>
        </p:nvSpPr>
        <p:spPr>
          <a:xfrm>
            <a:off x="965201" y="2676246"/>
            <a:ext cx="10567774" cy="1325564"/>
          </a:xfrm>
          <a:prstGeom prst="rect">
            <a:avLst/>
          </a:prstGeom>
        </p:spPr>
        <p:txBody>
          <a:bodyPr lIns="91425" tIns="91425" rIns="91425" bIns="91425" anchor="ctr" anchorCtr="0">
            <a:normAutofit/>
          </a:bodyPr>
          <a:lstStyle>
            <a:lvl1pPr lvl="0" algn="ctr" rtl="0">
              <a:spcBef>
                <a:spcPts val="0"/>
              </a:spcBef>
              <a:defRPr sz="3600" b="1">
                <a:solidFill>
                  <a:srgbClr val="3F2A56"/>
                </a:solidFill>
                <a:latin typeface="Verdana" charset="0"/>
                <a:ea typeface="Verdana" charset="0"/>
                <a:cs typeface="Verdana"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pic>
        <p:nvPicPr>
          <p:cNvPr id="7" name="Picture 6">
            <a:extLst>
              <a:ext uri="{FF2B5EF4-FFF2-40B4-BE49-F238E27FC236}">
                <a16:creationId xmlns:a16="http://schemas.microsoft.com/office/drawing/2014/main" id="{B9E0EE70-FF42-754B-9C94-3B3C07A89514}"/>
              </a:ext>
            </a:extLst>
          </p:cNvPr>
          <p:cNvPicPr>
            <a:picLocks noChangeAspect="1"/>
          </p:cNvPicPr>
          <p:nvPr userDrawn="1"/>
        </p:nvPicPr>
        <p:blipFill>
          <a:blip r:embed="rId3"/>
          <a:stretch>
            <a:fillRect/>
          </a:stretch>
        </p:blipFill>
        <p:spPr>
          <a:xfrm>
            <a:off x="4487508" y="6319164"/>
            <a:ext cx="3216983" cy="390050"/>
          </a:xfrm>
          <a:prstGeom prst="rect">
            <a:avLst/>
          </a:prstGeom>
        </p:spPr>
      </p:pic>
      <p:cxnSp>
        <p:nvCxnSpPr>
          <p:cNvPr id="8" name="Straight Connector 7">
            <a:extLst>
              <a:ext uri="{FF2B5EF4-FFF2-40B4-BE49-F238E27FC236}">
                <a16:creationId xmlns:a16="http://schemas.microsoft.com/office/drawing/2014/main" id="{BEC4DE73-FAE9-614E-B6D9-B9E8C2CA558E}"/>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FDB4DC9-F78B-6D4B-A2B3-4F5A9741132E}"/>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409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FCDEFE-8519-944F-BF8A-07E3386F0CC6}"/>
              </a:ext>
            </a:extLst>
          </p:cNvPr>
          <p:cNvPicPr>
            <a:picLocks noChangeAspect="1"/>
          </p:cNvPicPr>
          <p:nvPr userDrawn="1"/>
        </p:nvPicPr>
        <p:blipFill>
          <a:blip r:embed="rId3">
            <a:lum bright="70000" contrast="-70000"/>
          </a:blip>
          <a:stretch>
            <a:fillRect/>
          </a:stretch>
        </p:blipFill>
        <p:spPr>
          <a:xfrm>
            <a:off x="4487508" y="6320688"/>
            <a:ext cx="3216984" cy="390050"/>
          </a:xfrm>
          <a:prstGeom prst="rect">
            <a:avLst/>
          </a:prstGeom>
        </p:spPr>
      </p:pic>
      <p:cxnSp>
        <p:nvCxnSpPr>
          <p:cNvPr id="7" name="Straight Connector 6">
            <a:extLst>
              <a:ext uri="{FF2B5EF4-FFF2-40B4-BE49-F238E27FC236}">
                <a16:creationId xmlns:a16="http://schemas.microsoft.com/office/drawing/2014/main" id="{C7BC6D35-69FC-2C4D-A7B2-F5CC3BDA6575}"/>
              </a:ext>
            </a:extLst>
          </p:cNvPr>
          <p:cNvCxnSpPr>
            <a:cxnSpLocks/>
          </p:cNvCxnSpPr>
          <p:nvPr userDrawn="1"/>
        </p:nvCxnSpPr>
        <p:spPr>
          <a:xfrm>
            <a:off x="6357634" y="6515713"/>
            <a:ext cx="0" cy="167671"/>
          </a:xfrm>
          <a:prstGeom prst="line">
            <a:avLst/>
          </a:prstGeom>
          <a:ln w="0">
            <a:solidFill>
              <a:srgbClr val="DFD9E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FC0C1EE-8AF4-8F4B-B8BD-5AABA6814B71}"/>
              </a:ext>
            </a:extLst>
          </p:cNvPr>
          <p:cNvCxnSpPr>
            <a:cxnSpLocks/>
          </p:cNvCxnSpPr>
          <p:nvPr userDrawn="1"/>
        </p:nvCxnSpPr>
        <p:spPr>
          <a:xfrm>
            <a:off x="5352066" y="6515713"/>
            <a:ext cx="0" cy="167671"/>
          </a:xfrm>
          <a:prstGeom prst="line">
            <a:avLst/>
          </a:prstGeom>
          <a:ln w="0">
            <a:solidFill>
              <a:srgbClr val="DFD9E6"/>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2E3023D9-0138-B04C-B4BD-895A195FE0E9}"/>
              </a:ext>
            </a:extLst>
          </p:cNvPr>
          <p:cNvSpPr>
            <a:spLocks noGrp="1"/>
          </p:cNvSpPr>
          <p:nvPr>
            <p:ph type="ctrTitle" hasCustomPrompt="1"/>
          </p:nvPr>
        </p:nvSpPr>
        <p:spPr>
          <a:xfrm>
            <a:off x="1524000" y="2550744"/>
            <a:ext cx="9144000" cy="659232"/>
          </a:xfrm>
        </p:spPr>
        <p:txBody>
          <a:bodyPr anchor="b" anchorCtr="0">
            <a:normAutofit/>
          </a:bodyPr>
          <a:lstStyle>
            <a:lvl1pPr algn="ctr">
              <a:defRPr sz="4000" b="1">
                <a:solidFill>
                  <a:schemeClr val="bg1"/>
                </a:solidFill>
                <a:latin typeface="Verdana" charset="0"/>
                <a:ea typeface="Verdana" charset="0"/>
                <a:cs typeface="Verdana" charset="0"/>
              </a:defRPr>
            </a:lvl1pPr>
          </a:lstStyle>
          <a:p>
            <a:r>
              <a:rPr lang="en-US" dirty="0"/>
              <a:t>Click to add subtitle</a:t>
            </a:r>
          </a:p>
        </p:txBody>
      </p:sp>
      <p:sp>
        <p:nvSpPr>
          <p:cNvPr id="10" name="Subtitle 2">
            <a:extLst>
              <a:ext uri="{FF2B5EF4-FFF2-40B4-BE49-F238E27FC236}">
                <a16:creationId xmlns:a16="http://schemas.microsoft.com/office/drawing/2014/main" id="{5B113B57-5FD1-4746-AC97-BC72ACB80049}"/>
              </a:ext>
            </a:extLst>
          </p:cNvPr>
          <p:cNvSpPr>
            <a:spLocks noGrp="1"/>
          </p:cNvSpPr>
          <p:nvPr>
            <p:ph type="subTitle" idx="1"/>
          </p:nvPr>
        </p:nvSpPr>
        <p:spPr>
          <a:xfrm>
            <a:off x="1524000" y="3328422"/>
            <a:ext cx="9144000" cy="176609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2254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9_Blank">
    <p:bg>
      <p:bgPr>
        <a:solidFill>
          <a:srgbClr val="3F2A56"/>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261000-BF17-2C43-B32B-7DBDA6E61F3D}"/>
              </a:ext>
            </a:extLst>
          </p:cNvPr>
          <p:cNvPicPr>
            <a:picLocks noChangeAspect="1"/>
          </p:cNvPicPr>
          <p:nvPr userDrawn="1"/>
        </p:nvPicPr>
        <p:blipFill>
          <a:blip r:embed="rId2">
            <a:lum bright="70000" contrast="-70000"/>
          </a:blip>
          <a:stretch>
            <a:fillRect/>
          </a:stretch>
        </p:blipFill>
        <p:spPr>
          <a:xfrm>
            <a:off x="4487508" y="6320688"/>
            <a:ext cx="3216984" cy="390050"/>
          </a:xfrm>
          <a:prstGeom prst="rect">
            <a:avLst/>
          </a:prstGeom>
        </p:spPr>
      </p:pic>
      <p:cxnSp>
        <p:nvCxnSpPr>
          <p:cNvPr id="7" name="Straight Connector 6">
            <a:extLst>
              <a:ext uri="{FF2B5EF4-FFF2-40B4-BE49-F238E27FC236}">
                <a16:creationId xmlns:a16="http://schemas.microsoft.com/office/drawing/2014/main" id="{5CB80206-B6D4-0B48-BBFD-2007C99E285F}"/>
              </a:ext>
            </a:extLst>
          </p:cNvPr>
          <p:cNvCxnSpPr>
            <a:cxnSpLocks/>
          </p:cNvCxnSpPr>
          <p:nvPr userDrawn="1"/>
        </p:nvCxnSpPr>
        <p:spPr>
          <a:xfrm>
            <a:off x="6357634" y="6515713"/>
            <a:ext cx="0" cy="167671"/>
          </a:xfrm>
          <a:prstGeom prst="line">
            <a:avLst/>
          </a:prstGeom>
          <a:ln w="0">
            <a:solidFill>
              <a:srgbClr val="DFD9E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D0746FD-270B-5542-A3D3-139DDA627FE3}"/>
              </a:ext>
            </a:extLst>
          </p:cNvPr>
          <p:cNvCxnSpPr>
            <a:cxnSpLocks/>
          </p:cNvCxnSpPr>
          <p:nvPr userDrawn="1"/>
        </p:nvCxnSpPr>
        <p:spPr>
          <a:xfrm>
            <a:off x="5352066" y="6515713"/>
            <a:ext cx="0" cy="167671"/>
          </a:xfrm>
          <a:prstGeom prst="line">
            <a:avLst/>
          </a:prstGeom>
          <a:ln w="0">
            <a:solidFill>
              <a:srgbClr val="DFD9E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0_Blank">
    <p:bg>
      <p:bgPr>
        <a:solidFill>
          <a:srgbClr val="DDDAE8"/>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364F01-5751-2F49-A679-634CDBD024A2}"/>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7" name="Straight Connector 6">
            <a:extLst>
              <a:ext uri="{FF2B5EF4-FFF2-40B4-BE49-F238E27FC236}">
                <a16:creationId xmlns:a16="http://schemas.microsoft.com/office/drawing/2014/main" id="{19EF0A24-AF94-5D4D-AE96-2D4F145828C6}"/>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56A9F5A-CE74-FD47-BE2E-13A5159EBC3D}"/>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EBA39F-8725-9840-8988-C9E84246AF4F}"/>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7" name="Straight Connector 6">
            <a:extLst>
              <a:ext uri="{FF2B5EF4-FFF2-40B4-BE49-F238E27FC236}">
                <a16:creationId xmlns:a16="http://schemas.microsoft.com/office/drawing/2014/main" id="{E8BB7F67-7024-664F-91EF-200CC667269B}"/>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D2A1D82-B1BC-CD4D-8525-57DE8EC1B0BC}"/>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5_Blank">
    <p:bg>
      <p:bgPr>
        <a:solidFill>
          <a:srgbClr val="3F2A5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9EF3DF-27D3-0A47-B7A6-9166A251BF79}"/>
              </a:ext>
            </a:extLst>
          </p:cNvPr>
          <p:cNvPicPr>
            <a:picLocks noChangeAspect="1"/>
          </p:cNvPicPr>
          <p:nvPr userDrawn="1"/>
        </p:nvPicPr>
        <p:blipFill>
          <a:blip r:embed="rId2">
            <a:lum bright="70000" contrast="-70000"/>
          </a:blip>
          <a:stretch>
            <a:fillRect/>
          </a:stretch>
        </p:blipFill>
        <p:spPr>
          <a:xfrm>
            <a:off x="238237" y="124552"/>
            <a:ext cx="3216984" cy="390050"/>
          </a:xfrm>
          <a:prstGeom prst="rect">
            <a:avLst/>
          </a:prstGeom>
        </p:spPr>
      </p:pic>
      <p:cxnSp>
        <p:nvCxnSpPr>
          <p:cNvPr id="6" name="Straight Connector 5">
            <a:extLst>
              <a:ext uri="{FF2B5EF4-FFF2-40B4-BE49-F238E27FC236}">
                <a16:creationId xmlns:a16="http://schemas.microsoft.com/office/drawing/2014/main" id="{AB72C92C-0856-9744-9731-B5FD8B16C8EC}"/>
              </a:ext>
            </a:extLst>
          </p:cNvPr>
          <p:cNvCxnSpPr>
            <a:cxnSpLocks/>
          </p:cNvCxnSpPr>
          <p:nvPr userDrawn="1"/>
        </p:nvCxnSpPr>
        <p:spPr>
          <a:xfrm>
            <a:off x="2108363" y="319577"/>
            <a:ext cx="0" cy="167671"/>
          </a:xfrm>
          <a:prstGeom prst="line">
            <a:avLst/>
          </a:prstGeom>
          <a:ln w="0">
            <a:solidFill>
              <a:srgbClr val="DFD9E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0FC77AC-4B53-E84E-8DF8-5EB41E1D68E8}"/>
              </a:ext>
            </a:extLst>
          </p:cNvPr>
          <p:cNvCxnSpPr>
            <a:cxnSpLocks/>
          </p:cNvCxnSpPr>
          <p:nvPr userDrawn="1"/>
        </p:nvCxnSpPr>
        <p:spPr>
          <a:xfrm>
            <a:off x="1102795" y="319577"/>
            <a:ext cx="0" cy="167671"/>
          </a:xfrm>
          <a:prstGeom prst="line">
            <a:avLst/>
          </a:prstGeom>
          <a:ln w="0">
            <a:solidFill>
              <a:srgbClr val="DFD9E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7_Blank">
    <p:bg>
      <p:bgPr>
        <a:solidFill>
          <a:srgbClr val="DDDAE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74CE97-C91B-9044-86C1-5405E1E4B868}"/>
              </a:ext>
            </a:extLst>
          </p:cNvPr>
          <p:cNvPicPr>
            <a:picLocks noChangeAspect="1"/>
          </p:cNvPicPr>
          <p:nvPr userDrawn="1"/>
        </p:nvPicPr>
        <p:blipFill>
          <a:blip r:embed="rId2"/>
          <a:stretch>
            <a:fillRect/>
          </a:stretch>
        </p:blipFill>
        <p:spPr>
          <a:xfrm>
            <a:off x="238237" y="124552"/>
            <a:ext cx="3216984" cy="390050"/>
          </a:xfrm>
          <a:prstGeom prst="rect">
            <a:avLst/>
          </a:prstGeom>
        </p:spPr>
      </p:pic>
      <p:cxnSp>
        <p:nvCxnSpPr>
          <p:cNvPr id="6" name="Straight Connector 5">
            <a:extLst>
              <a:ext uri="{FF2B5EF4-FFF2-40B4-BE49-F238E27FC236}">
                <a16:creationId xmlns:a16="http://schemas.microsoft.com/office/drawing/2014/main" id="{5F8FDAAF-9759-4A46-BE2C-53C59B92A16E}"/>
              </a:ext>
            </a:extLst>
          </p:cNvPr>
          <p:cNvCxnSpPr>
            <a:cxnSpLocks/>
          </p:cNvCxnSpPr>
          <p:nvPr userDrawn="1"/>
        </p:nvCxnSpPr>
        <p:spPr>
          <a:xfrm>
            <a:off x="2108363" y="319577"/>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A0FE93C-4511-E845-BB81-B2473DD40786}"/>
              </a:ext>
            </a:extLst>
          </p:cNvPr>
          <p:cNvCxnSpPr>
            <a:cxnSpLocks/>
          </p:cNvCxnSpPr>
          <p:nvPr userDrawn="1"/>
        </p:nvCxnSpPr>
        <p:spPr>
          <a:xfrm>
            <a:off x="1102795" y="319577"/>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6_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2DC478-385A-A641-8690-AB6D035ECEA5}"/>
              </a:ext>
            </a:extLst>
          </p:cNvPr>
          <p:cNvPicPr>
            <a:picLocks noChangeAspect="1"/>
          </p:cNvPicPr>
          <p:nvPr userDrawn="1"/>
        </p:nvPicPr>
        <p:blipFill>
          <a:blip r:embed="rId2"/>
          <a:stretch>
            <a:fillRect/>
          </a:stretch>
        </p:blipFill>
        <p:spPr>
          <a:xfrm>
            <a:off x="238237" y="124552"/>
            <a:ext cx="3216984" cy="390050"/>
          </a:xfrm>
          <a:prstGeom prst="rect">
            <a:avLst/>
          </a:prstGeom>
        </p:spPr>
      </p:pic>
      <p:cxnSp>
        <p:nvCxnSpPr>
          <p:cNvPr id="6" name="Straight Connector 5">
            <a:extLst>
              <a:ext uri="{FF2B5EF4-FFF2-40B4-BE49-F238E27FC236}">
                <a16:creationId xmlns:a16="http://schemas.microsoft.com/office/drawing/2014/main" id="{47B01D6C-725A-D842-A2F1-D9169672A1F9}"/>
              </a:ext>
            </a:extLst>
          </p:cNvPr>
          <p:cNvCxnSpPr>
            <a:cxnSpLocks/>
          </p:cNvCxnSpPr>
          <p:nvPr userDrawn="1"/>
        </p:nvCxnSpPr>
        <p:spPr>
          <a:xfrm>
            <a:off x="2108363" y="319577"/>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C7CC363-8D51-4F4C-B87F-72F38104880B}"/>
              </a:ext>
            </a:extLst>
          </p:cNvPr>
          <p:cNvCxnSpPr>
            <a:cxnSpLocks/>
          </p:cNvCxnSpPr>
          <p:nvPr userDrawn="1"/>
        </p:nvCxnSpPr>
        <p:spPr>
          <a:xfrm>
            <a:off x="1102795" y="319577"/>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8" name="Picture Placeholder 2"/>
          <p:cNvSpPr>
            <a:spLocks noGrp="1"/>
          </p:cNvSpPr>
          <p:nvPr>
            <p:ph type="pic" sz="quarter" idx="13"/>
          </p:nvPr>
        </p:nvSpPr>
        <p:spPr>
          <a:xfrm>
            <a:off x="477795" y="453081"/>
            <a:ext cx="3426940" cy="5496616"/>
          </a:xfrm>
        </p:spPr>
        <p:txBody>
          <a:bodyPr/>
          <a:lstStyle/>
          <a:p>
            <a:endParaRPr lang="en-US"/>
          </a:p>
        </p:txBody>
      </p:sp>
      <p:sp>
        <p:nvSpPr>
          <p:cNvPr id="9" name="Picture Placeholder 2"/>
          <p:cNvSpPr>
            <a:spLocks noGrp="1"/>
          </p:cNvSpPr>
          <p:nvPr>
            <p:ph type="pic" sz="quarter" idx="14"/>
          </p:nvPr>
        </p:nvSpPr>
        <p:spPr>
          <a:xfrm>
            <a:off x="4382530" y="453081"/>
            <a:ext cx="3426940" cy="5496616"/>
          </a:xfrm>
        </p:spPr>
        <p:txBody>
          <a:bodyPr/>
          <a:lstStyle/>
          <a:p>
            <a:endParaRPr lang="en-US"/>
          </a:p>
        </p:txBody>
      </p:sp>
      <p:sp>
        <p:nvSpPr>
          <p:cNvPr id="10" name="Picture Placeholder 2"/>
          <p:cNvSpPr>
            <a:spLocks noGrp="1"/>
          </p:cNvSpPr>
          <p:nvPr>
            <p:ph type="pic" sz="quarter" idx="15"/>
          </p:nvPr>
        </p:nvSpPr>
        <p:spPr>
          <a:xfrm>
            <a:off x="8287265" y="453081"/>
            <a:ext cx="3426940" cy="5496616"/>
          </a:xfrm>
        </p:spPr>
        <p:txBody>
          <a:bodyPr/>
          <a:lstStyle/>
          <a:p>
            <a:endParaRPr lang="en-US"/>
          </a:p>
        </p:txBody>
      </p:sp>
      <p:pic>
        <p:nvPicPr>
          <p:cNvPr id="7" name="Picture 6">
            <a:extLst>
              <a:ext uri="{FF2B5EF4-FFF2-40B4-BE49-F238E27FC236}">
                <a16:creationId xmlns:a16="http://schemas.microsoft.com/office/drawing/2014/main" id="{858BFD71-75F8-2748-9F7E-8E7A002751C9}"/>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11" name="Straight Connector 10">
            <a:extLst>
              <a:ext uri="{FF2B5EF4-FFF2-40B4-BE49-F238E27FC236}">
                <a16:creationId xmlns:a16="http://schemas.microsoft.com/office/drawing/2014/main" id="{C8F424F4-A8AB-BD4E-A73D-0647814144C0}"/>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F2B79AC-ED0C-AD40-8A0F-38C4D570986D}"/>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Shape 58"/>
        <p:cNvGrpSpPr/>
        <p:nvPr/>
      </p:nvGrpSpPr>
      <p:grpSpPr>
        <a:xfrm>
          <a:off x="0" y="0"/>
          <a:ext cx="0" cy="0"/>
          <a:chOff x="0" y="0"/>
          <a:chExt cx="0" cy="0"/>
        </a:xfrm>
      </p:grpSpPr>
      <p:sp>
        <p:nvSpPr>
          <p:cNvPr id="6" name="Shape 34"/>
          <p:cNvSpPr txBox="1">
            <a:spLocks noGrp="1"/>
          </p:cNvSpPr>
          <p:nvPr>
            <p:ph type="body" idx="1"/>
          </p:nvPr>
        </p:nvSpPr>
        <p:spPr>
          <a:xfrm>
            <a:off x="387178" y="331336"/>
            <a:ext cx="6311240" cy="5654936"/>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8" name="Picture Placeholder 3"/>
          <p:cNvSpPr>
            <a:spLocks noGrp="1"/>
          </p:cNvSpPr>
          <p:nvPr>
            <p:ph type="pic" sz="quarter" idx="11"/>
          </p:nvPr>
        </p:nvSpPr>
        <p:spPr>
          <a:xfrm>
            <a:off x="7087997" y="331336"/>
            <a:ext cx="4642022" cy="5654936"/>
          </a:xfrm>
        </p:spPr>
        <p:txBody>
          <a:bodyPr>
            <a:normAutofit/>
          </a:bodyPr>
          <a:lstStyle>
            <a:lvl1pPr>
              <a:defRPr sz="1013">
                <a:solidFill>
                  <a:srgbClr val="00B0F0"/>
                </a:solidFill>
              </a:defRPr>
            </a:lvl1pPr>
          </a:lstStyle>
          <a:p>
            <a:endParaRPr lang="id-ID"/>
          </a:p>
        </p:txBody>
      </p:sp>
      <p:pic>
        <p:nvPicPr>
          <p:cNvPr id="7" name="Picture 6">
            <a:extLst>
              <a:ext uri="{FF2B5EF4-FFF2-40B4-BE49-F238E27FC236}">
                <a16:creationId xmlns:a16="http://schemas.microsoft.com/office/drawing/2014/main" id="{187B4FA2-CF16-F045-BBC9-D08B8283FC73}"/>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11" name="Straight Connector 10">
            <a:extLst>
              <a:ext uri="{FF2B5EF4-FFF2-40B4-BE49-F238E27FC236}">
                <a16:creationId xmlns:a16="http://schemas.microsoft.com/office/drawing/2014/main" id="{9145CC44-8BFD-8F46-AE5A-BA7AC0EEC3E0}"/>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6B222D2-9ED4-2348-B503-D88152F5AE17}"/>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Shape 58"/>
        <p:cNvGrpSpPr/>
        <p:nvPr/>
      </p:nvGrpSpPr>
      <p:grpSpPr>
        <a:xfrm>
          <a:off x="0" y="0"/>
          <a:ext cx="0" cy="0"/>
          <a:chOff x="0" y="0"/>
          <a:chExt cx="0" cy="0"/>
        </a:xfrm>
      </p:grpSpPr>
      <p:sp>
        <p:nvSpPr>
          <p:cNvPr id="6" name="Shape 34"/>
          <p:cNvSpPr txBox="1">
            <a:spLocks noGrp="1"/>
          </p:cNvSpPr>
          <p:nvPr>
            <p:ph type="body" idx="1"/>
          </p:nvPr>
        </p:nvSpPr>
        <p:spPr>
          <a:xfrm>
            <a:off x="5385459" y="331336"/>
            <a:ext cx="6311240" cy="5667128"/>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8" name="Picture Placeholder 3"/>
          <p:cNvSpPr>
            <a:spLocks noGrp="1"/>
          </p:cNvSpPr>
          <p:nvPr>
            <p:ph type="pic" sz="quarter" idx="11"/>
          </p:nvPr>
        </p:nvSpPr>
        <p:spPr>
          <a:xfrm>
            <a:off x="387178" y="331336"/>
            <a:ext cx="4642022" cy="5667128"/>
          </a:xfrm>
        </p:spPr>
        <p:txBody>
          <a:bodyPr>
            <a:normAutofit/>
          </a:bodyPr>
          <a:lstStyle>
            <a:lvl1pPr>
              <a:defRPr sz="1013">
                <a:solidFill>
                  <a:srgbClr val="00B0F0"/>
                </a:solidFill>
              </a:defRPr>
            </a:lvl1pPr>
          </a:lstStyle>
          <a:p>
            <a:endParaRPr lang="id-ID"/>
          </a:p>
        </p:txBody>
      </p:sp>
      <p:pic>
        <p:nvPicPr>
          <p:cNvPr id="7" name="Picture 6">
            <a:extLst>
              <a:ext uri="{FF2B5EF4-FFF2-40B4-BE49-F238E27FC236}">
                <a16:creationId xmlns:a16="http://schemas.microsoft.com/office/drawing/2014/main" id="{A02EA7C1-05E1-8042-AAF1-2241577E4042}"/>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11" name="Straight Connector 10">
            <a:extLst>
              <a:ext uri="{FF2B5EF4-FFF2-40B4-BE49-F238E27FC236}">
                <a16:creationId xmlns:a16="http://schemas.microsoft.com/office/drawing/2014/main" id="{47702468-ACB0-3E43-9CEE-EF2D63C5AB26}"/>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7E34124-EB83-6B4D-A5DC-7195CA953DFD}"/>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516DEA1-083B-6C49-A07F-5ECA01CA656A}"/>
              </a:ext>
            </a:extLst>
          </p:cNvPr>
          <p:cNvSpPr>
            <a:spLocks noGrp="1"/>
          </p:cNvSpPr>
          <p:nvPr>
            <p:ph type="ctrTitle" hasCustomPrompt="1"/>
          </p:nvPr>
        </p:nvSpPr>
        <p:spPr>
          <a:xfrm>
            <a:off x="1524000" y="2550744"/>
            <a:ext cx="9144000" cy="659232"/>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title</a:t>
            </a:r>
          </a:p>
        </p:txBody>
      </p:sp>
      <p:sp>
        <p:nvSpPr>
          <p:cNvPr id="4" name="Subtitle 2">
            <a:extLst>
              <a:ext uri="{FF2B5EF4-FFF2-40B4-BE49-F238E27FC236}">
                <a16:creationId xmlns:a16="http://schemas.microsoft.com/office/drawing/2014/main" id="{87CD7E49-D5E3-084C-860A-05BB6F94A94B}"/>
              </a:ext>
            </a:extLst>
          </p:cNvPr>
          <p:cNvSpPr>
            <a:spLocks noGrp="1"/>
          </p:cNvSpPr>
          <p:nvPr>
            <p:ph type="subTitle" idx="1"/>
          </p:nvPr>
        </p:nvSpPr>
        <p:spPr>
          <a:xfrm>
            <a:off x="1524000" y="3328422"/>
            <a:ext cx="9144000" cy="1766092"/>
          </a:xfrm>
        </p:spPr>
        <p:txBody>
          <a:bodyPr/>
          <a:lstStyle>
            <a:lvl1pPr marL="0" indent="0" algn="ctr">
              <a:buNone/>
              <a:defRPr sz="2400">
                <a:solidFill>
                  <a:srgbClr val="3F2A5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a:extLst>
              <a:ext uri="{FF2B5EF4-FFF2-40B4-BE49-F238E27FC236}">
                <a16:creationId xmlns:a16="http://schemas.microsoft.com/office/drawing/2014/main" id="{24B94043-5D3A-C84D-849B-8C697D77E399}"/>
              </a:ext>
            </a:extLst>
          </p:cNvPr>
          <p:cNvPicPr>
            <a:picLocks noChangeAspect="1"/>
          </p:cNvPicPr>
          <p:nvPr userDrawn="1"/>
        </p:nvPicPr>
        <p:blipFill>
          <a:blip r:embed="rId3"/>
          <a:stretch>
            <a:fillRect/>
          </a:stretch>
        </p:blipFill>
        <p:spPr>
          <a:xfrm>
            <a:off x="4487508" y="6319164"/>
            <a:ext cx="3216983" cy="390050"/>
          </a:xfrm>
          <a:prstGeom prst="rect">
            <a:avLst/>
          </a:prstGeom>
        </p:spPr>
      </p:pic>
      <p:cxnSp>
        <p:nvCxnSpPr>
          <p:cNvPr id="15" name="Straight Connector 14">
            <a:extLst>
              <a:ext uri="{FF2B5EF4-FFF2-40B4-BE49-F238E27FC236}">
                <a16:creationId xmlns:a16="http://schemas.microsoft.com/office/drawing/2014/main" id="{1D5A0757-01B9-664F-8484-B41EE076A3E4}"/>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D33C353-3D75-B442-8EF4-6B4297A8DFBB}"/>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2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7" name="Straight Connector 6"/>
          <p:cNvCxnSpPr/>
          <p:nvPr userDrawn="1"/>
        </p:nvCxnSpPr>
        <p:spPr>
          <a:xfrm>
            <a:off x="583259" y="365125"/>
            <a:ext cx="0" cy="1325563"/>
          </a:xfrm>
          <a:prstGeom prst="line">
            <a:avLst/>
          </a:prstGeom>
          <a:ln w="38100" cmpd="sng">
            <a:solidFill>
              <a:srgbClr val="68478D"/>
            </a:solidFill>
          </a:ln>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title"/>
          </p:nvPr>
        </p:nvSpPr>
        <p:spPr>
          <a:xfrm>
            <a:off x="838200" y="365125"/>
            <a:ext cx="10515600" cy="1325563"/>
          </a:xfrm>
        </p:spPr>
        <p:txBody>
          <a:bodyPr/>
          <a:lstStyle/>
          <a:p>
            <a:r>
              <a:rPr lang="en-US" dirty="0"/>
              <a:t>Click to edit Master title style</a:t>
            </a:r>
          </a:p>
        </p:txBody>
      </p:sp>
      <p:pic>
        <p:nvPicPr>
          <p:cNvPr id="10" name="Picture 9">
            <a:extLst>
              <a:ext uri="{FF2B5EF4-FFF2-40B4-BE49-F238E27FC236}">
                <a16:creationId xmlns:a16="http://schemas.microsoft.com/office/drawing/2014/main" id="{CAFE5BA5-3F8B-B646-A295-7047D822538B}"/>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11" name="Straight Connector 10">
            <a:extLst>
              <a:ext uri="{FF2B5EF4-FFF2-40B4-BE49-F238E27FC236}">
                <a16:creationId xmlns:a16="http://schemas.microsoft.com/office/drawing/2014/main" id="{B2CD4B69-6CD1-914F-8988-BB4EC23E0AB5}"/>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208D5F7-C4C6-3348-A021-2917EFC67D48}"/>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498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7" name="Straight Connector 6"/>
          <p:cNvCxnSpPr/>
          <p:nvPr userDrawn="1"/>
        </p:nvCxnSpPr>
        <p:spPr>
          <a:xfrm>
            <a:off x="583259" y="365125"/>
            <a:ext cx="0" cy="1325563"/>
          </a:xfrm>
          <a:prstGeom prst="line">
            <a:avLst/>
          </a:prstGeom>
          <a:ln w="38100" cmpd="sng">
            <a:solidFill>
              <a:srgbClr val="68478D"/>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838200" y="2003425"/>
            <a:ext cx="10515600" cy="2765425"/>
          </a:xfrm>
        </p:spPr>
        <p:txBody>
          <a:bodyPr/>
          <a:lstStyle/>
          <a:p>
            <a:pPr lvl="0"/>
            <a:r>
              <a:rPr lang="en-US" dirty="0"/>
              <a:t>Click to edit Master text styles</a:t>
            </a:r>
          </a:p>
          <a:p>
            <a:pPr lvl="1"/>
            <a:r>
              <a:rPr lang="en-US" dirty="0"/>
              <a:t>Second level</a:t>
            </a:r>
          </a:p>
          <a:p>
            <a:pPr lvl="2"/>
            <a:r>
              <a:rPr lang="en-US" dirty="0"/>
              <a:t>Third level</a:t>
            </a:r>
          </a:p>
        </p:txBody>
      </p:sp>
      <p:pic>
        <p:nvPicPr>
          <p:cNvPr id="9" name="Picture 8">
            <a:extLst>
              <a:ext uri="{FF2B5EF4-FFF2-40B4-BE49-F238E27FC236}">
                <a16:creationId xmlns:a16="http://schemas.microsoft.com/office/drawing/2014/main" id="{C96E704F-E5BB-D54E-8CBC-3BCFFC837F61}"/>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12" name="Straight Connector 11">
            <a:extLst>
              <a:ext uri="{FF2B5EF4-FFF2-40B4-BE49-F238E27FC236}">
                <a16:creationId xmlns:a16="http://schemas.microsoft.com/office/drawing/2014/main" id="{24795844-DFBF-6E41-9C37-733CA95C762F}"/>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F2F1C81-082F-6943-9A32-74260F9AC187}"/>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5055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5055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838200" y="365125"/>
            <a:ext cx="10515600" cy="1325563"/>
          </a:xfrm>
        </p:spPr>
        <p:txBody>
          <a:bodyPr/>
          <a:lstStyle/>
          <a:p>
            <a:r>
              <a:rPr lang="en-US" dirty="0"/>
              <a:t>Click to edit Master title style</a:t>
            </a:r>
          </a:p>
        </p:txBody>
      </p:sp>
      <p:cxnSp>
        <p:nvCxnSpPr>
          <p:cNvPr id="11" name="Straight Connector 10"/>
          <p:cNvCxnSpPr/>
          <p:nvPr userDrawn="1"/>
        </p:nvCxnSpPr>
        <p:spPr>
          <a:xfrm>
            <a:off x="583259" y="365125"/>
            <a:ext cx="0" cy="1325563"/>
          </a:xfrm>
          <a:prstGeom prst="line">
            <a:avLst/>
          </a:prstGeom>
          <a:ln w="38100" cmpd="sng">
            <a:solidFill>
              <a:srgbClr val="68478D"/>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7077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Shape 58"/>
        <p:cNvGrpSpPr/>
        <p:nvPr/>
      </p:nvGrpSpPr>
      <p:grpSpPr>
        <a:xfrm>
          <a:off x="0" y="0"/>
          <a:ext cx="0" cy="0"/>
          <a:chOff x="0" y="0"/>
          <a:chExt cx="0" cy="0"/>
        </a:xfrm>
      </p:grpSpPr>
      <p:sp>
        <p:nvSpPr>
          <p:cNvPr id="5" name="Shape 33"/>
          <p:cNvSpPr txBox="1">
            <a:spLocks noGrp="1"/>
          </p:cNvSpPr>
          <p:nvPr>
            <p:ph type="title"/>
          </p:nvPr>
        </p:nvSpPr>
        <p:spPr>
          <a:xfrm>
            <a:off x="387178" y="331336"/>
            <a:ext cx="6311239" cy="705630"/>
          </a:xfrm>
          <a:prstGeom prst="rect">
            <a:avLst/>
          </a:prstGeom>
        </p:spPr>
        <p:txBody>
          <a:bodyPr lIns="91425" tIns="91425" rIns="91425" bIns="91425" anchor="t" anchorCtr="0"/>
          <a:lstStyle>
            <a:lvl1pPr lvl="0" algn="ctr" rtl="0">
              <a:spcBef>
                <a:spcPts val="0"/>
              </a:spcBef>
              <a:defRPr>
                <a:latin typeface="Verdana" charset="0"/>
                <a:ea typeface="Verdana" charset="0"/>
                <a:cs typeface="Verdana"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6" name="Shape 34"/>
          <p:cNvSpPr txBox="1">
            <a:spLocks noGrp="1"/>
          </p:cNvSpPr>
          <p:nvPr>
            <p:ph type="body" idx="1"/>
          </p:nvPr>
        </p:nvSpPr>
        <p:spPr>
          <a:xfrm>
            <a:off x="387178" y="1431935"/>
            <a:ext cx="6311240" cy="4590914"/>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7" name="Rectangle 6"/>
          <p:cNvSpPr/>
          <p:nvPr userDrawn="1"/>
        </p:nvSpPr>
        <p:spPr>
          <a:xfrm>
            <a:off x="2374397" y="1209050"/>
            <a:ext cx="2336800" cy="50800"/>
          </a:xfrm>
          <a:prstGeom prst="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sp>
        <p:nvSpPr>
          <p:cNvPr id="8" name="Picture Placeholder 3"/>
          <p:cNvSpPr>
            <a:spLocks noGrp="1"/>
          </p:cNvSpPr>
          <p:nvPr>
            <p:ph type="pic" sz="quarter" idx="11"/>
          </p:nvPr>
        </p:nvSpPr>
        <p:spPr>
          <a:xfrm>
            <a:off x="7087997" y="331336"/>
            <a:ext cx="4642022" cy="5691513"/>
          </a:xfrm>
        </p:spPr>
        <p:txBody>
          <a:bodyPr>
            <a:normAutofit/>
          </a:bodyPr>
          <a:lstStyle>
            <a:lvl1pPr>
              <a:defRPr sz="1013">
                <a:solidFill>
                  <a:srgbClr val="00B0F0"/>
                </a:solidFill>
              </a:defRPr>
            </a:lvl1pPr>
          </a:lstStyle>
          <a:p>
            <a:endParaRPr lang="id-ID"/>
          </a:p>
        </p:txBody>
      </p:sp>
      <p:pic>
        <p:nvPicPr>
          <p:cNvPr id="9" name="Picture 8">
            <a:extLst>
              <a:ext uri="{FF2B5EF4-FFF2-40B4-BE49-F238E27FC236}">
                <a16:creationId xmlns:a16="http://schemas.microsoft.com/office/drawing/2014/main" id="{1C6DE07C-0ABA-E844-9D6D-694424ADFF39}"/>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12" name="Straight Connector 11">
            <a:extLst>
              <a:ext uri="{FF2B5EF4-FFF2-40B4-BE49-F238E27FC236}">
                <a16:creationId xmlns:a16="http://schemas.microsoft.com/office/drawing/2014/main" id="{C87D9EE7-A2F2-1D42-86EB-B8958EEB03DE}"/>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866C56F-78F6-8A48-922F-92A6A1DF3B19}"/>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Shape 58"/>
        <p:cNvGrpSpPr/>
        <p:nvPr/>
      </p:nvGrpSpPr>
      <p:grpSpPr>
        <a:xfrm>
          <a:off x="0" y="0"/>
          <a:ext cx="0" cy="0"/>
          <a:chOff x="0" y="0"/>
          <a:chExt cx="0" cy="0"/>
        </a:xfrm>
      </p:grpSpPr>
      <p:sp>
        <p:nvSpPr>
          <p:cNvPr id="5" name="Shape 33"/>
          <p:cNvSpPr txBox="1">
            <a:spLocks noGrp="1"/>
          </p:cNvSpPr>
          <p:nvPr>
            <p:ph type="title"/>
          </p:nvPr>
        </p:nvSpPr>
        <p:spPr>
          <a:xfrm>
            <a:off x="5385459" y="331335"/>
            <a:ext cx="6311239" cy="705630"/>
          </a:xfrm>
          <a:prstGeom prst="rect">
            <a:avLst/>
          </a:prstGeom>
        </p:spPr>
        <p:txBody>
          <a:bodyPr lIns="91425" tIns="91425" rIns="91425" bIns="91425" anchor="t" anchorCtr="0"/>
          <a:lstStyle>
            <a:lvl1pPr lvl="0" algn="ctr" rtl="0">
              <a:spcBef>
                <a:spcPts val="0"/>
              </a:spcBef>
              <a:defRPr>
                <a:latin typeface="Verdana" charset="0"/>
                <a:ea typeface="Verdana" charset="0"/>
                <a:cs typeface="Verdana"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6" name="Shape 34"/>
          <p:cNvSpPr txBox="1">
            <a:spLocks noGrp="1"/>
          </p:cNvSpPr>
          <p:nvPr>
            <p:ph type="body" idx="1"/>
          </p:nvPr>
        </p:nvSpPr>
        <p:spPr>
          <a:xfrm>
            <a:off x="5385459" y="1431934"/>
            <a:ext cx="6311240" cy="4554338"/>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7" name="Rectangle 6"/>
          <p:cNvSpPr/>
          <p:nvPr userDrawn="1"/>
        </p:nvSpPr>
        <p:spPr>
          <a:xfrm>
            <a:off x="7372678" y="1209049"/>
            <a:ext cx="2336800" cy="50800"/>
          </a:xfrm>
          <a:prstGeom prst="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sp>
        <p:nvSpPr>
          <p:cNvPr id="8" name="Picture Placeholder 3"/>
          <p:cNvSpPr>
            <a:spLocks noGrp="1"/>
          </p:cNvSpPr>
          <p:nvPr>
            <p:ph type="pic" sz="quarter" idx="11"/>
          </p:nvPr>
        </p:nvSpPr>
        <p:spPr>
          <a:xfrm>
            <a:off x="387178" y="331335"/>
            <a:ext cx="4642022" cy="5654937"/>
          </a:xfrm>
        </p:spPr>
        <p:txBody>
          <a:bodyPr>
            <a:normAutofit/>
          </a:bodyPr>
          <a:lstStyle>
            <a:lvl1pPr>
              <a:defRPr sz="1013">
                <a:solidFill>
                  <a:srgbClr val="00B0F0"/>
                </a:solidFill>
              </a:defRPr>
            </a:lvl1pPr>
          </a:lstStyle>
          <a:p>
            <a:endParaRPr lang="id-ID"/>
          </a:p>
        </p:txBody>
      </p:sp>
      <p:pic>
        <p:nvPicPr>
          <p:cNvPr id="9" name="Picture 8">
            <a:extLst>
              <a:ext uri="{FF2B5EF4-FFF2-40B4-BE49-F238E27FC236}">
                <a16:creationId xmlns:a16="http://schemas.microsoft.com/office/drawing/2014/main" id="{CD654F7F-4F12-E04C-9FCE-18DDA93D01A8}"/>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12" name="Straight Connector 11">
            <a:extLst>
              <a:ext uri="{FF2B5EF4-FFF2-40B4-BE49-F238E27FC236}">
                <a16:creationId xmlns:a16="http://schemas.microsoft.com/office/drawing/2014/main" id="{0E35DDFE-1007-0E49-9DD7-771CC1089F20}"/>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0365461-A11A-C541-9108-1CEE4709E91C}"/>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Shape 58"/>
        <p:cNvGrpSpPr/>
        <p:nvPr/>
      </p:nvGrpSpPr>
      <p:grpSpPr>
        <a:xfrm>
          <a:off x="0" y="0"/>
          <a:ext cx="0" cy="0"/>
          <a:chOff x="0" y="0"/>
          <a:chExt cx="0" cy="0"/>
        </a:xfrm>
      </p:grpSpPr>
      <p:sp>
        <p:nvSpPr>
          <p:cNvPr id="5" name="Shape 33"/>
          <p:cNvSpPr txBox="1">
            <a:spLocks noGrp="1"/>
          </p:cNvSpPr>
          <p:nvPr>
            <p:ph type="title"/>
          </p:nvPr>
        </p:nvSpPr>
        <p:spPr>
          <a:xfrm>
            <a:off x="5385459" y="331335"/>
            <a:ext cx="6311239" cy="705630"/>
          </a:xfrm>
          <a:prstGeom prst="rect">
            <a:avLst/>
          </a:prstGeom>
        </p:spPr>
        <p:txBody>
          <a:bodyPr lIns="91425" tIns="91425" rIns="91425" bIns="91425" anchor="t" anchorCtr="0"/>
          <a:lstStyle>
            <a:lvl1pPr lvl="0" algn="ctr" rtl="0">
              <a:spcBef>
                <a:spcPts val="0"/>
              </a:spcBef>
              <a:defRPr>
                <a:latin typeface="Verdana" charset="0"/>
                <a:ea typeface="Verdana" charset="0"/>
                <a:cs typeface="Verdana"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6" name="Shape 34"/>
          <p:cNvSpPr txBox="1">
            <a:spLocks noGrp="1"/>
          </p:cNvSpPr>
          <p:nvPr>
            <p:ph type="body" idx="1"/>
          </p:nvPr>
        </p:nvSpPr>
        <p:spPr>
          <a:xfrm>
            <a:off x="5385459" y="1431934"/>
            <a:ext cx="6311240" cy="4580755"/>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7" name="Rectangle 6"/>
          <p:cNvSpPr/>
          <p:nvPr userDrawn="1"/>
        </p:nvSpPr>
        <p:spPr>
          <a:xfrm>
            <a:off x="7372678" y="1209049"/>
            <a:ext cx="2336800" cy="50800"/>
          </a:xfrm>
          <a:prstGeom prst="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sp>
        <p:nvSpPr>
          <p:cNvPr id="10" name="Picture Placeholder 10"/>
          <p:cNvSpPr>
            <a:spLocks noGrp="1"/>
          </p:cNvSpPr>
          <p:nvPr>
            <p:ph type="pic" sz="quarter" idx="10"/>
          </p:nvPr>
        </p:nvSpPr>
        <p:spPr>
          <a:xfrm flipH="1">
            <a:off x="-2" y="331335"/>
            <a:ext cx="4758267" cy="5630553"/>
          </a:xfrm>
          <a:custGeom>
            <a:avLst/>
            <a:gdLst>
              <a:gd name="connsiteX0" fmla="*/ 2596233 w 6993468"/>
              <a:gd name="connsiteY0" fmla="*/ 0 h 6858000"/>
              <a:gd name="connsiteX1" fmla="*/ 6993468 w 6993468"/>
              <a:gd name="connsiteY1" fmla="*/ 0 h 6858000"/>
              <a:gd name="connsiteX2" fmla="*/ 6993468 w 6993468"/>
              <a:gd name="connsiteY2" fmla="*/ 6858000 h 6858000"/>
              <a:gd name="connsiteX3" fmla="*/ 2596233 w 6993468"/>
              <a:gd name="connsiteY3" fmla="*/ 6858000 h 6858000"/>
              <a:gd name="connsiteX4" fmla="*/ 0 w 6993468"/>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468" h="6858000">
                <a:moveTo>
                  <a:pt x="2596233" y="0"/>
                </a:moveTo>
                <a:lnTo>
                  <a:pt x="6993468" y="0"/>
                </a:lnTo>
                <a:lnTo>
                  <a:pt x="6993468" y="6858000"/>
                </a:lnTo>
                <a:lnTo>
                  <a:pt x="2596233" y="6858000"/>
                </a:lnTo>
                <a:lnTo>
                  <a:pt x="0" y="3429000"/>
                </a:lnTo>
                <a:close/>
              </a:path>
            </a:pathLst>
          </a:custGeom>
        </p:spPr>
        <p:txBody>
          <a:bodyPr wrap="square">
            <a:noAutofit/>
          </a:bodyPr>
          <a:lstStyle>
            <a:lvl1pPr>
              <a:defRPr sz="1125">
                <a:solidFill>
                  <a:srgbClr val="00B0F0"/>
                </a:solidFill>
              </a:defRPr>
            </a:lvl1pPr>
          </a:lstStyle>
          <a:p>
            <a:r>
              <a:rPr lang="en-US" dirty="0"/>
              <a:t>Click icon to add picture</a:t>
            </a:r>
            <a:endParaRPr lang="id-ID"/>
          </a:p>
        </p:txBody>
      </p:sp>
      <p:pic>
        <p:nvPicPr>
          <p:cNvPr id="12" name="Picture 11">
            <a:extLst>
              <a:ext uri="{FF2B5EF4-FFF2-40B4-BE49-F238E27FC236}">
                <a16:creationId xmlns:a16="http://schemas.microsoft.com/office/drawing/2014/main" id="{6385ACB3-9E69-BE47-B244-21471E637E03}"/>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13" name="Straight Connector 12">
            <a:extLst>
              <a:ext uri="{FF2B5EF4-FFF2-40B4-BE49-F238E27FC236}">
                <a16:creationId xmlns:a16="http://schemas.microsoft.com/office/drawing/2014/main" id="{BDA95684-BED0-0849-A5CB-F980A30D7D1E}"/>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8D1843B-4F01-0948-9C14-825CED0BDD37}"/>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Shape 58"/>
        <p:cNvGrpSpPr/>
        <p:nvPr/>
      </p:nvGrpSpPr>
      <p:grpSpPr>
        <a:xfrm>
          <a:off x="0" y="0"/>
          <a:ext cx="0" cy="0"/>
          <a:chOff x="0" y="0"/>
          <a:chExt cx="0" cy="0"/>
        </a:xfrm>
      </p:grpSpPr>
      <p:sp>
        <p:nvSpPr>
          <p:cNvPr id="5" name="Shape 33"/>
          <p:cNvSpPr txBox="1">
            <a:spLocks noGrp="1"/>
          </p:cNvSpPr>
          <p:nvPr>
            <p:ph type="title"/>
          </p:nvPr>
        </p:nvSpPr>
        <p:spPr>
          <a:xfrm>
            <a:off x="387178" y="331336"/>
            <a:ext cx="6311239" cy="705630"/>
          </a:xfrm>
          <a:prstGeom prst="rect">
            <a:avLst/>
          </a:prstGeom>
        </p:spPr>
        <p:txBody>
          <a:bodyPr lIns="91425" tIns="91425" rIns="91425" bIns="91425" anchor="t" anchorCtr="0"/>
          <a:lstStyle>
            <a:lvl1pPr lvl="0" algn="ctr" rtl="0">
              <a:spcBef>
                <a:spcPts val="0"/>
              </a:spcBef>
              <a:defRPr>
                <a:latin typeface="Verdana" charset="0"/>
                <a:ea typeface="Verdana" charset="0"/>
                <a:cs typeface="Verdana"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
        <p:nvSpPr>
          <p:cNvPr id="6" name="Shape 34"/>
          <p:cNvSpPr txBox="1">
            <a:spLocks noGrp="1"/>
          </p:cNvSpPr>
          <p:nvPr>
            <p:ph type="body" idx="1"/>
          </p:nvPr>
        </p:nvSpPr>
        <p:spPr>
          <a:xfrm>
            <a:off x="387178" y="1431934"/>
            <a:ext cx="6311240" cy="4554338"/>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dirty="0"/>
          </a:p>
        </p:txBody>
      </p:sp>
      <p:sp>
        <p:nvSpPr>
          <p:cNvPr id="7" name="Rectangle 6"/>
          <p:cNvSpPr/>
          <p:nvPr userDrawn="1"/>
        </p:nvSpPr>
        <p:spPr>
          <a:xfrm>
            <a:off x="2374397" y="1209050"/>
            <a:ext cx="2336800" cy="50800"/>
          </a:xfrm>
          <a:prstGeom prst="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sp>
        <p:nvSpPr>
          <p:cNvPr id="10" name="Picture Placeholder 10"/>
          <p:cNvSpPr>
            <a:spLocks noGrp="1"/>
          </p:cNvSpPr>
          <p:nvPr>
            <p:ph type="pic" sz="quarter" idx="10"/>
          </p:nvPr>
        </p:nvSpPr>
        <p:spPr>
          <a:xfrm>
            <a:off x="6942667" y="331336"/>
            <a:ext cx="5176933" cy="5590606"/>
          </a:xfrm>
          <a:custGeom>
            <a:avLst/>
            <a:gdLst>
              <a:gd name="connsiteX0" fmla="*/ 2596233 w 6993468"/>
              <a:gd name="connsiteY0" fmla="*/ 0 h 6858000"/>
              <a:gd name="connsiteX1" fmla="*/ 6993468 w 6993468"/>
              <a:gd name="connsiteY1" fmla="*/ 0 h 6858000"/>
              <a:gd name="connsiteX2" fmla="*/ 6993468 w 6993468"/>
              <a:gd name="connsiteY2" fmla="*/ 6858000 h 6858000"/>
              <a:gd name="connsiteX3" fmla="*/ 2596233 w 6993468"/>
              <a:gd name="connsiteY3" fmla="*/ 6858000 h 6858000"/>
              <a:gd name="connsiteX4" fmla="*/ 0 w 6993468"/>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468" h="6858000">
                <a:moveTo>
                  <a:pt x="2596233" y="0"/>
                </a:moveTo>
                <a:lnTo>
                  <a:pt x="6993468" y="0"/>
                </a:lnTo>
                <a:lnTo>
                  <a:pt x="6993468" y="6858000"/>
                </a:lnTo>
                <a:lnTo>
                  <a:pt x="2596233" y="6858000"/>
                </a:lnTo>
                <a:lnTo>
                  <a:pt x="0" y="3429000"/>
                </a:lnTo>
                <a:close/>
              </a:path>
            </a:pathLst>
          </a:custGeom>
        </p:spPr>
        <p:txBody>
          <a:bodyPr wrap="square">
            <a:noAutofit/>
          </a:bodyPr>
          <a:lstStyle>
            <a:lvl1pPr>
              <a:defRPr sz="1125">
                <a:solidFill>
                  <a:srgbClr val="00B0F0"/>
                </a:solidFill>
              </a:defRPr>
            </a:lvl1pPr>
          </a:lstStyle>
          <a:p>
            <a:r>
              <a:rPr lang="en-US" dirty="0"/>
              <a:t>Click icon to add picture</a:t>
            </a:r>
            <a:endParaRPr lang="id-ID"/>
          </a:p>
        </p:txBody>
      </p:sp>
      <p:pic>
        <p:nvPicPr>
          <p:cNvPr id="12" name="Picture 11">
            <a:extLst>
              <a:ext uri="{FF2B5EF4-FFF2-40B4-BE49-F238E27FC236}">
                <a16:creationId xmlns:a16="http://schemas.microsoft.com/office/drawing/2014/main" id="{77DE51B7-6F27-024B-9E9D-327489EE3063}"/>
              </a:ext>
            </a:extLst>
          </p:cNvPr>
          <p:cNvPicPr>
            <a:picLocks noChangeAspect="1"/>
          </p:cNvPicPr>
          <p:nvPr userDrawn="1"/>
        </p:nvPicPr>
        <p:blipFill>
          <a:blip r:embed="rId2"/>
          <a:stretch>
            <a:fillRect/>
          </a:stretch>
        </p:blipFill>
        <p:spPr>
          <a:xfrm>
            <a:off x="4487508" y="6319164"/>
            <a:ext cx="3216984" cy="390050"/>
          </a:xfrm>
          <a:prstGeom prst="rect">
            <a:avLst/>
          </a:prstGeom>
        </p:spPr>
      </p:pic>
      <p:cxnSp>
        <p:nvCxnSpPr>
          <p:cNvPr id="13" name="Straight Connector 12">
            <a:extLst>
              <a:ext uri="{FF2B5EF4-FFF2-40B4-BE49-F238E27FC236}">
                <a16:creationId xmlns:a16="http://schemas.microsoft.com/office/drawing/2014/main" id="{4A81F03F-2396-9446-94C4-CE86D5A6C6AE}"/>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6F56213-B553-644C-B315-E32477B213AF}"/>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C54BB57-3851-E643-8036-2D5FFB978F33}"/>
              </a:ext>
            </a:extLst>
          </p:cNvPr>
          <p:cNvPicPr>
            <a:picLocks noChangeAspect="1"/>
          </p:cNvPicPr>
          <p:nvPr userDrawn="1"/>
        </p:nvPicPr>
        <p:blipFill>
          <a:blip r:embed="rId2"/>
          <a:stretch>
            <a:fillRect/>
          </a:stretch>
        </p:blipFill>
        <p:spPr>
          <a:xfrm>
            <a:off x="139028" y="6319164"/>
            <a:ext cx="3216984" cy="390050"/>
          </a:xfrm>
          <a:prstGeom prst="rect">
            <a:avLst/>
          </a:prstGeom>
        </p:spPr>
      </p:pic>
      <p:cxnSp>
        <p:nvCxnSpPr>
          <p:cNvPr id="10" name="Straight Connector 9">
            <a:extLst>
              <a:ext uri="{FF2B5EF4-FFF2-40B4-BE49-F238E27FC236}">
                <a16:creationId xmlns:a16="http://schemas.microsoft.com/office/drawing/2014/main" id="{A485804A-F11B-F444-917D-EA84AC20B415}"/>
              </a:ext>
            </a:extLst>
          </p:cNvPr>
          <p:cNvCxnSpPr>
            <a:cxnSpLocks/>
          </p:cNvCxnSpPr>
          <p:nvPr userDrawn="1"/>
        </p:nvCxnSpPr>
        <p:spPr>
          <a:xfrm>
            <a:off x="200915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6B5ABF9-BA03-ED41-B941-5F21CCCAAD6B}"/>
              </a:ext>
            </a:extLst>
          </p:cNvPr>
          <p:cNvCxnSpPr>
            <a:cxnSpLocks/>
          </p:cNvCxnSpPr>
          <p:nvPr userDrawn="1"/>
        </p:nvCxnSpPr>
        <p:spPr>
          <a:xfrm>
            <a:off x="100358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1E46FE-7E9D-1A41-820A-57842DC17915}"/>
              </a:ext>
            </a:extLst>
          </p:cNvPr>
          <p:cNvPicPr>
            <a:picLocks noChangeAspect="1"/>
          </p:cNvPicPr>
          <p:nvPr userDrawn="1"/>
        </p:nvPicPr>
        <p:blipFill>
          <a:blip r:embed="rId2"/>
          <a:stretch>
            <a:fillRect/>
          </a:stretch>
        </p:blipFill>
        <p:spPr>
          <a:xfrm>
            <a:off x="8826426" y="6319164"/>
            <a:ext cx="3216984" cy="390050"/>
          </a:xfrm>
          <a:prstGeom prst="rect">
            <a:avLst/>
          </a:prstGeom>
        </p:spPr>
      </p:pic>
      <p:cxnSp>
        <p:nvCxnSpPr>
          <p:cNvPr id="5" name="Straight Connector 4">
            <a:extLst>
              <a:ext uri="{FF2B5EF4-FFF2-40B4-BE49-F238E27FC236}">
                <a16:creationId xmlns:a16="http://schemas.microsoft.com/office/drawing/2014/main" id="{A88D4EC1-C531-B245-8431-3BB22EC3DD3B}"/>
              </a:ext>
            </a:extLst>
          </p:cNvPr>
          <p:cNvCxnSpPr>
            <a:cxnSpLocks/>
          </p:cNvCxnSpPr>
          <p:nvPr userDrawn="1"/>
        </p:nvCxnSpPr>
        <p:spPr>
          <a:xfrm>
            <a:off x="10696552"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DA6582-B764-AE4A-9111-EDC857CD38E7}"/>
              </a:ext>
            </a:extLst>
          </p:cNvPr>
          <p:cNvCxnSpPr>
            <a:cxnSpLocks/>
          </p:cNvCxnSpPr>
          <p:nvPr userDrawn="1"/>
        </p:nvCxnSpPr>
        <p:spPr>
          <a:xfrm>
            <a:off x="969098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Blank">
    <p:bg>
      <p:bgPr>
        <a:blipFill dpi="0" rotWithShape="1">
          <a:blip r:embed="rId2">
            <a:lum/>
          </a:blip>
          <a:srcRect/>
          <a:stretch>
            <a:fillRect/>
          </a:stretch>
        </a:blipFill>
        <a:effectLst/>
      </p:bgPr>
    </p:bg>
    <p:spTree>
      <p:nvGrpSpPr>
        <p:cNvPr id="1" name="Shape 58"/>
        <p:cNvGrpSpPr/>
        <p:nvPr/>
      </p:nvGrpSpPr>
      <p:grpSpPr>
        <a:xfrm>
          <a:off x="0" y="0"/>
          <a:ext cx="0" cy="0"/>
          <a:chOff x="0" y="0"/>
          <a:chExt cx="0" cy="0"/>
        </a:xfrm>
      </p:grpSpPr>
      <p:sp>
        <p:nvSpPr>
          <p:cNvPr id="10" name="Subtitle 2"/>
          <p:cNvSpPr txBox="1">
            <a:spLocks/>
          </p:cNvSpPr>
          <p:nvPr userDrawn="1"/>
        </p:nvSpPr>
        <p:spPr>
          <a:xfrm>
            <a:off x="723251" y="5078285"/>
            <a:ext cx="6018295" cy="37392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Verdana" charset="0"/>
                <a:ea typeface="Verdana" charset="0"/>
                <a:cs typeface="Verdana"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50000"/>
                    <a:lumOff val="50000"/>
                  </a:schemeClr>
                </a:solidFill>
                <a:latin typeface="Verdana" charset="0"/>
                <a:ea typeface="Verdana" charset="0"/>
                <a:cs typeface="Verdana"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50000"/>
                    <a:lumOff val="50000"/>
                  </a:schemeClr>
                </a:solidFill>
                <a:latin typeface="Verdana" charset="0"/>
                <a:ea typeface="Verdana" charset="0"/>
                <a:cs typeface="Verdana"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b="1" dirty="0">
                <a:solidFill>
                  <a:srgbClr val="6A2F9A"/>
                </a:solidFill>
                <a:latin typeface="Verdana" panose="020B0604030504040204" pitchFamily="34" charset="0"/>
                <a:ea typeface="Verdana" panose="020B0604030504040204" pitchFamily="34" charset="0"/>
                <a:cs typeface="Verdana" panose="020B0604030504040204" pitchFamily="34" charset="0"/>
              </a:rPr>
              <a:t>Heart2Heart Symposium 2018</a:t>
            </a:r>
          </a:p>
        </p:txBody>
      </p:sp>
      <p:sp>
        <p:nvSpPr>
          <p:cNvPr id="11" name="Subtitle 2"/>
          <p:cNvSpPr txBox="1">
            <a:spLocks/>
          </p:cNvSpPr>
          <p:nvPr userDrawn="1"/>
        </p:nvSpPr>
        <p:spPr>
          <a:xfrm>
            <a:off x="723251" y="4788284"/>
            <a:ext cx="3715268" cy="34449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Verdana" charset="0"/>
                <a:ea typeface="Verdana" charset="0"/>
                <a:cs typeface="Verdana"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50000"/>
                    <a:lumOff val="50000"/>
                  </a:schemeClr>
                </a:solidFill>
                <a:latin typeface="Verdana" charset="0"/>
                <a:ea typeface="Verdana" charset="0"/>
                <a:cs typeface="Verdana"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50000"/>
                    <a:lumOff val="50000"/>
                  </a:schemeClr>
                </a:solidFill>
                <a:latin typeface="Verdana" charset="0"/>
                <a:ea typeface="Verdana" charset="0"/>
                <a:cs typeface="Verdana"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b="1" dirty="0">
                <a:solidFill>
                  <a:srgbClr val="6A2F9A"/>
                </a:solidFill>
                <a:latin typeface="Verdana" panose="020B0604030504040204" pitchFamily="34" charset="0"/>
                <a:ea typeface="Verdana" panose="020B0604030504040204" pitchFamily="34" charset="0"/>
                <a:cs typeface="Verdana" panose="020B0604030504040204" pitchFamily="34" charset="0"/>
              </a:rPr>
              <a:t>Amare </a:t>
            </a:r>
            <a:r>
              <a:rPr lang="en-US" sz="2000" b="1" dirty="0">
                <a:solidFill>
                  <a:srgbClr val="6A2F9A"/>
                </a:solidFill>
                <a:effectLst>
                  <a:reflection endPos="0" dist="50800" dir="5400000" sy="-100000" algn="bl" rotWithShape="0"/>
                </a:effectLst>
                <a:latin typeface="Verdana" panose="020B0604030504040204" pitchFamily="34" charset="0"/>
                <a:ea typeface="Verdana" panose="020B0604030504040204" pitchFamily="34" charset="0"/>
                <a:cs typeface="Verdana" panose="020B0604030504040204" pitchFamily="34" charset="0"/>
              </a:rPr>
              <a:t>Global</a:t>
            </a:r>
          </a:p>
        </p:txBody>
      </p:sp>
      <p:sp>
        <p:nvSpPr>
          <p:cNvPr id="12" name="Subtitle 2"/>
          <p:cNvSpPr txBox="1">
            <a:spLocks/>
          </p:cNvSpPr>
          <p:nvPr userDrawn="1"/>
        </p:nvSpPr>
        <p:spPr>
          <a:xfrm>
            <a:off x="723251" y="5397431"/>
            <a:ext cx="6409040" cy="9691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Verdana" charset="0"/>
                <a:ea typeface="Verdana" charset="0"/>
                <a:cs typeface="Verdana"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50000"/>
                    <a:lumOff val="50000"/>
                  </a:schemeClr>
                </a:solidFill>
                <a:latin typeface="Verdana" charset="0"/>
                <a:ea typeface="Verdana" charset="0"/>
                <a:cs typeface="Verdana"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50000"/>
                    <a:lumOff val="50000"/>
                  </a:schemeClr>
                </a:solidFill>
                <a:latin typeface="Verdana" charset="0"/>
                <a:ea typeface="Verdana" charset="0"/>
                <a:cs typeface="Verdana"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50000"/>
                    <a:lumOff val="50000"/>
                  </a:schemeClr>
                </a:solidFill>
                <a:latin typeface="Verdana" charset="0"/>
                <a:ea typeface="Verdana" charset="0"/>
                <a:cs typeface="Verdana"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1400" dirty="0">
                <a:solidFill>
                  <a:srgbClr val="1C63B2"/>
                </a:solidFill>
                <a:latin typeface="Verdana" panose="020B0604030504040204" pitchFamily="34" charset="0"/>
                <a:ea typeface="Verdana" panose="020B0604030504040204" pitchFamily="34" charset="0"/>
                <a:cs typeface="Verdana" panose="020B0604030504040204" pitchFamily="34" charset="0"/>
              </a:rPr>
              <a:t>Amare Global</a:t>
            </a:r>
          </a:p>
          <a:p>
            <a:pPr>
              <a:lnSpc>
                <a:spcPct val="100000"/>
              </a:lnSpc>
              <a:spcBef>
                <a:spcPts val="0"/>
              </a:spcBef>
            </a:pPr>
            <a:r>
              <a:rPr lang="en-US" sz="1400" dirty="0">
                <a:solidFill>
                  <a:srgbClr val="1C63B2"/>
                </a:solidFill>
                <a:latin typeface="Verdana" panose="020B0604030504040204" pitchFamily="34" charset="0"/>
                <a:ea typeface="Verdana" panose="020B0604030504040204" pitchFamily="34" charset="0"/>
                <a:cs typeface="Verdana" panose="020B0604030504040204" pitchFamily="34" charset="0"/>
              </a:rPr>
              <a:t>17872 Gillette Ave #100 Irvine, CA 92614</a:t>
            </a:r>
          </a:p>
          <a:p>
            <a:pPr>
              <a:lnSpc>
                <a:spcPct val="100000"/>
              </a:lnSpc>
              <a:spcBef>
                <a:spcPts val="0"/>
              </a:spcBef>
            </a:pPr>
            <a:r>
              <a:rPr lang="en-US" sz="1400" dirty="0" err="1">
                <a:solidFill>
                  <a:srgbClr val="1C63B2"/>
                </a:solidFill>
                <a:latin typeface="Verdana" panose="020B0604030504040204" pitchFamily="34" charset="0"/>
                <a:ea typeface="Verdana" panose="020B0604030504040204" pitchFamily="34" charset="0"/>
                <a:cs typeface="Verdana" panose="020B0604030504040204" pitchFamily="34" charset="0"/>
              </a:rPr>
              <a:t>amare.com</a:t>
            </a:r>
            <a:r>
              <a:rPr lang="en-US" sz="1400" dirty="0">
                <a:solidFill>
                  <a:srgbClr val="1C63B2"/>
                </a:solidFill>
                <a:latin typeface="Verdana" panose="020B0604030504040204" pitchFamily="34" charset="0"/>
                <a:ea typeface="Verdana" panose="020B0604030504040204" pitchFamily="34" charset="0"/>
                <a:cs typeface="Verdana" panose="020B0604030504040204" pitchFamily="34" charset="0"/>
              </a:rPr>
              <a:t> – (888) 898-8551</a:t>
            </a:r>
            <a:endParaRPr lang="ru-RU" sz="1400" dirty="0">
              <a:solidFill>
                <a:srgbClr val="1C63B2"/>
              </a:solidFill>
              <a:latin typeface="Verdana" panose="020B0604030504040204" pitchFamily="34" charset="0"/>
              <a:ea typeface="Verdana" panose="020B0604030504040204" pitchFamily="34" charset="0"/>
              <a:cs typeface="Verdana" panose="020B0604030504040204" pitchFamily="34" charset="0"/>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30165"/>
            <a:ext cx="9144000" cy="797670"/>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pic>
        <p:nvPicPr>
          <p:cNvPr id="13" name="Picture 12">
            <a:extLst>
              <a:ext uri="{FF2B5EF4-FFF2-40B4-BE49-F238E27FC236}">
                <a16:creationId xmlns:a16="http://schemas.microsoft.com/office/drawing/2014/main" id="{E862A920-A3D8-A546-9DDD-91EDE1A532DE}"/>
              </a:ext>
            </a:extLst>
          </p:cNvPr>
          <p:cNvPicPr>
            <a:picLocks noChangeAspect="1"/>
          </p:cNvPicPr>
          <p:nvPr userDrawn="1"/>
        </p:nvPicPr>
        <p:blipFill>
          <a:blip r:embed="rId3"/>
          <a:stretch>
            <a:fillRect/>
          </a:stretch>
        </p:blipFill>
        <p:spPr>
          <a:xfrm>
            <a:off x="4487508" y="6319164"/>
            <a:ext cx="3216984" cy="390050"/>
          </a:xfrm>
          <a:prstGeom prst="rect">
            <a:avLst/>
          </a:prstGeom>
        </p:spPr>
      </p:pic>
      <p:cxnSp>
        <p:nvCxnSpPr>
          <p:cNvPr id="15" name="Straight Connector 14">
            <a:extLst>
              <a:ext uri="{FF2B5EF4-FFF2-40B4-BE49-F238E27FC236}">
                <a16:creationId xmlns:a16="http://schemas.microsoft.com/office/drawing/2014/main" id="{879F12A0-0B4B-3740-A433-E79F32CBB8CC}"/>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A7EB04-72B9-4F4B-B304-288BB59580A4}"/>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604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6" name="Picture 5" descr="foote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ext uri="{BB962C8B-B14F-4D97-AF65-F5344CB8AC3E}">
        <p14:creationId xmlns:p14="http://schemas.microsoft.com/office/powerpoint/2010/main" val="1745837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9A8E1-DD06-2A47-85BE-A57BB4C1A3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8C008D-E85B-0E43-9A89-2676F763A0C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7FD411-DF19-4540-B6DA-80EDCC074D43}"/>
              </a:ext>
            </a:extLst>
          </p:cNvPr>
          <p:cNvSpPr>
            <a:spLocks noGrp="1"/>
          </p:cNvSpPr>
          <p:nvPr>
            <p:ph type="dt" sz="half" idx="10"/>
          </p:nvPr>
        </p:nvSpPr>
        <p:spPr/>
        <p:txBody>
          <a:bodyPr/>
          <a:lstStyle/>
          <a:p>
            <a:fld id="{B2BB1FED-7C07-F94E-9C2C-D3CC32C86617}" type="datetimeFigureOut">
              <a:rPr lang="en-US" smtClean="0"/>
              <a:t>1/18/19</a:t>
            </a:fld>
            <a:endParaRPr lang="en-US"/>
          </a:p>
        </p:txBody>
      </p:sp>
      <p:sp>
        <p:nvSpPr>
          <p:cNvPr id="5" name="Footer Placeholder 4">
            <a:extLst>
              <a:ext uri="{FF2B5EF4-FFF2-40B4-BE49-F238E27FC236}">
                <a16:creationId xmlns:a16="http://schemas.microsoft.com/office/drawing/2014/main" id="{510B3A44-600B-7C4B-8B9A-566F1CC0E1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844CC8-B94B-0842-BE03-6FDAE420D8CD}"/>
              </a:ext>
            </a:extLst>
          </p:cNvPr>
          <p:cNvSpPr>
            <a:spLocks noGrp="1"/>
          </p:cNvSpPr>
          <p:nvPr>
            <p:ph type="sldNum" sz="quarter" idx="12"/>
          </p:nvPr>
        </p:nvSpPr>
        <p:spPr/>
        <p:txBody>
          <a:bodyPr/>
          <a:lstStyle/>
          <a:p>
            <a:fld id="{0859EA8F-0C3D-0044-A4A0-0D437688CC40}" type="slidenum">
              <a:rPr lang="en-US" smtClean="0"/>
              <a:t>‹#›</a:t>
            </a:fld>
            <a:endParaRPr lang="en-US"/>
          </a:p>
        </p:txBody>
      </p:sp>
    </p:spTree>
    <p:extLst>
      <p:ext uri="{BB962C8B-B14F-4D97-AF65-F5344CB8AC3E}">
        <p14:creationId xmlns:p14="http://schemas.microsoft.com/office/powerpoint/2010/main" val="1095553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30165"/>
            <a:ext cx="9144000" cy="797670"/>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pic>
        <p:nvPicPr>
          <p:cNvPr id="13" name="Picture 12">
            <a:extLst>
              <a:ext uri="{FF2B5EF4-FFF2-40B4-BE49-F238E27FC236}">
                <a16:creationId xmlns:a16="http://schemas.microsoft.com/office/drawing/2014/main" id="{E862A920-A3D8-A546-9DDD-91EDE1A532DE}"/>
              </a:ext>
            </a:extLst>
          </p:cNvPr>
          <p:cNvPicPr>
            <a:picLocks noChangeAspect="1"/>
          </p:cNvPicPr>
          <p:nvPr userDrawn="1"/>
        </p:nvPicPr>
        <p:blipFill>
          <a:blip r:embed="rId3"/>
          <a:stretch>
            <a:fillRect/>
          </a:stretch>
        </p:blipFill>
        <p:spPr>
          <a:xfrm>
            <a:off x="4487508" y="6319164"/>
            <a:ext cx="3216984" cy="390050"/>
          </a:xfrm>
          <a:prstGeom prst="rect">
            <a:avLst/>
          </a:prstGeom>
        </p:spPr>
      </p:pic>
      <p:cxnSp>
        <p:nvCxnSpPr>
          <p:cNvPr id="15" name="Straight Connector 14">
            <a:extLst>
              <a:ext uri="{FF2B5EF4-FFF2-40B4-BE49-F238E27FC236}">
                <a16:creationId xmlns:a16="http://schemas.microsoft.com/office/drawing/2014/main" id="{879F12A0-0B4B-3740-A433-E79F32CBB8CC}"/>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A7EB04-72B9-4F4B-B304-288BB59580A4}"/>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8140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30165"/>
            <a:ext cx="9144000" cy="797670"/>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pic>
        <p:nvPicPr>
          <p:cNvPr id="13" name="Picture 12">
            <a:extLst>
              <a:ext uri="{FF2B5EF4-FFF2-40B4-BE49-F238E27FC236}">
                <a16:creationId xmlns:a16="http://schemas.microsoft.com/office/drawing/2014/main" id="{E862A920-A3D8-A546-9DDD-91EDE1A532DE}"/>
              </a:ext>
            </a:extLst>
          </p:cNvPr>
          <p:cNvPicPr>
            <a:picLocks noChangeAspect="1"/>
          </p:cNvPicPr>
          <p:nvPr userDrawn="1"/>
        </p:nvPicPr>
        <p:blipFill>
          <a:blip r:embed="rId3"/>
          <a:stretch>
            <a:fillRect/>
          </a:stretch>
        </p:blipFill>
        <p:spPr>
          <a:xfrm>
            <a:off x="4487508" y="6319164"/>
            <a:ext cx="3216984" cy="390050"/>
          </a:xfrm>
          <a:prstGeom prst="rect">
            <a:avLst/>
          </a:prstGeom>
        </p:spPr>
      </p:pic>
      <p:cxnSp>
        <p:nvCxnSpPr>
          <p:cNvPr id="15" name="Straight Connector 14">
            <a:extLst>
              <a:ext uri="{FF2B5EF4-FFF2-40B4-BE49-F238E27FC236}">
                <a16:creationId xmlns:a16="http://schemas.microsoft.com/office/drawing/2014/main" id="{879F12A0-0B4B-3740-A433-E79F32CBB8CC}"/>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A7EB04-72B9-4F4B-B304-288BB59580A4}"/>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861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030165"/>
            <a:ext cx="9144000" cy="797670"/>
          </a:xfrm>
        </p:spPr>
        <p:txBody>
          <a:bodyPr anchor="b" anchorCtr="0">
            <a:normAutofit/>
          </a:bodyPr>
          <a:lstStyle>
            <a:lvl1pPr algn="ctr">
              <a:defRPr sz="4000" b="1">
                <a:solidFill>
                  <a:schemeClr val="bg1"/>
                </a:solidFill>
                <a:latin typeface="Verdana" charset="0"/>
                <a:ea typeface="Verdana" charset="0"/>
                <a:cs typeface="Verdana" charset="0"/>
              </a:defRPr>
            </a:lvl1pPr>
          </a:lstStyle>
          <a:p>
            <a:r>
              <a:rPr lang="en-US" dirty="0"/>
              <a:t>Click to add subtitle</a:t>
            </a:r>
          </a:p>
        </p:txBody>
      </p:sp>
      <p:pic>
        <p:nvPicPr>
          <p:cNvPr id="6" name="Picture 5">
            <a:extLst>
              <a:ext uri="{FF2B5EF4-FFF2-40B4-BE49-F238E27FC236}">
                <a16:creationId xmlns:a16="http://schemas.microsoft.com/office/drawing/2014/main" id="{9AFCDEFE-8519-944F-BF8A-07E3386F0CC6}"/>
              </a:ext>
            </a:extLst>
          </p:cNvPr>
          <p:cNvPicPr>
            <a:picLocks noChangeAspect="1"/>
          </p:cNvPicPr>
          <p:nvPr userDrawn="1"/>
        </p:nvPicPr>
        <p:blipFill>
          <a:blip r:embed="rId3">
            <a:lum bright="70000" contrast="-70000"/>
          </a:blip>
          <a:stretch>
            <a:fillRect/>
          </a:stretch>
        </p:blipFill>
        <p:spPr>
          <a:xfrm>
            <a:off x="4487508" y="6320688"/>
            <a:ext cx="3216984" cy="390050"/>
          </a:xfrm>
          <a:prstGeom prst="rect">
            <a:avLst/>
          </a:prstGeom>
        </p:spPr>
      </p:pic>
      <p:cxnSp>
        <p:nvCxnSpPr>
          <p:cNvPr id="7" name="Straight Connector 6">
            <a:extLst>
              <a:ext uri="{FF2B5EF4-FFF2-40B4-BE49-F238E27FC236}">
                <a16:creationId xmlns:a16="http://schemas.microsoft.com/office/drawing/2014/main" id="{C7BC6D35-69FC-2C4D-A7B2-F5CC3BDA6575}"/>
              </a:ext>
            </a:extLst>
          </p:cNvPr>
          <p:cNvCxnSpPr>
            <a:cxnSpLocks/>
          </p:cNvCxnSpPr>
          <p:nvPr userDrawn="1"/>
        </p:nvCxnSpPr>
        <p:spPr>
          <a:xfrm>
            <a:off x="6357634" y="6515713"/>
            <a:ext cx="0" cy="167671"/>
          </a:xfrm>
          <a:prstGeom prst="line">
            <a:avLst/>
          </a:prstGeom>
          <a:ln w="0">
            <a:solidFill>
              <a:srgbClr val="DFD9E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FC0C1EE-8AF4-8F4B-B8BD-5AABA6814B71}"/>
              </a:ext>
            </a:extLst>
          </p:cNvPr>
          <p:cNvCxnSpPr>
            <a:cxnSpLocks/>
          </p:cNvCxnSpPr>
          <p:nvPr userDrawn="1"/>
        </p:nvCxnSpPr>
        <p:spPr>
          <a:xfrm>
            <a:off x="5352066" y="6515713"/>
            <a:ext cx="0" cy="167671"/>
          </a:xfrm>
          <a:prstGeom prst="line">
            <a:avLst/>
          </a:prstGeom>
          <a:ln w="0">
            <a:solidFill>
              <a:srgbClr val="DFD9E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134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550744"/>
            <a:ext cx="9144000" cy="659232"/>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sp>
        <p:nvSpPr>
          <p:cNvPr id="6" name="Subtitle 2">
            <a:extLst>
              <a:ext uri="{FF2B5EF4-FFF2-40B4-BE49-F238E27FC236}">
                <a16:creationId xmlns:a16="http://schemas.microsoft.com/office/drawing/2014/main" id="{B6A099D4-1F00-5B45-A9F4-134252B648BC}"/>
              </a:ext>
            </a:extLst>
          </p:cNvPr>
          <p:cNvSpPr>
            <a:spLocks noGrp="1"/>
          </p:cNvSpPr>
          <p:nvPr>
            <p:ph type="subTitle" idx="1"/>
          </p:nvPr>
        </p:nvSpPr>
        <p:spPr>
          <a:xfrm>
            <a:off x="1524000" y="3328422"/>
            <a:ext cx="9144000" cy="1766092"/>
          </a:xfrm>
        </p:spPr>
        <p:txBody>
          <a:bodyPr/>
          <a:lstStyle>
            <a:lvl1pPr marL="0" indent="0" algn="ctr">
              <a:buNone/>
              <a:defRPr sz="2400">
                <a:solidFill>
                  <a:srgbClr val="3F2A5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4ED135EB-34A1-7643-A70C-FD1880602C0E}"/>
              </a:ext>
            </a:extLst>
          </p:cNvPr>
          <p:cNvPicPr>
            <a:picLocks noChangeAspect="1"/>
          </p:cNvPicPr>
          <p:nvPr userDrawn="1"/>
        </p:nvPicPr>
        <p:blipFill>
          <a:blip r:embed="rId3"/>
          <a:stretch>
            <a:fillRect/>
          </a:stretch>
        </p:blipFill>
        <p:spPr>
          <a:xfrm>
            <a:off x="4487508" y="6319164"/>
            <a:ext cx="3216984" cy="390050"/>
          </a:xfrm>
          <a:prstGeom prst="rect">
            <a:avLst/>
          </a:prstGeom>
        </p:spPr>
      </p:pic>
      <p:cxnSp>
        <p:nvCxnSpPr>
          <p:cNvPr id="8" name="Straight Connector 7">
            <a:extLst>
              <a:ext uri="{FF2B5EF4-FFF2-40B4-BE49-F238E27FC236}">
                <a16:creationId xmlns:a16="http://schemas.microsoft.com/office/drawing/2014/main" id="{E7072590-1868-E143-81EA-50B4543800E4}"/>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CCE041B-3A10-0742-9A17-AD9FF5E68C1C}"/>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1914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862A920-A3D8-A546-9DDD-91EDE1A532DE}"/>
              </a:ext>
            </a:extLst>
          </p:cNvPr>
          <p:cNvPicPr>
            <a:picLocks noChangeAspect="1"/>
          </p:cNvPicPr>
          <p:nvPr userDrawn="1"/>
        </p:nvPicPr>
        <p:blipFill>
          <a:blip r:embed="rId3"/>
          <a:stretch>
            <a:fillRect/>
          </a:stretch>
        </p:blipFill>
        <p:spPr>
          <a:xfrm>
            <a:off x="4487508" y="6319164"/>
            <a:ext cx="3216984" cy="390050"/>
          </a:xfrm>
          <a:prstGeom prst="rect">
            <a:avLst/>
          </a:prstGeom>
        </p:spPr>
      </p:pic>
      <p:cxnSp>
        <p:nvCxnSpPr>
          <p:cNvPr id="15" name="Straight Connector 14">
            <a:extLst>
              <a:ext uri="{FF2B5EF4-FFF2-40B4-BE49-F238E27FC236}">
                <a16:creationId xmlns:a16="http://schemas.microsoft.com/office/drawing/2014/main" id="{879F12A0-0B4B-3740-A433-E79F32CBB8CC}"/>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A7EB04-72B9-4F4B-B304-288BB59580A4}"/>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5975894B-1584-164C-BBCC-E6C44455A4B1}"/>
              </a:ext>
            </a:extLst>
          </p:cNvPr>
          <p:cNvSpPr>
            <a:spLocks noGrp="1"/>
          </p:cNvSpPr>
          <p:nvPr>
            <p:ph type="ctrTitle" hasCustomPrompt="1"/>
          </p:nvPr>
        </p:nvSpPr>
        <p:spPr>
          <a:xfrm>
            <a:off x="1524000" y="2550744"/>
            <a:ext cx="9144000" cy="659232"/>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sp>
        <p:nvSpPr>
          <p:cNvPr id="7" name="Subtitle 2">
            <a:extLst>
              <a:ext uri="{FF2B5EF4-FFF2-40B4-BE49-F238E27FC236}">
                <a16:creationId xmlns:a16="http://schemas.microsoft.com/office/drawing/2014/main" id="{969B4255-DC73-DC4D-9653-9736B9D5FD4D}"/>
              </a:ext>
            </a:extLst>
          </p:cNvPr>
          <p:cNvSpPr>
            <a:spLocks noGrp="1"/>
          </p:cNvSpPr>
          <p:nvPr>
            <p:ph type="subTitle" idx="1"/>
          </p:nvPr>
        </p:nvSpPr>
        <p:spPr>
          <a:xfrm>
            <a:off x="1524000" y="3328422"/>
            <a:ext cx="9144000" cy="1766092"/>
          </a:xfrm>
        </p:spPr>
        <p:txBody>
          <a:bodyPr/>
          <a:lstStyle>
            <a:lvl1pPr marL="0" indent="0" algn="ctr">
              <a:buNone/>
              <a:defRPr sz="2400">
                <a:solidFill>
                  <a:srgbClr val="3F2A5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148244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862A920-A3D8-A546-9DDD-91EDE1A532DE}"/>
              </a:ext>
            </a:extLst>
          </p:cNvPr>
          <p:cNvPicPr>
            <a:picLocks noChangeAspect="1"/>
          </p:cNvPicPr>
          <p:nvPr userDrawn="1"/>
        </p:nvPicPr>
        <p:blipFill>
          <a:blip r:embed="rId3"/>
          <a:stretch>
            <a:fillRect/>
          </a:stretch>
        </p:blipFill>
        <p:spPr>
          <a:xfrm>
            <a:off x="4487508" y="6319164"/>
            <a:ext cx="3216984" cy="390050"/>
          </a:xfrm>
          <a:prstGeom prst="rect">
            <a:avLst/>
          </a:prstGeom>
        </p:spPr>
      </p:pic>
      <p:cxnSp>
        <p:nvCxnSpPr>
          <p:cNvPr id="15" name="Straight Connector 14">
            <a:extLst>
              <a:ext uri="{FF2B5EF4-FFF2-40B4-BE49-F238E27FC236}">
                <a16:creationId xmlns:a16="http://schemas.microsoft.com/office/drawing/2014/main" id="{879F12A0-0B4B-3740-A433-E79F32CBB8CC}"/>
              </a:ext>
            </a:extLst>
          </p:cNvPr>
          <p:cNvCxnSpPr>
            <a:cxnSpLocks/>
          </p:cNvCxnSpPr>
          <p:nvPr userDrawn="1"/>
        </p:nvCxnSpPr>
        <p:spPr>
          <a:xfrm>
            <a:off x="6357634"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A7EB04-72B9-4F4B-B304-288BB59580A4}"/>
              </a:ext>
            </a:extLst>
          </p:cNvPr>
          <p:cNvCxnSpPr>
            <a:cxnSpLocks/>
          </p:cNvCxnSpPr>
          <p:nvPr userDrawn="1"/>
        </p:nvCxnSpPr>
        <p:spPr>
          <a:xfrm>
            <a:off x="5352066" y="6514189"/>
            <a:ext cx="0" cy="167671"/>
          </a:xfrm>
          <a:prstGeom prst="line">
            <a:avLst/>
          </a:prstGeom>
          <a:ln w="0">
            <a:solidFill>
              <a:srgbClr val="3F2A56"/>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51D8B14A-65D3-A848-AE32-AFC9E611E461}"/>
              </a:ext>
            </a:extLst>
          </p:cNvPr>
          <p:cNvSpPr>
            <a:spLocks noGrp="1"/>
          </p:cNvSpPr>
          <p:nvPr>
            <p:ph type="ctrTitle" hasCustomPrompt="1"/>
          </p:nvPr>
        </p:nvSpPr>
        <p:spPr>
          <a:xfrm>
            <a:off x="1524000" y="2550744"/>
            <a:ext cx="9144000" cy="659232"/>
          </a:xfrm>
        </p:spPr>
        <p:txBody>
          <a:bodyPr anchor="b" anchorCtr="0">
            <a:normAutofit/>
          </a:bodyPr>
          <a:lstStyle>
            <a:lvl1pPr algn="ctr">
              <a:defRPr sz="4000" b="1">
                <a:solidFill>
                  <a:srgbClr val="3F2A56"/>
                </a:solidFill>
                <a:latin typeface="Verdana" charset="0"/>
                <a:ea typeface="Verdana" charset="0"/>
                <a:cs typeface="Verdana" charset="0"/>
              </a:defRPr>
            </a:lvl1pPr>
          </a:lstStyle>
          <a:p>
            <a:r>
              <a:rPr lang="en-US" dirty="0"/>
              <a:t>Click to add subtitle</a:t>
            </a:r>
          </a:p>
        </p:txBody>
      </p:sp>
      <p:sp>
        <p:nvSpPr>
          <p:cNvPr id="7" name="Subtitle 2">
            <a:extLst>
              <a:ext uri="{FF2B5EF4-FFF2-40B4-BE49-F238E27FC236}">
                <a16:creationId xmlns:a16="http://schemas.microsoft.com/office/drawing/2014/main" id="{0044B5DE-795C-2D47-B590-0459E9611D06}"/>
              </a:ext>
            </a:extLst>
          </p:cNvPr>
          <p:cNvSpPr>
            <a:spLocks noGrp="1"/>
          </p:cNvSpPr>
          <p:nvPr>
            <p:ph type="subTitle" idx="1"/>
          </p:nvPr>
        </p:nvSpPr>
        <p:spPr>
          <a:xfrm>
            <a:off x="1524000" y="3328422"/>
            <a:ext cx="9144000" cy="1766092"/>
          </a:xfrm>
        </p:spPr>
        <p:txBody>
          <a:bodyPr/>
          <a:lstStyle>
            <a:lvl1pPr marL="0" indent="0" algn="ctr">
              <a:buNone/>
              <a:defRPr sz="2400">
                <a:solidFill>
                  <a:srgbClr val="3F2A5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38909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8806355"/>
      </p:ext>
    </p:extLst>
  </p:cSld>
  <p:clrMap bg1="lt1" tx1="dk1" bg2="lt2" tx2="dk2" accent1="accent1" accent2="accent2" accent3="accent3" accent4="accent4" accent5="accent5" accent6="accent6" hlink="hlink" folHlink="folHlink"/>
  <p:sldLayoutIdLst>
    <p:sldLayoutId id="2147483829" r:id="rId1"/>
    <p:sldLayoutId id="2147483859" r:id="rId2"/>
    <p:sldLayoutId id="2147483806" r:id="rId3"/>
    <p:sldLayoutId id="2147483864" r:id="rId4"/>
    <p:sldLayoutId id="2147483860" r:id="rId5"/>
    <p:sldLayoutId id="2147483861" r:id="rId6"/>
    <p:sldLayoutId id="2147483858" r:id="rId7"/>
    <p:sldLayoutId id="2147483865" r:id="rId8"/>
    <p:sldLayoutId id="2147483862" r:id="rId9"/>
    <p:sldLayoutId id="2147483863" r:id="rId10"/>
    <p:sldLayoutId id="2147483853" r:id="rId11"/>
    <p:sldLayoutId id="2147483854" r:id="rId12"/>
    <p:sldLayoutId id="2147483852" r:id="rId13"/>
    <p:sldLayoutId id="2147483849" r:id="rId14"/>
    <p:sldLayoutId id="2147483851" r:id="rId15"/>
    <p:sldLayoutId id="2147483850" r:id="rId16"/>
    <p:sldLayoutId id="2147483846" r:id="rId17"/>
    <p:sldLayoutId id="2147483847" r:id="rId18"/>
    <p:sldLayoutId id="2147483841" r:id="rId19"/>
    <p:sldLayoutId id="2147483811" r:id="rId20"/>
    <p:sldLayoutId id="2147483856" r:id="rId21"/>
    <p:sldLayoutId id="2147483810" r:id="rId22"/>
    <p:sldLayoutId id="2147483842" r:id="rId23"/>
    <p:sldLayoutId id="2147483848" r:id="rId24"/>
    <p:sldLayoutId id="2147483844" r:id="rId25"/>
    <p:sldLayoutId id="2147483845" r:id="rId26"/>
    <p:sldLayoutId id="2147483838" r:id="rId27"/>
    <p:sldLayoutId id="2147483839" r:id="rId28"/>
    <p:sldLayoutId id="2147483843" r:id="rId29"/>
    <p:sldLayoutId id="2147483866" r:id="rId30"/>
    <p:sldLayoutId id="2147483868"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kern="1200">
          <a:solidFill>
            <a:schemeClr val="tx1">
              <a:lumMod val="50000"/>
              <a:lumOff val="50000"/>
            </a:schemeClr>
          </a:solidFill>
          <a:latin typeface="Verdana" charset="0"/>
          <a:ea typeface="Verdana" charset="0"/>
          <a:cs typeface="Verdana"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0.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0.xml"/><Relationship Id="rId5" Type="http://schemas.openxmlformats.org/officeDocument/2006/relationships/image" Target="../media/image41.png"/><Relationship Id="rId4" Type="http://schemas.openxmlformats.org/officeDocument/2006/relationships/image" Target="../media/image40.sv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30.xml"/><Relationship Id="rId6" Type="http://schemas.openxmlformats.org/officeDocument/2006/relationships/image" Target="../media/image6.png"/><Relationship Id="rId5" Type="http://schemas.openxmlformats.org/officeDocument/2006/relationships/customXml" Target="../ink/ink1.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30.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30.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30.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30.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21.xml"/><Relationship Id="rId4" Type="http://schemas.openxmlformats.org/officeDocument/2006/relationships/image" Target="../media/image65.jp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9.jpg"/><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66.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1.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3" name="Title 1"/>
          <p:cNvSpPr txBox="1">
            <a:spLocks/>
          </p:cNvSpPr>
          <p:nvPr/>
        </p:nvSpPr>
        <p:spPr>
          <a:xfrm>
            <a:off x="4388735" y="488124"/>
            <a:ext cx="6888865" cy="707319"/>
          </a:xfrm>
          <a:prstGeom prst="rect">
            <a:avLst/>
          </a:prstGeom>
        </p:spPr>
        <p:txBody>
          <a:bodyPr/>
          <a:lstStyle>
            <a:lvl1pPr algn="l" defTabSz="914400" rtl="0" eaLnBrk="1" latinLnBrk="0" hangingPunct="1">
              <a:lnSpc>
                <a:spcPct val="90000"/>
              </a:lnSpc>
              <a:spcBef>
                <a:spcPct val="0"/>
              </a:spcBef>
              <a:buNone/>
              <a:defRPr sz="4400" b="1" i="0" kern="1200">
                <a:solidFill>
                  <a:schemeClr val="bg2">
                    <a:lumMod val="25000"/>
                  </a:schemeClr>
                </a:solidFill>
                <a:latin typeface="Aller"/>
                <a:ea typeface="Aller Light" charset="0"/>
                <a:cs typeface="Aller"/>
              </a:defRPr>
            </a:lvl1pPr>
          </a:lstStyle>
          <a:p>
            <a:pPr algn="ctr"/>
            <a:r>
              <a:rPr lang="en-US" sz="4800" dirty="0">
                <a:solidFill>
                  <a:srgbClr val="3F2A56"/>
                </a:solidFill>
                <a:latin typeface="Verdana" panose="020B0604030504040204" pitchFamily="34" charset="0"/>
                <a:ea typeface="Verdana" panose="020B0604030504040204" pitchFamily="34" charset="0"/>
                <a:cs typeface="Verdana" panose="020B0604030504040204" pitchFamily="34" charset="0"/>
              </a:rPr>
              <a:t>MENTAL WELLNESS</a:t>
            </a:r>
          </a:p>
        </p:txBody>
      </p:sp>
      <p:pic>
        <p:nvPicPr>
          <p:cNvPr id="7" name="Picture 6" descr="HorizontalLogo_TM_digital_rgb.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8200" y="406084"/>
            <a:ext cx="2712335" cy="789359"/>
          </a:xfrm>
          <a:prstGeom prst="rect">
            <a:avLst/>
          </a:prstGeom>
        </p:spPr>
      </p:pic>
    </p:spTree>
    <p:extLst>
      <p:ext uri="{BB962C8B-B14F-4D97-AF65-F5344CB8AC3E}">
        <p14:creationId xmlns:p14="http://schemas.microsoft.com/office/powerpoint/2010/main" val="3094381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2E7DEB-A304-9C47-8AAE-C40B7F0D8F07}"/>
              </a:ext>
            </a:extLst>
          </p:cNvPr>
          <p:cNvPicPr>
            <a:picLocks noChangeAspect="1"/>
          </p:cNvPicPr>
          <p:nvPr/>
        </p:nvPicPr>
        <p:blipFill rotWithShape="1">
          <a:blip r:embed="rId3"/>
          <a:srcRect t="16771" b="37475"/>
          <a:stretch/>
        </p:blipFill>
        <p:spPr>
          <a:xfrm>
            <a:off x="4348437" y="237066"/>
            <a:ext cx="7698757" cy="6361757"/>
          </a:xfrm>
          <a:prstGeom prst="rect">
            <a:avLst/>
          </a:prstGeom>
        </p:spPr>
      </p:pic>
      <p:pic>
        <p:nvPicPr>
          <p:cNvPr id="4" name="Picture 3">
            <a:extLst>
              <a:ext uri="{FF2B5EF4-FFF2-40B4-BE49-F238E27FC236}">
                <a16:creationId xmlns:a16="http://schemas.microsoft.com/office/drawing/2014/main" id="{CE74EEC3-C88B-5C42-B038-269EF116E6F8}"/>
              </a:ext>
            </a:extLst>
          </p:cNvPr>
          <p:cNvPicPr>
            <a:picLocks noChangeAspect="1"/>
          </p:cNvPicPr>
          <p:nvPr/>
        </p:nvPicPr>
        <p:blipFill rotWithShape="1">
          <a:blip r:embed="rId3"/>
          <a:srcRect b="89425"/>
          <a:stretch/>
        </p:blipFill>
        <p:spPr>
          <a:xfrm>
            <a:off x="203200" y="3042236"/>
            <a:ext cx="3934480" cy="751416"/>
          </a:xfrm>
          <a:prstGeom prst="rect">
            <a:avLst/>
          </a:prstGeom>
        </p:spPr>
      </p:pic>
    </p:spTree>
    <p:extLst>
      <p:ext uri="{BB962C8B-B14F-4D97-AF65-F5344CB8AC3E}">
        <p14:creationId xmlns:p14="http://schemas.microsoft.com/office/powerpoint/2010/main" val="297039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824F5D-C98B-614D-A995-8A947E38F03F}"/>
              </a:ext>
            </a:extLst>
          </p:cNvPr>
          <p:cNvPicPr>
            <a:picLocks noChangeAspect="1"/>
          </p:cNvPicPr>
          <p:nvPr/>
        </p:nvPicPr>
        <p:blipFill>
          <a:blip r:embed="rId2"/>
          <a:stretch>
            <a:fillRect/>
          </a:stretch>
        </p:blipFill>
        <p:spPr>
          <a:xfrm>
            <a:off x="3196167" y="1426123"/>
            <a:ext cx="5385903" cy="4871326"/>
          </a:xfrm>
          <a:prstGeom prst="rect">
            <a:avLst/>
          </a:prstGeom>
        </p:spPr>
      </p:pic>
      <p:sp>
        <p:nvSpPr>
          <p:cNvPr id="7" name="TextBox 6">
            <a:extLst>
              <a:ext uri="{FF2B5EF4-FFF2-40B4-BE49-F238E27FC236}">
                <a16:creationId xmlns:a16="http://schemas.microsoft.com/office/drawing/2014/main" id="{D851DF08-A396-1C40-8083-DAD57B289302}"/>
              </a:ext>
            </a:extLst>
          </p:cNvPr>
          <p:cNvSpPr txBox="1"/>
          <p:nvPr/>
        </p:nvSpPr>
        <p:spPr>
          <a:xfrm>
            <a:off x="1350433" y="4715933"/>
            <a:ext cx="1828800" cy="723275"/>
          </a:xfrm>
          <a:prstGeom prst="rect">
            <a:avLst/>
          </a:prstGeom>
          <a:noFill/>
        </p:spPr>
        <p:txBody>
          <a:bodyPr wrap="square" rtlCol="0">
            <a:spAutoFit/>
          </a:bodyPr>
          <a:lstStyle/>
          <a:p>
            <a:pPr algn="l"/>
            <a:r>
              <a:rPr lang="en-US" sz="4000" dirty="0"/>
              <a:t>Brain</a:t>
            </a:r>
          </a:p>
        </p:txBody>
      </p:sp>
      <p:sp>
        <p:nvSpPr>
          <p:cNvPr id="9" name="TextBox 8">
            <a:extLst>
              <a:ext uri="{FF2B5EF4-FFF2-40B4-BE49-F238E27FC236}">
                <a16:creationId xmlns:a16="http://schemas.microsoft.com/office/drawing/2014/main" id="{2348431E-A169-574E-98D4-2E5C0866457C}"/>
              </a:ext>
            </a:extLst>
          </p:cNvPr>
          <p:cNvSpPr txBox="1"/>
          <p:nvPr/>
        </p:nvSpPr>
        <p:spPr>
          <a:xfrm>
            <a:off x="5281083" y="198913"/>
            <a:ext cx="1828800" cy="723275"/>
          </a:xfrm>
          <a:prstGeom prst="rect">
            <a:avLst/>
          </a:prstGeom>
          <a:noFill/>
        </p:spPr>
        <p:txBody>
          <a:bodyPr wrap="square" rtlCol="0">
            <a:spAutoFit/>
          </a:bodyPr>
          <a:lstStyle/>
          <a:p>
            <a:pPr algn="l"/>
            <a:r>
              <a:rPr lang="en-US" sz="4000" dirty="0"/>
              <a:t>Biome</a:t>
            </a:r>
          </a:p>
        </p:txBody>
      </p:sp>
      <p:sp>
        <p:nvSpPr>
          <p:cNvPr id="11" name="TextBox 10">
            <a:extLst>
              <a:ext uri="{FF2B5EF4-FFF2-40B4-BE49-F238E27FC236}">
                <a16:creationId xmlns:a16="http://schemas.microsoft.com/office/drawing/2014/main" id="{7B02AB16-2E7F-2E44-AAE3-45D6FF9A9690}"/>
              </a:ext>
            </a:extLst>
          </p:cNvPr>
          <p:cNvSpPr txBox="1"/>
          <p:nvPr/>
        </p:nvSpPr>
        <p:spPr>
          <a:xfrm>
            <a:off x="9281583" y="4529667"/>
            <a:ext cx="1828800" cy="723275"/>
          </a:xfrm>
          <a:prstGeom prst="rect">
            <a:avLst/>
          </a:prstGeom>
          <a:noFill/>
        </p:spPr>
        <p:txBody>
          <a:bodyPr wrap="square" rtlCol="0">
            <a:spAutoFit/>
          </a:bodyPr>
          <a:lstStyle/>
          <a:p>
            <a:pPr algn="l"/>
            <a:r>
              <a:rPr lang="en-US" sz="4000" dirty="0"/>
              <a:t>Body</a:t>
            </a:r>
          </a:p>
        </p:txBody>
      </p:sp>
    </p:spTree>
    <p:extLst>
      <p:ext uri="{BB962C8B-B14F-4D97-AF65-F5344CB8AC3E}">
        <p14:creationId xmlns:p14="http://schemas.microsoft.com/office/powerpoint/2010/main" val="216577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lose up of a logo&#10;&#10;Description generated with very high confidence">
            <a:extLst>
              <a:ext uri="{FF2B5EF4-FFF2-40B4-BE49-F238E27FC236}">
                <a16:creationId xmlns:a16="http://schemas.microsoft.com/office/drawing/2014/main" id="{DA9B170B-01ED-4AEB-ACC7-105373202BC8}"/>
              </a:ext>
            </a:extLst>
          </p:cNvPr>
          <p:cNvPicPr>
            <a:picLocks noChangeAspect="1"/>
          </p:cNvPicPr>
          <p:nvPr/>
        </p:nvPicPr>
        <p:blipFill rotWithShape="1">
          <a:blip r:embed="rId3"/>
          <a:srcRect l="2860" r="3996"/>
          <a:stretch/>
        </p:blipFill>
        <p:spPr>
          <a:xfrm>
            <a:off x="0" y="685800"/>
            <a:ext cx="6096000" cy="5486400"/>
          </a:xfrm>
          <a:prstGeom prst="rect">
            <a:avLst/>
          </a:prstGeom>
        </p:spPr>
      </p:pic>
      <p:pic>
        <p:nvPicPr>
          <p:cNvPr id="11" name="Picture 10">
            <a:extLst>
              <a:ext uri="{FF2B5EF4-FFF2-40B4-BE49-F238E27FC236}">
                <a16:creationId xmlns:a16="http://schemas.microsoft.com/office/drawing/2014/main" id="{50B090DF-8DCA-4FCF-88A8-5627A5229028}"/>
              </a:ext>
            </a:extLst>
          </p:cNvPr>
          <p:cNvPicPr>
            <a:picLocks noChangeAspect="1"/>
          </p:cNvPicPr>
          <p:nvPr/>
        </p:nvPicPr>
        <p:blipFill rotWithShape="1">
          <a:blip r:embed="rId4"/>
          <a:srcRect l="3620" r="3236"/>
          <a:stretch/>
        </p:blipFill>
        <p:spPr>
          <a:xfrm>
            <a:off x="6095999" y="685800"/>
            <a:ext cx="6096001" cy="5486400"/>
          </a:xfrm>
          <a:prstGeom prst="rect">
            <a:avLst/>
          </a:prstGeom>
        </p:spPr>
      </p:pic>
      <p:sp>
        <p:nvSpPr>
          <p:cNvPr id="13" name="TextBox 12">
            <a:extLst>
              <a:ext uri="{FF2B5EF4-FFF2-40B4-BE49-F238E27FC236}">
                <a16:creationId xmlns:a16="http://schemas.microsoft.com/office/drawing/2014/main" id="{A0D2B8B4-E8FF-4444-9F2F-CA9BB5453620}"/>
              </a:ext>
            </a:extLst>
          </p:cNvPr>
          <p:cNvSpPr txBox="1"/>
          <p:nvPr/>
        </p:nvSpPr>
        <p:spPr>
          <a:xfrm>
            <a:off x="7619896" y="685800"/>
            <a:ext cx="3023119" cy="584775"/>
          </a:xfrm>
          <a:prstGeom prst="rect">
            <a:avLst/>
          </a:prstGeom>
          <a:noFill/>
        </p:spPr>
        <p:txBody>
          <a:bodyPr wrap="square" rtlCol="0">
            <a:spAutoFit/>
          </a:bodyPr>
          <a:lstStyle/>
          <a:p>
            <a:pPr algn="ctr"/>
            <a:r>
              <a:rPr lang="en-US" sz="3200" dirty="0">
                <a:solidFill>
                  <a:srgbClr val="3F2A56"/>
                </a:solidFill>
              </a:rPr>
              <a:t>Amare Global</a:t>
            </a:r>
          </a:p>
        </p:txBody>
      </p:sp>
      <p:sp>
        <p:nvSpPr>
          <p:cNvPr id="14" name="TextBox 13">
            <a:extLst>
              <a:ext uri="{FF2B5EF4-FFF2-40B4-BE49-F238E27FC236}">
                <a16:creationId xmlns:a16="http://schemas.microsoft.com/office/drawing/2014/main" id="{E0B71ABC-0871-4F3F-9F23-396526EAD6B9}"/>
              </a:ext>
            </a:extLst>
          </p:cNvPr>
          <p:cNvSpPr txBox="1"/>
          <p:nvPr/>
        </p:nvSpPr>
        <p:spPr>
          <a:xfrm>
            <a:off x="1573660" y="685799"/>
            <a:ext cx="3023119" cy="584775"/>
          </a:xfrm>
          <a:prstGeom prst="rect">
            <a:avLst/>
          </a:prstGeom>
          <a:noFill/>
        </p:spPr>
        <p:txBody>
          <a:bodyPr wrap="square" rtlCol="0">
            <a:spAutoFit/>
          </a:bodyPr>
          <a:lstStyle/>
          <a:p>
            <a:pPr algn="ctr"/>
            <a:r>
              <a:rPr lang="en-US" sz="3200" dirty="0">
                <a:solidFill>
                  <a:srgbClr val="003E6B"/>
                </a:solidFill>
              </a:rPr>
              <a:t>Mood+</a:t>
            </a:r>
          </a:p>
        </p:txBody>
      </p:sp>
    </p:spTree>
    <p:extLst>
      <p:ext uri="{BB962C8B-B14F-4D97-AF65-F5344CB8AC3E}">
        <p14:creationId xmlns:p14="http://schemas.microsoft.com/office/powerpoint/2010/main" val="169573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113D1-77F1-4D04-9718-13538D120C87}"/>
              </a:ext>
            </a:extLst>
          </p:cNvPr>
          <p:cNvSpPr>
            <a:spLocks noGrp="1"/>
          </p:cNvSpPr>
          <p:nvPr>
            <p:ph type="title"/>
          </p:nvPr>
        </p:nvSpPr>
        <p:spPr/>
        <p:txBody>
          <a:bodyPr>
            <a:normAutofit/>
          </a:bodyPr>
          <a:lstStyle/>
          <a:p>
            <a:r>
              <a:rPr lang="en-US" sz="3600" b="1" dirty="0">
                <a:solidFill>
                  <a:srgbClr val="68478D"/>
                </a:solidFill>
                <a:latin typeface="Verdana" panose="020B0604030504040204" pitchFamily="34" charset="0"/>
                <a:ea typeface="Verdana" panose="020B0604030504040204" pitchFamily="34" charset="0"/>
                <a:cs typeface="Verdana" panose="020B0604030504040204" pitchFamily="34" charset="0"/>
              </a:rPr>
              <a:t>World’s First Award-Winning </a:t>
            </a:r>
            <a:br>
              <a:rPr lang="en-US" sz="3600" b="1" dirty="0">
                <a:solidFill>
                  <a:srgbClr val="68478D"/>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68478D"/>
                </a:solidFill>
                <a:latin typeface="Verdana" panose="020B0604030504040204" pitchFamily="34" charset="0"/>
                <a:ea typeface="Verdana" panose="020B0604030504040204" pitchFamily="34" charset="0"/>
                <a:cs typeface="Verdana" panose="020B0604030504040204" pitchFamily="34" charset="0"/>
              </a:rPr>
              <a:t>Gut-Brain Axis Nutrition System!</a:t>
            </a:r>
          </a:p>
        </p:txBody>
      </p:sp>
      <p:sp>
        <p:nvSpPr>
          <p:cNvPr id="3" name="Text Placeholder 2">
            <a:extLst>
              <a:ext uri="{FF2B5EF4-FFF2-40B4-BE49-F238E27FC236}">
                <a16:creationId xmlns:a16="http://schemas.microsoft.com/office/drawing/2014/main" id="{A4C26A9C-C778-4025-B841-6F0B730513B7}"/>
              </a:ext>
            </a:extLst>
          </p:cNvPr>
          <p:cNvSpPr>
            <a:spLocks noGrp="1"/>
          </p:cNvSpPr>
          <p:nvPr>
            <p:ph type="body" sz="quarter" idx="11"/>
          </p:nvPr>
        </p:nvSpPr>
        <p:spPr>
          <a:xfrm>
            <a:off x="838200" y="1719172"/>
            <a:ext cx="10515600" cy="1348161"/>
          </a:xfrm>
        </p:spPr>
        <p:txBody>
          <a:bodyPr>
            <a:normAutofit/>
          </a:bodyPr>
          <a:lstStyle/>
          <a:p>
            <a:pPr marL="0" indent="0">
              <a:lnSpc>
                <a:spcPct val="100000"/>
              </a:lnSpc>
              <a:buNone/>
            </a:pPr>
            <a:r>
              <a:rPr lang="en-US" sz="2200" dirty="0">
                <a:solidFill>
                  <a:schemeClr val="tx1"/>
                </a:solidFill>
                <a:latin typeface="Verdana" panose="020B0604030504040204" pitchFamily="34" charset="0"/>
                <a:ea typeface="Verdana" panose="020B0604030504040204" pitchFamily="34" charset="0"/>
                <a:cs typeface="Verdana" panose="020B0604030504040204" pitchFamily="34" charset="0"/>
              </a:rPr>
              <a:t>The NutrAward recognizes companies that are investing in rigorous and measurable scientific studies to prove the efficacy of their proprietary ingredients or technologies.</a:t>
            </a:r>
          </a:p>
        </p:txBody>
      </p:sp>
      <p:sp>
        <p:nvSpPr>
          <p:cNvPr id="7" name="Text Placeholder 2">
            <a:extLst>
              <a:ext uri="{FF2B5EF4-FFF2-40B4-BE49-F238E27FC236}">
                <a16:creationId xmlns:a16="http://schemas.microsoft.com/office/drawing/2014/main" id="{BE4868EB-9AC1-4357-8765-4BCDC9EDA548}"/>
              </a:ext>
            </a:extLst>
          </p:cNvPr>
          <p:cNvSpPr txBox="1">
            <a:spLocks/>
          </p:cNvSpPr>
          <p:nvPr/>
        </p:nvSpPr>
        <p:spPr>
          <a:xfrm>
            <a:off x="838200" y="2913321"/>
            <a:ext cx="4148470" cy="326778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200" dirty="0">
                <a:solidFill>
                  <a:schemeClr val="tx1"/>
                </a:solidFill>
                <a:latin typeface="Verdana" panose="020B0604030504040204" pitchFamily="34" charset="0"/>
                <a:ea typeface="Verdana" panose="020B0604030504040204" pitchFamily="34" charset="0"/>
                <a:cs typeface="Verdana" panose="020B0604030504040204" pitchFamily="34" charset="0"/>
              </a:rPr>
              <a:t>Submissions are judged on their merit in the following areas: </a:t>
            </a:r>
          </a:p>
          <a:p>
            <a:r>
              <a:rPr lang="en-US" sz="2100" dirty="0">
                <a:solidFill>
                  <a:schemeClr val="tx1"/>
                </a:solidFill>
                <a:latin typeface="Verdana" panose="020B0604030504040204" pitchFamily="34" charset="0"/>
                <a:ea typeface="Verdana" panose="020B0604030504040204" pitchFamily="34" charset="0"/>
                <a:cs typeface="Verdana" panose="020B0604030504040204" pitchFamily="34" charset="0"/>
              </a:rPr>
              <a:t>Viable product</a:t>
            </a:r>
          </a:p>
          <a:p>
            <a:r>
              <a:rPr lang="en-US" sz="2100" dirty="0">
                <a:solidFill>
                  <a:schemeClr val="tx1"/>
                </a:solidFill>
                <a:latin typeface="Verdana" panose="020B0604030504040204" pitchFamily="34" charset="0"/>
                <a:ea typeface="Verdana" panose="020B0604030504040204" pitchFamily="34" charset="0"/>
                <a:cs typeface="Verdana" panose="020B0604030504040204" pitchFamily="34" charset="0"/>
              </a:rPr>
              <a:t>Emerging category</a:t>
            </a:r>
          </a:p>
          <a:p>
            <a:r>
              <a:rPr lang="en-US" sz="2100" dirty="0">
                <a:solidFill>
                  <a:schemeClr val="tx1"/>
                </a:solidFill>
                <a:latin typeface="Verdana" panose="020B0604030504040204" pitchFamily="34" charset="0"/>
                <a:ea typeface="Verdana" panose="020B0604030504040204" pitchFamily="34" charset="0"/>
                <a:cs typeface="Verdana" panose="020B0604030504040204" pitchFamily="34" charset="0"/>
              </a:rPr>
              <a:t>Creative product concept</a:t>
            </a:r>
          </a:p>
          <a:p>
            <a:r>
              <a:rPr lang="en-US" sz="2100" dirty="0">
                <a:solidFill>
                  <a:schemeClr val="tx1"/>
                </a:solidFill>
                <a:latin typeface="Verdana" panose="020B0604030504040204" pitchFamily="34" charset="0"/>
                <a:ea typeface="Verdana" panose="020B0604030504040204" pitchFamily="34" charset="0"/>
                <a:cs typeface="Verdana" panose="020B0604030504040204" pitchFamily="34" charset="0"/>
              </a:rPr>
              <a:t>Distinct health application</a:t>
            </a:r>
          </a:p>
          <a:p>
            <a:r>
              <a:rPr lang="en-US" sz="2100" dirty="0">
                <a:solidFill>
                  <a:schemeClr val="tx1"/>
                </a:solidFill>
                <a:latin typeface="Verdana" panose="020B0604030504040204" pitchFamily="34" charset="0"/>
                <a:ea typeface="Verdana" panose="020B0604030504040204" pitchFamily="34" charset="0"/>
                <a:cs typeface="Verdana" panose="020B0604030504040204" pitchFamily="34" charset="0"/>
              </a:rPr>
              <a:t>Unique packaging</a:t>
            </a:r>
          </a:p>
          <a:p>
            <a:r>
              <a:rPr lang="en-US" sz="2100" dirty="0">
                <a:solidFill>
                  <a:schemeClr val="tx1"/>
                </a:solidFill>
                <a:latin typeface="Verdana" panose="020B0604030504040204" pitchFamily="34" charset="0"/>
                <a:ea typeface="Verdana" panose="020B0604030504040204" pitchFamily="34" charset="0"/>
                <a:cs typeface="Verdana" panose="020B0604030504040204" pitchFamily="34" charset="0"/>
              </a:rPr>
              <a:t>Matchless marketing</a:t>
            </a:r>
          </a:p>
          <a:p>
            <a:endParaRPr lang="en-US" sz="22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B0DED124-51C7-4364-8AA9-E6F3C7668F31}"/>
              </a:ext>
            </a:extLst>
          </p:cNvPr>
          <p:cNvPicPr>
            <a:picLocks noChangeAspect="1"/>
          </p:cNvPicPr>
          <p:nvPr/>
        </p:nvPicPr>
        <p:blipFill>
          <a:blip r:embed="rId3"/>
          <a:stretch>
            <a:fillRect/>
          </a:stretch>
        </p:blipFill>
        <p:spPr>
          <a:xfrm>
            <a:off x="4986670" y="2594344"/>
            <a:ext cx="6376461" cy="3586759"/>
          </a:xfrm>
          <a:prstGeom prst="rect">
            <a:avLst/>
          </a:prstGeom>
        </p:spPr>
      </p:pic>
      <p:pic>
        <p:nvPicPr>
          <p:cNvPr id="5" name="Picture 4">
            <a:extLst>
              <a:ext uri="{FF2B5EF4-FFF2-40B4-BE49-F238E27FC236}">
                <a16:creationId xmlns:a16="http://schemas.microsoft.com/office/drawing/2014/main" id="{85988809-B5FC-4EBB-9A4E-45027F7E540D}"/>
              </a:ext>
            </a:extLst>
          </p:cNvPr>
          <p:cNvPicPr>
            <a:picLocks noChangeAspect="1"/>
          </p:cNvPicPr>
          <p:nvPr/>
        </p:nvPicPr>
        <p:blipFill>
          <a:blip r:embed="rId4"/>
          <a:stretch>
            <a:fillRect/>
          </a:stretch>
        </p:blipFill>
        <p:spPr>
          <a:xfrm>
            <a:off x="9291687" y="0"/>
            <a:ext cx="2289884" cy="1918662"/>
          </a:xfrm>
          <a:prstGeom prst="rect">
            <a:avLst/>
          </a:prstGeom>
        </p:spPr>
      </p:pic>
    </p:spTree>
    <p:extLst>
      <p:ext uri="{BB962C8B-B14F-4D97-AF65-F5344CB8AC3E}">
        <p14:creationId xmlns:p14="http://schemas.microsoft.com/office/powerpoint/2010/main" val="3143654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BBDB81D-7AFA-48B6-B83D-689548A6AA06}"/>
              </a:ext>
            </a:extLst>
          </p:cNvPr>
          <p:cNvPicPr>
            <a:picLocks noChangeAspect="1"/>
          </p:cNvPicPr>
          <p:nvPr/>
        </p:nvPicPr>
        <p:blipFill>
          <a:blip r:embed="rId3"/>
          <a:stretch>
            <a:fillRect/>
          </a:stretch>
        </p:blipFill>
        <p:spPr>
          <a:xfrm>
            <a:off x="762000" y="2250378"/>
            <a:ext cx="10658039" cy="4076700"/>
          </a:xfrm>
          <a:prstGeom prst="rect">
            <a:avLst/>
          </a:prstGeom>
        </p:spPr>
      </p:pic>
      <p:sp>
        <p:nvSpPr>
          <p:cNvPr id="2" name="Title 1">
            <a:extLst>
              <a:ext uri="{FF2B5EF4-FFF2-40B4-BE49-F238E27FC236}">
                <a16:creationId xmlns:a16="http://schemas.microsoft.com/office/drawing/2014/main" id="{FEB113D1-77F1-4D04-9718-13538D120C87}"/>
              </a:ext>
            </a:extLst>
          </p:cNvPr>
          <p:cNvSpPr>
            <a:spLocks noGrp="1"/>
          </p:cNvSpPr>
          <p:nvPr>
            <p:ph type="title"/>
          </p:nvPr>
        </p:nvSpPr>
        <p:spPr>
          <a:xfrm>
            <a:off x="838200" y="365125"/>
            <a:ext cx="10515600" cy="1325563"/>
          </a:xfrm>
        </p:spPr>
        <p:txBody>
          <a:bodyPr>
            <a:normAutofit/>
          </a:bodyPr>
          <a:lstStyle/>
          <a:p>
            <a:r>
              <a:rPr lang="en-US" sz="4800" b="1" dirty="0">
                <a:solidFill>
                  <a:srgbClr val="3F2A56"/>
                </a:solidFill>
                <a:latin typeface="Verdana" panose="020B0604030504040204" pitchFamily="34" charset="0"/>
                <a:ea typeface="Verdana" panose="020B0604030504040204" pitchFamily="34" charset="0"/>
                <a:cs typeface="Verdana" panose="020B0604030504040204" pitchFamily="34" charset="0"/>
              </a:rPr>
              <a:t>				 CLINICAL STUDY</a:t>
            </a:r>
          </a:p>
        </p:txBody>
      </p:sp>
      <p:sp>
        <p:nvSpPr>
          <p:cNvPr id="3" name="Text Placeholder 2">
            <a:extLst>
              <a:ext uri="{FF2B5EF4-FFF2-40B4-BE49-F238E27FC236}">
                <a16:creationId xmlns:a16="http://schemas.microsoft.com/office/drawing/2014/main" id="{A4C26A9C-C778-4025-B841-6F0B730513B7}"/>
              </a:ext>
            </a:extLst>
          </p:cNvPr>
          <p:cNvSpPr>
            <a:spLocks noGrp="1"/>
          </p:cNvSpPr>
          <p:nvPr>
            <p:ph type="body" sz="quarter" idx="11"/>
          </p:nvPr>
        </p:nvSpPr>
        <p:spPr>
          <a:xfrm>
            <a:off x="762000" y="1686258"/>
            <a:ext cx="10848975" cy="510095"/>
          </a:xfrm>
        </p:spPr>
        <p:txBody>
          <a:bodyPr>
            <a:normAutofit/>
          </a:bodyPr>
          <a:lstStyle/>
          <a:p>
            <a:pPr marL="0" indent="0">
              <a:lnSpc>
                <a:spcPct val="100000"/>
              </a:lnSpc>
              <a:buNone/>
            </a:pPr>
            <a:r>
              <a:rPr lang="en-US" sz="2300" b="1" dirty="0">
                <a:solidFill>
                  <a:srgbClr val="68478D"/>
                </a:solidFill>
                <a:latin typeface="Verdana" panose="020B0604030504040204" pitchFamily="34" charset="0"/>
                <a:ea typeface="Verdana" panose="020B0604030504040204" pitchFamily="34" charset="0"/>
                <a:cs typeface="Verdana" panose="020B0604030504040204" pitchFamily="34" charset="0"/>
              </a:rPr>
              <a:t>The Amare </a:t>
            </a:r>
            <a:r>
              <a:rPr lang="en-US" sz="2300" b="1" dirty="0" err="1">
                <a:solidFill>
                  <a:srgbClr val="68478D"/>
                </a:solidFill>
                <a:latin typeface="Verdana" panose="020B0604030504040204" pitchFamily="34" charset="0"/>
                <a:ea typeface="Verdana" panose="020B0604030504040204" pitchFamily="34" charset="0"/>
                <a:cs typeface="Verdana" panose="020B0604030504040204" pitchFamily="34" charset="0"/>
              </a:rPr>
              <a:t>FundaMentals</a:t>
            </a:r>
            <a:r>
              <a:rPr lang="en-US" sz="2300" b="1" dirty="0">
                <a:solidFill>
                  <a:srgbClr val="68478D"/>
                </a:solidFill>
                <a:latin typeface="Verdana" panose="020B0604030504040204" pitchFamily="34" charset="0"/>
                <a:ea typeface="Verdana" panose="020B0604030504040204" pitchFamily="34" charset="0"/>
                <a:cs typeface="Verdana" panose="020B0604030504040204" pitchFamily="34" charset="0"/>
              </a:rPr>
              <a:t> Pack™ has been clinically proven to:</a:t>
            </a:r>
          </a:p>
        </p:txBody>
      </p:sp>
      <p:pic>
        <p:nvPicPr>
          <p:cNvPr id="5" name="Picture 4">
            <a:extLst>
              <a:ext uri="{FF2B5EF4-FFF2-40B4-BE49-F238E27FC236}">
                <a16:creationId xmlns:a16="http://schemas.microsoft.com/office/drawing/2014/main" id="{E781C2DD-05B7-42A6-9D0E-EACD2EBD97EB}"/>
              </a:ext>
            </a:extLst>
          </p:cNvPr>
          <p:cNvPicPr>
            <a:picLocks noChangeAspect="1"/>
          </p:cNvPicPr>
          <p:nvPr/>
        </p:nvPicPr>
        <p:blipFill rotWithShape="1">
          <a:blip r:embed="rId4"/>
          <a:srcRect l="50000" t="45141" r="10784" b="30522"/>
          <a:stretch/>
        </p:blipFill>
        <p:spPr>
          <a:xfrm>
            <a:off x="504825" y="21718"/>
            <a:ext cx="4371975" cy="1668970"/>
          </a:xfrm>
          <a:prstGeom prst="rect">
            <a:avLst/>
          </a:prstGeom>
        </p:spPr>
      </p:pic>
    </p:spTree>
    <p:extLst>
      <p:ext uri="{BB962C8B-B14F-4D97-AF65-F5344CB8AC3E}">
        <p14:creationId xmlns:p14="http://schemas.microsoft.com/office/powerpoint/2010/main" val="3282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E692-13F9-9C4E-972A-3F401B64B689}"/>
              </a:ext>
            </a:extLst>
          </p:cNvPr>
          <p:cNvSpPr>
            <a:spLocks noGrp="1"/>
          </p:cNvSpPr>
          <p:nvPr>
            <p:ph type="title"/>
          </p:nvPr>
        </p:nvSpPr>
        <p:spPr>
          <a:xfrm>
            <a:off x="883920" y="-168275"/>
            <a:ext cx="10515600" cy="1113155"/>
          </a:xfrm>
        </p:spPr>
        <p:txBody>
          <a:bodyPr/>
          <a:lstStyle/>
          <a:p>
            <a:r>
              <a:rPr lang="en-US" dirty="0"/>
              <a:t>Portions of Data Presented at:</a:t>
            </a:r>
          </a:p>
        </p:txBody>
      </p:sp>
      <p:sp>
        <p:nvSpPr>
          <p:cNvPr id="3" name="Content Placeholder 2">
            <a:extLst>
              <a:ext uri="{FF2B5EF4-FFF2-40B4-BE49-F238E27FC236}">
                <a16:creationId xmlns:a16="http://schemas.microsoft.com/office/drawing/2014/main" id="{F2406284-13C7-0D45-B951-6BAA70714DFC}"/>
              </a:ext>
            </a:extLst>
          </p:cNvPr>
          <p:cNvSpPr>
            <a:spLocks noGrp="1"/>
          </p:cNvSpPr>
          <p:nvPr>
            <p:ph idx="1"/>
          </p:nvPr>
        </p:nvSpPr>
        <p:spPr>
          <a:xfrm>
            <a:off x="381000" y="944880"/>
            <a:ext cx="11521440" cy="5699760"/>
          </a:xfrm>
        </p:spPr>
        <p:txBody>
          <a:bodyPr>
            <a:normAutofit fontScale="70000" lnSpcReduction="20000"/>
          </a:bodyPr>
          <a:lstStyle/>
          <a:p>
            <a:r>
              <a:rPr lang="en-US" b="1" dirty="0"/>
              <a:t>American College of Nutrition</a:t>
            </a:r>
          </a:p>
          <a:p>
            <a:pPr lvl="1"/>
            <a:r>
              <a:rPr lang="en-US" dirty="0"/>
              <a:t>November 2017 – Alexandria VA (“Outstanding Research” Award)</a:t>
            </a:r>
          </a:p>
          <a:p>
            <a:pPr lvl="1"/>
            <a:endParaRPr lang="en-US" dirty="0"/>
          </a:p>
          <a:p>
            <a:r>
              <a:rPr lang="en-US" b="1" dirty="0"/>
              <a:t>Experimental Biology</a:t>
            </a:r>
          </a:p>
          <a:p>
            <a:pPr lvl="1"/>
            <a:r>
              <a:rPr lang="en-US" dirty="0"/>
              <a:t>April 2018 – San Diego, CA</a:t>
            </a:r>
          </a:p>
          <a:p>
            <a:pPr lvl="1"/>
            <a:endParaRPr lang="en-US" dirty="0"/>
          </a:p>
          <a:p>
            <a:r>
              <a:rPr lang="en-US" b="1" dirty="0"/>
              <a:t>American College of Sports Medicine</a:t>
            </a:r>
          </a:p>
          <a:p>
            <a:pPr lvl="1"/>
            <a:r>
              <a:rPr lang="en-US" dirty="0"/>
              <a:t>May 2018 – Minneapolis, MN</a:t>
            </a:r>
          </a:p>
          <a:p>
            <a:pPr lvl="1"/>
            <a:endParaRPr lang="en-US" dirty="0"/>
          </a:p>
          <a:p>
            <a:r>
              <a:rPr lang="en-US" b="1" dirty="0"/>
              <a:t>Mental Health America – Fit for the Future Conference</a:t>
            </a:r>
          </a:p>
          <a:p>
            <a:pPr lvl="1"/>
            <a:r>
              <a:rPr lang="en-US" dirty="0"/>
              <a:t>June 2018 – Washington DC</a:t>
            </a:r>
          </a:p>
          <a:p>
            <a:pPr lvl="1"/>
            <a:endParaRPr lang="en-US" dirty="0"/>
          </a:p>
          <a:p>
            <a:r>
              <a:rPr lang="en-US" b="1" dirty="0"/>
              <a:t>Microbiome Movement – Gut Brain Axis</a:t>
            </a:r>
          </a:p>
          <a:p>
            <a:pPr lvl="1"/>
            <a:r>
              <a:rPr lang="en-US" dirty="0"/>
              <a:t>November 2018 – Boston, MA</a:t>
            </a:r>
          </a:p>
          <a:p>
            <a:pPr lvl="1"/>
            <a:endParaRPr lang="en-US" dirty="0"/>
          </a:p>
          <a:p>
            <a:r>
              <a:rPr lang="en-US" b="1" dirty="0"/>
              <a:t>American Mental Wellness Awareness Association</a:t>
            </a:r>
          </a:p>
          <a:p>
            <a:pPr lvl="1"/>
            <a:r>
              <a:rPr lang="en-US" dirty="0"/>
              <a:t>November 2018 – Hershey, PA</a:t>
            </a:r>
          </a:p>
          <a:p>
            <a:endParaRPr lang="en-US" dirty="0"/>
          </a:p>
          <a:p>
            <a:r>
              <a:rPr lang="en-US" dirty="0"/>
              <a:t>Medical, Nutrition, Biochemistry, Molecular Biology, Physiology, Psychology, Counselors, Policy…</a:t>
            </a:r>
          </a:p>
        </p:txBody>
      </p:sp>
    </p:spTree>
    <p:extLst>
      <p:ext uri="{BB962C8B-B14F-4D97-AF65-F5344CB8AC3E}">
        <p14:creationId xmlns:p14="http://schemas.microsoft.com/office/powerpoint/2010/main" val="2055196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DB4E7FE-F738-4ED9-A457-5EA143F8AC6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12987"/>
          <a:stretch/>
        </p:blipFill>
        <p:spPr>
          <a:xfrm>
            <a:off x="7764754" y="2190504"/>
            <a:ext cx="2669076" cy="2816236"/>
          </a:xfrm>
          <a:prstGeom prst="rect">
            <a:avLst/>
          </a:prstGeom>
        </p:spPr>
      </p:pic>
      <p:pic>
        <p:nvPicPr>
          <p:cNvPr id="5" name="Picture 4">
            <a:extLst>
              <a:ext uri="{FF2B5EF4-FFF2-40B4-BE49-F238E27FC236}">
                <a16:creationId xmlns:a16="http://schemas.microsoft.com/office/drawing/2014/main" id="{96FA5CAE-3F2C-492D-9100-4BC1FC9650D3}"/>
              </a:ext>
            </a:extLst>
          </p:cNvPr>
          <p:cNvPicPr>
            <a:picLocks noChangeAspect="1"/>
          </p:cNvPicPr>
          <p:nvPr/>
        </p:nvPicPr>
        <p:blipFill>
          <a:blip r:embed="rId4"/>
          <a:stretch>
            <a:fillRect/>
          </a:stretch>
        </p:blipFill>
        <p:spPr>
          <a:xfrm>
            <a:off x="973036" y="257929"/>
            <a:ext cx="4788361" cy="1596120"/>
          </a:xfrm>
          <a:prstGeom prst="rect">
            <a:avLst/>
          </a:prstGeom>
        </p:spPr>
      </p:pic>
      <p:sp>
        <p:nvSpPr>
          <p:cNvPr id="7" name="Rectangle 6"/>
          <p:cNvSpPr/>
          <p:nvPr/>
        </p:nvSpPr>
        <p:spPr>
          <a:xfrm>
            <a:off x="425982" y="3007665"/>
            <a:ext cx="5882468" cy="1938992"/>
          </a:xfrm>
          <a:prstGeom prst="rect">
            <a:avLst/>
          </a:prstGeom>
        </p:spPr>
        <p:txBody>
          <a:bodyPr wrap="square">
            <a:spAutoFit/>
          </a:bodyPr>
          <a:lstStyle/>
          <a:p>
            <a:pPr algn="ctr"/>
            <a:r>
              <a:rPr lang="en-US" sz="2000" dirty="0">
                <a:solidFill>
                  <a:srgbClr val="3F2A56"/>
                </a:solidFill>
                <a:latin typeface="Verdana" panose="020B0604030504040204" pitchFamily="34" charset="0"/>
                <a:ea typeface="Verdana" panose="020B0604030504040204" pitchFamily="34" charset="0"/>
                <a:cs typeface="Verdana" panose="020B0604030504040204" pitchFamily="34" charset="0"/>
              </a:rPr>
              <a:t>Kids FundaMentals™ is an all-in-one product that supports the entire gut-brain axis (GBX) of growing kids and teens. Featuring nutrients scientifically shown to improve mental wellness, this easy-to-digest formula is perfect for kids and teens of all ages.* </a:t>
            </a:r>
          </a:p>
        </p:txBody>
      </p:sp>
      <p:sp>
        <p:nvSpPr>
          <p:cNvPr id="12" name="TextBox 11">
            <a:extLst>
              <a:ext uri="{FF2B5EF4-FFF2-40B4-BE49-F238E27FC236}">
                <a16:creationId xmlns:a16="http://schemas.microsoft.com/office/drawing/2014/main" id="{13DC98EE-359D-4442-9F94-4C4E23006A89}"/>
              </a:ext>
            </a:extLst>
          </p:cNvPr>
          <p:cNvSpPr txBox="1"/>
          <p:nvPr/>
        </p:nvSpPr>
        <p:spPr>
          <a:xfrm>
            <a:off x="1287679" y="1648798"/>
            <a:ext cx="4159073" cy="707886"/>
          </a:xfrm>
          <a:prstGeom prst="rect">
            <a:avLst/>
          </a:prstGeom>
          <a:noFill/>
        </p:spPr>
        <p:txBody>
          <a:bodyPr wrap="square" rtlCol="0">
            <a:spAutoFit/>
          </a:bodyPr>
          <a:lstStyle/>
          <a:p>
            <a:pPr algn="ctr"/>
            <a:r>
              <a:rPr lang="en-US" sz="2000" b="1" dirty="0">
                <a:solidFill>
                  <a:srgbClr val="3F2A56"/>
                </a:solidFill>
                <a:latin typeface="Verdana" panose="020B0604030504040204" pitchFamily="34" charset="0"/>
              </a:rPr>
              <a:t>all-in-one gut-brain axis nutrition for kids &amp; teens*</a:t>
            </a:r>
          </a:p>
        </p:txBody>
      </p:sp>
      <p:pic>
        <p:nvPicPr>
          <p:cNvPr id="17" name="Graphic 16">
            <a:extLst>
              <a:ext uri="{FF2B5EF4-FFF2-40B4-BE49-F238E27FC236}">
                <a16:creationId xmlns:a16="http://schemas.microsoft.com/office/drawing/2014/main" id="{D7D03134-33DD-439A-B112-E6BA75429E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61782" y="373900"/>
            <a:ext cx="1700784" cy="1596120"/>
          </a:xfrm>
          <a:prstGeom prst="rect">
            <a:avLst/>
          </a:prstGeom>
        </p:spPr>
      </p:pic>
      <p:pic>
        <p:nvPicPr>
          <p:cNvPr id="22" name="Graphic 21">
            <a:extLst>
              <a:ext uri="{FF2B5EF4-FFF2-40B4-BE49-F238E27FC236}">
                <a16:creationId xmlns:a16="http://schemas.microsoft.com/office/drawing/2014/main" id="{5DEC198E-D9C3-4B6B-A652-CEC6C7EABD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4956" y="373900"/>
            <a:ext cx="1700784" cy="1596120"/>
          </a:xfrm>
          <a:prstGeom prst="rect">
            <a:avLst/>
          </a:prstGeom>
        </p:spPr>
      </p:pic>
      <p:pic>
        <p:nvPicPr>
          <p:cNvPr id="24" name="Graphic 23">
            <a:extLst>
              <a:ext uri="{FF2B5EF4-FFF2-40B4-BE49-F238E27FC236}">
                <a16:creationId xmlns:a16="http://schemas.microsoft.com/office/drawing/2014/main" id="{7FAF9637-9350-4A5A-9AE0-19EE61B706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99308" y="391232"/>
            <a:ext cx="1700784" cy="1596120"/>
          </a:xfrm>
          <a:prstGeom prst="rect">
            <a:avLst/>
          </a:prstGeom>
        </p:spPr>
      </p:pic>
      <p:sp>
        <p:nvSpPr>
          <p:cNvPr id="26" name="TextBox 25">
            <a:extLst>
              <a:ext uri="{FF2B5EF4-FFF2-40B4-BE49-F238E27FC236}">
                <a16:creationId xmlns:a16="http://schemas.microsoft.com/office/drawing/2014/main" id="{2D7390D2-6AF6-45DD-B37B-39D19A26139B}"/>
              </a:ext>
            </a:extLst>
          </p:cNvPr>
          <p:cNvSpPr txBox="1"/>
          <p:nvPr/>
        </p:nvSpPr>
        <p:spPr>
          <a:xfrm>
            <a:off x="6492068" y="604516"/>
            <a:ext cx="1691366" cy="1169551"/>
          </a:xfrm>
          <a:prstGeom prst="rect">
            <a:avLst/>
          </a:prstGeom>
          <a:noFill/>
        </p:spPr>
        <p:txBody>
          <a:bodyPr wrap="square" rtlCol="0">
            <a:sp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INGREDIENTS SHOWN TO IMPROVE MENTAL WELLNESS*</a:t>
            </a:r>
          </a:p>
        </p:txBody>
      </p:sp>
      <p:sp>
        <p:nvSpPr>
          <p:cNvPr id="27" name="TextBox 26">
            <a:extLst>
              <a:ext uri="{FF2B5EF4-FFF2-40B4-BE49-F238E27FC236}">
                <a16:creationId xmlns:a16="http://schemas.microsoft.com/office/drawing/2014/main" id="{221A19EF-F034-40F5-9CBF-AACC86489D9B}"/>
              </a:ext>
            </a:extLst>
          </p:cNvPr>
          <p:cNvSpPr txBox="1"/>
          <p:nvPr/>
        </p:nvSpPr>
        <p:spPr>
          <a:xfrm>
            <a:off x="8282248" y="604516"/>
            <a:ext cx="1660720" cy="1200329"/>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SUPPORTS ENTIRE GUT-BRAIN AXIS*</a:t>
            </a:r>
          </a:p>
        </p:txBody>
      </p:sp>
      <p:sp>
        <p:nvSpPr>
          <p:cNvPr id="28" name="TextBox 27">
            <a:extLst>
              <a:ext uri="{FF2B5EF4-FFF2-40B4-BE49-F238E27FC236}">
                <a16:creationId xmlns:a16="http://schemas.microsoft.com/office/drawing/2014/main" id="{9F133E83-1C4A-46A2-85D3-9A25BF47A402}"/>
              </a:ext>
            </a:extLst>
          </p:cNvPr>
          <p:cNvSpPr txBox="1"/>
          <p:nvPr/>
        </p:nvSpPr>
        <p:spPr>
          <a:xfrm>
            <a:off x="10150904" y="710295"/>
            <a:ext cx="1597591"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EASY-TO-DIGEST FORMULA</a:t>
            </a:r>
          </a:p>
        </p:txBody>
      </p:sp>
      <p:sp>
        <p:nvSpPr>
          <p:cNvPr id="16" name="TextBox 15">
            <a:extLst>
              <a:ext uri="{FF2B5EF4-FFF2-40B4-BE49-F238E27FC236}">
                <a16:creationId xmlns:a16="http://schemas.microsoft.com/office/drawing/2014/main" id="{D0621CE6-CFAC-407E-B908-8981C92E9C4E}"/>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8" name="Rectangle: Rounded Corners 17">
            <a:extLst>
              <a:ext uri="{FF2B5EF4-FFF2-40B4-BE49-F238E27FC236}">
                <a16:creationId xmlns:a16="http://schemas.microsoft.com/office/drawing/2014/main" id="{2A8CB1E7-5D28-4694-84D2-F0A006141261}"/>
              </a:ext>
            </a:extLst>
          </p:cNvPr>
          <p:cNvSpPr/>
          <p:nvPr/>
        </p:nvSpPr>
        <p:spPr>
          <a:xfrm>
            <a:off x="7337751" y="5139380"/>
            <a:ext cx="4014290" cy="1123633"/>
          </a:xfrm>
          <a:prstGeom prst="roundRect">
            <a:avLst/>
          </a:prstGeom>
          <a:noFill/>
          <a:ln w="38100">
            <a:solidFill>
              <a:srgbClr val="9128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1288D"/>
              </a:solidFill>
              <a:latin typeface="Verdana" panose="020B0604030504040204" pitchFamily="34" charset="0"/>
            </a:endParaRPr>
          </a:p>
        </p:txBody>
      </p:sp>
      <p:sp>
        <p:nvSpPr>
          <p:cNvPr id="19" name="TextBox 18">
            <a:extLst>
              <a:ext uri="{FF2B5EF4-FFF2-40B4-BE49-F238E27FC236}">
                <a16:creationId xmlns:a16="http://schemas.microsoft.com/office/drawing/2014/main" id="{190DF57C-4695-497C-A54F-74B429556E25}"/>
              </a:ext>
            </a:extLst>
          </p:cNvPr>
          <p:cNvSpPr txBox="1"/>
          <p:nvPr/>
        </p:nvSpPr>
        <p:spPr>
          <a:xfrm>
            <a:off x="7374891" y="5227224"/>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21" name="TextBox 20">
            <a:extLst>
              <a:ext uri="{FF2B5EF4-FFF2-40B4-BE49-F238E27FC236}">
                <a16:creationId xmlns:a16="http://schemas.microsoft.com/office/drawing/2014/main" id="{5005F2CF-7F30-48EB-B9A9-D8032774F246}"/>
              </a:ext>
            </a:extLst>
          </p:cNvPr>
          <p:cNvSpPr txBox="1"/>
          <p:nvPr/>
        </p:nvSpPr>
        <p:spPr>
          <a:xfrm>
            <a:off x="9381683" y="5226695"/>
            <a:ext cx="2042550"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S017</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$90.00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$66.95 / 56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$59.95 / 50 PV</a:t>
            </a:r>
          </a:p>
        </p:txBody>
      </p:sp>
    </p:spTree>
    <p:extLst>
      <p:ext uri="{BB962C8B-B14F-4D97-AF65-F5344CB8AC3E}">
        <p14:creationId xmlns:p14="http://schemas.microsoft.com/office/powerpoint/2010/main" val="95420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91288D"/>
                </a:solidFill>
                <a:latin typeface="Verdana" panose="020B0604030504040204" pitchFamily="34" charset="0"/>
                <a:ea typeface="Verdana" panose="020B0604030504040204" pitchFamily="34" charset="0"/>
                <a:cs typeface="Verdana" panose="020B0604030504040204" pitchFamily="34" charset="0"/>
              </a:rPr>
              <a:t>Kids FundaMentals</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C71"/>
                </a:solidFill>
                <a:latin typeface="Verdana" panose="020B0604030504040204" pitchFamily="34" charset="0"/>
                <a:ea typeface="Verdana" panose="020B0604030504040204" pitchFamily="34" charset="0"/>
                <a:cs typeface="Verdana" panose="020B0604030504040204" pitchFamily="34" charset="0"/>
              </a:rPr>
              <a:t>MW3™ Probiotic Proprietary Blend</a:t>
            </a:r>
            <a:endParaRPr lang="en-US" sz="3200" dirty="0">
              <a:solidFill>
                <a:srgbClr val="003C7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9D1A9752-7947-49ED-A884-F24CCB71629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9" name="Text Placeholder 18">
            <a:extLst>
              <a:ext uri="{FF2B5EF4-FFF2-40B4-BE49-F238E27FC236}">
                <a16:creationId xmlns:a16="http://schemas.microsoft.com/office/drawing/2014/main" id="{F87E36BD-1445-4EC4-AA83-FE43FDF85F96}"/>
              </a:ext>
            </a:extLst>
          </p:cNvPr>
          <p:cNvSpPr>
            <a:spLocks noGrp="1"/>
          </p:cNvSpPr>
          <p:nvPr>
            <p:ph type="body" sz="quarter" idx="11"/>
          </p:nvPr>
        </p:nvSpPr>
        <p:spPr>
          <a:xfrm>
            <a:off x="2280744" y="1767070"/>
            <a:ext cx="9073055" cy="4140903"/>
          </a:xfrm>
        </p:spPr>
        <p:txBody>
          <a:bodyPr>
            <a:normAutofit/>
          </a:bodyPr>
          <a:lstStyle/>
          <a:p>
            <a:pPr marL="0" indent="0">
              <a:buNone/>
            </a:pPr>
            <a:r>
              <a:rPr lang="en-US" sz="2000" dirty="0"/>
              <a:t>Our blend contains unique and specific probiotic strains targeted to enhance overall mental wellness.* </a:t>
            </a:r>
            <a:endParaRPr lang="en-US" sz="2000" u="sng" dirty="0"/>
          </a:p>
          <a:p>
            <a:pPr marL="0" indent="0">
              <a:buNone/>
            </a:pPr>
            <a:r>
              <a:rPr lang="en-US" sz="2000" u="sng" dirty="0"/>
              <a:t>MW3 Probiotic Strains: </a:t>
            </a:r>
            <a:endParaRPr lang="en-US" sz="2000" dirty="0"/>
          </a:p>
          <a:p>
            <a:r>
              <a:rPr lang="en-US" sz="2000" b="1" i="1" dirty="0">
                <a:solidFill>
                  <a:srgbClr val="003C71"/>
                </a:solidFill>
              </a:rPr>
              <a:t>Lactobacillus rhamnosus R0011 </a:t>
            </a:r>
            <a:r>
              <a:rPr lang="en-US" sz="2000" i="1" dirty="0"/>
              <a:t>—</a:t>
            </a:r>
            <a:r>
              <a:rPr lang="en-US" sz="2000" dirty="0"/>
              <a:t> Reduces stress by lowering cortisol exposure and improves GABA neurotransmission* </a:t>
            </a:r>
          </a:p>
          <a:p>
            <a:pPr marL="0" indent="0">
              <a:buNone/>
            </a:pPr>
            <a:endParaRPr lang="en-US" sz="2000" dirty="0"/>
          </a:p>
          <a:p>
            <a:r>
              <a:rPr lang="en-US" sz="2000" b="1" i="1" dirty="0">
                <a:solidFill>
                  <a:srgbClr val="003C71"/>
                </a:solidFill>
              </a:rPr>
              <a:t>Bifidobacterium longum R0175</a:t>
            </a:r>
            <a:r>
              <a:rPr lang="en-US" sz="2000" b="1" i="1" dirty="0"/>
              <a:t> </a:t>
            </a:r>
            <a:r>
              <a:rPr lang="en-US" sz="2000" i="1" dirty="0"/>
              <a:t>—</a:t>
            </a:r>
            <a:r>
              <a:rPr lang="en-US" sz="2000" dirty="0"/>
              <a:t> Enhances calmness by decreasing anxiety indices and improves cognitive function* </a:t>
            </a:r>
          </a:p>
          <a:p>
            <a:pPr marL="0" indent="0">
              <a:buNone/>
            </a:pPr>
            <a:endParaRPr lang="en-US" sz="2000" dirty="0"/>
          </a:p>
          <a:p>
            <a:r>
              <a:rPr lang="en-US" sz="2000" b="1" i="1" dirty="0">
                <a:solidFill>
                  <a:srgbClr val="003C71"/>
                </a:solidFill>
              </a:rPr>
              <a:t>Lactobacillus helveticus R0052</a:t>
            </a:r>
            <a:r>
              <a:rPr lang="en-US" sz="2000" b="1" i="1" dirty="0"/>
              <a:t> </a:t>
            </a:r>
            <a:r>
              <a:rPr lang="en-US" sz="2000" i="1" dirty="0"/>
              <a:t>—</a:t>
            </a:r>
            <a:r>
              <a:rPr lang="en-US" sz="2000" dirty="0"/>
              <a:t> Improves mood by decreasing neuro-inflammation and increasing serotonin* </a:t>
            </a:r>
          </a:p>
        </p:txBody>
      </p:sp>
      <p:pic>
        <p:nvPicPr>
          <p:cNvPr id="23" name="Picture 22">
            <a:extLst>
              <a:ext uri="{FF2B5EF4-FFF2-40B4-BE49-F238E27FC236}">
                <a16:creationId xmlns:a16="http://schemas.microsoft.com/office/drawing/2014/main" id="{3D022100-D930-4590-9C58-E0617E8E55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744" y="1767070"/>
            <a:ext cx="1905000" cy="1905000"/>
          </a:xfrm>
          <a:prstGeom prst="rect">
            <a:avLst/>
          </a:prstGeom>
        </p:spPr>
      </p:pic>
      <p:sp>
        <p:nvSpPr>
          <p:cNvPr id="24" name="TextBox 23">
            <a:extLst>
              <a:ext uri="{FF2B5EF4-FFF2-40B4-BE49-F238E27FC236}">
                <a16:creationId xmlns:a16="http://schemas.microsoft.com/office/drawing/2014/main" id="{43865BF0-5036-40B8-983A-BF4F9A6545B4}"/>
              </a:ext>
            </a:extLst>
          </p:cNvPr>
          <p:cNvSpPr txBox="1"/>
          <p:nvPr/>
        </p:nvSpPr>
        <p:spPr>
          <a:xfrm>
            <a:off x="6072908" y="441507"/>
            <a:ext cx="385042" cy="338554"/>
          </a:xfrm>
          <a:prstGeom prst="rect">
            <a:avLst/>
          </a:prstGeom>
          <a:noFill/>
        </p:spPr>
        <p:txBody>
          <a:bodyPr wrap="none" rtlCol="0">
            <a:spAutoFit/>
          </a:bodyPr>
          <a:lstStyle/>
          <a:p>
            <a:r>
              <a:rPr lang="en-US" sz="1600" dirty="0">
                <a:solidFill>
                  <a:srgbClr val="91288D"/>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1416257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generated with very high confidence">
            <a:extLst>
              <a:ext uri="{FF2B5EF4-FFF2-40B4-BE49-F238E27FC236}">
                <a16:creationId xmlns:a16="http://schemas.microsoft.com/office/drawing/2014/main" id="{A5172C5C-FBBC-4872-8DEC-006FC7BC7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744" y="1769542"/>
            <a:ext cx="1905000" cy="1905000"/>
          </a:xfrm>
          <a:prstGeom prst="rect">
            <a:avLst/>
          </a:prstGeom>
        </p:spPr>
      </p:pic>
      <p:sp>
        <p:nvSpPr>
          <p:cNvPr id="2" name="Title 1"/>
          <p:cNvSpPr>
            <a:spLocks noGrp="1"/>
          </p:cNvSpPr>
          <p:nvPr>
            <p:ph type="title"/>
          </p:nvPr>
        </p:nvSpPr>
        <p:spPr/>
        <p:txBody>
          <a:bodyPr>
            <a:normAutofit/>
          </a:bodyPr>
          <a:lstStyle/>
          <a:p>
            <a:r>
              <a:rPr lang="en-US" dirty="0">
                <a:solidFill>
                  <a:srgbClr val="91288D"/>
                </a:solidFill>
                <a:latin typeface="Verdana" panose="020B0604030504040204" pitchFamily="34" charset="0"/>
                <a:ea typeface="Verdana" panose="020B0604030504040204" pitchFamily="34" charset="0"/>
                <a:cs typeface="Verdana" panose="020B0604030504040204" pitchFamily="34" charset="0"/>
              </a:rPr>
              <a:t>Kids FundaMentals</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3F2A56"/>
                </a:solidFill>
                <a:latin typeface="Verdana" panose="020B0604030504040204" pitchFamily="34" charset="0"/>
                <a:ea typeface="Verdana" panose="020B0604030504040204" pitchFamily="34" charset="0"/>
                <a:cs typeface="Verdana" panose="020B0604030504040204" pitchFamily="34" charset="0"/>
              </a:rPr>
              <a:t>MW3™ Prebiotic Proprietary Blend</a:t>
            </a:r>
            <a:endParaRPr lang="en-US" sz="3200" dirty="0">
              <a:solidFill>
                <a:srgbClr val="3F2A56"/>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9D1A9752-7947-49ED-A884-F24CCB71629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9" name="Text Placeholder 18">
            <a:extLst>
              <a:ext uri="{FF2B5EF4-FFF2-40B4-BE49-F238E27FC236}">
                <a16:creationId xmlns:a16="http://schemas.microsoft.com/office/drawing/2014/main" id="{F87E36BD-1445-4EC4-AA83-FE43FDF85F96}"/>
              </a:ext>
            </a:extLst>
          </p:cNvPr>
          <p:cNvSpPr>
            <a:spLocks noGrp="1"/>
          </p:cNvSpPr>
          <p:nvPr>
            <p:ph type="body" sz="quarter" idx="11"/>
          </p:nvPr>
        </p:nvSpPr>
        <p:spPr>
          <a:xfrm>
            <a:off x="2280744" y="1769542"/>
            <a:ext cx="9073055" cy="4627290"/>
          </a:xfrm>
        </p:spPr>
        <p:txBody>
          <a:bodyPr>
            <a:noAutofit/>
          </a:bodyPr>
          <a:lstStyle/>
          <a:p>
            <a:pPr marL="0" indent="0">
              <a:buNone/>
            </a:pPr>
            <a:r>
              <a:rPr lang="en-US" sz="2000" dirty="0"/>
              <a:t>Our MW3 Prebiotic Proprietary Blend provides optimal gut support by feeding the specific mental wellness probiotic strains found in our MW3 Probiotic Proprietary Blend.* </a:t>
            </a:r>
          </a:p>
          <a:p>
            <a:pPr marL="0" indent="0">
              <a:buNone/>
            </a:pPr>
            <a:r>
              <a:rPr lang="en-US" sz="2000" u="sng" dirty="0"/>
              <a:t>MW3 Prebiotic Fibers: </a:t>
            </a:r>
            <a:endParaRPr lang="en-US" dirty="0"/>
          </a:p>
          <a:p>
            <a:r>
              <a:rPr lang="en-US" sz="1800" b="1" dirty="0">
                <a:solidFill>
                  <a:srgbClr val="822D7E"/>
                </a:solidFill>
              </a:rPr>
              <a:t>IsoFiber™ </a:t>
            </a:r>
            <a:r>
              <a:rPr lang="en-US" sz="1800" dirty="0"/>
              <a:t>(Iso-Malto-Oligosaccharides) — Contains a combination of naturally occurring prebiotic plant fibers that are clinically shown to improve the growth of specific probiotic strains featured in Kids FundaMentals™ and now MentaBiotics™ Sugar Free! </a:t>
            </a:r>
          </a:p>
          <a:p>
            <a:r>
              <a:rPr lang="en-US" sz="1800" b="1" dirty="0">
                <a:solidFill>
                  <a:srgbClr val="822D7E"/>
                </a:solidFill>
              </a:rPr>
              <a:t>Bimuno</a:t>
            </a:r>
            <a:r>
              <a:rPr lang="en-US" sz="1800" b="1" baseline="30000" dirty="0">
                <a:solidFill>
                  <a:srgbClr val="822D7E"/>
                </a:solidFill>
              </a:rPr>
              <a:t>®</a:t>
            </a:r>
            <a:r>
              <a:rPr lang="en-US" sz="1800" b="1" dirty="0">
                <a:solidFill>
                  <a:srgbClr val="822D7E"/>
                </a:solidFill>
              </a:rPr>
              <a:t> </a:t>
            </a:r>
            <a:r>
              <a:rPr lang="en-US" sz="1800" dirty="0"/>
              <a:t>(Galacto-Oligo-Saccharides) — Resets and increases friendly gut bacteria, maintains immune health, controls inflammation in the body and supports microbiome balance. Is highly effective and a natural way of increasing preferred bacteria in the gut. Plays an important role in feeding Bifidobacteria probiotic strains.* </a:t>
            </a:r>
            <a:endParaRPr lang="en-US" dirty="0"/>
          </a:p>
          <a:p>
            <a:r>
              <a:rPr lang="en-US" sz="1800" b="1" dirty="0">
                <a:solidFill>
                  <a:srgbClr val="822D7E"/>
                </a:solidFill>
              </a:rPr>
              <a:t>SunFiber</a:t>
            </a:r>
            <a:r>
              <a:rPr lang="en-US" sz="1800" b="1" baseline="30000" dirty="0">
                <a:solidFill>
                  <a:srgbClr val="822D7E"/>
                </a:solidFill>
              </a:rPr>
              <a:t>®</a:t>
            </a:r>
            <a:r>
              <a:rPr lang="en-US" sz="1800" b="1" dirty="0">
                <a:solidFill>
                  <a:srgbClr val="822D7E"/>
                </a:solidFill>
              </a:rPr>
              <a:t> </a:t>
            </a:r>
            <a:r>
              <a:rPr lang="en-US" sz="1800" dirty="0"/>
              <a:t>(Galactomannan Fiber) — Helps improve the growth and vitality of beneficial bacteria, including Bifidobacteria and Lactobacillus.* </a:t>
            </a:r>
          </a:p>
        </p:txBody>
      </p:sp>
      <p:sp>
        <p:nvSpPr>
          <p:cNvPr id="24" name="TextBox 23">
            <a:extLst>
              <a:ext uri="{FF2B5EF4-FFF2-40B4-BE49-F238E27FC236}">
                <a16:creationId xmlns:a16="http://schemas.microsoft.com/office/drawing/2014/main" id="{43865BF0-5036-40B8-983A-BF4F9A6545B4}"/>
              </a:ext>
            </a:extLst>
          </p:cNvPr>
          <p:cNvSpPr txBox="1"/>
          <p:nvPr/>
        </p:nvSpPr>
        <p:spPr>
          <a:xfrm>
            <a:off x="6072908" y="441507"/>
            <a:ext cx="385042" cy="338554"/>
          </a:xfrm>
          <a:prstGeom prst="rect">
            <a:avLst/>
          </a:prstGeom>
          <a:noFill/>
        </p:spPr>
        <p:txBody>
          <a:bodyPr wrap="none" rtlCol="0">
            <a:spAutoFit/>
          </a:bodyPr>
          <a:lstStyle/>
          <a:p>
            <a:r>
              <a:rPr lang="en-US" sz="1600" dirty="0">
                <a:solidFill>
                  <a:srgbClr val="91288D"/>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293805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D1A9752-7947-49ED-A884-F24CCB71629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4" name="Picture 3" descr="A screenshot of a cell phone&#10;&#10;Description generated with high confidence">
            <a:extLst>
              <a:ext uri="{FF2B5EF4-FFF2-40B4-BE49-F238E27FC236}">
                <a16:creationId xmlns:a16="http://schemas.microsoft.com/office/drawing/2014/main" id="{E5B9B2E3-861A-4EF6-8593-2A945F2EBB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762" y="1843485"/>
            <a:ext cx="10658475" cy="4400550"/>
          </a:xfrm>
          <a:prstGeom prst="rect">
            <a:avLst/>
          </a:prstGeom>
        </p:spPr>
      </p:pic>
      <p:sp>
        <p:nvSpPr>
          <p:cNvPr id="14" name="Title 1">
            <a:extLst>
              <a:ext uri="{FF2B5EF4-FFF2-40B4-BE49-F238E27FC236}">
                <a16:creationId xmlns:a16="http://schemas.microsoft.com/office/drawing/2014/main" id="{174A3A29-5B32-4EBE-9367-5B50793C248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91288D"/>
                </a:solidFill>
                <a:latin typeface="Verdana" panose="020B0604030504040204" pitchFamily="34" charset="0"/>
                <a:ea typeface="Verdana" panose="020B0604030504040204" pitchFamily="34" charset="0"/>
                <a:cs typeface="Verdana" panose="020B0604030504040204" pitchFamily="34" charset="0"/>
              </a:rPr>
              <a:t>Kids FundaMentals</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200" b="1" dirty="0">
                <a:solidFill>
                  <a:srgbClr val="3F2A56"/>
                </a:solidFill>
                <a:latin typeface="Verdana" panose="020B0604030504040204" pitchFamily="34" charset="0"/>
                <a:ea typeface="Verdana" panose="020B0604030504040204" pitchFamily="34" charset="0"/>
                <a:cs typeface="Verdana" panose="020B0604030504040204" pitchFamily="34" charset="0"/>
              </a:rPr>
              <a:t>MW3</a:t>
            </a:r>
            <a:r>
              <a:rPr lang="en-US" sz="3200" b="1" dirty="0">
                <a:solidFill>
                  <a:srgbClr val="402B56"/>
                </a:solidFill>
                <a:latin typeface="Verdana" panose="020B0604030504040204" pitchFamily="34" charset="0"/>
                <a:ea typeface="Verdana" panose="020B0604030504040204" pitchFamily="34" charset="0"/>
                <a:cs typeface="Verdana" panose="020B0604030504040204" pitchFamily="34" charset="0"/>
              </a:rPr>
              <a:t>™</a:t>
            </a:r>
            <a:r>
              <a:rPr lang="en-US" sz="3200" b="1" dirty="0">
                <a:solidFill>
                  <a:srgbClr val="3F2A56"/>
                </a:solidFill>
                <a:latin typeface="Verdana" panose="020B0604030504040204" pitchFamily="34" charset="0"/>
                <a:ea typeface="Verdana" panose="020B0604030504040204" pitchFamily="34" charset="0"/>
                <a:cs typeface="Verdana" panose="020B0604030504040204" pitchFamily="34" charset="0"/>
              </a:rPr>
              <a:t> Prebiotic/Probiotic Proprietary Blend</a:t>
            </a:r>
            <a:endParaRPr lang="en-US" sz="3600"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TextBox 14">
            <a:extLst>
              <a:ext uri="{FF2B5EF4-FFF2-40B4-BE49-F238E27FC236}">
                <a16:creationId xmlns:a16="http://schemas.microsoft.com/office/drawing/2014/main" id="{8223D4BC-05BD-4D69-B093-C1EF6E625FE8}"/>
              </a:ext>
            </a:extLst>
          </p:cNvPr>
          <p:cNvSpPr txBox="1"/>
          <p:nvPr/>
        </p:nvSpPr>
        <p:spPr>
          <a:xfrm>
            <a:off x="6072908" y="441507"/>
            <a:ext cx="385042" cy="338554"/>
          </a:xfrm>
          <a:prstGeom prst="rect">
            <a:avLst/>
          </a:prstGeom>
          <a:noFill/>
        </p:spPr>
        <p:txBody>
          <a:bodyPr wrap="none" rtlCol="0">
            <a:spAutoFit/>
          </a:bodyPr>
          <a:lstStyle/>
          <a:p>
            <a:r>
              <a:rPr lang="en-US" sz="1600" dirty="0">
                <a:solidFill>
                  <a:srgbClr val="91288D"/>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646931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EBCCD-B760-4A37-A63A-6D94ECBB671C}"/>
              </a:ext>
            </a:extLst>
          </p:cNvPr>
          <p:cNvSpPr>
            <a:spLocks noGrp="1"/>
          </p:cNvSpPr>
          <p:nvPr>
            <p:ph type="title"/>
          </p:nvPr>
        </p:nvSpPr>
        <p:spPr>
          <a:xfrm>
            <a:off x="838200" y="365125"/>
            <a:ext cx="10515600" cy="1325563"/>
          </a:xfrm>
        </p:spPr>
        <p:txBody>
          <a:bodyPr>
            <a:normAutofit/>
          </a:bodyPr>
          <a:lstStyle/>
          <a:p>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GRIM REALITY</a:t>
            </a:r>
          </a:p>
        </p:txBody>
      </p:sp>
      <p:pic>
        <p:nvPicPr>
          <p:cNvPr id="8" name="Picture 7">
            <a:extLst>
              <a:ext uri="{FF2B5EF4-FFF2-40B4-BE49-F238E27FC236}">
                <a16:creationId xmlns:a16="http://schemas.microsoft.com/office/drawing/2014/main" id="{E833C056-6048-4202-B949-6658A37BBDE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12808" y="1724214"/>
            <a:ext cx="5384125" cy="4037149"/>
          </a:xfrm>
          <a:prstGeom prst="rect">
            <a:avLst/>
          </a:prstGeom>
        </p:spPr>
      </p:pic>
      <p:sp>
        <p:nvSpPr>
          <p:cNvPr id="5" name="TextBox 4">
            <a:extLst>
              <a:ext uri="{FF2B5EF4-FFF2-40B4-BE49-F238E27FC236}">
                <a16:creationId xmlns:a16="http://schemas.microsoft.com/office/drawing/2014/main" id="{5C37E9E8-FE52-4834-819B-116E5D60B990}"/>
              </a:ext>
            </a:extLst>
          </p:cNvPr>
          <p:cNvSpPr txBox="1"/>
          <p:nvPr/>
        </p:nvSpPr>
        <p:spPr>
          <a:xfrm>
            <a:off x="838200" y="1724214"/>
            <a:ext cx="7543800" cy="4401205"/>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Americans spend over $100 billion annually on “feel better” products, from painkillers and anti-depressants to alternative and complementary therapies </a:t>
            </a:r>
          </a:p>
          <a:p>
            <a:r>
              <a:rPr lang="en-US" sz="2000" dirty="0">
                <a:latin typeface="Verdana" panose="020B0604030504040204" pitchFamily="34" charset="0"/>
                <a:ea typeface="Verdana" panose="020B0604030504040204" pitchFamily="34" charset="0"/>
                <a:cs typeface="Verdana" panose="020B0604030504040204" pitchFamily="34" charset="0"/>
              </a:rPr>
              <a:t> </a:t>
            </a:r>
          </a:p>
          <a:p>
            <a:pPr marL="285750" indent="-28575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100 million Americans suffer from chronic pain – this is one of the top reasons for the $100 billion expenditure</a:t>
            </a:r>
          </a:p>
          <a:p>
            <a:r>
              <a:rPr lang="en-US" sz="2000" dirty="0">
                <a:latin typeface="Verdana" panose="020B0604030504040204" pitchFamily="34" charset="0"/>
                <a:ea typeface="Verdana" panose="020B0604030504040204" pitchFamily="34" charset="0"/>
                <a:cs typeface="Verdana" panose="020B0604030504040204" pitchFamily="34" charset="0"/>
              </a:rPr>
              <a:t> </a:t>
            </a:r>
          </a:p>
          <a:p>
            <a:pPr marL="285750" indent="-28575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350 million people globally are affected by depression each year – another major reason for the $100 billion expenditure</a:t>
            </a:r>
          </a:p>
          <a:p>
            <a:r>
              <a:rPr lang="en-US" sz="2000" dirty="0">
                <a:latin typeface="Verdana" panose="020B0604030504040204" pitchFamily="34" charset="0"/>
                <a:ea typeface="Verdana" panose="020B0604030504040204" pitchFamily="34" charset="0"/>
                <a:cs typeface="Verdana" panose="020B0604030504040204" pitchFamily="34" charset="0"/>
              </a:rPr>
              <a:t> </a:t>
            </a:r>
          </a:p>
          <a:p>
            <a:pPr marL="285750" indent="-28575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90% of adolescents have a depressive disorder before the age of 18</a:t>
            </a:r>
          </a:p>
          <a:p>
            <a:endParaRPr lang="en-US" sz="2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237201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E692-13F9-9C4E-972A-3F401B64B689}"/>
              </a:ext>
            </a:extLst>
          </p:cNvPr>
          <p:cNvSpPr>
            <a:spLocks noGrp="1"/>
          </p:cNvSpPr>
          <p:nvPr>
            <p:ph type="title"/>
          </p:nvPr>
        </p:nvSpPr>
        <p:spPr>
          <a:xfrm>
            <a:off x="883920" y="-168275"/>
            <a:ext cx="10515600" cy="1113155"/>
          </a:xfrm>
        </p:spPr>
        <p:txBody>
          <a:bodyPr/>
          <a:lstStyle/>
          <a:p>
            <a:r>
              <a:rPr lang="en-US" dirty="0"/>
              <a:t>Why is Fundamentals Different?</a:t>
            </a:r>
          </a:p>
        </p:txBody>
      </p:sp>
      <p:sp>
        <p:nvSpPr>
          <p:cNvPr id="3" name="Content Placeholder 2">
            <a:extLst>
              <a:ext uri="{FF2B5EF4-FFF2-40B4-BE49-F238E27FC236}">
                <a16:creationId xmlns:a16="http://schemas.microsoft.com/office/drawing/2014/main" id="{F2406284-13C7-0D45-B951-6BAA70714DFC}"/>
              </a:ext>
            </a:extLst>
          </p:cNvPr>
          <p:cNvSpPr>
            <a:spLocks noGrp="1"/>
          </p:cNvSpPr>
          <p:nvPr>
            <p:ph idx="1"/>
          </p:nvPr>
        </p:nvSpPr>
        <p:spPr>
          <a:xfrm>
            <a:off x="194872" y="944880"/>
            <a:ext cx="11842230" cy="5699760"/>
          </a:xfrm>
        </p:spPr>
        <p:txBody>
          <a:bodyPr>
            <a:normAutofit/>
          </a:bodyPr>
          <a:lstStyle/>
          <a:p>
            <a:r>
              <a:rPr lang="en-US" b="1" dirty="0"/>
              <a:t>World’s 1</a:t>
            </a:r>
            <a:r>
              <a:rPr lang="en-US" b="1" baseline="30000" dirty="0"/>
              <a:t>st</a:t>
            </a:r>
            <a:r>
              <a:rPr lang="en-US" b="1" dirty="0"/>
              <a:t> comprehensive/holistic GBX System</a:t>
            </a:r>
          </a:p>
          <a:p>
            <a:pPr lvl="1"/>
            <a:r>
              <a:rPr lang="en-US" b="1" dirty="0"/>
              <a:t>Addresses each level of GBX balance</a:t>
            </a:r>
          </a:p>
          <a:p>
            <a:pPr lvl="1"/>
            <a:r>
              <a:rPr lang="en-US" b="1" dirty="0"/>
              <a:t>Microbiome modulation</a:t>
            </a:r>
          </a:p>
          <a:p>
            <a:pPr lvl="1"/>
            <a:r>
              <a:rPr lang="en-US" b="1" dirty="0"/>
              <a:t>Gut integrity</a:t>
            </a:r>
          </a:p>
          <a:p>
            <a:pPr lvl="1"/>
            <a:r>
              <a:rPr lang="en-US" b="1" dirty="0"/>
              <a:t>Immune priming</a:t>
            </a:r>
          </a:p>
          <a:p>
            <a:pPr lvl="1"/>
            <a:r>
              <a:rPr lang="en-US" b="1" dirty="0"/>
              <a:t>Inflammatory balance</a:t>
            </a:r>
          </a:p>
          <a:p>
            <a:pPr lvl="1"/>
            <a:r>
              <a:rPr lang="en-US" b="1" dirty="0"/>
              <a:t>Neurotransmitter signaling</a:t>
            </a:r>
          </a:p>
          <a:p>
            <a:r>
              <a:rPr lang="en-US" b="1" dirty="0"/>
              <a:t>Specific probiotic strains for depression/anxiety/stress</a:t>
            </a:r>
          </a:p>
          <a:p>
            <a:r>
              <a:rPr lang="en-US" b="1" dirty="0"/>
              <a:t>Specific prebiotics fibers for stress/resilience</a:t>
            </a:r>
          </a:p>
          <a:p>
            <a:r>
              <a:rPr lang="en-US" b="1" dirty="0"/>
              <a:t>Patent-pending phytonutrients for GBX support </a:t>
            </a:r>
          </a:p>
          <a:p>
            <a:r>
              <a:rPr lang="en-US" b="1" dirty="0"/>
              <a:t>Scientifically-supported formula</a:t>
            </a:r>
          </a:p>
          <a:p>
            <a:pPr lvl="1"/>
            <a:r>
              <a:rPr lang="en-US" b="1" dirty="0"/>
              <a:t>6 peer-reviewed presentations</a:t>
            </a:r>
          </a:p>
          <a:p>
            <a:endParaRPr lang="en-US" b="1" dirty="0"/>
          </a:p>
        </p:txBody>
      </p:sp>
    </p:spTree>
    <p:extLst>
      <p:ext uri="{BB962C8B-B14F-4D97-AF65-F5344CB8AC3E}">
        <p14:creationId xmlns:p14="http://schemas.microsoft.com/office/powerpoint/2010/main" val="1885284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759A147-3673-42E4-A9AD-890591AC95F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 y="-2"/>
            <a:ext cx="12218067" cy="6858002"/>
          </a:xfrm>
          <a:prstGeom prst="rect">
            <a:avLst/>
          </a:prstGeom>
        </p:spPr>
      </p:pic>
      <p:sp>
        <p:nvSpPr>
          <p:cNvPr id="3" name="Rectangle 2"/>
          <p:cNvSpPr/>
          <p:nvPr/>
        </p:nvSpPr>
        <p:spPr>
          <a:xfrm>
            <a:off x="1" y="1319040"/>
            <a:ext cx="12192000" cy="707141"/>
          </a:xfrm>
          <a:prstGeom prst="rect">
            <a:avLst/>
          </a:prstGeom>
          <a:solidFill>
            <a:srgbClr val="003B7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1"/>
          <p:cNvSpPr txBox="1">
            <a:spLocks/>
          </p:cNvSpPr>
          <p:nvPr/>
        </p:nvSpPr>
        <p:spPr>
          <a:xfrm>
            <a:off x="2281615" y="1286089"/>
            <a:ext cx="7654841" cy="854604"/>
          </a:xfrm>
          <a:prstGeom prst="rect">
            <a:avLst/>
          </a:prstGeom>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MENTATHERAPEUTICS</a:t>
            </a:r>
            <a:endParaRPr lang="en-US"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 Placeholder 2"/>
          <p:cNvSpPr txBox="1">
            <a:spLocks/>
          </p:cNvSpPr>
          <p:nvPr/>
        </p:nvSpPr>
        <p:spPr>
          <a:xfrm>
            <a:off x="3371353" y="655016"/>
            <a:ext cx="8557838" cy="475029"/>
          </a:xfrm>
          <a:prstGeom prst="rect">
            <a:avLst/>
          </a:prstGeom>
        </p:spPr>
        <p:txBody>
          <a:bodyPr>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nSpc>
                <a:spcPct val="100000"/>
              </a:lnSpc>
              <a:spcBef>
                <a:spcPct val="20000"/>
              </a:spcBef>
              <a:buSzTx/>
              <a:buNone/>
              <a:defRPr/>
            </a:pPr>
            <a:r>
              <a:rPr lang="en-US" sz="2000" dirty="0">
                <a:solidFill>
                  <a:srgbClr val="003B71"/>
                </a:solidFill>
                <a:latin typeface="Verdana" panose="020B0604030504040204" pitchFamily="34" charset="0"/>
                <a:ea typeface="Verdana" panose="020B0604030504040204" pitchFamily="34" charset="0"/>
                <a:cs typeface="Verdana" panose="020B0604030504040204" pitchFamily="34" charset="0"/>
              </a:rPr>
              <a:t>All-Natural Support Solutions for Energy, Mood, Pain, and Sleep*</a:t>
            </a:r>
            <a:endParaRPr lang="ru-RU" sz="20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descr="HorizontalLogo_TM_digital_white.png"/>
          <p:cNvPicPr>
            <a:picLocks noChangeAspect="1"/>
          </p:cNvPicPr>
          <p:nvPr/>
        </p:nvPicPr>
        <p:blipFill>
          <a:blip r:embed="rId3" cstate="print">
            <a:duotone>
              <a:prstClr val="black"/>
              <a:srgbClr val="3F7F96">
                <a:tint val="45000"/>
                <a:satMod val="400000"/>
              </a:srgbClr>
            </a:duotone>
            <a:extLst>
              <a:ext uri="{28A0092B-C50C-407E-A947-70E740481C1C}">
                <a14:useLocalDpi xmlns:a14="http://schemas.microsoft.com/office/drawing/2010/main"/>
              </a:ext>
            </a:extLst>
          </a:blip>
          <a:stretch>
            <a:fillRect/>
          </a:stretch>
        </p:blipFill>
        <p:spPr>
          <a:xfrm>
            <a:off x="825132" y="441245"/>
            <a:ext cx="2377440" cy="691896"/>
          </a:xfrm>
          <a:prstGeom prst="rect">
            <a:avLst/>
          </a:prstGeom>
        </p:spPr>
      </p:pic>
      <p:sp>
        <p:nvSpPr>
          <p:cNvPr id="2" name="TextBox 1">
            <a:extLst>
              <a:ext uri="{FF2B5EF4-FFF2-40B4-BE49-F238E27FC236}">
                <a16:creationId xmlns:a16="http://schemas.microsoft.com/office/drawing/2014/main" id="{5CA425EA-516D-4CF1-896C-AB6B8848C4EE}"/>
              </a:ext>
            </a:extLst>
          </p:cNvPr>
          <p:cNvSpPr txBox="1"/>
          <p:nvPr/>
        </p:nvSpPr>
        <p:spPr>
          <a:xfrm>
            <a:off x="9551414" y="1393125"/>
            <a:ext cx="385042" cy="338554"/>
          </a:xfrm>
          <a:prstGeom prst="rect">
            <a:avLst/>
          </a:prstGeom>
          <a:noFill/>
        </p:spPr>
        <p:txBody>
          <a:bodyPr wrap="none" rtlCol="0">
            <a:spAutoFit/>
          </a:bodyPr>
          <a:lstStyle/>
          <a:p>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
        <p:nvSpPr>
          <p:cNvPr id="10" name="TextBox 9">
            <a:extLst>
              <a:ext uri="{FF2B5EF4-FFF2-40B4-BE49-F238E27FC236}">
                <a16:creationId xmlns:a16="http://schemas.microsoft.com/office/drawing/2014/main" id="{7A5BD8C9-2A02-487A-8956-A72957826842}"/>
              </a:ext>
            </a:extLst>
          </p:cNvPr>
          <p:cNvSpPr txBox="1"/>
          <p:nvPr/>
        </p:nvSpPr>
        <p:spPr>
          <a:xfrm>
            <a:off x="295275" y="6396952"/>
            <a:ext cx="3076078" cy="369332"/>
          </a:xfrm>
          <a:prstGeom prst="rect">
            <a:avLst/>
          </a:prstGeom>
          <a:noFill/>
          <a:ln>
            <a:solidFill>
              <a:schemeClr val="bg1"/>
            </a:solidFill>
          </a:ln>
        </p:spPr>
        <p:txBody>
          <a:bodyPr wrap="square" rtlCol="0">
            <a:spAutoFit/>
          </a:bodyPr>
          <a:lstStyle/>
          <a:p>
            <a:r>
              <a:rPr lang="en-US" sz="600" dirty="0">
                <a:solidFill>
                  <a:schemeClr val="bg1"/>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2063911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E692-13F9-9C4E-972A-3F401B64B689}"/>
              </a:ext>
            </a:extLst>
          </p:cNvPr>
          <p:cNvSpPr>
            <a:spLocks noGrp="1"/>
          </p:cNvSpPr>
          <p:nvPr>
            <p:ph type="title"/>
          </p:nvPr>
        </p:nvSpPr>
        <p:spPr>
          <a:xfrm>
            <a:off x="883920" y="-168275"/>
            <a:ext cx="10515600" cy="1113155"/>
          </a:xfrm>
        </p:spPr>
        <p:txBody>
          <a:bodyPr/>
          <a:lstStyle/>
          <a:p>
            <a:r>
              <a:rPr lang="en-US" dirty="0"/>
              <a:t>Why is Reboot+ Different?</a:t>
            </a:r>
          </a:p>
        </p:txBody>
      </p:sp>
      <p:sp>
        <p:nvSpPr>
          <p:cNvPr id="3" name="Content Placeholder 2">
            <a:extLst>
              <a:ext uri="{FF2B5EF4-FFF2-40B4-BE49-F238E27FC236}">
                <a16:creationId xmlns:a16="http://schemas.microsoft.com/office/drawing/2014/main" id="{F2406284-13C7-0D45-B951-6BAA70714DFC}"/>
              </a:ext>
            </a:extLst>
          </p:cNvPr>
          <p:cNvSpPr>
            <a:spLocks noGrp="1"/>
          </p:cNvSpPr>
          <p:nvPr>
            <p:ph idx="1"/>
          </p:nvPr>
        </p:nvSpPr>
        <p:spPr>
          <a:xfrm>
            <a:off x="194872" y="944880"/>
            <a:ext cx="11842230" cy="5699760"/>
          </a:xfrm>
        </p:spPr>
        <p:txBody>
          <a:bodyPr>
            <a:normAutofit/>
          </a:bodyPr>
          <a:lstStyle/>
          <a:p>
            <a:r>
              <a:rPr lang="en-US" b="1" dirty="0"/>
              <a:t>Worldwide exclusive on </a:t>
            </a:r>
            <a:r>
              <a:rPr lang="en-US" b="1" dirty="0" err="1"/>
              <a:t>Sebatin</a:t>
            </a:r>
            <a:endParaRPr lang="en-US" b="1" dirty="0"/>
          </a:p>
          <a:p>
            <a:pPr lvl="1"/>
            <a:r>
              <a:rPr lang="en-US" b="1" dirty="0"/>
              <a:t>Patented blend of </a:t>
            </a:r>
            <a:r>
              <a:rPr lang="en-US" b="1" dirty="0" err="1"/>
              <a:t>Poria</a:t>
            </a:r>
            <a:r>
              <a:rPr lang="en-US" b="1" dirty="0"/>
              <a:t>/</a:t>
            </a:r>
            <a:r>
              <a:rPr lang="en-US" b="1" dirty="0" err="1"/>
              <a:t>Myristica</a:t>
            </a:r>
            <a:r>
              <a:rPr lang="en-US" b="1" dirty="0"/>
              <a:t>/Astragalus</a:t>
            </a:r>
          </a:p>
          <a:p>
            <a:pPr lvl="1"/>
            <a:r>
              <a:rPr lang="en-US" b="1" dirty="0"/>
              <a:t>Improves liver detoxification</a:t>
            </a:r>
          </a:p>
        </p:txBody>
      </p:sp>
    </p:spTree>
    <p:extLst>
      <p:ext uri="{BB962C8B-B14F-4D97-AF65-F5344CB8AC3E}">
        <p14:creationId xmlns:p14="http://schemas.microsoft.com/office/powerpoint/2010/main" val="277646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E692-13F9-9C4E-972A-3F401B64B689}"/>
              </a:ext>
            </a:extLst>
          </p:cNvPr>
          <p:cNvSpPr>
            <a:spLocks noGrp="1"/>
          </p:cNvSpPr>
          <p:nvPr>
            <p:ph type="title"/>
          </p:nvPr>
        </p:nvSpPr>
        <p:spPr>
          <a:xfrm>
            <a:off x="883920" y="-168275"/>
            <a:ext cx="10515600" cy="1113155"/>
          </a:xfrm>
        </p:spPr>
        <p:txBody>
          <a:bodyPr/>
          <a:lstStyle/>
          <a:p>
            <a:r>
              <a:rPr lang="en-US" dirty="0"/>
              <a:t>Why is Mood+ Different?</a:t>
            </a:r>
          </a:p>
        </p:txBody>
      </p:sp>
      <p:sp>
        <p:nvSpPr>
          <p:cNvPr id="3" name="Content Placeholder 2">
            <a:extLst>
              <a:ext uri="{FF2B5EF4-FFF2-40B4-BE49-F238E27FC236}">
                <a16:creationId xmlns:a16="http://schemas.microsoft.com/office/drawing/2014/main" id="{F2406284-13C7-0D45-B951-6BAA70714DFC}"/>
              </a:ext>
            </a:extLst>
          </p:cNvPr>
          <p:cNvSpPr>
            <a:spLocks noGrp="1"/>
          </p:cNvSpPr>
          <p:nvPr>
            <p:ph idx="1"/>
          </p:nvPr>
        </p:nvSpPr>
        <p:spPr>
          <a:xfrm>
            <a:off x="194872" y="944880"/>
            <a:ext cx="11842230" cy="5699760"/>
          </a:xfrm>
        </p:spPr>
        <p:txBody>
          <a:bodyPr>
            <a:normAutofit/>
          </a:bodyPr>
          <a:lstStyle/>
          <a:p>
            <a:r>
              <a:rPr lang="en-US" b="1" dirty="0"/>
              <a:t>Finalist for Botanical of the Year</a:t>
            </a:r>
          </a:p>
          <a:p>
            <a:r>
              <a:rPr lang="en-US" b="1" dirty="0"/>
              <a:t>Most comprehensive herbal blend for mood support</a:t>
            </a:r>
          </a:p>
          <a:p>
            <a:pPr lvl="1"/>
            <a:r>
              <a:rPr lang="en-US" b="1" dirty="0" err="1"/>
              <a:t>Venetron</a:t>
            </a:r>
            <a:r>
              <a:rPr lang="en-US" b="1" dirty="0"/>
              <a:t> (</a:t>
            </a:r>
            <a:r>
              <a:rPr lang="en-US" b="1" dirty="0" err="1"/>
              <a:t>Rafuma</a:t>
            </a:r>
            <a:r>
              <a:rPr lang="en-US" b="1" dirty="0"/>
              <a:t>) – Depression</a:t>
            </a:r>
          </a:p>
          <a:p>
            <a:pPr lvl="1"/>
            <a:r>
              <a:rPr lang="en-US" b="1" dirty="0" err="1"/>
              <a:t>Zembrin</a:t>
            </a:r>
            <a:r>
              <a:rPr lang="en-US" b="1" dirty="0"/>
              <a:t> (</a:t>
            </a:r>
            <a:r>
              <a:rPr lang="en-US" b="1" dirty="0" err="1"/>
              <a:t>Kanna</a:t>
            </a:r>
            <a:r>
              <a:rPr lang="en-US" b="1" dirty="0"/>
              <a:t>) – Stress Resilience</a:t>
            </a:r>
          </a:p>
          <a:p>
            <a:pPr lvl="1"/>
            <a:r>
              <a:rPr lang="en-US" b="1" dirty="0" err="1"/>
              <a:t>Sensoril</a:t>
            </a:r>
            <a:r>
              <a:rPr lang="en-US" b="1" dirty="0"/>
              <a:t> (</a:t>
            </a:r>
            <a:r>
              <a:rPr lang="en-US" b="1" dirty="0" err="1"/>
              <a:t>Ashwagandha</a:t>
            </a:r>
            <a:r>
              <a:rPr lang="en-US" b="1" dirty="0"/>
              <a:t>) – Tension</a:t>
            </a:r>
          </a:p>
          <a:p>
            <a:pPr lvl="1"/>
            <a:r>
              <a:rPr lang="en-US" b="1" dirty="0" err="1"/>
              <a:t>Relora</a:t>
            </a:r>
            <a:r>
              <a:rPr lang="en-US" b="1" dirty="0"/>
              <a:t> (Magnolia) - Anxiety</a:t>
            </a:r>
          </a:p>
          <a:p>
            <a:endParaRPr lang="en-US" b="1" dirty="0"/>
          </a:p>
        </p:txBody>
      </p:sp>
    </p:spTree>
    <p:extLst>
      <p:ext uri="{BB962C8B-B14F-4D97-AF65-F5344CB8AC3E}">
        <p14:creationId xmlns:p14="http://schemas.microsoft.com/office/powerpoint/2010/main" val="3260379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E692-13F9-9C4E-972A-3F401B64B689}"/>
              </a:ext>
            </a:extLst>
          </p:cNvPr>
          <p:cNvSpPr>
            <a:spLocks noGrp="1"/>
          </p:cNvSpPr>
          <p:nvPr>
            <p:ph type="title"/>
          </p:nvPr>
        </p:nvSpPr>
        <p:spPr>
          <a:xfrm>
            <a:off x="883920" y="-168275"/>
            <a:ext cx="10515600" cy="1113155"/>
          </a:xfrm>
        </p:spPr>
        <p:txBody>
          <a:bodyPr/>
          <a:lstStyle/>
          <a:p>
            <a:r>
              <a:rPr lang="en-US" dirty="0"/>
              <a:t>Why is Relief+ Different?</a:t>
            </a:r>
          </a:p>
        </p:txBody>
      </p:sp>
      <p:sp>
        <p:nvSpPr>
          <p:cNvPr id="3" name="Content Placeholder 2">
            <a:extLst>
              <a:ext uri="{FF2B5EF4-FFF2-40B4-BE49-F238E27FC236}">
                <a16:creationId xmlns:a16="http://schemas.microsoft.com/office/drawing/2014/main" id="{F2406284-13C7-0D45-B951-6BAA70714DFC}"/>
              </a:ext>
            </a:extLst>
          </p:cNvPr>
          <p:cNvSpPr>
            <a:spLocks noGrp="1"/>
          </p:cNvSpPr>
          <p:nvPr>
            <p:ph idx="1"/>
          </p:nvPr>
        </p:nvSpPr>
        <p:spPr>
          <a:xfrm>
            <a:off x="194872" y="944880"/>
            <a:ext cx="11842230" cy="5699760"/>
          </a:xfrm>
        </p:spPr>
        <p:txBody>
          <a:bodyPr>
            <a:normAutofit/>
          </a:bodyPr>
          <a:lstStyle/>
          <a:p>
            <a:r>
              <a:rPr lang="en-US" b="1" dirty="0"/>
              <a:t>Worldwide exclusive on Meriva/</a:t>
            </a:r>
            <a:r>
              <a:rPr lang="en-US" b="1" dirty="0" err="1"/>
              <a:t>Casperome</a:t>
            </a:r>
            <a:r>
              <a:rPr lang="en-US" b="1" dirty="0"/>
              <a:t> combination</a:t>
            </a:r>
          </a:p>
          <a:p>
            <a:pPr lvl="1"/>
            <a:r>
              <a:rPr lang="en-US" b="1" dirty="0"/>
              <a:t>Fast-acting Meriva (30x-better-absorbed turmeric)</a:t>
            </a:r>
          </a:p>
          <a:p>
            <a:pPr lvl="2"/>
            <a:r>
              <a:rPr lang="en-US" b="1" dirty="0"/>
              <a:t>Blocks the inflammation/pain NOW</a:t>
            </a:r>
          </a:p>
          <a:p>
            <a:pPr lvl="1"/>
            <a:r>
              <a:rPr lang="en-US" b="1" dirty="0"/>
              <a:t>Long-lasting </a:t>
            </a:r>
            <a:r>
              <a:rPr lang="en-US" b="1" dirty="0" err="1"/>
              <a:t>Casperome</a:t>
            </a:r>
            <a:r>
              <a:rPr lang="en-US" b="1" dirty="0"/>
              <a:t> (30x-better-absorbed </a:t>
            </a:r>
            <a:r>
              <a:rPr lang="en-US" b="1" dirty="0" err="1"/>
              <a:t>boswellia</a:t>
            </a:r>
            <a:r>
              <a:rPr lang="en-US" b="1" dirty="0"/>
              <a:t>)</a:t>
            </a:r>
          </a:p>
          <a:p>
            <a:pPr lvl="2"/>
            <a:r>
              <a:rPr lang="en-US" b="1" dirty="0"/>
              <a:t>Inhibits the inflammation/pain LATER</a:t>
            </a:r>
          </a:p>
        </p:txBody>
      </p:sp>
    </p:spTree>
    <p:extLst>
      <p:ext uri="{BB962C8B-B14F-4D97-AF65-F5344CB8AC3E}">
        <p14:creationId xmlns:p14="http://schemas.microsoft.com/office/powerpoint/2010/main" val="242242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E692-13F9-9C4E-972A-3F401B64B689}"/>
              </a:ext>
            </a:extLst>
          </p:cNvPr>
          <p:cNvSpPr>
            <a:spLocks noGrp="1"/>
          </p:cNvSpPr>
          <p:nvPr>
            <p:ph type="title"/>
          </p:nvPr>
        </p:nvSpPr>
        <p:spPr>
          <a:xfrm>
            <a:off x="883920" y="-168275"/>
            <a:ext cx="10515600" cy="1113155"/>
          </a:xfrm>
        </p:spPr>
        <p:txBody>
          <a:bodyPr/>
          <a:lstStyle/>
          <a:p>
            <a:r>
              <a:rPr lang="en-US" dirty="0"/>
              <a:t>Why is Sleep+ Different?</a:t>
            </a:r>
          </a:p>
        </p:txBody>
      </p:sp>
      <p:sp>
        <p:nvSpPr>
          <p:cNvPr id="3" name="Content Placeholder 2">
            <a:extLst>
              <a:ext uri="{FF2B5EF4-FFF2-40B4-BE49-F238E27FC236}">
                <a16:creationId xmlns:a16="http://schemas.microsoft.com/office/drawing/2014/main" id="{F2406284-13C7-0D45-B951-6BAA70714DFC}"/>
              </a:ext>
            </a:extLst>
          </p:cNvPr>
          <p:cNvSpPr>
            <a:spLocks noGrp="1"/>
          </p:cNvSpPr>
          <p:nvPr>
            <p:ph idx="1"/>
          </p:nvPr>
        </p:nvSpPr>
        <p:spPr>
          <a:xfrm>
            <a:off x="194872" y="944880"/>
            <a:ext cx="11842230" cy="5699760"/>
          </a:xfrm>
        </p:spPr>
        <p:txBody>
          <a:bodyPr>
            <a:normAutofit/>
          </a:bodyPr>
          <a:lstStyle/>
          <a:p>
            <a:r>
              <a:rPr lang="en-US" b="1" dirty="0"/>
              <a:t>Worldwide exclusive on patented corn-grass extract</a:t>
            </a:r>
          </a:p>
          <a:p>
            <a:pPr lvl="1"/>
            <a:r>
              <a:rPr lang="en-US" b="1" dirty="0"/>
              <a:t>Research-supported </a:t>
            </a:r>
            <a:r>
              <a:rPr lang="en-US" b="1" dirty="0" err="1"/>
              <a:t>Maizinol</a:t>
            </a:r>
            <a:r>
              <a:rPr lang="en-US" b="1" dirty="0"/>
              <a:t> (30x potency corn grass)</a:t>
            </a:r>
          </a:p>
          <a:p>
            <a:pPr lvl="1"/>
            <a:r>
              <a:rPr lang="en-US" b="1" dirty="0"/>
              <a:t>Improves Serotonin signaling (depression/anxiety)</a:t>
            </a:r>
          </a:p>
          <a:p>
            <a:pPr lvl="1"/>
            <a:r>
              <a:rPr lang="en-US" b="1" dirty="0"/>
              <a:t>Improves Melatonin signaling </a:t>
            </a:r>
            <a:r>
              <a:rPr lang="en-US" b="1" dirty="0" err="1"/>
              <a:t>Casperome</a:t>
            </a:r>
            <a:r>
              <a:rPr lang="en-US" b="1" dirty="0"/>
              <a:t> (sleep quality)</a:t>
            </a:r>
          </a:p>
          <a:p>
            <a:pPr lvl="2"/>
            <a:r>
              <a:rPr lang="en-US" b="1" dirty="0"/>
              <a:t>40% more time in Deep Sleep (body recovery)</a:t>
            </a:r>
          </a:p>
          <a:p>
            <a:pPr lvl="2"/>
            <a:r>
              <a:rPr lang="en-US" b="1" dirty="0"/>
              <a:t>40% more time in REM Sleep (brain rejuvenation)</a:t>
            </a:r>
          </a:p>
        </p:txBody>
      </p:sp>
    </p:spTree>
    <p:extLst>
      <p:ext uri="{BB962C8B-B14F-4D97-AF65-F5344CB8AC3E}">
        <p14:creationId xmlns:p14="http://schemas.microsoft.com/office/powerpoint/2010/main" val="614384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E692-13F9-9C4E-972A-3F401B64B689}"/>
              </a:ext>
            </a:extLst>
          </p:cNvPr>
          <p:cNvSpPr>
            <a:spLocks noGrp="1"/>
          </p:cNvSpPr>
          <p:nvPr>
            <p:ph type="title"/>
          </p:nvPr>
        </p:nvSpPr>
        <p:spPr>
          <a:xfrm>
            <a:off x="883920" y="-168275"/>
            <a:ext cx="10515600" cy="1113155"/>
          </a:xfrm>
        </p:spPr>
        <p:txBody>
          <a:bodyPr/>
          <a:lstStyle/>
          <a:p>
            <a:r>
              <a:rPr lang="en-US" dirty="0"/>
              <a:t>Why is Energy+ Different?</a:t>
            </a:r>
          </a:p>
        </p:txBody>
      </p:sp>
      <p:sp>
        <p:nvSpPr>
          <p:cNvPr id="3" name="Content Placeholder 2">
            <a:extLst>
              <a:ext uri="{FF2B5EF4-FFF2-40B4-BE49-F238E27FC236}">
                <a16:creationId xmlns:a16="http://schemas.microsoft.com/office/drawing/2014/main" id="{F2406284-13C7-0D45-B951-6BAA70714DFC}"/>
              </a:ext>
            </a:extLst>
          </p:cNvPr>
          <p:cNvSpPr>
            <a:spLocks noGrp="1"/>
          </p:cNvSpPr>
          <p:nvPr>
            <p:ph idx="1"/>
          </p:nvPr>
        </p:nvSpPr>
        <p:spPr>
          <a:xfrm>
            <a:off x="194872" y="944880"/>
            <a:ext cx="11842230" cy="5699760"/>
          </a:xfrm>
        </p:spPr>
        <p:txBody>
          <a:bodyPr>
            <a:normAutofit/>
          </a:bodyPr>
          <a:lstStyle/>
          <a:p>
            <a:r>
              <a:rPr lang="en-US" b="1" dirty="0"/>
              <a:t>Patent-pending GBX proprietary blend</a:t>
            </a:r>
          </a:p>
          <a:p>
            <a:r>
              <a:rPr lang="en-US" b="1" dirty="0"/>
              <a:t>3-tiered energy</a:t>
            </a:r>
          </a:p>
          <a:p>
            <a:pPr lvl="1"/>
            <a:r>
              <a:rPr lang="en-US" b="1" dirty="0"/>
              <a:t>Physical Energy (motivation)</a:t>
            </a:r>
          </a:p>
          <a:p>
            <a:pPr lvl="1"/>
            <a:r>
              <a:rPr lang="en-US" b="1" dirty="0"/>
              <a:t>Mental Energy (focus)</a:t>
            </a:r>
          </a:p>
          <a:p>
            <a:pPr lvl="1"/>
            <a:r>
              <a:rPr lang="en-US" b="1" dirty="0"/>
              <a:t>Mental Awareness (presence/connectedness/engagement)</a:t>
            </a:r>
          </a:p>
        </p:txBody>
      </p:sp>
    </p:spTree>
    <p:extLst>
      <p:ext uri="{BB962C8B-B14F-4D97-AF65-F5344CB8AC3E}">
        <p14:creationId xmlns:p14="http://schemas.microsoft.com/office/powerpoint/2010/main" val="32033131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156E3A3-F094-4538-A181-318F9D2CFF0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1"/>
            <a:ext cx="12192000" cy="6858000"/>
          </a:xfrm>
          <a:prstGeom prst="rect">
            <a:avLst/>
          </a:prstGeom>
        </p:spPr>
      </p:pic>
      <p:sp>
        <p:nvSpPr>
          <p:cNvPr id="3" name="Rectangle 2"/>
          <p:cNvSpPr/>
          <p:nvPr/>
        </p:nvSpPr>
        <p:spPr>
          <a:xfrm>
            <a:off x="1" y="1319040"/>
            <a:ext cx="12192000" cy="707141"/>
          </a:xfrm>
          <a:prstGeom prst="rect">
            <a:avLst/>
          </a:prstGeom>
          <a:solidFill>
            <a:srgbClr val="245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1"/>
          <p:cNvSpPr txBox="1">
            <a:spLocks/>
          </p:cNvSpPr>
          <p:nvPr/>
        </p:nvSpPr>
        <p:spPr>
          <a:xfrm>
            <a:off x="2878179" y="1296950"/>
            <a:ext cx="6435641" cy="854604"/>
          </a:xfrm>
          <a:prstGeom prst="rect">
            <a:avLst/>
          </a:prstGeom>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MENTAESSENTIALS</a:t>
            </a:r>
            <a:endParaRPr lang="en-US"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 Placeholder 2"/>
          <p:cNvSpPr txBox="1">
            <a:spLocks/>
          </p:cNvSpPr>
          <p:nvPr/>
        </p:nvSpPr>
        <p:spPr>
          <a:xfrm>
            <a:off x="3677654" y="626495"/>
            <a:ext cx="8514347" cy="412963"/>
          </a:xfrm>
          <a:prstGeom prst="rect">
            <a:avLst/>
          </a:prstGeom>
        </p:spPr>
        <p:txBody>
          <a:bodyPr>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nSpc>
                <a:spcPct val="100000"/>
              </a:lnSpc>
              <a:spcBef>
                <a:spcPct val="20000"/>
              </a:spcBef>
              <a:buSzTx/>
              <a:buNone/>
              <a:defRPr/>
            </a:pP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Pure &amp; Potent Daily Essential Nutrients*</a:t>
            </a:r>
            <a:endParaRPr lang="ru-RU"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descr="HorizontalLogo_TM_digital_whit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5132" y="441245"/>
            <a:ext cx="2377440" cy="691896"/>
          </a:xfrm>
          <a:prstGeom prst="rect">
            <a:avLst/>
          </a:prstGeom>
        </p:spPr>
      </p:pic>
      <p:sp>
        <p:nvSpPr>
          <p:cNvPr id="2" name="TextBox 1">
            <a:extLst>
              <a:ext uri="{FF2B5EF4-FFF2-40B4-BE49-F238E27FC236}">
                <a16:creationId xmlns:a16="http://schemas.microsoft.com/office/drawing/2014/main" id="{5CA425EA-516D-4CF1-896C-AB6B8848C4EE}"/>
              </a:ext>
            </a:extLst>
          </p:cNvPr>
          <p:cNvSpPr txBox="1"/>
          <p:nvPr/>
        </p:nvSpPr>
        <p:spPr>
          <a:xfrm>
            <a:off x="9048147" y="1421061"/>
            <a:ext cx="385042" cy="338554"/>
          </a:xfrm>
          <a:prstGeom prst="rect">
            <a:avLst/>
          </a:prstGeom>
          <a:noFill/>
        </p:spPr>
        <p:txBody>
          <a:bodyPr wrap="none" rtlCol="0">
            <a:spAutoFit/>
          </a:bodyPr>
          <a:lstStyle/>
          <a:p>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
        <p:nvSpPr>
          <p:cNvPr id="10" name="TextBox 9">
            <a:extLst>
              <a:ext uri="{FF2B5EF4-FFF2-40B4-BE49-F238E27FC236}">
                <a16:creationId xmlns:a16="http://schemas.microsoft.com/office/drawing/2014/main" id="{B6364BEF-232C-40EE-A691-8E55D6B9F831}"/>
              </a:ext>
            </a:extLst>
          </p:cNvPr>
          <p:cNvSpPr txBox="1"/>
          <p:nvPr/>
        </p:nvSpPr>
        <p:spPr>
          <a:xfrm>
            <a:off x="295275" y="6396952"/>
            <a:ext cx="3076078" cy="369332"/>
          </a:xfrm>
          <a:prstGeom prst="rect">
            <a:avLst/>
          </a:prstGeom>
          <a:noFill/>
          <a:ln>
            <a:solidFill>
              <a:schemeClr val="bg1"/>
            </a:solidFill>
          </a:ln>
        </p:spPr>
        <p:txBody>
          <a:bodyPr wrap="square" rtlCol="0">
            <a:spAutoFit/>
          </a:bodyPr>
          <a:lstStyle/>
          <a:p>
            <a:r>
              <a:rPr lang="en-US" sz="600" dirty="0">
                <a:solidFill>
                  <a:schemeClr val="bg1"/>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2809201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E692-13F9-9C4E-972A-3F401B64B689}"/>
              </a:ext>
            </a:extLst>
          </p:cNvPr>
          <p:cNvSpPr>
            <a:spLocks noGrp="1"/>
          </p:cNvSpPr>
          <p:nvPr>
            <p:ph type="title"/>
          </p:nvPr>
        </p:nvSpPr>
        <p:spPr>
          <a:xfrm>
            <a:off x="883920" y="-168275"/>
            <a:ext cx="10515600" cy="1113155"/>
          </a:xfrm>
        </p:spPr>
        <p:txBody>
          <a:bodyPr/>
          <a:lstStyle/>
          <a:p>
            <a:r>
              <a:rPr lang="en-US" dirty="0"/>
              <a:t>Why is </a:t>
            </a:r>
            <a:r>
              <a:rPr lang="en-US" dirty="0" err="1"/>
              <a:t>VitaGBX</a:t>
            </a:r>
            <a:r>
              <a:rPr lang="en-US" dirty="0"/>
              <a:t> Different?</a:t>
            </a:r>
          </a:p>
        </p:txBody>
      </p:sp>
      <p:sp>
        <p:nvSpPr>
          <p:cNvPr id="3" name="Content Placeholder 2">
            <a:extLst>
              <a:ext uri="{FF2B5EF4-FFF2-40B4-BE49-F238E27FC236}">
                <a16:creationId xmlns:a16="http://schemas.microsoft.com/office/drawing/2014/main" id="{F2406284-13C7-0D45-B951-6BAA70714DFC}"/>
              </a:ext>
            </a:extLst>
          </p:cNvPr>
          <p:cNvSpPr>
            <a:spLocks noGrp="1"/>
          </p:cNvSpPr>
          <p:nvPr>
            <p:ph idx="1"/>
          </p:nvPr>
        </p:nvSpPr>
        <p:spPr>
          <a:xfrm>
            <a:off x="194872" y="944880"/>
            <a:ext cx="11842230" cy="5699760"/>
          </a:xfrm>
        </p:spPr>
        <p:txBody>
          <a:bodyPr>
            <a:normAutofit/>
          </a:bodyPr>
          <a:lstStyle/>
          <a:p>
            <a:r>
              <a:rPr lang="en-US" b="1" dirty="0"/>
              <a:t>Patent-pending GBX proprietary blend</a:t>
            </a:r>
          </a:p>
          <a:p>
            <a:r>
              <a:rPr lang="en-US" b="1" dirty="0"/>
              <a:t>Bioavailable forms of vitamins/minerals/phytonutrients</a:t>
            </a:r>
          </a:p>
          <a:p>
            <a:r>
              <a:rPr lang="en-US" b="1" dirty="0"/>
              <a:t>Nourishes Body &amp; Mind</a:t>
            </a:r>
          </a:p>
          <a:p>
            <a:r>
              <a:rPr lang="en-US" b="1" dirty="0"/>
              <a:t>Modulates numerous CDRs (cellular-defense responses)</a:t>
            </a:r>
          </a:p>
          <a:p>
            <a:pPr lvl="1"/>
            <a:r>
              <a:rPr lang="en-US" b="1" dirty="0"/>
              <a:t>Nrf2 (antioxidant)</a:t>
            </a:r>
          </a:p>
          <a:p>
            <a:pPr lvl="1"/>
            <a:r>
              <a:rPr lang="en-US" b="1" dirty="0" err="1"/>
              <a:t>NfKb</a:t>
            </a:r>
            <a:r>
              <a:rPr lang="en-US" b="1" dirty="0"/>
              <a:t> (</a:t>
            </a:r>
            <a:r>
              <a:rPr lang="en-US" b="1" dirty="0" err="1"/>
              <a:t>inflamamtion</a:t>
            </a:r>
            <a:r>
              <a:rPr lang="en-US" b="1" dirty="0"/>
              <a:t>)</a:t>
            </a:r>
          </a:p>
          <a:p>
            <a:pPr lvl="1"/>
            <a:r>
              <a:rPr lang="en-US" b="1" dirty="0"/>
              <a:t>SIRT (cellular aging)</a:t>
            </a:r>
          </a:p>
          <a:p>
            <a:pPr lvl="1"/>
            <a:r>
              <a:rPr lang="en-US" b="1" dirty="0"/>
              <a:t>MTOR (metabolism)</a:t>
            </a:r>
          </a:p>
          <a:p>
            <a:pPr lvl="1"/>
            <a:r>
              <a:rPr lang="en-US" b="1" dirty="0"/>
              <a:t>HSP (autophagy = cellular cleanup)</a:t>
            </a:r>
          </a:p>
        </p:txBody>
      </p:sp>
    </p:spTree>
    <p:extLst>
      <p:ext uri="{BB962C8B-B14F-4D97-AF65-F5344CB8AC3E}">
        <p14:creationId xmlns:p14="http://schemas.microsoft.com/office/powerpoint/2010/main" val="1523574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412332-DC03-4454-9362-42F7D8D99852}"/>
              </a:ext>
            </a:extLst>
          </p:cNvPr>
          <p:cNvPicPr>
            <a:picLocks noChangeAspect="1"/>
          </p:cNvPicPr>
          <p:nvPr/>
        </p:nvPicPr>
        <p:blipFill>
          <a:blip r:embed="rId2"/>
          <a:stretch>
            <a:fillRect/>
          </a:stretch>
        </p:blipFill>
        <p:spPr>
          <a:xfrm>
            <a:off x="872849" y="36676"/>
            <a:ext cx="4997008" cy="1665669"/>
          </a:xfrm>
          <a:prstGeom prst="rect">
            <a:avLst/>
          </a:prstGeom>
        </p:spPr>
      </p:pic>
      <p:sp>
        <p:nvSpPr>
          <p:cNvPr id="7" name="Rectangle 6"/>
          <p:cNvSpPr/>
          <p:nvPr/>
        </p:nvSpPr>
        <p:spPr>
          <a:xfrm>
            <a:off x="319397" y="2483932"/>
            <a:ext cx="6103908" cy="3785652"/>
          </a:xfrm>
          <a:prstGeom prst="rect">
            <a:avLst/>
          </a:prstGeom>
        </p:spPr>
        <p:txBody>
          <a:bodyPr wrap="square">
            <a:spAutoFit/>
          </a:bodyPr>
          <a:lstStyle/>
          <a:p>
            <a:pPr algn="ctr"/>
            <a:r>
              <a:rPr lang="en-US" sz="2000" dirty="0">
                <a:solidFill>
                  <a:srgbClr val="275D38"/>
                </a:solidFill>
                <a:latin typeface="Verdana" panose="020B0604030504040204" pitchFamily="34" charset="0"/>
                <a:ea typeface="Verdana" panose="020B0604030504040204" pitchFamily="34" charset="0"/>
              </a:rPr>
              <a:t>Kids VitaGBX</a:t>
            </a:r>
            <a:r>
              <a:rPr lang="en-US" sz="2000" baseline="30000" dirty="0">
                <a:solidFill>
                  <a:srgbClr val="275D38"/>
                </a:solidFill>
                <a:latin typeface="Verdana" panose="020B0604030504040204" pitchFamily="34" charset="0"/>
                <a:ea typeface="Verdana" panose="020B0604030504040204" pitchFamily="34" charset="0"/>
              </a:rPr>
              <a:t>® </a:t>
            </a:r>
            <a:r>
              <a:rPr lang="en-US" sz="2000" dirty="0">
                <a:solidFill>
                  <a:srgbClr val="275D38"/>
                </a:solidFill>
                <a:latin typeface="Verdana" panose="020B0604030504040204" pitchFamily="34" charset="0"/>
                <a:ea typeface="Verdana" panose="020B0604030504040204" pitchFamily="34" charset="0"/>
              </a:rPr>
              <a:t>is a comprehensive multivitamin for kids and teens that combines more than 50 vitamins, minerals, amino acids, and phytonutrients. Packed with pure nutrients kids need as they grow and develop, our easy-to-digest chewable tablets feature both our Bright Mind Proprietary Blend (for mind support) and Amare GBX+ Proprietary Blend (for gut-brain axis support) to empower a well-balanced body and mind. Features a delicious, fruity flavor — perfect for kids and teens of all ages.* </a:t>
            </a:r>
            <a:endParaRPr lang="en-US" sz="20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a:extLst>
              <a:ext uri="{FF2B5EF4-FFF2-40B4-BE49-F238E27FC236}">
                <a16:creationId xmlns:a16="http://schemas.microsoft.com/office/drawing/2014/main" id="{13DC98EE-359D-4442-9F94-4C4E23006A89}"/>
              </a:ext>
            </a:extLst>
          </p:cNvPr>
          <p:cNvSpPr txBox="1"/>
          <p:nvPr/>
        </p:nvSpPr>
        <p:spPr>
          <a:xfrm>
            <a:off x="1429132" y="1648798"/>
            <a:ext cx="3722409" cy="707886"/>
          </a:xfrm>
          <a:prstGeom prst="rect">
            <a:avLst/>
          </a:prstGeom>
          <a:noFill/>
        </p:spPr>
        <p:txBody>
          <a:bodyPr wrap="square" rtlCol="0">
            <a:spAutoFit/>
          </a:bodyPr>
          <a:lstStyle/>
          <a:p>
            <a:pPr algn="ctr"/>
            <a:r>
              <a:rPr lang="en-US" sz="2000" b="1" dirty="0">
                <a:solidFill>
                  <a:srgbClr val="275D38"/>
                </a:solidFill>
                <a:latin typeface="Verdana" panose="020B0604030504040204" pitchFamily="34" charset="0"/>
              </a:rPr>
              <a:t>premium nutrition for a healthy body and mind*</a:t>
            </a:r>
          </a:p>
        </p:txBody>
      </p:sp>
      <p:pic>
        <p:nvPicPr>
          <p:cNvPr id="17" name="Graphic 16">
            <a:extLst>
              <a:ext uri="{FF2B5EF4-FFF2-40B4-BE49-F238E27FC236}">
                <a16:creationId xmlns:a16="http://schemas.microsoft.com/office/drawing/2014/main" id="{D7D03134-33DD-439A-B112-E6BA75429E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30604" y="373900"/>
            <a:ext cx="1700784" cy="1596120"/>
          </a:xfrm>
          <a:prstGeom prst="rect">
            <a:avLst/>
          </a:prstGeom>
        </p:spPr>
      </p:pic>
      <p:pic>
        <p:nvPicPr>
          <p:cNvPr id="22" name="Graphic 21">
            <a:extLst>
              <a:ext uri="{FF2B5EF4-FFF2-40B4-BE49-F238E27FC236}">
                <a16:creationId xmlns:a16="http://schemas.microsoft.com/office/drawing/2014/main" id="{5DEC198E-D9C3-4B6B-A652-CEC6C7EABD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64956" y="373900"/>
            <a:ext cx="1700784" cy="1596120"/>
          </a:xfrm>
          <a:prstGeom prst="rect">
            <a:avLst/>
          </a:prstGeom>
        </p:spPr>
      </p:pic>
      <p:pic>
        <p:nvPicPr>
          <p:cNvPr id="24" name="Graphic 23">
            <a:extLst>
              <a:ext uri="{FF2B5EF4-FFF2-40B4-BE49-F238E27FC236}">
                <a16:creationId xmlns:a16="http://schemas.microsoft.com/office/drawing/2014/main" id="{7FAF9637-9350-4A5A-9AE0-19EE61B706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87997" y="352165"/>
            <a:ext cx="1700784" cy="1596120"/>
          </a:xfrm>
          <a:prstGeom prst="rect">
            <a:avLst/>
          </a:prstGeom>
        </p:spPr>
      </p:pic>
      <p:sp>
        <p:nvSpPr>
          <p:cNvPr id="16" name="TextBox 15">
            <a:extLst>
              <a:ext uri="{FF2B5EF4-FFF2-40B4-BE49-F238E27FC236}">
                <a16:creationId xmlns:a16="http://schemas.microsoft.com/office/drawing/2014/main" id="{D0621CE6-CFAC-407E-B908-8981C92E9C4E}"/>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8" name="Rectangle: Rounded Corners 17">
            <a:extLst>
              <a:ext uri="{FF2B5EF4-FFF2-40B4-BE49-F238E27FC236}">
                <a16:creationId xmlns:a16="http://schemas.microsoft.com/office/drawing/2014/main" id="{2A8CB1E7-5D28-4694-84D2-F0A006141261}"/>
              </a:ext>
            </a:extLst>
          </p:cNvPr>
          <p:cNvSpPr/>
          <p:nvPr/>
        </p:nvSpPr>
        <p:spPr>
          <a:xfrm>
            <a:off x="7337751" y="5155825"/>
            <a:ext cx="3827554" cy="1138603"/>
          </a:xfrm>
          <a:prstGeom prst="roundRect">
            <a:avLst/>
          </a:prstGeom>
          <a:noFill/>
          <a:ln w="38100">
            <a:solidFill>
              <a:srgbClr val="275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1288D"/>
              </a:solidFill>
              <a:latin typeface="Verdana" panose="020B0604030504040204" pitchFamily="34" charset="0"/>
            </a:endParaRPr>
          </a:p>
        </p:txBody>
      </p:sp>
      <p:sp>
        <p:nvSpPr>
          <p:cNvPr id="19" name="TextBox 18">
            <a:extLst>
              <a:ext uri="{FF2B5EF4-FFF2-40B4-BE49-F238E27FC236}">
                <a16:creationId xmlns:a16="http://schemas.microsoft.com/office/drawing/2014/main" id="{190DF57C-4695-497C-A54F-74B429556E25}"/>
              </a:ext>
            </a:extLst>
          </p:cNvPr>
          <p:cNvSpPr txBox="1"/>
          <p:nvPr/>
        </p:nvSpPr>
        <p:spPr>
          <a:xfrm>
            <a:off x="7374891" y="5243669"/>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21" name="TextBox 20">
            <a:extLst>
              <a:ext uri="{FF2B5EF4-FFF2-40B4-BE49-F238E27FC236}">
                <a16:creationId xmlns:a16="http://schemas.microsoft.com/office/drawing/2014/main" id="{5005F2CF-7F30-48EB-B9A9-D8032774F246}"/>
              </a:ext>
            </a:extLst>
          </p:cNvPr>
          <p:cNvSpPr txBox="1"/>
          <p:nvPr/>
        </p:nvSpPr>
        <p:spPr>
          <a:xfrm>
            <a:off x="9309491" y="5243140"/>
            <a:ext cx="1855814"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S020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$48.00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$35.95 / 25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$31.95 / 22 PV</a:t>
            </a:r>
          </a:p>
        </p:txBody>
      </p:sp>
      <p:sp>
        <p:nvSpPr>
          <p:cNvPr id="20" name="TextBox 19">
            <a:extLst>
              <a:ext uri="{FF2B5EF4-FFF2-40B4-BE49-F238E27FC236}">
                <a16:creationId xmlns:a16="http://schemas.microsoft.com/office/drawing/2014/main" id="{2D6A8293-6C8C-42C1-B0EC-04A30EE77B3F}"/>
              </a:ext>
            </a:extLst>
          </p:cNvPr>
          <p:cNvSpPr txBox="1"/>
          <p:nvPr/>
        </p:nvSpPr>
        <p:spPr>
          <a:xfrm>
            <a:off x="6410572" y="660224"/>
            <a:ext cx="1705176" cy="1077218"/>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PERFECT FOR KIDS AND TEENS OF ALL AGES*</a:t>
            </a:r>
          </a:p>
        </p:txBody>
      </p:sp>
      <p:sp>
        <p:nvSpPr>
          <p:cNvPr id="23" name="TextBox 22">
            <a:extLst>
              <a:ext uri="{FF2B5EF4-FFF2-40B4-BE49-F238E27FC236}">
                <a16:creationId xmlns:a16="http://schemas.microsoft.com/office/drawing/2014/main" id="{C90D1811-6C21-462F-A835-AB381CE4D49A}"/>
              </a:ext>
            </a:extLst>
          </p:cNvPr>
          <p:cNvSpPr txBox="1"/>
          <p:nvPr/>
        </p:nvSpPr>
        <p:spPr>
          <a:xfrm>
            <a:off x="8284988" y="510240"/>
            <a:ext cx="1660720" cy="1323439"/>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CONTAINS BENEFICIAL VITAMINS AND MINERALS</a:t>
            </a:r>
          </a:p>
        </p:txBody>
      </p:sp>
      <p:sp>
        <p:nvSpPr>
          <p:cNvPr id="29" name="TextBox 28">
            <a:extLst>
              <a:ext uri="{FF2B5EF4-FFF2-40B4-BE49-F238E27FC236}">
                <a16:creationId xmlns:a16="http://schemas.microsoft.com/office/drawing/2014/main" id="{D61316DB-C703-41CF-AF96-42D750F355E4}"/>
              </a:ext>
            </a:extLst>
          </p:cNvPr>
          <p:cNvSpPr txBox="1"/>
          <p:nvPr/>
        </p:nvSpPr>
        <p:spPr>
          <a:xfrm>
            <a:off x="10226893" y="563572"/>
            <a:ext cx="1622991" cy="1138773"/>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CONTAINS MORE THAN </a:t>
            </a: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50</a:t>
            </a: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 NUTRIENTS*</a:t>
            </a:r>
          </a:p>
        </p:txBody>
      </p:sp>
      <p:pic>
        <p:nvPicPr>
          <p:cNvPr id="25" name="Picture 24">
            <a:extLst>
              <a:ext uri="{FF2B5EF4-FFF2-40B4-BE49-F238E27FC236}">
                <a16:creationId xmlns:a16="http://schemas.microsoft.com/office/drawing/2014/main" id="{D14D36E1-FCB5-49B7-8114-7D6D0E6E8487}"/>
              </a:ext>
            </a:extLst>
          </p:cNvPr>
          <p:cNvPicPr>
            <a:picLocks noChangeAspect="1"/>
          </p:cNvPicPr>
          <p:nvPr/>
        </p:nvPicPr>
        <p:blipFill>
          <a:blip r:embed="rId5"/>
          <a:stretch>
            <a:fillRect/>
          </a:stretch>
        </p:blipFill>
        <p:spPr>
          <a:xfrm>
            <a:off x="8474264" y="2156464"/>
            <a:ext cx="1411978" cy="3193856"/>
          </a:xfrm>
          <a:prstGeom prst="rect">
            <a:avLst/>
          </a:prstGeom>
        </p:spPr>
      </p:pic>
    </p:spTree>
    <p:extLst>
      <p:ext uri="{BB962C8B-B14F-4D97-AF65-F5344CB8AC3E}">
        <p14:creationId xmlns:p14="http://schemas.microsoft.com/office/powerpoint/2010/main" val="108002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EBCCD-B760-4A37-A63A-6D94ECBB671C}"/>
              </a:ext>
            </a:extLst>
          </p:cNvPr>
          <p:cNvSpPr>
            <a:spLocks noGrp="1"/>
          </p:cNvSpPr>
          <p:nvPr>
            <p:ph type="title"/>
          </p:nvPr>
        </p:nvSpPr>
        <p:spPr>
          <a:xfrm>
            <a:off x="838200" y="365125"/>
            <a:ext cx="10515600" cy="1325563"/>
          </a:xfrm>
        </p:spPr>
        <p:txBody>
          <a:bodyPr>
            <a:normAutofit/>
          </a:bodyPr>
          <a:lstStyle/>
          <a:p>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GRIM REALITY</a:t>
            </a:r>
          </a:p>
        </p:txBody>
      </p:sp>
      <p:pic>
        <p:nvPicPr>
          <p:cNvPr id="8" name="Picture 7">
            <a:extLst>
              <a:ext uri="{FF2B5EF4-FFF2-40B4-BE49-F238E27FC236}">
                <a16:creationId xmlns:a16="http://schemas.microsoft.com/office/drawing/2014/main" id="{E833C056-6048-4202-B949-6658A37BBDE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12808" y="1724214"/>
            <a:ext cx="5384125" cy="4037149"/>
          </a:xfrm>
          <a:prstGeom prst="rect">
            <a:avLst/>
          </a:prstGeom>
        </p:spPr>
      </p:pic>
      <p:sp>
        <p:nvSpPr>
          <p:cNvPr id="5" name="TextBox 4">
            <a:extLst>
              <a:ext uri="{FF2B5EF4-FFF2-40B4-BE49-F238E27FC236}">
                <a16:creationId xmlns:a16="http://schemas.microsoft.com/office/drawing/2014/main" id="{5C37E9E8-FE52-4834-819B-116E5D60B990}"/>
              </a:ext>
            </a:extLst>
          </p:cNvPr>
          <p:cNvSpPr txBox="1"/>
          <p:nvPr/>
        </p:nvSpPr>
        <p:spPr>
          <a:xfrm>
            <a:off x="838200" y="1690688"/>
            <a:ext cx="7543800" cy="4247317"/>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800,000 people die of suicide each year – that’s over 2000 suicides per day</a:t>
            </a:r>
          </a:p>
          <a:p>
            <a:r>
              <a:rPr lang="en-US" dirty="0">
                <a:latin typeface="Verdana" panose="020B0604030504040204" pitchFamily="34" charset="0"/>
                <a:ea typeface="Verdana" panose="020B0604030504040204" pitchFamily="34" charset="0"/>
                <a:cs typeface="Verdana" panose="020B0604030504040204" pitchFamily="34" charset="0"/>
              </a:rPr>
              <a:t> </a:t>
            </a: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24 million people, some as young as 12 years old, received treatment for illicit drug or alcohol abuse in 2016</a:t>
            </a:r>
          </a:p>
          <a:p>
            <a:r>
              <a:rPr lang="en-US" dirty="0">
                <a:latin typeface="Verdana" panose="020B0604030504040204" pitchFamily="34" charset="0"/>
                <a:ea typeface="Verdana" panose="020B0604030504040204" pitchFamily="34" charset="0"/>
                <a:cs typeface="Verdana" panose="020B0604030504040204" pitchFamily="34" charset="0"/>
              </a:rPr>
              <a:t> </a:t>
            </a: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1 in 5 new mothers in the U.S. report postpartum depression each year</a:t>
            </a:r>
          </a:p>
          <a:p>
            <a:r>
              <a:rPr lang="en-US" dirty="0">
                <a:latin typeface="Verdana" panose="020B0604030504040204" pitchFamily="34" charset="0"/>
                <a:ea typeface="Verdana" panose="020B0604030504040204" pitchFamily="34" charset="0"/>
                <a:cs typeface="Verdana" panose="020B0604030504040204" pitchFamily="34" charset="0"/>
              </a:rPr>
              <a:t> </a:t>
            </a: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The World Health Organization calls stress “the health epidemic of the 21st century”</a:t>
            </a:r>
          </a:p>
          <a:p>
            <a:r>
              <a:rPr lang="en-US" dirty="0">
                <a:latin typeface="Verdana" panose="020B0604030504040204" pitchFamily="34" charset="0"/>
                <a:ea typeface="Verdana" panose="020B0604030504040204" pitchFamily="34" charset="0"/>
                <a:cs typeface="Verdana" panose="020B0604030504040204" pitchFamily="34" charset="0"/>
              </a:rPr>
              <a:t> </a:t>
            </a: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85% of the nation’s 20 million college students reported feeling overwhelmed by stress - and more than 35% reported feeling “depressed” to the point of dysfunction</a:t>
            </a:r>
          </a:p>
        </p:txBody>
      </p:sp>
    </p:spTree>
    <p:extLst>
      <p:ext uri="{BB962C8B-B14F-4D97-AF65-F5344CB8AC3E}">
        <p14:creationId xmlns:p14="http://schemas.microsoft.com/office/powerpoint/2010/main" val="389590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E692-13F9-9C4E-972A-3F401B64B689}"/>
              </a:ext>
            </a:extLst>
          </p:cNvPr>
          <p:cNvSpPr>
            <a:spLocks noGrp="1"/>
          </p:cNvSpPr>
          <p:nvPr>
            <p:ph type="title"/>
          </p:nvPr>
        </p:nvSpPr>
        <p:spPr>
          <a:xfrm>
            <a:off x="883920" y="-168275"/>
            <a:ext cx="10515600" cy="1113155"/>
          </a:xfrm>
        </p:spPr>
        <p:txBody>
          <a:bodyPr/>
          <a:lstStyle/>
          <a:p>
            <a:r>
              <a:rPr lang="en-US" dirty="0"/>
              <a:t>Why is </a:t>
            </a:r>
            <a:r>
              <a:rPr lang="en-US" dirty="0" err="1"/>
              <a:t>OmMega</a:t>
            </a:r>
            <a:r>
              <a:rPr lang="en-US" dirty="0"/>
              <a:t> Different?</a:t>
            </a:r>
          </a:p>
        </p:txBody>
      </p:sp>
      <p:sp>
        <p:nvSpPr>
          <p:cNvPr id="3" name="Content Placeholder 2">
            <a:extLst>
              <a:ext uri="{FF2B5EF4-FFF2-40B4-BE49-F238E27FC236}">
                <a16:creationId xmlns:a16="http://schemas.microsoft.com/office/drawing/2014/main" id="{F2406284-13C7-0D45-B951-6BAA70714DFC}"/>
              </a:ext>
            </a:extLst>
          </p:cNvPr>
          <p:cNvSpPr>
            <a:spLocks noGrp="1"/>
          </p:cNvSpPr>
          <p:nvPr>
            <p:ph idx="1"/>
          </p:nvPr>
        </p:nvSpPr>
        <p:spPr>
          <a:xfrm>
            <a:off x="194872" y="944880"/>
            <a:ext cx="11842230" cy="5699760"/>
          </a:xfrm>
        </p:spPr>
        <p:txBody>
          <a:bodyPr>
            <a:normAutofit/>
          </a:bodyPr>
          <a:lstStyle/>
          <a:p>
            <a:r>
              <a:rPr lang="en-US" b="1" dirty="0"/>
              <a:t>High-potency/purity fish oil</a:t>
            </a:r>
          </a:p>
          <a:p>
            <a:r>
              <a:rPr lang="en-US" b="1" dirty="0"/>
              <a:t>70% omega-3 extract</a:t>
            </a:r>
          </a:p>
          <a:p>
            <a:pPr lvl="1"/>
            <a:r>
              <a:rPr lang="en-US" b="1" dirty="0"/>
              <a:t>Typical = 30% omega-3</a:t>
            </a:r>
          </a:p>
        </p:txBody>
      </p:sp>
    </p:spTree>
    <p:extLst>
      <p:ext uri="{BB962C8B-B14F-4D97-AF65-F5344CB8AC3E}">
        <p14:creationId xmlns:p14="http://schemas.microsoft.com/office/powerpoint/2010/main" val="22256181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E692-13F9-9C4E-972A-3F401B64B689}"/>
              </a:ext>
            </a:extLst>
          </p:cNvPr>
          <p:cNvSpPr>
            <a:spLocks noGrp="1"/>
          </p:cNvSpPr>
          <p:nvPr>
            <p:ph type="title"/>
          </p:nvPr>
        </p:nvSpPr>
        <p:spPr>
          <a:xfrm>
            <a:off x="883920" y="-168275"/>
            <a:ext cx="10515600" cy="1113155"/>
          </a:xfrm>
        </p:spPr>
        <p:txBody>
          <a:bodyPr/>
          <a:lstStyle/>
          <a:p>
            <a:r>
              <a:rPr lang="en-US" dirty="0"/>
              <a:t>Why is Probiotics Different?</a:t>
            </a:r>
          </a:p>
        </p:txBody>
      </p:sp>
      <p:sp>
        <p:nvSpPr>
          <p:cNvPr id="3" name="Content Placeholder 2">
            <a:extLst>
              <a:ext uri="{FF2B5EF4-FFF2-40B4-BE49-F238E27FC236}">
                <a16:creationId xmlns:a16="http://schemas.microsoft.com/office/drawing/2014/main" id="{F2406284-13C7-0D45-B951-6BAA70714DFC}"/>
              </a:ext>
            </a:extLst>
          </p:cNvPr>
          <p:cNvSpPr>
            <a:spLocks noGrp="1"/>
          </p:cNvSpPr>
          <p:nvPr>
            <p:ph idx="1"/>
          </p:nvPr>
        </p:nvSpPr>
        <p:spPr>
          <a:xfrm>
            <a:off x="194872" y="944880"/>
            <a:ext cx="11842230" cy="5913120"/>
          </a:xfrm>
        </p:spPr>
        <p:txBody>
          <a:bodyPr>
            <a:normAutofit fontScale="77500" lnSpcReduction="20000"/>
          </a:bodyPr>
          <a:lstStyle/>
          <a:p>
            <a:pPr marL="0" indent="0">
              <a:lnSpc>
                <a:spcPct val="100000"/>
              </a:lnSpc>
              <a:buNone/>
            </a:pPr>
            <a:r>
              <a:rPr lang="en-US"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Bifidobacterium </a:t>
            </a:r>
            <a:r>
              <a:rPr lang="en-US"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bifidum</a:t>
            </a:r>
            <a:r>
              <a:rPr lang="en-US"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(Bb-06)</a:t>
            </a:r>
          </a:p>
          <a:p>
            <a:pPr>
              <a:lnSpc>
                <a:spcPct val="100000"/>
              </a:lnSpc>
            </a:pPr>
            <a:r>
              <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Maintains microflora balance by producing lactic acid and acetic acid to compete with “bad” bacteria (Staph. aureus, E. coli, </a:t>
            </a:r>
            <a:r>
              <a:rPr lang="en-US"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Camplylobacter</a:t>
            </a:r>
            <a:r>
              <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n-US"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jejuni</a:t>
            </a:r>
            <a:r>
              <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n-US"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etc</a:t>
            </a:r>
            <a:r>
              <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p>
          <a:p>
            <a:pPr marL="0" indent="0">
              <a:lnSpc>
                <a:spcPct val="100000"/>
              </a:lnSpc>
              <a:buNone/>
            </a:pPr>
            <a:r>
              <a:rPr lang="en-US"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Bifidobacterium </a:t>
            </a:r>
            <a:r>
              <a:rPr lang="en-US"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longum</a:t>
            </a:r>
            <a:r>
              <a:rPr lang="en-US"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(Bl-05)</a:t>
            </a:r>
          </a:p>
          <a:p>
            <a:pPr>
              <a:lnSpc>
                <a:spcPct val="100000"/>
              </a:lnSpc>
            </a:pPr>
            <a:r>
              <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Highly resistant to low pH and bile salts and is well-suited to the intestinal environment to help reduce inflammation. Helps reduce gastrointestinal discomfort caused by stress.</a:t>
            </a:r>
          </a:p>
          <a:p>
            <a:pPr marL="0" indent="0">
              <a:lnSpc>
                <a:spcPct val="100000"/>
              </a:lnSpc>
              <a:buNone/>
            </a:pPr>
            <a:r>
              <a:rPr lang="en-US"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Lactobacillus acidophilus (La-14)</a:t>
            </a:r>
          </a:p>
          <a:p>
            <a:pPr>
              <a:lnSpc>
                <a:spcPct val="100000"/>
              </a:lnSpc>
            </a:pPr>
            <a:r>
              <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Ferments carbohydrates to lactic acid, which competes with “bad” bacteria for adhesion spaces on the intestinal mucosa. Increases mineral bioavailability (</a:t>
            </a:r>
            <a:r>
              <a:rPr lang="en-US"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incl</a:t>
            </a:r>
            <a:r>
              <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copper, magnesium, calcium, and manganese).</a:t>
            </a:r>
          </a:p>
          <a:p>
            <a:pPr marL="0" indent="0">
              <a:lnSpc>
                <a:spcPct val="100000"/>
              </a:lnSpc>
              <a:buNone/>
            </a:pPr>
            <a:r>
              <a:rPr lang="en-US"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Lactobacillus </a:t>
            </a:r>
            <a:r>
              <a:rPr lang="en-US"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casei</a:t>
            </a:r>
            <a:r>
              <a:rPr lang="en-US"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(LC-11)</a:t>
            </a:r>
          </a:p>
          <a:p>
            <a:pPr>
              <a:lnSpc>
                <a:spcPct val="100000"/>
              </a:lnSpc>
            </a:pPr>
            <a:r>
              <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Wide range of benefits for improved digestion, reduced cholesterol, modulation of inflammation/allergies.</a:t>
            </a:r>
          </a:p>
          <a:p>
            <a:pPr marL="0" indent="0">
              <a:lnSpc>
                <a:spcPct val="100000"/>
              </a:lnSpc>
              <a:buNone/>
            </a:pPr>
            <a:r>
              <a:rPr lang="en-US"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Lactobacillus </a:t>
            </a:r>
            <a:r>
              <a:rPr lang="en-US"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rhamnosus</a:t>
            </a:r>
            <a:r>
              <a:rPr lang="en-US"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(Lr-32)</a:t>
            </a:r>
          </a:p>
          <a:p>
            <a:pPr>
              <a:lnSpc>
                <a:spcPct val="100000"/>
              </a:lnSpc>
            </a:pPr>
            <a:r>
              <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Promotes general GI health and function – especially beneficial to prevent/treat occasional diarrhea and constipation after probiotic treatment.</a:t>
            </a:r>
          </a:p>
        </p:txBody>
      </p:sp>
    </p:spTree>
    <p:extLst>
      <p:ext uri="{BB962C8B-B14F-4D97-AF65-F5344CB8AC3E}">
        <p14:creationId xmlns:p14="http://schemas.microsoft.com/office/powerpoint/2010/main" val="8458158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E692-13F9-9C4E-972A-3F401B64B689}"/>
              </a:ext>
            </a:extLst>
          </p:cNvPr>
          <p:cNvSpPr>
            <a:spLocks noGrp="1"/>
          </p:cNvSpPr>
          <p:nvPr>
            <p:ph type="title"/>
          </p:nvPr>
        </p:nvSpPr>
        <p:spPr>
          <a:xfrm>
            <a:off x="883920" y="-168275"/>
            <a:ext cx="10515600" cy="1113155"/>
          </a:xfrm>
        </p:spPr>
        <p:txBody>
          <a:bodyPr/>
          <a:lstStyle/>
          <a:p>
            <a:r>
              <a:rPr lang="en-US" dirty="0"/>
              <a:t>Why is Digestive Different?</a:t>
            </a:r>
          </a:p>
        </p:txBody>
      </p:sp>
      <p:sp>
        <p:nvSpPr>
          <p:cNvPr id="3" name="Content Placeholder 2">
            <a:extLst>
              <a:ext uri="{FF2B5EF4-FFF2-40B4-BE49-F238E27FC236}">
                <a16:creationId xmlns:a16="http://schemas.microsoft.com/office/drawing/2014/main" id="{F2406284-13C7-0D45-B951-6BAA70714DFC}"/>
              </a:ext>
            </a:extLst>
          </p:cNvPr>
          <p:cNvSpPr>
            <a:spLocks noGrp="1"/>
          </p:cNvSpPr>
          <p:nvPr>
            <p:ph idx="1"/>
          </p:nvPr>
        </p:nvSpPr>
        <p:spPr>
          <a:xfrm>
            <a:off x="194872" y="944880"/>
            <a:ext cx="11842230" cy="5699760"/>
          </a:xfrm>
        </p:spPr>
        <p:txBody>
          <a:bodyPr>
            <a:normAutofit/>
          </a:bodyPr>
          <a:lstStyle/>
          <a:p>
            <a:r>
              <a:rPr lang="en-US" b="1" dirty="0"/>
              <a:t>Digestive enzymes work on all macronutrients</a:t>
            </a:r>
          </a:p>
          <a:p>
            <a:pPr lvl="1"/>
            <a:r>
              <a:rPr lang="en-US" b="1" dirty="0"/>
              <a:t>Carbs/Fats/Proteins</a:t>
            </a:r>
          </a:p>
          <a:p>
            <a:r>
              <a:rPr lang="en-US" b="1" dirty="0"/>
              <a:t>Digestive enzymes work in all parts of GI tract</a:t>
            </a:r>
          </a:p>
          <a:p>
            <a:pPr lvl="1"/>
            <a:r>
              <a:rPr lang="en-US" b="1" dirty="0"/>
              <a:t>Upper (stomach) / Middle (small intestine) / Lower (colon)</a:t>
            </a:r>
          </a:p>
          <a:p>
            <a:r>
              <a:rPr lang="en-US" b="1" dirty="0"/>
              <a:t>Patented digestive performance blend (</a:t>
            </a:r>
            <a:r>
              <a:rPr lang="en-US" b="1" dirty="0" err="1"/>
              <a:t>ProDigest</a:t>
            </a:r>
            <a:r>
              <a:rPr lang="en-US" b="1" dirty="0"/>
              <a:t>)</a:t>
            </a:r>
          </a:p>
          <a:p>
            <a:pPr lvl="1"/>
            <a:r>
              <a:rPr lang="en-US" b="1" dirty="0"/>
              <a:t>Motility enhancer – moves food thru GI tract at proper speed</a:t>
            </a:r>
          </a:p>
          <a:p>
            <a:pPr lvl="1"/>
            <a:r>
              <a:rPr lang="en-US" b="1" dirty="0"/>
              <a:t>Improves GI pH – restores “environment” healthy microbiome</a:t>
            </a:r>
          </a:p>
          <a:p>
            <a:endParaRPr lang="en-US" b="1" dirty="0"/>
          </a:p>
        </p:txBody>
      </p:sp>
    </p:spTree>
    <p:extLst>
      <p:ext uri="{BB962C8B-B14F-4D97-AF65-F5344CB8AC3E}">
        <p14:creationId xmlns:p14="http://schemas.microsoft.com/office/powerpoint/2010/main" val="26219812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7BC1EB-EFB3-4C96-99CB-1B41D09A2665}"/>
              </a:ext>
            </a:extLst>
          </p:cNvPr>
          <p:cNvPicPr>
            <a:picLocks noChangeAspect="1"/>
          </p:cNvPicPr>
          <p:nvPr/>
        </p:nvPicPr>
        <p:blipFill rotWithShape="1">
          <a:blip r:embed="rId3">
            <a:extLst>
              <a:ext uri="{28A0092B-C50C-407E-A947-70E740481C1C}">
                <a14:useLocalDpi xmlns:a14="http://schemas.microsoft.com/office/drawing/2010/main" val="0"/>
              </a:ext>
            </a:extLst>
          </a:blip>
          <a:srcRect l="2296" r="2296" b="19605"/>
          <a:stretch/>
        </p:blipFill>
        <p:spPr>
          <a:xfrm>
            <a:off x="0" y="0"/>
            <a:ext cx="12191999" cy="6858001"/>
          </a:xfrm>
          <a:prstGeom prst="rect">
            <a:avLst/>
          </a:prstGeom>
        </p:spPr>
      </p:pic>
      <p:sp>
        <p:nvSpPr>
          <p:cNvPr id="3" name="Rectangle 2"/>
          <p:cNvSpPr/>
          <p:nvPr/>
        </p:nvSpPr>
        <p:spPr>
          <a:xfrm>
            <a:off x="1" y="1319040"/>
            <a:ext cx="12192000" cy="707141"/>
          </a:xfrm>
          <a:prstGeom prst="rect">
            <a:avLst/>
          </a:prstGeom>
          <a:solidFill>
            <a:srgbClr val="3F2A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 name="Title 1"/>
          <p:cNvSpPr txBox="1">
            <a:spLocks/>
          </p:cNvSpPr>
          <p:nvPr/>
        </p:nvSpPr>
        <p:spPr>
          <a:xfrm>
            <a:off x="1" y="1296950"/>
            <a:ext cx="12191998" cy="854604"/>
          </a:xfrm>
          <a:prstGeom prst="rect">
            <a:avLst/>
          </a:prstGeom>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b="0" dirty="0">
                <a:solidFill>
                  <a:schemeClr val="bg1"/>
                </a:solidFill>
                <a:latin typeface="Verdana" panose="020B0604030504040204" pitchFamily="34" charset="0"/>
                <a:ea typeface="Verdana" panose="020B0604030504040204" pitchFamily="34" charset="0"/>
                <a:cs typeface="Verdana" panose="020B0604030504040204" pitchFamily="34" charset="0"/>
              </a:rPr>
              <a:t>INTRODUCING NEW AMARE PRODUCTS</a:t>
            </a:r>
            <a:endParaRPr lang="en-US"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a:extLst>
              <a:ext uri="{FF2B5EF4-FFF2-40B4-BE49-F238E27FC236}">
                <a16:creationId xmlns:a16="http://schemas.microsoft.com/office/drawing/2014/main" id="{914AABE4-E4A0-4436-BC04-74BD0237C4BD}"/>
              </a:ext>
            </a:extLst>
          </p:cNvPr>
          <p:cNvPicPr>
            <a:picLocks noChangeAspect="1"/>
          </p:cNvPicPr>
          <p:nvPr/>
        </p:nvPicPr>
        <p:blipFill rotWithShape="1">
          <a:blip r:embed="rId4">
            <a:extLst>
              <a:ext uri="{28A0092B-C50C-407E-A947-70E740481C1C}">
                <a14:useLocalDpi xmlns:a14="http://schemas.microsoft.com/office/drawing/2010/main" val="0"/>
              </a:ext>
            </a:extLst>
          </a:blip>
          <a:srcRect l="12671" t="21090" r="6342" b="32632"/>
          <a:stretch/>
        </p:blipFill>
        <p:spPr>
          <a:xfrm>
            <a:off x="685114" y="334754"/>
            <a:ext cx="2695575" cy="923926"/>
          </a:xfrm>
          <a:prstGeom prst="rect">
            <a:avLst/>
          </a:prstGeom>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DC7668F7-50D4-4EBE-8BBD-9151B61A6A1C}"/>
                  </a:ext>
                </a:extLst>
              </p14:cNvPr>
              <p14:cNvContentPartPr/>
              <p14:nvPr/>
            </p14:nvContentPartPr>
            <p14:xfrm>
              <a:off x="7703885" y="554638"/>
              <a:ext cx="10080" cy="5040"/>
            </p14:xfrm>
          </p:contentPart>
        </mc:Choice>
        <mc:Fallback xmlns="">
          <p:pic>
            <p:nvPicPr>
              <p:cNvPr id="2" name="Ink 1">
                <a:extLst>
                  <a:ext uri="{FF2B5EF4-FFF2-40B4-BE49-F238E27FC236}">
                    <a16:creationId xmlns:a16="http://schemas.microsoft.com/office/drawing/2014/main" id="{DC7668F7-50D4-4EBE-8BBD-9151B61A6A1C}"/>
                  </a:ext>
                </a:extLst>
              </p:cNvPr>
              <p:cNvPicPr/>
              <p:nvPr/>
            </p:nvPicPr>
            <p:blipFill>
              <a:blip r:embed="rId6"/>
              <a:stretch>
                <a:fillRect/>
              </a:stretch>
            </p:blipFill>
            <p:spPr>
              <a:xfrm>
                <a:off x="7695245" y="545638"/>
                <a:ext cx="27720" cy="22680"/>
              </a:xfrm>
              <a:prstGeom prst="rect">
                <a:avLst/>
              </a:prstGeom>
            </p:spPr>
          </p:pic>
        </mc:Fallback>
      </mc:AlternateContent>
    </p:spTree>
    <p:extLst>
      <p:ext uri="{BB962C8B-B14F-4D97-AF65-F5344CB8AC3E}">
        <p14:creationId xmlns:p14="http://schemas.microsoft.com/office/powerpoint/2010/main" val="374610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standing in a kitchen&#10;&#10;Description generated with very high confidence">
            <a:extLst>
              <a:ext uri="{FF2B5EF4-FFF2-40B4-BE49-F238E27FC236}">
                <a16:creationId xmlns:a16="http://schemas.microsoft.com/office/drawing/2014/main" id="{CDA3313A-2870-413A-A7C8-ADAD2DB43E8A}"/>
              </a:ext>
            </a:extLst>
          </p:cNvPr>
          <p:cNvPicPr>
            <a:picLocks noChangeAspect="1"/>
          </p:cNvPicPr>
          <p:nvPr/>
        </p:nvPicPr>
        <p:blipFill rotWithShape="1">
          <a:blip r:embed="rId3">
            <a:extLst>
              <a:ext uri="{28A0092B-C50C-407E-A947-70E740481C1C}">
                <a14:useLocalDpi xmlns:a14="http://schemas.microsoft.com/office/drawing/2010/main" val="0"/>
              </a:ext>
            </a:extLst>
          </a:blip>
          <a:srcRect t="5026" b="10711"/>
          <a:stretch/>
        </p:blipFill>
        <p:spPr>
          <a:xfrm>
            <a:off x="0" y="0"/>
            <a:ext cx="12191999" cy="6858000"/>
          </a:xfrm>
          <a:prstGeom prst="rect">
            <a:avLst/>
          </a:prstGeom>
        </p:spPr>
      </p:pic>
      <p:sp>
        <p:nvSpPr>
          <p:cNvPr id="7" name="Text Placeholder 2"/>
          <p:cNvSpPr txBox="1">
            <a:spLocks/>
          </p:cNvSpPr>
          <p:nvPr/>
        </p:nvSpPr>
        <p:spPr>
          <a:xfrm>
            <a:off x="4398380" y="758614"/>
            <a:ext cx="7946020" cy="412963"/>
          </a:xfrm>
          <a:prstGeom prst="rect">
            <a:avLst/>
          </a:prstGeom>
        </p:spPr>
        <p:txBody>
          <a:bodyPr>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nSpc>
                <a:spcPct val="100000"/>
              </a:lnSpc>
              <a:spcBef>
                <a:spcPct val="20000"/>
              </a:spcBef>
              <a:buSzTx/>
              <a:buNone/>
              <a:defRPr/>
            </a:pPr>
            <a:r>
              <a:rPr lang="en-US" sz="2400" dirty="0">
                <a:solidFill>
                  <a:srgbClr val="275D38"/>
                </a:solidFill>
                <a:latin typeface="Verdana" panose="020B0604030504040204" pitchFamily="34" charset="0"/>
                <a:ea typeface="Verdana" panose="020B0604030504040204" pitchFamily="34" charset="0"/>
                <a:cs typeface="Verdana" panose="020B0604030504040204" pitchFamily="34" charset="0"/>
              </a:rPr>
              <a:t>Microbiome-Boosting Nutrition*</a:t>
            </a:r>
            <a:endParaRPr lang="ru-RU" sz="24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5CA425EA-516D-4CF1-896C-AB6B8848C4EE}"/>
              </a:ext>
            </a:extLst>
          </p:cNvPr>
          <p:cNvSpPr txBox="1"/>
          <p:nvPr/>
        </p:nvSpPr>
        <p:spPr>
          <a:xfrm>
            <a:off x="7829655" y="1421061"/>
            <a:ext cx="385042" cy="338554"/>
          </a:xfrm>
          <a:prstGeom prst="rect">
            <a:avLst/>
          </a:prstGeom>
          <a:noFill/>
        </p:spPr>
        <p:txBody>
          <a:bodyPr wrap="none" rtlCol="0">
            <a:spAutoFit/>
          </a:bodyPr>
          <a:lstStyle/>
          <a:p>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
        <p:nvSpPr>
          <p:cNvPr id="22" name="Rectangle 21">
            <a:extLst>
              <a:ext uri="{FF2B5EF4-FFF2-40B4-BE49-F238E27FC236}">
                <a16:creationId xmlns:a16="http://schemas.microsoft.com/office/drawing/2014/main" id="{80710831-FDAA-4E99-8544-07E4DBDC505B}"/>
              </a:ext>
            </a:extLst>
          </p:cNvPr>
          <p:cNvSpPr/>
          <p:nvPr/>
        </p:nvSpPr>
        <p:spPr>
          <a:xfrm>
            <a:off x="0" y="0"/>
            <a:ext cx="3676650" cy="6858000"/>
          </a:xfrm>
          <a:prstGeom prst="rect">
            <a:avLst/>
          </a:prstGeom>
          <a:solidFill>
            <a:srgbClr val="000000">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3" name="Rectangle 2"/>
          <p:cNvSpPr/>
          <p:nvPr/>
        </p:nvSpPr>
        <p:spPr>
          <a:xfrm>
            <a:off x="1" y="1319040"/>
            <a:ext cx="12192000" cy="707141"/>
          </a:xfrm>
          <a:prstGeom prst="rect">
            <a:avLst/>
          </a:prstGeom>
          <a:solidFill>
            <a:srgbClr val="275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 name="Title 1"/>
          <p:cNvSpPr txBox="1">
            <a:spLocks/>
          </p:cNvSpPr>
          <p:nvPr/>
        </p:nvSpPr>
        <p:spPr>
          <a:xfrm>
            <a:off x="2878179" y="1296950"/>
            <a:ext cx="6435641" cy="854604"/>
          </a:xfrm>
          <a:prstGeom prst="rect">
            <a:avLst/>
          </a:prstGeom>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GBX FOODS</a:t>
            </a:r>
            <a:endParaRPr lang="en-US"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23" name="Picture 22">
            <a:extLst>
              <a:ext uri="{FF2B5EF4-FFF2-40B4-BE49-F238E27FC236}">
                <a16:creationId xmlns:a16="http://schemas.microsoft.com/office/drawing/2014/main" id="{447FFEB7-8190-4E50-B136-1666C062E5F1}"/>
              </a:ext>
            </a:extLst>
          </p:cNvPr>
          <p:cNvPicPr>
            <a:picLocks noChangeAspect="1"/>
          </p:cNvPicPr>
          <p:nvPr/>
        </p:nvPicPr>
        <p:blipFill rotWithShape="1">
          <a:blip r:embed="rId4"/>
          <a:srcRect l="12225" t="20420" r="6788" b="33301"/>
          <a:stretch/>
        </p:blipFill>
        <p:spPr>
          <a:xfrm>
            <a:off x="685114" y="334755"/>
            <a:ext cx="2695575" cy="923925"/>
          </a:xfrm>
          <a:prstGeom prst="rect">
            <a:avLst/>
          </a:prstGeom>
        </p:spPr>
      </p:pic>
      <p:pic>
        <p:nvPicPr>
          <p:cNvPr id="6" name="Picture 5" descr="A close up of a sign&#10;&#10;Description generated with very high confidence">
            <a:extLst>
              <a:ext uri="{FF2B5EF4-FFF2-40B4-BE49-F238E27FC236}">
                <a16:creationId xmlns:a16="http://schemas.microsoft.com/office/drawing/2014/main" id="{B2CBF1C5-00E0-4703-B54C-1DA2FB584E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114" y="2144526"/>
            <a:ext cx="685800" cy="685800"/>
          </a:xfrm>
          <a:prstGeom prst="rect">
            <a:avLst/>
          </a:prstGeom>
        </p:spPr>
      </p:pic>
      <p:pic>
        <p:nvPicPr>
          <p:cNvPr id="14" name="Picture 13">
            <a:extLst>
              <a:ext uri="{FF2B5EF4-FFF2-40B4-BE49-F238E27FC236}">
                <a16:creationId xmlns:a16="http://schemas.microsoft.com/office/drawing/2014/main" id="{836D10EC-EE8E-4478-B02B-0EE31987BD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8515" y="2561834"/>
            <a:ext cx="228600" cy="228600"/>
          </a:xfrm>
          <a:prstGeom prst="rect">
            <a:avLst/>
          </a:prstGeom>
        </p:spPr>
      </p:pic>
      <p:sp>
        <p:nvSpPr>
          <p:cNvPr id="21" name="TextBox 20">
            <a:extLst>
              <a:ext uri="{FF2B5EF4-FFF2-40B4-BE49-F238E27FC236}">
                <a16:creationId xmlns:a16="http://schemas.microsoft.com/office/drawing/2014/main" id="{405CC753-5768-4ECC-9EF8-7DCBE770E0AA}"/>
              </a:ext>
            </a:extLst>
          </p:cNvPr>
          <p:cNvSpPr txBox="1"/>
          <p:nvPr/>
        </p:nvSpPr>
        <p:spPr>
          <a:xfrm>
            <a:off x="1675715" y="2189824"/>
            <a:ext cx="1704974" cy="646331"/>
          </a:xfrm>
          <a:prstGeom prst="rect">
            <a:avLst/>
          </a:prstGeom>
          <a:noFill/>
        </p:spPr>
        <p:txBody>
          <a:bodyPr wrap="square" rtlCol="0">
            <a:spAutoFit/>
          </a:bodyPr>
          <a:lstStyle/>
          <a:p>
            <a:r>
              <a:rPr lang="en-US" dirty="0">
                <a:solidFill>
                  <a:schemeClr val="bg1"/>
                </a:solidFill>
                <a:latin typeface="Verdana" panose="020B0604030504040204" pitchFamily="34" charset="0"/>
                <a:ea typeface="Verdana" panose="020B0604030504040204" pitchFamily="34" charset="0"/>
              </a:rPr>
              <a:t>Vegan / </a:t>
            </a:r>
          </a:p>
          <a:p>
            <a:r>
              <a:rPr lang="en-US" dirty="0">
                <a:solidFill>
                  <a:schemeClr val="bg1"/>
                </a:solidFill>
                <a:latin typeface="Verdana" panose="020B0604030504040204" pitchFamily="34" charset="0"/>
                <a:ea typeface="Verdana" panose="020B0604030504040204" pitchFamily="34" charset="0"/>
              </a:rPr>
              <a:t>All Natural*</a:t>
            </a:r>
          </a:p>
        </p:txBody>
      </p:sp>
      <p:sp>
        <p:nvSpPr>
          <p:cNvPr id="10" name="TextBox 9">
            <a:extLst>
              <a:ext uri="{FF2B5EF4-FFF2-40B4-BE49-F238E27FC236}">
                <a16:creationId xmlns:a16="http://schemas.microsoft.com/office/drawing/2014/main" id="{B6364BEF-232C-40EE-A691-8E55D6B9F831}"/>
              </a:ext>
            </a:extLst>
          </p:cNvPr>
          <p:cNvSpPr txBox="1"/>
          <p:nvPr/>
        </p:nvSpPr>
        <p:spPr>
          <a:xfrm>
            <a:off x="8515352" y="6396952"/>
            <a:ext cx="3076078" cy="369332"/>
          </a:xfrm>
          <a:prstGeom prst="rect">
            <a:avLst/>
          </a:prstGeom>
          <a:noFill/>
          <a:ln>
            <a:solidFill>
              <a:schemeClr val="bg1"/>
            </a:solidFill>
          </a:ln>
        </p:spPr>
        <p:txBody>
          <a:bodyPr wrap="square" rtlCol="0">
            <a:spAutoFit/>
          </a:bodyPr>
          <a:lstStyle/>
          <a:p>
            <a:r>
              <a:rPr lang="en-US" sz="600" dirty="0">
                <a:solidFill>
                  <a:schemeClr val="bg1"/>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11" name="Picture 10">
            <a:extLst>
              <a:ext uri="{FF2B5EF4-FFF2-40B4-BE49-F238E27FC236}">
                <a16:creationId xmlns:a16="http://schemas.microsoft.com/office/drawing/2014/main" id="{C33FD884-D718-44B4-A4BC-5B7E035729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114" y="2942545"/>
            <a:ext cx="685800" cy="685800"/>
          </a:xfrm>
          <a:prstGeom prst="rect">
            <a:avLst/>
          </a:prstGeom>
        </p:spPr>
      </p:pic>
      <p:pic>
        <p:nvPicPr>
          <p:cNvPr id="16" name="Picture 15">
            <a:extLst>
              <a:ext uri="{FF2B5EF4-FFF2-40B4-BE49-F238E27FC236}">
                <a16:creationId xmlns:a16="http://schemas.microsoft.com/office/drawing/2014/main" id="{2794CDC3-8D4C-46B7-A325-C1EA63EAF3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114" y="3740564"/>
            <a:ext cx="685800" cy="685800"/>
          </a:xfrm>
          <a:prstGeom prst="rect">
            <a:avLst/>
          </a:prstGeom>
        </p:spPr>
      </p:pic>
      <p:pic>
        <p:nvPicPr>
          <p:cNvPr id="18" name="Picture 17">
            <a:extLst>
              <a:ext uri="{FF2B5EF4-FFF2-40B4-BE49-F238E27FC236}">
                <a16:creationId xmlns:a16="http://schemas.microsoft.com/office/drawing/2014/main" id="{4EA70E71-D626-47B0-81E7-F3AB85919B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5114" y="4522298"/>
            <a:ext cx="685800" cy="685800"/>
          </a:xfrm>
          <a:prstGeom prst="rect">
            <a:avLst/>
          </a:prstGeom>
        </p:spPr>
      </p:pic>
      <p:pic>
        <p:nvPicPr>
          <p:cNvPr id="20" name="Picture 19" descr="A picture containing object, clock&#10;&#10;Description generated with very high confidence">
            <a:extLst>
              <a:ext uri="{FF2B5EF4-FFF2-40B4-BE49-F238E27FC236}">
                <a16:creationId xmlns:a16="http://schemas.microsoft.com/office/drawing/2014/main" id="{817FFA81-E933-457B-A448-D64EA653FA5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114" y="5272318"/>
            <a:ext cx="685800" cy="685800"/>
          </a:xfrm>
          <a:prstGeom prst="rect">
            <a:avLst/>
          </a:prstGeom>
        </p:spPr>
      </p:pic>
      <p:sp>
        <p:nvSpPr>
          <p:cNvPr id="24" name="TextBox 23">
            <a:extLst>
              <a:ext uri="{FF2B5EF4-FFF2-40B4-BE49-F238E27FC236}">
                <a16:creationId xmlns:a16="http://schemas.microsoft.com/office/drawing/2014/main" id="{1227BA83-98F7-4864-BF52-B72508305D60}"/>
              </a:ext>
            </a:extLst>
          </p:cNvPr>
          <p:cNvSpPr txBox="1"/>
          <p:nvPr/>
        </p:nvSpPr>
        <p:spPr>
          <a:xfrm>
            <a:off x="1675714" y="2978083"/>
            <a:ext cx="1836877" cy="646331"/>
          </a:xfrm>
          <a:prstGeom prst="rect">
            <a:avLst/>
          </a:prstGeom>
          <a:noFill/>
        </p:spPr>
        <p:txBody>
          <a:bodyPr wrap="square" rtlCol="0">
            <a:spAutoFit/>
          </a:bodyPr>
          <a:lstStyle/>
          <a:p>
            <a:r>
              <a:rPr lang="en-US" dirty="0">
                <a:solidFill>
                  <a:schemeClr val="bg1"/>
                </a:solidFill>
                <a:latin typeface="Verdana" panose="020B0604030504040204" pitchFamily="34" charset="0"/>
                <a:ea typeface="Verdana" panose="020B0604030504040204" pitchFamily="34" charset="0"/>
              </a:rPr>
              <a:t>Non-GMO and Gluten Free*</a:t>
            </a:r>
          </a:p>
        </p:txBody>
      </p:sp>
      <p:sp>
        <p:nvSpPr>
          <p:cNvPr id="25" name="TextBox 24">
            <a:extLst>
              <a:ext uri="{FF2B5EF4-FFF2-40B4-BE49-F238E27FC236}">
                <a16:creationId xmlns:a16="http://schemas.microsoft.com/office/drawing/2014/main" id="{358B7B1B-ABC0-4E55-AFE9-5E1F31666FD0}"/>
              </a:ext>
            </a:extLst>
          </p:cNvPr>
          <p:cNvSpPr txBox="1"/>
          <p:nvPr/>
        </p:nvSpPr>
        <p:spPr>
          <a:xfrm>
            <a:off x="1675715" y="3846552"/>
            <a:ext cx="1704974" cy="369332"/>
          </a:xfrm>
          <a:prstGeom prst="rect">
            <a:avLst/>
          </a:prstGeom>
          <a:noFill/>
        </p:spPr>
        <p:txBody>
          <a:bodyPr wrap="square" rtlCol="0">
            <a:spAutoFit/>
          </a:bodyPr>
          <a:lstStyle/>
          <a:p>
            <a:r>
              <a:rPr lang="en-US" dirty="0">
                <a:solidFill>
                  <a:schemeClr val="bg1"/>
                </a:solidFill>
                <a:latin typeface="Verdana" panose="020B0604030504040204" pitchFamily="34" charset="0"/>
                <a:ea typeface="Verdana" panose="020B0604030504040204" pitchFamily="34" charset="0"/>
              </a:rPr>
              <a:t>Sugar Free*</a:t>
            </a:r>
          </a:p>
        </p:txBody>
      </p:sp>
      <p:sp>
        <p:nvSpPr>
          <p:cNvPr id="26" name="TextBox 25">
            <a:extLst>
              <a:ext uri="{FF2B5EF4-FFF2-40B4-BE49-F238E27FC236}">
                <a16:creationId xmlns:a16="http://schemas.microsoft.com/office/drawing/2014/main" id="{69F40947-6737-4C75-9EEC-B12CAA632DB7}"/>
              </a:ext>
            </a:extLst>
          </p:cNvPr>
          <p:cNvSpPr txBox="1"/>
          <p:nvPr/>
        </p:nvSpPr>
        <p:spPr>
          <a:xfrm>
            <a:off x="1670265" y="4526185"/>
            <a:ext cx="1701087" cy="646331"/>
          </a:xfrm>
          <a:prstGeom prst="rect">
            <a:avLst/>
          </a:prstGeom>
          <a:noFill/>
        </p:spPr>
        <p:txBody>
          <a:bodyPr wrap="square" rtlCol="0">
            <a:spAutoFit/>
          </a:bodyPr>
          <a:lstStyle/>
          <a:p>
            <a:r>
              <a:rPr lang="en-US" dirty="0">
                <a:solidFill>
                  <a:schemeClr val="bg1"/>
                </a:solidFill>
                <a:latin typeface="Verdana" panose="020B0604030504040204" pitchFamily="34" charset="0"/>
                <a:ea typeface="Verdana" panose="020B0604030504040204" pitchFamily="34" charset="0"/>
              </a:rPr>
              <a:t>Soy and Dairy Free*</a:t>
            </a:r>
          </a:p>
        </p:txBody>
      </p:sp>
      <p:sp>
        <p:nvSpPr>
          <p:cNvPr id="27" name="TextBox 26">
            <a:extLst>
              <a:ext uri="{FF2B5EF4-FFF2-40B4-BE49-F238E27FC236}">
                <a16:creationId xmlns:a16="http://schemas.microsoft.com/office/drawing/2014/main" id="{3E8AEA2E-920E-4903-AA4F-CB9E8DD22A92}"/>
              </a:ext>
            </a:extLst>
          </p:cNvPr>
          <p:cNvSpPr txBox="1"/>
          <p:nvPr/>
        </p:nvSpPr>
        <p:spPr>
          <a:xfrm>
            <a:off x="1670265" y="5237884"/>
            <a:ext cx="1836877" cy="954107"/>
          </a:xfrm>
          <a:prstGeom prst="rect">
            <a:avLst/>
          </a:prstGeom>
          <a:noFill/>
        </p:spPr>
        <p:txBody>
          <a:bodyPr wrap="square" rtlCol="0">
            <a:spAutoFit/>
          </a:bodyPr>
          <a:lstStyle/>
          <a:p>
            <a:r>
              <a:rPr lang="en-US" sz="1400" dirty="0">
                <a:solidFill>
                  <a:schemeClr val="bg1"/>
                </a:solidFill>
                <a:latin typeface="Verdana" panose="020B0604030504040204" pitchFamily="34" charset="0"/>
                <a:ea typeface="Verdana" panose="020B0604030504040204" pitchFamily="34" charset="0"/>
              </a:rPr>
              <a:t>No Preservatives, Artificial Colors, Flavors and Sweeteners*</a:t>
            </a:r>
          </a:p>
        </p:txBody>
      </p:sp>
    </p:spTree>
    <p:extLst>
      <p:ext uri="{BB962C8B-B14F-4D97-AF65-F5344CB8AC3E}">
        <p14:creationId xmlns:p14="http://schemas.microsoft.com/office/powerpoint/2010/main" val="55860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4069A4-AAB7-49D3-BAC9-9DBB11FA7B3A}"/>
              </a:ext>
            </a:extLst>
          </p:cNvPr>
          <p:cNvPicPr>
            <a:picLocks noChangeAspect="1"/>
          </p:cNvPicPr>
          <p:nvPr/>
        </p:nvPicPr>
        <p:blipFill>
          <a:blip r:embed="rId3"/>
          <a:stretch>
            <a:fillRect/>
          </a:stretch>
        </p:blipFill>
        <p:spPr>
          <a:xfrm>
            <a:off x="7031857" y="2051241"/>
            <a:ext cx="1798646" cy="3049599"/>
          </a:xfrm>
          <a:prstGeom prst="rect">
            <a:avLst/>
          </a:prstGeom>
        </p:spPr>
      </p:pic>
      <p:pic>
        <p:nvPicPr>
          <p:cNvPr id="10" name="Picture 9">
            <a:extLst>
              <a:ext uri="{FF2B5EF4-FFF2-40B4-BE49-F238E27FC236}">
                <a16:creationId xmlns:a16="http://schemas.microsoft.com/office/drawing/2014/main" id="{9CD97373-AB51-4351-8A45-C9C3B1DF2E5B}"/>
              </a:ext>
            </a:extLst>
          </p:cNvPr>
          <p:cNvPicPr>
            <a:picLocks noChangeAspect="1"/>
          </p:cNvPicPr>
          <p:nvPr/>
        </p:nvPicPr>
        <p:blipFill>
          <a:blip r:embed="rId4"/>
          <a:stretch>
            <a:fillRect/>
          </a:stretch>
        </p:blipFill>
        <p:spPr>
          <a:xfrm>
            <a:off x="8883553" y="2051241"/>
            <a:ext cx="1798646" cy="3049599"/>
          </a:xfrm>
          <a:prstGeom prst="rect">
            <a:avLst/>
          </a:prstGeom>
        </p:spPr>
      </p:pic>
      <p:sp>
        <p:nvSpPr>
          <p:cNvPr id="7" name="Rectangle 6"/>
          <p:cNvSpPr/>
          <p:nvPr/>
        </p:nvSpPr>
        <p:spPr>
          <a:xfrm>
            <a:off x="609600" y="2764016"/>
            <a:ext cx="5479640" cy="3170099"/>
          </a:xfrm>
          <a:prstGeom prst="rect">
            <a:avLst/>
          </a:prstGeom>
        </p:spPr>
        <p:txBody>
          <a:bodyPr wrap="square">
            <a:spAutoFit/>
          </a:bodyPr>
          <a:lstStyle/>
          <a:p>
            <a:pPr algn="ctr"/>
            <a:r>
              <a:rPr lang="en-US" sz="2000" dirty="0">
                <a:solidFill>
                  <a:srgbClr val="275D38"/>
                </a:solidFill>
                <a:latin typeface="Verdana" panose="020B0604030504040204" pitchFamily="34" charset="0"/>
                <a:ea typeface="Verdana" panose="020B0604030504040204" pitchFamily="34" charset="0"/>
              </a:rPr>
              <a:t>GBX Protein™ delivers 17 grams of pure plant protein. This unique chickpea, brown rice, and pea protein blend nourishes good bacteria in the gut and improves microbiome balance, while controlling appetite and supporting muscle mass. Fully-loaded with only functional ingredients, this potent formula supports the gut microbiome, helping fuel a healthy lifestyle.* </a:t>
            </a:r>
            <a:endParaRPr lang="en-US" sz="20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a:extLst>
              <a:ext uri="{FF2B5EF4-FFF2-40B4-BE49-F238E27FC236}">
                <a16:creationId xmlns:a16="http://schemas.microsoft.com/office/drawing/2014/main" id="{13DC98EE-359D-4442-9F94-4C4E23006A89}"/>
              </a:ext>
            </a:extLst>
          </p:cNvPr>
          <p:cNvSpPr txBox="1"/>
          <p:nvPr/>
        </p:nvSpPr>
        <p:spPr>
          <a:xfrm>
            <a:off x="1610594" y="1648798"/>
            <a:ext cx="3521515" cy="707886"/>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microbiome-boosting plant protein*</a:t>
            </a:r>
          </a:p>
        </p:txBody>
      </p:sp>
      <p:pic>
        <p:nvPicPr>
          <p:cNvPr id="17" name="Graphic 16">
            <a:extLst>
              <a:ext uri="{FF2B5EF4-FFF2-40B4-BE49-F238E27FC236}">
                <a16:creationId xmlns:a16="http://schemas.microsoft.com/office/drawing/2014/main" id="{D7D03134-33DD-439A-B112-E6BA75429E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0604" y="373900"/>
            <a:ext cx="1700784" cy="1596120"/>
          </a:xfrm>
          <a:prstGeom prst="rect">
            <a:avLst/>
          </a:prstGeom>
        </p:spPr>
      </p:pic>
      <p:pic>
        <p:nvPicPr>
          <p:cNvPr id="22" name="Graphic 21">
            <a:extLst>
              <a:ext uri="{FF2B5EF4-FFF2-40B4-BE49-F238E27FC236}">
                <a16:creationId xmlns:a16="http://schemas.microsoft.com/office/drawing/2014/main" id="{5DEC198E-D9C3-4B6B-A652-CEC6C7EABD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4956" y="373900"/>
            <a:ext cx="1700784" cy="1596120"/>
          </a:xfrm>
          <a:prstGeom prst="rect">
            <a:avLst/>
          </a:prstGeom>
        </p:spPr>
      </p:pic>
      <p:pic>
        <p:nvPicPr>
          <p:cNvPr id="24" name="Graphic 23">
            <a:extLst>
              <a:ext uri="{FF2B5EF4-FFF2-40B4-BE49-F238E27FC236}">
                <a16:creationId xmlns:a16="http://schemas.microsoft.com/office/drawing/2014/main" id="{7FAF9637-9350-4A5A-9AE0-19EE61B706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99308" y="391232"/>
            <a:ext cx="1700784" cy="1596120"/>
          </a:xfrm>
          <a:prstGeom prst="rect">
            <a:avLst/>
          </a:prstGeom>
        </p:spPr>
      </p:pic>
      <p:sp>
        <p:nvSpPr>
          <p:cNvPr id="26" name="TextBox 25">
            <a:extLst>
              <a:ext uri="{FF2B5EF4-FFF2-40B4-BE49-F238E27FC236}">
                <a16:creationId xmlns:a16="http://schemas.microsoft.com/office/drawing/2014/main" id="{2D7390D2-6AF6-45DD-B37B-39D19A26139B}"/>
              </a:ext>
            </a:extLst>
          </p:cNvPr>
          <p:cNvSpPr txBox="1"/>
          <p:nvPr/>
        </p:nvSpPr>
        <p:spPr>
          <a:xfrm>
            <a:off x="6417183" y="709794"/>
            <a:ext cx="1691366" cy="1015663"/>
          </a:xfrm>
          <a:prstGeom prst="rect">
            <a:avLst/>
          </a:prstGeom>
          <a:noFill/>
        </p:spPr>
        <p:txBody>
          <a:bodyPr wrap="square" rtlCol="0">
            <a:spAutoFit/>
          </a:bodyPr>
          <a:lstStyle/>
          <a:p>
            <a:pPr algn="ctr"/>
            <a:r>
              <a:rPr lang="en-US" sz="1500" b="1" dirty="0">
                <a:solidFill>
                  <a:schemeClr val="bg1"/>
                </a:solidFill>
                <a:latin typeface="Verdana" panose="020B0604030504040204" pitchFamily="34" charset="0"/>
                <a:ea typeface="Verdana" panose="020B0604030504040204" pitchFamily="34" charset="0"/>
                <a:cs typeface="Verdana" panose="020B0604030504040204" pitchFamily="34" charset="0"/>
              </a:rPr>
              <a:t>17 GRAMS </a:t>
            </a:r>
            <a:r>
              <a:rPr lang="en-US" sz="1500" dirty="0">
                <a:solidFill>
                  <a:schemeClr val="bg1"/>
                </a:solidFill>
                <a:latin typeface="Verdana" panose="020B0604030504040204" pitchFamily="34" charset="0"/>
                <a:ea typeface="Verdana" panose="020B0604030504040204" pitchFamily="34" charset="0"/>
                <a:cs typeface="Verdana" panose="020B0604030504040204" pitchFamily="34" charset="0"/>
              </a:rPr>
              <a:t>OF ULTRA-PURE, PLANT-BASED PROTEIN*</a:t>
            </a:r>
          </a:p>
        </p:txBody>
      </p:sp>
      <p:sp>
        <p:nvSpPr>
          <p:cNvPr id="27" name="TextBox 26">
            <a:extLst>
              <a:ext uri="{FF2B5EF4-FFF2-40B4-BE49-F238E27FC236}">
                <a16:creationId xmlns:a16="http://schemas.microsoft.com/office/drawing/2014/main" id="{221A19EF-F034-40F5-9CBF-AACC86489D9B}"/>
              </a:ext>
            </a:extLst>
          </p:cNvPr>
          <p:cNvSpPr txBox="1"/>
          <p:nvPr/>
        </p:nvSpPr>
        <p:spPr>
          <a:xfrm>
            <a:off x="8264956" y="709794"/>
            <a:ext cx="1660720"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NOURISHES GOOD GUT BACTERIA*</a:t>
            </a:r>
          </a:p>
        </p:txBody>
      </p:sp>
      <p:sp>
        <p:nvSpPr>
          <p:cNvPr id="28" name="TextBox 27">
            <a:extLst>
              <a:ext uri="{FF2B5EF4-FFF2-40B4-BE49-F238E27FC236}">
                <a16:creationId xmlns:a16="http://schemas.microsoft.com/office/drawing/2014/main" id="{9F133E83-1C4A-46A2-85D3-9A25BF47A402}"/>
              </a:ext>
            </a:extLst>
          </p:cNvPr>
          <p:cNvSpPr txBox="1"/>
          <p:nvPr/>
        </p:nvSpPr>
        <p:spPr>
          <a:xfrm>
            <a:off x="10150904" y="478961"/>
            <a:ext cx="1597591" cy="1477328"/>
          </a:xfrm>
          <a:prstGeom prst="rect">
            <a:avLst/>
          </a:prstGeom>
          <a:noFill/>
        </p:spPr>
        <p:txBody>
          <a:bodyPr wrap="square" rtlCol="0">
            <a:spAutoFit/>
          </a:bodyPr>
          <a:lstStyle/>
          <a:p>
            <a:pPr algn="ctr"/>
            <a:r>
              <a:rPr lang="en-US" sz="1500" dirty="0">
                <a:solidFill>
                  <a:schemeClr val="bg1"/>
                </a:solidFill>
                <a:latin typeface="Verdana" panose="020B0604030504040204" pitchFamily="34" charset="0"/>
                <a:ea typeface="Verdana" panose="020B0604030504040204" pitchFamily="34" charset="0"/>
                <a:cs typeface="Verdana" panose="020B0604030504040204" pitchFamily="34" charset="0"/>
              </a:rPr>
              <a:t>HELPS CONTROL APPETITE AND SUPPORTS MUSCLE MASS*</a:t>
            </a:r>
          </a:p>
        </p:txBody>
      </p:sp>
      <p:sp>
        <p:nvSpPr>
          <p:cNvPr id="16" name="TextBox 15">
            <a:extLst>
              <a:ext uri="{FF2B5EF4-FFF2-40B4-BE49-F238E27FC236}">
                <a16:creationId xmlns:a16="http://schemas.microsoft.com/office/drawing/2014/main" id="{D0621CE6-CFAC-407E-B908-8981C92E9C4E}"/>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8" name="Rectangle: Rounded Corners 17">
            <a:extLst>
              <a:ext uri="{FF2B5EF4-FFF2-40B4-BE49-F238E27FC236}">
                <a16:creationId xmlns:a16="http://schemas.microsoft.com/office/drawing/2014/main" id="{2A8CB1E7-5D28-4694-84D2-F0A006141261}"/>
              </a:ext>
            </a:extLst>
          </p:cNvPr>
          <p:cNvSpPr/>
          <p:nvPr/>
        </p:nvSpPr>
        <p:spPr>
          <a:xfrm>
            <a:off x="7031857" y="5010532"/>
            <a:ext cx="4157759" cy="1260225"/>
          </a:xfrm>
          <a:prstGeom prst="roundRect">
            <a:avLst/>
          </a:prstGeom>
          <a:noFill/>
          <a:ln w="38100">
            <a:solidFill>
              <a:srgbClr val="245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19" name="TextBox 18">
            <a:extLst>
              <a:ext uri="{FF2B5EF4-FFF2-40B4-BE49-F238E27FC236}">
                <a16:creationId xmlns:a16="http://schemas.microsoft.com/office/drawing/2014/main" id="{190DF57C-4695-497C-A54F-74B429556E25}"/>
              </a:ext>
            </a:extLst>
          </p:cNvPr>
          <p:cNvSpPr txBox="1"/>
          <p:nvPr/>
        </p:nvSpPr>
        <p:spPr>
          <a:xfrm>
            <a:off x="7068996" y="5065251"/>
            <a:ext cx="2939488" cy="1169551"/>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 (Vanilla):</a:t>
            </a:r>
          </a:p>
          <a:p>
            <a:r>
              <a:rPr lang="en-US" sz="1400" b="1" dirty="0">
                <a:latin typeface="Verdana" panose="020B0604030504040204" pitchFamily="34" charset="0"/>
                <a:ea typeface="Verdana" panose="020B0604030504040204" pitchFamily="34" charset="0"/>
                <a:cs typeface="Verdana" panose="020B0604030504040204" pitchFamily="34" charset="0"/>
              </a:rPr>
              <a:t>Item Code (Chocolate):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21" name="TextBox 20">
            <a:extLst>
              <a:ext uri="{FF2B5EF4-FFF2-40B4-BE49-F238E27FC236}">
                <a16:creationId xmlns:a16="http://schemas.microsoft.com/office/drawing/2014/main" id="{5005F2CF-7F30-48EB-B9A9-D8032774F246}"/>
              </a:ext>
            </a:extLst>
          </p:cNvPr>
          <p:cNvSpPr txBox="1"/>
          <p:nvPr/>
        </p:nvSpPr>
        <p:spPr>
          <a:xfrm>
            <a:off x="9576730" y="5064722"/>
            <a:ext cx="2005458" cy="1169551"/>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S015</a:t>
            </a:r>
          </a:p>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S016</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$54.00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$39.95 / 26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$35.95 / 22 PV</a:t>
            </a:r>
          </a:p>
        </p:txBody>
      </p:sp>
      <p:pic>
        <p:nvPicPr>
          <p:cNvPr id="4" name="Picture 3">
            <a:extLst>
              <a:ext uri="{FF2B5EF4-FFF2-40B4-BE49-F238E27FC236}">
                <a16:creationId xmlns:a16="http://schemas.microsoft.com/office/drawing/2014/main" id="{170EE314-23C5-4163-9C15-3712E46C18C3}"/>
              </a:ext>
            </a:extLst>
          </p:cNvPr>
          <p:cNvPicPr>
            <a:picLocks noChangeAspect="1"/>
          </p:cNvPicPr>
          <p:nvPr/>
        </p:nvPicPr>
        <p:blipFill>
          <a:blip r:embed="rId7"/>
          <a:stretch>
            <a:fillRect/>
          </a:stretch>
        </p:blipFill>
        <p:spPr>
          <a:xfrm>
            <a:off x="1384974" y="310231"/>
            <a:ext cx="3972757" cy="1324252"/>
          </a:xfrm>
          <a:prstGeom prst="rect">
            <a:avLst/>
          </a:prstGeom>
        </p:spPr>
      </p:pic>
    </p:spTree>
    <p:extLst>
      <p:ext uri="{BB962C8B-B14F-4D97-AF65-F5344CB8AC3E}">
        <p14:creationId xmlns:p14="http://schemas.microsoft.com/office/powerpoint/2010/main" val="3404778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E692-13F9-9C4E-972A-3F401B64B689}"/>
              </a:ext>
            </a:extLst>
          </p:cNvPr>
          <p:cNvSpPr>
            <a:spLocks noGrp="1"/>
          </p:cNvSpPr>
          <p:nvPr>
            <p:ph type="title"/>
          </p:nvPr>
        </p:nvSpPr>
        <p:spPr>
          <a:xfrm>
            <a:off x="883920" y="-168275"/>
            <a:ext cx="10515600" cy="1113155"/>
          </a:xfrm>
        </p:spPr>
        <p:txBody>
          <a:bodyPr/>
          <a:lstStyle/>
          <a:p>
            <a:r>
              <a:rPr lang="en-US" dirty="0"/>
              <a:t>Why is GBX Protein Different?</a:t>
            </a:r>
          </a:p>
        </p:txBody>
      </p:sp>
      <p:sp>
        <p:nvSpPr>
          <p:cNvPr id="3" name="Content Placeholder 2">
            <a:extLst>
              <a:ext uri="{FF2B5EF4-FFF2-40B4-BE49-F238E27FC236}">
                <a16:creationId xmlns:a16="http://schemas.microsoft.com/office/drawing/2014/main" id="{F2406284-13C7-0D45-B951-6BAA70714DFC}"/>
              </a:ext>
            </a:extLst>
          </p:cNvPr>
          <p:cNvSpPr>
            <a:spLocks noGrp="1"/>
          </p:cNvSpPr>
          <p:nvPr>
            <p:ph idx="1"/>
          </p:nvPr>
        </p:nvSpPr>
        <p:spPr>
          <a:xfrm>
            <a:off x="194872" y="944880"/>
            <a:ext cx="11842230" cy="5699760"/>
          </a:xfrm>
        </p:spPr>
        <p:txBody>
          <a:bodyPr>
            <a:normAutofit/>
          </a:bodyPr>
          <a:lstStyle/>
          <a:p>
            <a:r>
              <a:rPr lang="en-US" b="1" dirty="0"/>
              <a:t>Chickpea protein (</a:t>
            </a:r>
            <a:r>
              <a:rPr lang="en-US" b="1" dirty="0" err="1"/>
              <a:t>Artesa</a:t>
            </a:r>
            <a:r>
              <a:rPr lang="en-US" b="1" dirty="0"/>
              <a:t>)</a:t>
            </a:r>
          </a:p>
          <a:p>
            <a:pPr lvl="1"/>
            <a:r>
              <a:rPr lang="en-US" b="1" dirty="0"/>
              <a:t>Small/uniform particle size = creamy mouthfeel</a:t>
            </a:r>
          </a:p>
          <a:p>
            <a:pPr lvl="1"/>
            <a:r>
              <a:rPr lang="en-US" b="1" dirty="0"/>
              <a:t>Essential AA profile = muscle maintenance</a:t>
            </a:r>
          </a:p>
          <a:p>
            <a:pPr lvl="1"/>
            <a:r>
              <a:rPr lang="en-US" b="1" dirty="0"/>
              <a:t>Oligosaccharides = microbiome nourishment</a:t>
            </a:r>
          </a:p>
          <a:p>
            <a:pPr lvl="1"/>
            <a:endParaRPr lang="en-US" b="1" dirty="0"/>
          </a:p>
        </p:txBody>
      </p:sp>
    </p:spTree>
    <p:extLst>
      <p:ext uri="{BB962C8B-B14F-4D97-AF65-F5344CB8AC3E}">
        <p14:creationId xmlns:p14="http://schemas.microsoft.com/office/powerpoint/2010/main" val="36035771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2838380-D980-480D-B60F-026FBCF8E232}"/>
              </a:ext>
            </a:extLst>
          </p:cNvPr>
          <p:cNvPicPr>
            <a:picLocks noChangeAspect="1"/>
          </p:cNvPicPr>
          <p:nvPr/>
        </p:nvPicPr>
        <p:blipFill>
          <a:blip r:embed="rId3"/>
          <a:stretch>
            <a:fillRect/>
          </a:stretch>
        </p:blipFill>
        <p:spPr>
          <a:xfrm>
            <a:off x="7764754" y="2224073"/>
            <a:ext cx="2669075" cy="3091915"/>
          </a:xfrm>
          <a:prstGeom prst="rect">
            <a:avLst/>
          </a:prstGeom>
        </p:spPr>
      </p:pic>
      <p:pic>
        <p:nvPicPr>
          <p:cNvPr id="5" name="Picture 4">
            <a:extLst>
              <a:ext uri="{FF2B5EF4-FFF2-40B4-BE49-F238E27FC236}">
                <a16:creationId xmlns:a16="http://schemas.microsoft.com/office/drawing/2014/main" id="{89B8B241-EFE4-456E-A02F-D95B25BAE127}"/>
              </a:ext>
            </a:extLst>
          </p:cNvPr>
          <p:cNvPicPr>
            <a:picLocks noChangeAspect="1"/>
          </p:cNvPicPr>
          <p:nvPr/>
        </p:nvPicPr>
        <p:blipFill>
          <a:blip r:embed="rId4"/>
          <a:stretch>
            <a:fillRect/>
          </a:stretch>
        </p:blipFill>
        <p:spPr>
          <a:xfrm>
            <a:off x="1051060" y="310231"/>
            <a:ext cx="4640581" cy="1325880"/>
          </a:xfrm>
          <a:prstGeom prst="rect">
            <a:avLst/>
          </a:prstGeom>
        </p:spPr>
      </p:pic>
      <p:sp>
        <p:nvSpPr>
          <p:cNvPr id="7" name="Rectangle 6"/>
          <p:cNvSpPr/>
          <p:nvPr/>
        </p:nvSpPr>
        <p:spPr>
          <a:xfrm>
            <a:off x="609600" y="3007665"/>
            <a:ext cx="5479640" cy="2554545"/>
          </a:xfrm>
          <a:prstGeom prst="rect">
            <a:avLst/>
          </a:prstGeom>
        </p:spPr>
        <p:txBody>
          <a:bodyPr wrap="square">
            <a:spAutoFit/>
          </a:bodyPr>
          <a:lstStyle/>
          <a:p>
            <a:pPr algn="ctr"/>
            <a:r>
              <a:rPr lang="en-US" sz="2000" dirty="0">
                <a:solidFill>
                  <a:srgbClr val="275D38"/>
                </a:solidFill>
                <a:latin typeface="Verdana" panose="020B0604030504040204" pitchFamily="34" charset="0"/>
                <a:ea typeface="Verdana" panose="020B0604030504040204" pitchFamily="34" charset="0"/>
              </a:rPr>
              <a:t>GBX SuperFood™ provides the phytonutrient equivalent of three servings of fruits and vegetables per scoop. This phytobiotic-rich blend delivers cellular level anti-stress benefits and helps protect cells from a variety of different stressors, helping the brain and gut run at peak efficiency.* </a:t>
            </a:r>
            <a:endParaRPr lang="en-US" sz="24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a:extLst>
              <a:ext uri="{FF2B5EF4-FFF2-40B4-BE49-F238E27FC236}">
                <a16:creationId xmlns:a16="http://schemas.microsoft.com/office/drawing/2014/main" id="{13DC98EE-359D-4442-9F94-4C4E23006A89}"/>
              </a:ext>
            </a:extLst>
          </p:cNvPr>
          <p:cNvSpPr txBox="1"/>
          <p:nvPr/>
        </p:nvSpPr>
        <p:spPr>
          <a:xfrm>
            <a:off x="1610594" y="1648798"/>
            <a:ext cx="3521515" cy="707886"/>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microbiome-boosting fruits and vegetables*</a:t>
            </a:r>
          </a:p>
        </p:txBody>
      </p:sp>
      <p:pic>
        <p:nvPicPr>
          <p:cNvPr id="17" name="Graphic 16">
            <a:extLst>
              <a:ext uri="{FF2B5EF4-FFF2-40B4-BE49-F238E27FC236}">
                <a16:creationId xmlns:a16="http://schemas.microsoft.com/office/drawing/2014/main" id="{D7D03134-33DD-439A-B112-E6BA75429E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0604" y="373900"/>
            <a:ext cx="1700784" cy="1596120"/>
          </a:xfrm>
          <a:prstGeom prst="rect">
            <a:avLst/>
          </a:prstGeom>
        </p:spPr>
      </p:pic>
      <p:pic>
        <p:nvPicPr>
          <p:cNvPr id="22" name="Graphic 21">
            <a:extLst>
              <a:ext uri="{FF2B5EF4-FFF2-40B4-BE49-F238E27FC236}">
                <a16:creationId xmlns:a16="http://schemas.microsoft.com/office/drawing/2014/main" id="{5DEC198E-D9C3-4B6B-A652-CEC6C7EABD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4956" y="373900"/>
            <a:ext cx="1700784" cy="1596120"/>
          </a:xfrm>
          <a:prstGeom prst="rect">
            <a:avLst/>
          </a:prstGeom>
        </p:spPr>
      </p:pic>
      <p:pic>
        <p:nvPicPr>
          <p:cNvPr id="24" name="Graphic 23">
            <a:extLst>
              <a:ext uri="{FF2B5EF4-FFF2-40B4-BE49-F238E27FC236}">
                <a16:creationId xmlns:a16="http://schemas.microsoft.com/office/drawing/2014/main" id="{7FAF9637-9350-4A5A-9AE0-19EE61B706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99308" y="391232"/>
            <a:ext cx="1700784" cy="1596120"/>
          </a:xfrm>
          <a:prstGeom prst="rect">
            <a:avLst/>
          </a:prstGeom>
        </p:spPr>
      </p:pic>
      <p:sp>
        <p:nvSpPr>
          <p:cNvPr id="26" name="TextBox 25">
            <a:extLst>
              <a:ext uri="{FF2B5EF4-FFF2-40B4-BE49-F238E27FC236}">
                <a16:creationId xmlns:a16="http://schemas.microsoft.com/office/drawing/2014/main" id="{2D7390D2-6AF6-45DD-B37B-39D19A26139B}"/>
              </a:ext>
            </a:extLst>
          </p:cNvPr>
          <p:cNvSpPr txBox="1"/>
          <p:nvPr/>
        </p:nvSpPr>
        <p:spPr>
          <a:xfrm>
            <a:off x="6399427" y="594383"/>
            <a:ext cx="1691366" cy="1169551"/>
          </a:xfrm>
          <a:prstGeom prst="rect">
            <a:avLst/>
          </a:prstGeom>
          <a:noFill/>
        </p:spPr>
        <p:txBody>
          <a:bodyPr wrap="square" rtlCol="0">
            <a:sp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NUTRIENTS EQUIVALENT TO </a:t>
            </a: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3 SERVINGS </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OF FRUITS AND VEGETABLES*</a:t>
            </a:r>
          </a:p>
        </p:txBody>
      </p:sp>
      <p:sp>
        <p:nvSpPr>
          <p:cNvPr id="27" name="TextBox 26">
            <a:extLst>
              <a:ext uri="{FF2B5EF4-FFF2-40B4-BE49-F238E27FC236}">
                <a16:creationId xmlns:a16="http://schemas.microsoft.com/office/drawing/2014/main" id="{221A19EF-F034-40F5-9CBF-AACC86489D9B}"/>
              </a:ext>
            </a:extLst>
          </p:cNvPr>
          <p:cNvSpPr txBox="1"/>
          <p:nvPr/>
        </p:nvSpPr>
        <p:spPr>
          <a:xfrm>
            <a:off x="8264956" y="709794"/>
            <a:ext cx="1660720"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NOURISHES GOOD GUT BACTERIA*</a:t>
            </a:r>
          </a:p>
        </p:txBody>
      </p:sp>
      <p:sp>
        <p:nvSpPr>
          <p:cNvPr id="28" name="TextBox 27">
            <a:extLst>
              <a:ext uri="{FF2B5EF4-FFF2-40B4-BE49-F238E27FC236}">
                <a16:creationId xmlns:a16="http://schemas.microsoft.com/office/drawing/2014/main" id="{9F133E83-1C4A-46A2-85D3-9A25BF47A402}"/>
              </a:ext>
            </a:extLst>
          </p:cNvPr>
          <p:cNvSpPr txBox="1"/>
          <p:nvPr/>
        </p:nvSpPr>
        <p:spPr>
          <a:xfrm>
            <a:off x="10150904" y="686716"/>
            <a:ext cx="1597591" cy="1077218"/>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PROVIDES CELLULAR ANTI-STRESS BENEFITS*</a:t>
            </a:r>
          </a:p>
        </p:txBody>
      </p:sp>
      <p:sp>
        <p:nvSpPr>
          <p:cNvPr id="16" name="TextBox 15">
            <a:extLst>
              <a:ext uri="{FF2B5EF4-FFF2-40B4-BE49-F238E27FC236}">
                <a16:creationId xmlns:a16="http://schemas.microsoft.com/office/drawing/2014/main" id="{D0621CE6-CFAC-407E-B908-8981C92E9C4E}"/>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9" name="TextBox 18">
            <a:extLst>
              <a:ext uri="{FF2B5EF4-FFF2-40B4-BE49-F238E27FC236}">
                <a16:creationId xmlns:a16="http://schemas.microsoft.com/office/drawing/2014/main" id="{190DF57C-4695-497C-A54F-74B429556E25}"/>
              </a:ext>
            </a:extLst>
          </p:cNvPr>
          <p:cNvSpPr txBox="1"/>
          <p:nvPr/>
        </p:nvSpPr>
        <p:spPr>
          <a:xfrm>
            <a:off x="7374891" y="5227327"/>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21" name="TextBox 20">
            <a:extLst>
              <a:ext uri="{FF2B5EF4-FFF2-40B4-BE49-F238E27FC236}">
                <a16:creationId xmlns:a16="http://schemas.microsoft.com/office/drawing/2014/main" id="{5005F2CF-7F30-48EB-B9A9-D8032774F246}"/>
              </a:ext>
            </a:extLst>
          </p:cNvPr>
          <p:cNvSpPr txBox="1"/>
          <p:nvPr/>
        </p:nvSpPr>
        <p:spPr>
          <a:xfrm>
            <a:off x="9309491" y="5226798"/>
            <a:ext cx="1904986"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S018</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$40.00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$29.95 / 21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$26.95 / 18 PV</a:t>
            </a:r>
          </a:p>
        </p:txBody>
      </p:sp>
      <p:sp>
        <p:nvSpPr>
          <p:cNvPr id="23" name="Rectangle: Rounded Corners 22">
            <a:extLst>
              <a:ext uri="{FF2B5EF4-FFF2-40B4-BE49-F238E27FC236}">
                <a16:creationId xmlns:a16="http://schemas.microsoft.com/office/drawing/2014/main" id="{41D3D433-E46B-4335-A5CF-2173804ED2AE}"/>
              </a:ext>
            </a:extLst>
          </p:cNvPr>
          <p:cNvSpPr/>
          <p:nvPr/>
        </p:nvSpPr>
        <p:spPr>
          <a:xfrm>
            <a:off x="7337751" y="5139483"/>
            <a:ext cx="3663624" cy="1124134"/>
          </a:xfrm>
          <a:prstGeom prst="roundRect">
            <a:avLst/>
          </a:prstGeom>
          <a:noFill/>
          <a:ln w="38100">
            <a:solidFill>
              <a:srgbClr val="245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Tree>
    <p:extLst>
      <p:ext uri="{BB962C8B-B14F-4D97-AF65-F5344CB8AC3E}">
        <p14:creationId xmlns:p14="http://schemas.microsoft.com/office/powerpoint/2010/main" val="352992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E692-13F9-9C4E-972A-3F401B64B689}"/>
              </a:ext>
            </a:extLst>
          </p:cNvPr>
          <p:cNvSpPr>
            <a:spLocks noGrp="1"/>
          </p:cNvSpPr>
          <p:nvPr>
            <p:ph type="title"/>
          </p:nvPr>
        </p:nvSpPr>
        <p:spPr>
          <a:xfrm>
            <a:off x="883920" y="-168275"/>
            <a:ext cx="10515600" cy="1113155"/>
          </a:xfrm>
        </p:spPr>
        <p:txBody>
          <a:bodyPr/>
          <a:lstStyle/>
          <a:p>
            <a:r>
              <a:rPr lang="en-US" dirty="0"/>
              <a:t>Why is GBX Superfood Different?</a:t>
            </a:r>
          </a:p>
        </p:txBody>
      </p:sp>
      <p:sp>
        <p:nvSpPr>
          <p:cNvPr id="3" name="Content Placeholder 2">
            <a:extLst>
              <a:ext uri="{FF2B5EF4-FFF2-40B4-BE49-F238E27FC236}">
                <a16:creationId xmlns:a16="http://schemas.microsoft.com/office/drawing/2014/main" id="{F2406284-13C7-0D45-B951-6BAA70714DFC}"/>
              </a:ext>
            </a:extLst>
          </p:cNvPr>
          <p:cNvSpPr>
            <a:spLocks noGrp="1"/>
          </p:cNvSpPr>
          <p:nvPr>
            <p:ph idx="1"/>
          </p:nvPr>
        </p:nvSpPr>
        <p:spPr>
          <a:xfrm>
            <a:off x="194872" y="944880"/>
            <a:ext cx="11842230" cy="5699760"/>
          </a:xfrm>
        </p:spPr>
        <p:txBody>
          <a:bodyPr>
            <a:normAutofit/>
          </a:bodyPr>
          <a:lstStyle/>
          <a:p>
            <a:r>
              <a:rPr lang="en-US" b="1" dirty="0"/>
              <a:t>3-servings of fruits/vegetables</a:t>
            </a:r>
          </a:p>
          <a:p>
            <a:r>
              <a:rPr lang="en-US" b="1" dirty="0"/>
              <a:t>Nourishes microbiome (</a:t>
            </a:r>
            <a:r>
              <a:rPr lang="en-US" b="1" dirty="0" err="1"/>
              <a:t>Isofiber</a:t>
            </a:r>
            <a:r>
              <a:rPr lang="en-US" b="1" dirty="0"/>
              <a:t>)</a:t>
            </a:r>
          </a:p>
          <a:p>
            <a:r>
              <a:rPr lang="en-US" b="1" dirty="0"/>
              <a:t>Improves gut integrity</a:t>
            </a:r>
          </a:p>
          <a:p>
            <a:r>
              <a:rPr lang="en-US" b="1" dirty="0"/>
              <a:t>Increases heat shock proteins (cellular </a:t>
            </a:r>
            <a:r>
              <a:rPr lang="en-US" b="1" dirty="0" err="1"/>
              <a:t>protaction</a:t>
            </a:r>
            <a:r>
              <a:rPr lang="en-US" b="1" dirty="0"/>
              <a:t>)</a:t>
            </a:r>
          </a:p>
          <a:p>
            <a:r>
              <a:rPr lang="en-US" b="1" dirty="0"/>
              <a:t>Stimulates autophagy (cellular cleanup)</a:t>
            </a:r>
          </a:p>
          <a:p>
            <a:r>
              <a:rPr lang="en-US" b="1" dirty="0"/>
              <a:t>Induces stress resilience and reduces tension (feel it)</a:t>
            </a:r>
          </a:p>
          <a:p>
            <a:pPr lvl="1"/>
            <a:endParaRPr lang="en-US" b="1" dirty="0"/>
          </a:p>
        </p:txBody>
      </p:sp>
    </p:spTree>
    <p:extLst>
      <p:ext uri="{BB962C8B-B14F-4D97-AF65-F5344CB8AC3E}">
        <p14:creationId xmlns:p14="http://schemas.microsoft.com/office/powerpoint/2010/main" val="28557461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C489051-6CB1-4E70-BF29-96E9D860118D}"/>
              </a:ext>
            </a:extLst>
          </p:cNvPr>
          <p:cNvPicPr>
            <a:picLocks noChangeAspect="1"/>
          </p:cNvPicPr>
          <p:nvPr/>
        </p:nvPicPr>
        <p:blipFill>
          <a:blip r:embed="rId3"/>
          <a:stretch>
            <a:fillRect/>
          </a:stretch>
        </p:blipFill>
        <p:spPr>
          <a:xfrm>
            <a:off x="7975575" y="2092845"/>
            <a:ext cx="2280057" cy="3125485"/>
          </a:xfrm>
          <a:prstGeom prst="rect">
            <a:avLst/>
          </a:prstGeom>
        </p:spPr>
      </p:pic>
      <p:pic>
        <p:nvPicPr>
          <p:cNvPr id="6" name="Picture 5">
            <a:extLst>
              <a:ext uri="{FF2B5EF4-FFF2-40B4-BE49-F238E27FC236}">
                <a16:creationId xmlns:a16="http://schemas.microsoft.com/office/drawing/2014/main" id="{E7DB3187-21E0-48D5-A207-3B1B687CE5D4}"/>
              </a:ext>
            </a:extLst>
          </p:cNvPr>
          <p:cNvPicPr>
            <a:picLocks noChangeAspect="1"/>
          </p:cNvPicPr>
          <p:nvPr/>
        </p:nvPicPr>
        <p:blipFill>
          <a:blip r:embed="rId4"/>
          <a:stretch>
            <a:fillRect/>
          </a:stretch>
        </p:blipFill>
        <p:spPr>
          <a:xfrm>
            <a:off x="955239" y="225927"/>
            <a:ext cx="4788361" cy="1596120"/>
          </a:xfrm>
          <a:prstGeom prst="rect">
            <a:avLst/>
          </a:prstGeom>
        </p:spPr>
      </p:pic>
      <p:sp>
        <p:nvSpPr>
          <p:cNvPr id="7" name="Rectangle 6"/>
          <p:cNvSpPr/>
          <p:nvPr/>
        </p:nvSpPr>
        <p:spPr>
          <a:xfrm>
            <a:off x="609600" y="2637820"/>
            <a:ext cx="5479640" cy="3477875"/>
          </a:xfrm>
          <a:prstGeom prst="rect">
            <a:avLst/>
          </a:prstGeom>
        </p:spPr>
        <p:txBody>
          <a:bodyPr wrap="square">
            <a:spAutoFit/>
          </a:bodyPr>
          <a:lstStyle/>
          <a:p>
            <a:pPr algn="ctr"/>
            <a:r>
              <a:rPr lang="en-US" sz="2000" dirty="0">
                <a:solidFill>
                  <a:srgbClr val="275D38"/>
                </a:solidFill>
                <a:latin typeface="Verdana" panose="020B0604030504040204" pitchFamily="34" charset="0"/>
                <a:ea typeface="Verdana" panose="020B0604030504040204" pitchFamily="34" charset="0"/>
              </a:rPr>
              <a:t>GBX SeedFiber™ is the next-generation approach to optimizing the gut-brain axis. This phytobiotic-rich formula contains seeds as sources of natural microbiome-boosting fibers, helping you feel fuller, longer. Featuring a cultured mushroom mycelia extract to support microRNA signaling between the microbiome and central nervous system, this unique blend helps manage feelings of stress, tension and anxiety.* </a:t>
            </a:r>
            <a:endParaRPr lang="en-US" sz="20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a:extLst>
              <a:ext uri="{FF2B5EF4-FFF2-40B4-BE49-F238E27FC236}">
                <a16:creationId xmlns:a16="http://schemas.microsoft.com/office/drawing/2014/main" id="{13DC98EE-359D-4442-9F94-4C4E23006A89}"/>
              </a:ext>
            </a:extLst>
          </p:cNvPr>
          <p:cNvSpPr txBox="1"/>
          <p:nvPr/>
        </p:nvSpPr>
        <p:spPr>
          <a:xfrm>
            <a:off x="1610594" y="1648798"/>
            <a:ext cx="3521515" cy="707886"/>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microbiome-boosting seed powder*</a:t>
            </a:r>
          </a:p>
        </p:txBody>
      </p:sp>
      <p:pic>
        <p:nvPicPr>
          <p:cNvPr id="17" name="Graphic 16">
            <a:extLst>
              <a:ext uri="{FF2B5EF4-FFF2-40B4-BE49-F238E27FC236}">
                <a16:creationId xmlns:a16="http://schemas.microsoft.com/office/drawing/2014/main" id="{D7D03134-33DD-439A-B112-E6BA75429E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0604" y="373900"/>
            <a:ext cx="1700784" cy="1596120"/>
          </a:xfrm>
          <a:prstGeom prst="rect">
            <a:avLst/>
          </a:prstGeom>
        </p:spPr>
      </p:pic>
      <p:pic>
        <p:nvPicPr>
          <p:cNvPr id="22" name="Graphic 21">
            <a:extLst>
              <a:ext uri="{FF2B5EF4-FFF2-40B4-BE49-F238E27FC236}">
                <a16:creationId xmlns:a16="http://schemas.microsoft.com/office/drawing/2014/main" id="{5DEC198E-D9C3-4B6B-A652-CEC6C7EABD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4956" y="373900"/>
            <a:ext cx="1700784" cy="1596120"/>
          </a:xfrm>
          <a:prstGeom prst="rect">
            <a:avLst/>
          </a:prstGeom>
        </p:spPr>
      </p:pic>
      <p:pic>
        <p:nvPicPr>
          <p:cNvPr id="24" name="Graphic 23">
            <a:extLst>
              <a:ext uri="{FF2B5EF4-FFF2-40B4-BE49-F238E27FC236}">
                <a16:creationId xmlns:a16="http://schemas.microsoft.com/office/drawing/2014/main" id="{7FAF9637-9350-4A5A-9AE0-19EE61B706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99308" y="391232"/>
            <a:ext cx="1700784" cy="1596120"/>
          </a:xfrm>
          <a:prstGeom prst="rect">
            <a:avLst/>
          </a:prstGeom>
        </p:spPr>
      </p:pic>
      <p:sp>
        <p:nvSpPr>
          <p:cNvPr id="26" name="TextBox 25">
            <a:extLst>
              <a:ext uri="{FF2B5EF4-FFF2-40B4-BE49-F238E27FC236}">
                <a16:creationId xmlns:a16="http://schemas.microsoft.com/office/drawing/2014/main" id="{2D7390D2-6AF6-45DD-B37B-39D19A26139B}"/>
              </a:ext>
            </a:extLst>
          </p:cNvPr>
          <p:cNvSpPr txBox="1"/>
          <p:nvPr/>
        </p:nvSpPr>
        <p:spPr>
          <a:xfrm>
            <a:off x="6440022" y="501121"/>
            <a:ext cx="1691366" cy="1384995"/>
          </a:xfrm>
          <a:prstGeom prst="rect">
            <a:avLst/>
          </a:prstGeom>
          <a:noFill/>
        </p:spPr>
        <p:txBody>
          <a:bodyPr wrap="square" rtlCol="0">
            <a:sp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NEXT-GENERATION APPROACH TO OPTIMIZING GUT-BRAIN AXIS*</a:t>
            </a:r>
          </a:p>
        </p:txBody>
      </p:sp>
      <p:sp>
        <p:nvSpPr>
          <p:cNvPr id="27" name="TextBox 26">
            <a:extLst>
              <a:ext uri="{FF2B5EF4-FFF2-40B4-BE49-F238E27FC236}">
                <a16:creationId xmlns:a16="http://schemas.microsoft.com/office/drawing/2014/main" id="{221A19EF-F034-40F5-9CBF-AACC86489D9B}"/>
              </a:ext>
            </a:extLst>
          </p:cNvPr>
          <p:cNvSpPr txBox="1"/>
          <p:nvPr/>
        </p:nvSpPr>
        <p:spPr>
          <a:xfrm>
            <a:off x="8264956" y="560691"/>
            <a:ext cx="1660720" cy="1246495"/>
          </a:xfrm>
          <a:prstGeom prst="rect">
            <a:avLst/>
          </a:prstGeom>
          <a:noFill/>
        </p:spPr>
        <p:txBody>
          <a:bodyPr wrap="square" rtlCol="0">
            <a:spAutoFit/>
          </a:bodyPr>
          <a:lstStyle/>
          <a:p>
            <a:pPr algn="ctr"/>
            <a:r>
              <a:rPr lang="en-US" sz="1500" dirty="0">
                <a:solidFill>
                  <a:schemeClr val="bg1"/>
                </a:solidFill>
                <a:latin typeface="Verdana" panose="020B0604030504040204" pitchFamily="34" charset="0"/>
                <a:ea typeface="Verdana" panose="020B0604030504040204" pitchFamily="34" charset="0"/>
                <a:cs typeface="Verdana" panose="020B0604030504040204" pitchFamily="34" charset="0"/>
              </a:rPr>
              <a:t>CONTAINS NATURAL MICROBIOME-BOOSTING FIBERS*</a:t>
            </a:r>
          </a:p>
        </p:txBody>
      </p:sp>
      <p:sp>
        <p:nvSpPr>
          <p:cNvPr id="28" name="TextBox 27">
            <a:extLst>
              <a:ext uri="{FF2B5EF4-FFF2-40B4-BE49-F238E27FC236}">
                <a16:creationId xmlns:a16="http://schemas.microsoft.com/office/drawing/2014/main" id="{9F133E83-1C4A-46A2-85D3-9A25BF47A402}"/>
              </a:ext>
            </a:extLst>
          </p:cNvPr>
          <p:cNvSpPr txBox="1"/>
          <p:nvPr/>
        </p:nvSpPr>
        <p:spPr>
          <a:xfrm>
            <a:off x="10133148" y="433296"/>
            <a:ext cx="1597591" cy="1477328"/>
          </a:xfrm>
          <a:prstGeom prst="rect">
            <a:avLst/>
          </a:prstGeom>
          <a:noFill/>
        </p:spPr>
        <p:txBody>
          <a:bodyPr wrap="square" rtlCol="0">
            <a:spAutoFit/>
          </a:bodyPr>
          <a:lstStyle/>
          <a:p>
            <a:pPr algn="ctr"/>
            <a:r>
              <a:rPr lang="en-US" sz="1500" dirty="0">
                <a:solidFill>
                  <a:schemeClr val="bg1"/>
                </a:solidFill>
                <a:latin typeface="Verdana" panose="020B0604030504040204" pitchFamily="34" charset="0"/>
                <a:ea typeface="Verdana" panose="020B0604030504040204" pitchFamily="34" charset="0"/>
                <a:cs typeface="Verdana" panose="020B0604030504040204" pitchFamily="34" charset="0"/>
              </a:rPr>
              <a:t>HELPS MANAGE FEELINGS OF STRESS, TENSION AND ANXIETY*</a:t>
            </a:r>
          </a:p>
        </p:txBody>
      </p:sp>
      <p:sp>
        <p:nvSpPr>
          <p:cNvPr id="16" name="TextBox 15">
            <a:extLst>
              <a:ext uri="{FF2B5EF4-FFF2-40B4-BE49-F238E27FC236}">
                <a16:creationId xmlns:a16="http://schemas.microsoft.com/office/drawing/2014/main" id="{D0621CE6-CFAC-407E-B908-8981C92E9C4E}"/>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8" name="Rectangle: Rounded Corners 17">
            <a:extLst>
              <a:ext uri="{FF2B5EF4-FFF2-40B4-BE49-F238E27FC236}">
                <a16:creationId xmlns:a16="http://schemas.microsoft.com/office/drawing/2014/main" id="{2A8CB1E7-5D28-4694-84D2-F0A006141261}"/>
              </a:ext>
            </a:extLst>
          </p:cNvPr>
          <p:cNvSpPr/>
          <p:nvPr/>
        </p:nvSpPr>
        <p:spPr>
          <a:xfrm>
            <a:off x="7337751" y="5115134"/>
            <a:ext cx="3839586" cy="1182175"/>
          </a:xfrm>
          <a:prstGeom prst="roundRect">
            <a:avLst/>
          </a:prstGeom>
          <a:noFill/>
          <a:ln w="38100">
            <a:solidFill>
              <a:srgbClr val="245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19" name="TextBox 18">
            <a:extLst>
              <a:ext uri="{FF2B5EF4-FFF2-40B4-BE49-F238E27FC236}">
                <a16:creationId xmlns:a16="http://schemas.microsoft.com/office/drawing/2014/main" id="{190DF57C-4695-497C-A54F-74B429556E25}"/>
              </a:ext>
            </a:extLst>
          </p:cNvPr>
          <p:cNvSpPr txBox="1"/>
          <p:nvPr/>
        </p:nvSpPr>
        <p:spPr>
          <a:xfrm>
            <a:off x="7374891" y="5202979"/>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21" name="TextBox 20">
            <a:extLst>
              <a:ext uri="{FF2B5EF4-FFF2-40B4-BE49-F238E27FC236}">
                <a16:creationId xmlns:a16="http://schemas.microsoft.com/office/drawing/2014/main" id="{5005F2CF-7F30-48EB-B9A9-D8032774F246}"/>
              </a:ext>
            </a:extLst>
          </p:cNvPr>
          <p:cNvSpPr txBox="1"/>
          <p:nvPr/>
        </p:nvSpPr>
        <p:spPr>
          <a:xfrm>
            <a:off x="9309491" y="5202450"/>
            <a:ext cx="1867846"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S019</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$50.00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$36.95 / 26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$32.95 / 21 PV</a:t>
            </a:r>
          </a:p>
        </p:txBody>
      </p:sp>
    </p:spTree>
    <p:extLst>
      <p:ext uri="{BB962C8B-B14F-4D97-AF65-F5344CB8AC3E}">
        <p14:creationId xmlns:p14="http://schemas.microsoft.com/office/powerpoint/2010/main" val="133354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838200" y="3303548"/>
            <a:ext cx="10515600" cy="411238"/>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80571"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DISEASE STATUS</a:t>
            </a:r>
          </a:p>
        </p:txBody>
      </p:sp>
      <p:sp>
        <p:nvSpPr>
          <p:cNvPr id="9" name="TextBox 8"/>
          <p:cNvSpPr txBox="1"/>
          <p:nvPr/>
        </p:nvSpPr>
        <p:spPr>
          <a:xfrm>
            <a:off x="4171347"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“TYPICAL”</a:t>
            </a:r>
          </a:p>
        </p:txBody>
      </p:sp>
      <p:sp>
        <p:nvSpPr>
          <p:cNvPr id="11" name="TextBox 10"/>
          <p:cNvSpPr txBox="1"/>
          <p:nvPr/>
        </p:nvSpPr>
        <p:spPr>
          <a:xfrm>
            <a:off x="7802938"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OPTIMIZED</a:t>
            </a:r>
          </a:p>
        </p:txBody>
      </p:sp>
      <p:sp>
        <p:nvSpPr>
          <p:cNvPr id="13" name="TextBox 12"/>
          <p:cNvSpPr txBox="1"/>
          <p:nvPr/>
        </p:nvSpPr>
        <p:spPr>
          <a:xfrm>
            <a:off x="1378857" y="4193719"/>
            <a:ext cx="125185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Depression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Anxiety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Diabetes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Obesity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Heart Disease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Autoimmune</a:t>
            </a:r>
          </a:p>
        </p:txBody>
      </p:sp>
      <p:sp>
        <p:nvSpPr>
          <p:cNvPr id="15" name="TextBox 14"/>
          <p:cNvSpPr txBox="1"/>
          <p:nvPr/>
        </p:nvSpPr>
        <p:spPr>
          <a:xfrm>
            <a:off x="5159283" y="4193719"/>
            <a:ext cx="1061357" cy="1384995"/>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Fatigue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Tension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Sad</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Brain Fog</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Headaches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Acne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Eczema</a:t>
            </a:r>
          </a:p>
        </p:txBody>
      </p:sp>
      <p:sp>
        <p:nvSpPr>
          <p:cNvPr id="16" name="TextBox 15"/>
          <p:cNvSpPr txBox="1"/>
          <p:nvPr/>
        </p:nvSpPr>
        <p:spPr>
          <a:xfrm>
            <a:off x="8816075" y="4193719"/>
            <a:ext cx="97702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Energetic </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Calmness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Happy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Sharp</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Creative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Clear Skin</a:t>
            </a:r>
          </a:p>
        </p:txBody>
      </p:sp>
      <p:sp>
        <p:nvSpPr>
          <p:cNvPr id="3" name="Rectangle 2"/>
          <p:cNvSpPr/>
          <p:nvPr/>
        </p:nvSpPr>
        <p:spPr>
          <a:xfrm>
            <a:off x="2530928" y="4193719"/>
            <a:ext cx="1188357" cy="1200329"/>
          </a:xfrm>
          <a:prstGeom prst="rect">
            <a:avLst/>
          </a:prstGeom>
        </p:spPr>
        <p:txBody>
          <a:bodyPr wrap="square">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Arthritis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Fibromyalgia</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CFS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Dementia</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ADD / ADHD</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Alzheimer’s</a:t>
            </a:r>
          </a:p>
        </p:txBody>
      </p:sp>
      <p:sp>
        <p:nvSpPr>
          <p:cNvPr id="12" name="Rectangle 11"/>
          <p:cNvSpPr/>
          <p:nvPr/>
        </p:nvSpPr>
        <p:spPr>
          <a:xfrm>
            <a:off x="6157139" y="4193719"/>
            <a:ext cx="1188357" cy="1200329"/>
          </a:xfrm>
          <a:prstGeom prst="rect">
            <a:avLst/>
          </a:prstGeom>
        </p:spPr>
        <p:txBody>
          <a:bodyPr wrap="square">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Congestion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URTI’s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Joint Pain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Muscle Pain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Bloated </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Chubby</a:t>
            </a:r>
          </a:p>
        </p:txBody>
      </p:sp>
      <p:sp>
        <p:nvSpPr>
          <p:cNvPr id="14" name="TextBox 13"/>
          <p:cNvSpPr txBox="1"/>
          <p:nvPr/>
        </p:nvSpPr>
        <p:spPr>
          <a:xfrm>
            <a:off x="9822666" y="4193719"/>
            <a:ext cx="1073933" cy="1015663"/>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Rarely Sick</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Flexible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Lean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Strong</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Resilient</a:t>
            </a:r>
          </a:p>
        </p:txBody>
      </p:sp>
      <p:sp>
        <p:nvSpPr>
          <p:cNvPr id="18" name="TextBox 17"/>
          <p:cNvSpPr txBox="1"/>
          <p:nvPr/>
        </p:nvSpPr>
        <p:spPr>
          <a:xfrm>
            <a:off x="10594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1</a:t>
            </a:r>
          </a:p>
        </p:txBody>
      </p:sp>
      <p:sp>
        <p:nvSpPr>
          <p:cNvPr id="19" name="TextBox 18"/>
          <p:cNvSpPr txBox="1"/>
          <p:nvPr/>
        </p:nvSpPr>
        <p:spPr>
          <a:xfrm>
            <a:off x="912281"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RED</a:t>
            </a:r>
          </a:p>
        </p:txBody>
      </p:sp>
      <p:sp>
        <p:nvSpPr>
          <p:cNvPr id="20" name="TextBox 19"/>
          <p:cNvSpPr txBox="1"/>
          <p:nvPr/>
        </p:nvSpPr>
        <p:spPr>
          <a:xfrm>
            <a:off x="2474382"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ORANGE</a:t>
            </a:r>
          </a:p>
        </p:txBody>
      </p:sp>
      <p:sp>
        <p:nvSpPr>
          <p:cNvPr id="21" name="TextBox 20"/>
          <p:cNvSpPr txBox="1"/>
          <p:nvPr/>
        </p:nvSpPr>
        <p:spPr>
          <a:xfrm>
            <a:off x="4036483"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YELLOW</a:t>
            </a:r>
          </a:p>
        </p:txBody>
      </p:sp>
      <p:sp>
        <p:nvSpPr>
          <p:cNvPr id="22" name="TextBox 21"/>
          <p:cNvSpPr txBox="1"/>
          <p:nvPr/>
        </p:nvSpPr>
        <p:spPr>
          <a:xfrm>
            <a:off x="5588001"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GREEN</a:t>
            </a:r>
          </a:p>
        </p:txBody>
      </p:sp>
      <p:sp>
        <p:nvSpPr>
          <p:cNvPr id="23" name="TextBox 22"/>
          <p:cNvSpPr txBox="1"/>
          <p:nvPr/>
        </p:nvSpPr>
        <p:spPr>
          <a:xfrm>
            <a:off x="7171268"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BLUE</a:t>
            </a:r>
          </a:p>
        </p:txBody>
      </p:sp>
      <p:sp>
        <p:nvSpPr>
          <p:cNvPr id="24" name="TextBox 23"/>
          <p:cNvSpPr txBox="1"/>
          <p:nvPr/>
        </p:nvSpPr>
        <p:spPr>
          <a:xfrm>
            <a:off x="8722786"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INDIGO</a:t>
            </a:r>
          </a:p>
        </p:txBody>
      </p:sp>
      <p:sp>
        <p:nvSpPr>
          <p:cNvPr id="25" name="TextBox 24"/>
          <p:cNvSpPr txBox="1"/>
          <p:nvPr/>
        </p:nvSpPr>
        <p:spPr>
          <a:xfrm>
            <a:off x="10295467"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VIOLET</a:t>
            </a:r>
          </a:p>
        </p:txBody>
      </p:sp>
      <p:sp>
        <p:nvSpPr>
          <p:cNvPr id="26" name="Rectangle 25"/>
          <p:cNvSpPr/>
          <p:nvPr/>
        </p:nvSpPr>
        <p:spPr>
          <a:xfrm>
            <a:off x="838200" y="5646043"/>
            <a:ext cx="10515600" cy="411238"/>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21083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2</a:t>
            </a:r>
          </a:p>
        </p:txBody>
      </p:sp>
      <p:sp>
        <p:nvSpPr>
          <p:cNvPr id="28" name="TextBox 27"/>
          <p:cNvSpPr txBox="1"/>
          <p:nvPr/>
        </p:nvSpPr>
        <p:spPr>
          <a:xfrm>
            <a:off x="31571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3</a:t>
            </a:r>
          </a:p>
        </p:txBody>
      </p:sp>
      <p:sp>
        <p:nvSpPr>
          <p:cNvPr id="29" name="TextBox 28"/>
          <p:cNvSpPr txBox="1"/>
          <p:nvPr/>
        </p:nvSpPr>
        <p:spPr>
          <a:xfrm>
            <a:off x="42060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4</a:t>
            </a:r>
          </a:p>
        </p:txBody>
      </p:sp>
      <p:sp>
        <p:nvSpPr>
          <p:cNvPr id="30" name="TextBox 29"/>
          <p:cNvSpPr txBox="1"/>
          <p:nvPr/>
        </p:nvSpPr>
        <p:spPr>
          <a:xfrm>
            <a:off x="52548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5</a:t>
            </a:r>
          </a:p>
        </p:txBody>
      </p:sp>
      <p:sp>
        <p:nvSpPr>
          <p:cNvPr id="31" name="TextBox 30"/>
          <p:cNvSpPr txBox="1"/>
          <p:nvPr/>
        </p:nvSpPr>
        <p:spPr>
          <a:xfrm>
            <a:off x="63037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6</a:t>
            </a:r>
          </a:p>
        </p:txBody>
      </p:sp>
      <p:sp>
        <p:nvSpPr>
          <p:cNvPr id="32" name="TextBox 31"/>
          <p:cNvSpPr txBox="1"/>
          <p:nvPr/>
        </p:nvSpPr>
        <p:spPr>
          <a:xfrm>
            <a:off x="73525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7</a:t>
            </a:r>
          </a:p>
        </p:txBody>
      </p:sp>
      <p:sp>
        <p:nvSpPr>
          <p:cNvPr id="33" name="TextBox 32"/>
          <p:cNvSpPr txBox="1"/>
          <p:nvPr/>
        </p:nvSpPr>
        <p:spPr>
          <a:xfrm>
            <a:off x="84014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8</a:t>
            </a:r>
          </a:p>
        </p:txBody>
      </p:sp>
      <p:sp>
        <p:nvSpPr>
          <p:cNvPr id="34" name="TextBox 33"/>
          <p:cNvSpPr txBox="1"/>
          <p:nvPr/>
        </p:nvSpPr>
        <p:spPr>
          <a:xfrm>
            <a:off x="94502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9</a:t>
            </a:r>
          </a:p>
        </p:txBody>
      </p:sp>
      <p:sp>
        <p:nvSpPr>
          <p:cNvPr id="35" name="TextBox 34"/>
          <p:cNvSpPr txBox="1"/>
          <p:nvPr/>
        </p:nvSpPr>
        <p:spPr>
          <a:xfrm>
            <a:off x="10499126"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10</a:t>
            </a:r>
          </a:p>
        </p:txBody>
      </p:sp>
      <p:sp>
        <p:nvSpPr>
          <p:cNvPr id="36" name="Title 1"/>
          <p:cNvSpPr>
            <a:spLocks noGrp="1"/>
          </p:cNvSpPr>
          <p:nvPr>
            <p:ph type="title"/>
          </p:nvPr>
        </p:nvSpPr>
        <p:spPr>
          <a:xfrm>
            <a:off x="838200" y="503237"/>
            <a:ext cx="10515600" cy="1325563"/>
          </a:xfrm>
        </p:spPr>
        <p:txBody>
          <a:bodyPr>
            <a:noAutofit/>
          </a:bodyPr>
          <a:lstStyle/>
          <a:p>
            <a:r>
              <a:rPr lang="en-US" sz="2800" b="0" dirty="0">
                <a:solidFill>
                  <a:srgbClr val="822E7F"/>
                </a:solidFill>
                <a:ea typeface="Verdana" panose="020B0604030504040204" pitchFamily="34" charset="0"/>
              </a:rPr>
              <a:t>THE THREE THINGS YOU SHOULD KNOW ABOUT</a:t>
            </a:r>
            <a:br>
              <a:rPr lang="en-US" dirty="0">
                <a:solidFill>
                  <a:srgbClr val="402B56"/>
                </a:solidFill>
              </a:rPr>
            </a:br>
            <a:r>
              <a:rPr lang="en-US" dirty="0">
                <a:solidFill>
                  <a:srgbClr val="402B56"/>
                </a:solidFill>
              </a:rPr>
              <a:t>MENTAL WELLNESS</a:t>
            </a:r>
            <a:br>
              <a:rPr lang="en-US" dirty="0">
                <a:solidFill>
                  <a:srgbClr val="402B56"/>
                </a:solidFill>
              </a:rPr>
            </a:br>
            <a:endParaRPr lang="en-US" sz="2400" dirty="0">
              <a:solidFill>
                <a:srgbClr val="822E7F"/>
              </a:solidFill>
            </a:endParaRPr>
          </a:p>
        </p:txBody>
      </p:sp>
      <p:sp>
        <p:nvSpPr>
          <p:cNvPr id="37" name="Text Placeholder 2"/>
          <p:cNvSpPr>
            <a:spLocks noGrp="1"/>
          </p:cNvSpPr>
          <p:nvPr>
            <p:ph type="body" sz="quarter" idx="4294967295"/>
          </p:nvPr>
        </p:nvSpPr>
        <p:spPr>
          <a:xfrm>
            <a:off x="974002" y="1700814"/>
            <a:ext cx="11370398" cy="1111996"/>
          </a:xfrm>
          <a:prstGeom prst="rect">
            <a:avLst/>
          </a:prstGeom>
        </p:spPr>
        <p:txBody>
          <a:bodyPr>
            <a:noAutofit/>
          </a:bodyPr>
          <a:lstStyle/>
          <a:p>
            <a:pPr>
              <a:buFont typeface="+mj-lt"/>
              <a:buAutoNum type="arabicPeriod"/>
            </a:pPr>
            <a:r>
              <a:rPr lang="en-US" sz="1800" dirty="0">
                <a:solidFill>
                  <a:srgbClr val="4A3B6B"/>
                </a:solidFill>
                <a:ea typeface="Verdana" panose="020B0604030504040204" pitchFamily="34" charset="0"/>
              </a:rPr>
              <a:t>How you feel is not just in your head </a:t>
            </a:r>
            <a:r>
              <a:rPr lang="en-US" sz="1800" dirty="0">
                <a:solidFill>
                  <a:srgbClr val="4A3B6B"/>
                </a:solidFill>
                <a:ea typeface="Verdana" panose="020B0604030504040204" pitchFamily="34" charset="0"/>
                <a:cs typeface="Aller Light"/>
              </a:rPr>
              <a:t>—</a:t>
            </a:r>
            <a:r>
              <a:rPr lang="en-US" sz="1800" dirty="0">
                <a:solidFill>
                  <a:srgbClr val="4A3B6B"/>
                </a:solidFill>
                <a:ea typeface="Verdana" panose="020B0604030504040204" pitchFamily="34" charset="0"/>
              </a:rPr>
              <a:t> it’s also in your gut.</a:t>
            </a:r>
          </a:p>
          <a:p>
            <a:pPr>
              <a:buFont typeface="+mj-lt"/>
              <a:buAutoNum type="arabicPeriod"/>
            </a:pPr>
            <a:r>
              <a:rPr lang="en-US" sz="1800" dirty="0">
                <a:solidFill>
                  <a:srgbClr val="4A3B6B"/>
                </a:solidFill>
                <a:ea typeface="Verdana" panose="020B0604030504040204" pitchFamily="34" charset="0"/>
              </a:rPr>
              <a:t>Our “second brain” includes the microbiome and plays a major role in mental wellness.</a:t>
            </a:r>
          </a:p>
          <a:p>
            <a:pPr>
              <a:buFont typeface="+mj-lt"/>
              <a:buAutoNum type="arabicPeriod"/>
            </a:pPr>
            <a:r>
              <a:rPr lang="en-US" sz="1800" dirty="0">
                <a:solidFill>
                  <a:srgbClr val="4A3B6B"/>
                </a:solidFill>
                <a:ea typeface="Verdana" panose="020B0604030504040204" pitchFamily="34" charset="0"/>
              </a:rPr>
              <a:t>You can now DO something NATURALLY to improve your mental wellness. </a:t>
            </a:r>
          </a:p>
        </p:txBody>
      </p:sp>
      <p:sp>
        <p:nvSpPr>
          <p:cNvPr id="38" name="TextBox 37"/>
          <p:cNvSpPr txBox="1"/>
          <p:nvPr/>
        </p:nvSpPr>
        <p:spPr>
          <a:xfrm>
            <a:off x="838200" y="2997288"/>
            <a:ext cx="10515600" cy="276999"/>
          </a:xfrm>
          <a:prstGeom prst="rect">
            <a:avLst/>
          </a:prstGeom>
          <a:noFill/>
        </p:spPr>
        <p:txBody>
          <a:bodyPr wrap="square" rtlCol="0">
            <a:spAutoFit/>
          </a:bodyPr>
          <a:lstStyle/>
          <a:p>
            <a:r>
              <a:rPr lang="en-US" sz="1200" b="1" dirty="0">
                <a:solidFill>
                  <a:srgbClr val="3F2A56"/>
                </a:solidFill>
                <a:latin typeface="Verdana" panose="020B0604030504040204" pitchFamily="34" charset="0"/>
                <a:ea typeface="Verdana" panose="020B0604030504040204" pitchFamily="34" charset="0"/>
                <a:cs typeface="Verdana" panose="020B0604030504040204" pitchFamily="34" charset="0"/>
              </a:rPr>
              <a:t>WHERE ARE YOU ON THE MENTAL WELLNESS CONTINUUM? </a:t>
            </a:r>
            <a:r>
              <a:rPr lang="en-US" sz="1200" i="1" dirty="0">
                <a:solidFill>
                  <a:srgbClr val="3F2A56"/>
                </a:solidFill>
                <a:latin typeface="Verdana" panose="020B0604030504040204" pitchFamily="34" charset="0"/>
                <a:ea typeface="Verdana" panose="020B0604030504040204" pitchFamily="34" charset="0"/>
                <a:cs typeface="Verdana" panose="020B0604030504040204" pitchFamily="34" charset="0"/>
              </a:rPr>
              <a:t>(Circle your current number)</a:t>
            </a:r>
          </a:p>
        </p:txBody>
      </p:sp>
      <p:sp>
        <p:nvSpPr>
          <p:cNvPr id="5" name="Oval 4"/>
          <p:cNvSpPr/>
          <p:nvPr/>
        </p:nvSpPr>
        <p:spPr>
          <a:xfrm>
            <a:off x="1133463" y="5561207"/>
            <a:ext cx="564775" cy="564775"/>
          </a:xfrm>
          <a:prstGeom prst="ellipse">
            <a:avLst/>
          </a:prstGeom>
          <a:solidFill>
            <a:srgbClr val="800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2697437" y="5561207"/>
            <a:ext cx="564775" cy="564775"/>
          </a:xfrm>
          <a:prstGeom prst="ellipse">
            <a:avLst/>
          </a:prstGeom>
          <a:solidFill>
            <a:srgbClr val="FF66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4261411" y="5561207"/>
            <a:ext cx="564775" cy="564775"/>
          </a:xfrm>
          <a:prstGeom prst="ellipse">
            <a:avLst/>
          </a:prstGeom>
          <a:solidFill>
            <a:srgbClr val="FFFF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5825385" y="5561207"/>
            <a:ext cx="564775" cy="564775"/>
          </a:xfrm>
          <a:prstGeom prst="ellipse">
            <a:avLst/>
          </a:prstGeom>
          <a:solidFill>
            <a:srgbClr val="008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7389359" y="5561207"/>
            <a:ext cx="564775" cy="564775"/>
          </a:xfrm>
          <a:prstGeom prst="ellipse">
            <a:avLst/>
          </a:prstGeom>
          <a:solidFill>
            <a:srgbClr val="0000FF"/>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8953333" y="5561207"/>
            <a:ext cx="564775" cy="564775"/>
          </a:xfrm>
          <a:prstGeom prst="ellipse">
            <a:avLst/>
          </a:prstGeom>
          <a:solidFill>
            <a:srgbClr val="00009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10517306" y="5561207"/>
            <a:ext cx="564775" cy="564775"/>
          </a:xfrm>
          <a:prstGeom prst="ellipse">
            <a:avLst/>
          </a:prstGeom>
          <a:solidFill>
            <a:srgbClr val="660066"/>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65051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E692-13F9-9C4E-972A-3F401B64B689}"/>
              </a:ext>
            </a:extLst>
          </p:cNvPr>
          <p:cNvSpPr>
            <a:spLocks noGrp="1"/>
          </p:cNvSpPr>
          <p:nvPr>
            <p:ph type="title"/>
          </p:nvPr>
        </p:nvSpPr>
        <p:spPr>
          <a:xfrm>
            <a:off x="883920" y="-168275"/>
            <a:ext cx="10515600" cy="1113155"/>
          </a:xfrm>
        </p:spPr>
        <p:txBody>
          <a:bodyPr/>
          <a:lstStyle/>
          <a:p>
            <a:r>
              <a:rPr lang="en-US" dirty="0"/>
              <a:t>Why is GBX Superfood Different?</a:t>
            </a:r>
          </a:p>
        </p:txBody>
      </p:sp>
      <p:sp>
        <p:nvSpPr>
          <p:cNvPr id="3" name="Content Placeholder 2">
            <a:extLst>
              <a:ext uri="{FF2B5EF4-FFF2-40B4-BE49-F238E27FC236}">
                <a16:creationId xmlns:a16="http://schemas.microsoft.com/office/drawing/2014/main" id="{F2406284-13C7-0D45-B951-6BAA70714DFC}"/>
              </a:ext>
            </a:extLst>
          </p:cNvPr>
          <p:cNvSpPr>
            <a:spLocks noGrp="1"/>
          </p:cNvSpPr>
          <p:nvPr>
            <p:ph idx="1"/>
          </p:nvPr>
        </p:nvSpPr>
        <p:spPr>
          <a:xfrm>
            <a:off x="194872" y="944880"/>
            <a:ext cx="11842230" cy="5699760"/>
          </a:xfrm>
        </p:spPr>
        <p:txBody>
          <a:bodyPr>
            <a:normAutofit/>
          </a:bodyPr>
          <a:lstStyle/>
          <a:p>
            <a:r>
              <a:rPr lang="en-US" b="1" dirty="0"/>
              <a:t>Delivers fiber/phytonutrients (cold-pressed seed hulls)</a:t>
            </a:r>
          </a:p>
          <a:p>
            <a:r>
              <a:rPr lang="en-US" b="1" dirty="0"/>
              <a:t>Nourishes microbiome</a:t>
            </a:r>
          </a:p>
          <a:p>
            <a:r>
              <a:rPr lang="en-US" b="1" dirty="0"/>
              <a:t>Improves gut integrity</a:t>
            </a:r>
          </a:p>
          <a:p>
            <a:r>
              <a:rPr lang="en-US" b="1" dirty="0"/>
              <a:t>Stimulates microRNA signaling (gene expression)</a:t>
            </a:r>
          </a:p>
          <a:p>
            <a:r>
              <a:rPr lang="en-US" b="1" dirty="0"/>
              <a:t>Enhances anti-anxiety signaling (feel it)</a:t>
            </a:r>
          </a:p>
          <a:p>
            <a:pPr lvl="1"/>
            <a:endParaRPr lang="en-US" b="1" dirty="0"/>
          </a:p>
        </p:txBody>
      </p:sp>
    </p:spTree>
    <p:extLst>
      <p:ext uri="{BB962C8B-B14F-4D97-AF65-F5344CB8AC3E}">
        <p14:creationId xmlns:p14="http://schemas.microsoft.com/office/powerpoint/2010/main" val="42566996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E794770-53D4-475B-9BAC-B36708AA1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416" y="1348424"/>
            <a:ext cx="4599709" cy="4599709"/>
          </a:xfrm>
          <a:prstGeom prst="rect">
            <a:avLst/>
          </a:prstGeom>
        </p:spPr>
      </p:pic>
      <p:pic>
        <p:nvPicPr>
          <p:cNvPr id="4" name="Picture 3">
            <a:extLst>
              <a:ext uri="{FF2B5EF4-FFF2-40B4-BE49-F238E27FC236}">
                <a16:creationId xmlns:a16="http://schemas.microsoft.com/office/drawing/2014/main" id="{FD7BB3D2-8E33-463E-8C08-B37F252CE3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9834" y="280902"/>
            <a:ext cx="2923038" cy="2340869"/>
          </a:xfrm>
          <a:prstGeom prst="rect">
            <a:avLst/>
          </a:prstGeom>
        </p:spPr>
      </p:pic>
      <p:pic>
        <p:nvPicPr>
          <p:cNvPr id="13" name="Graphic 12">
            <a:extLst>
              <a:ext uri="{FF2B5EF4-FFF2-40B4-BE49-F238E27FC236}">
                <a16:creationId xmlns:a16="http://schemas.microsoft.com/office/drawing/2014/main" id="{74611AEF-C853-4A51-BF1B-DC42A82156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70629" y="436566"/>
            <a:ext cx="1701032" cy="1596353"/>
          </a:xfrm>
          <a:prstGeom prst="rect">
            <a:avLst/>
          </a:prstGeom>
        </p:spPr>
      </p:pic>
      <p:sp>
        <p:nvSpPr>
          <p:cNvPr id="7" name="Rectangle 6"/>
          <p:cNvSpPr/>
          <p:nvPr/>
        </p:nvSpPr>
        <p:spPr>
          <a:xfrm>
            <a:off x="933864" y="3007665"/>
            <a:ext cx="4796317" cy="2677656"/>
          </a:xfrm>
          <a:prstGeom prst="rect">
            <a:avLst/>
          </a:prstGeom>
        </p:spPr>
        <p:txBody>
          <a:bodyPr wrap="square" anchor="t">
            <a:spAutoFit/>
          </a:bodyPr>
          <a:lstStyle/>
          <a:p>
            <a:pPr algn="ctr"/>
            <a:r>
              <a:rPr lang="en-US" sz="2400" dirty="0">
                <a:solidFill>
                  <a:srgbClr val="3F2A56"/>
                </a:solidFill>
                <a:latin typeface="Verdana" panose="020B0604030504040204" pitchFamily="34" charset="0"/>
                <a:ea typeface="Verdana" panose="020B0604030504040204" pitchFamily="34" charset="0"/>
              </a:rPr>
              <a:t>A fit body begins with mental wellness, and the key to a healthy brain is the gut microbiome. Body. Brain. Biome. Project b3. The holistic solution to a healthier well-being.</a:t>
            </a:r>
            <a:endParaRPr lang="en-US" sz="3200" dirty="0">
              <a:solidFill>
                <a:srgbClr val="3F2A56"/>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TextBox 15">
            <a:extLst>
              <a:ext uri="{FF2B5EF4-FFF2-40B4-BE49-F238E27FC236}">
                <a16:creationId xmlns:a16="http://schemas.microsoft.com/office/drawing/2014/main" id="{6A007DA1-A4DC-4E00-A52F-273BA08C785D}"/>
              </a:ext>
            </a:extLst>
          </p:cNvPr>
          <p:cNvSpPr txBox="1"/>
          <p:nvPr/>
        </p:nvSpPr>
        <p:spPr>
          <a:xfrm>
            <a:off x="6585561" y="961123"/>
            <a:ext cx="1467986" cy="461665"/>
          </a:xfrm>
          <a:prstGeom prst="rect">
            <a:avLst/>
          </a:prstGeom>
          <a:noFill/>
        </p:spPr>
        <p:txBody>
          <a:bodyPr wrap="square" rtlCol="0">
            <a:spAutoFit/>
          </a:bodyPr>
          <a:lstStyle/>
          <a:p>
            <a:pPr algn="ct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BODY.</a:t>
            </a:r>
          </a:p>
        </p:txBody>
      </p:sp>
      <p:pic>
        <p:nvPicPr>
          <p:cNvPr id="21" name="Graphic 12">
            <a:extLst>
              <a:ext uri="{FF2B5EF4-FFF2-40B4-BE49-F238E27FC236}">
                <a16:creationId xmlns:a16="http://schemas.microsoft.com/office/drawing/2014/main" id="{74611AEF-C853-4A51-BF1B-DC42A82156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70013" y="446498"/>
            <a:ext cx="1690449" cy="1586421"/>
          </a:xfrm>
          <a:prstGeom prst="rect">
            <a:avLst/>
          </a:prstGeom>
        </p:spPr>
      </p:pic>
      <p:sp>
        <p:nvSpPr>
          <p:cNvPr id="18" name="TextBox 17">
            <a:extLst>
              <a:ext uri="{FF2B5EF4-FFF2-40B4-BE49-F238E27FC236}">
                <a16:creationId xmlns:a16="http://schemas.microsoft.com/office/drawing/2014/main" id="{489ED6E2-21F5-4694-8A38-5F166B2448A5}"/>
              </a:ext>
            </a:extLst>
          </p:cNvPr>
          <p:cNvSpPr txBox="1"/>
          <p:nvPr/>
        </p:nvSpPr>
        <p:spPr>
          <a:xfrm>
            <a:off x="8335076" y="961123"/>
            <a:ext cx="1540387" cy="461665"/>
          </a:xfrm>
          <a:prstGeom prst="rect">
            <a:avLst/>
          </a:prstGeom>
          <a:noFill/>
        </p:spPr>
        <p:txBody>
          <a:bodyPr wrap="square" rtlCol="0">
            <a:spAutoFit/>
          </a:bodyPr>
          <a:lstStyle/>
          <a:p>
            <a:pPr algn="ct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BRAIN.</a:t>
            </a:r>
            <a:endPar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23" name="Graphic 12">
            <a:extLst>
              <a:ext uri="{FF2B5EF4-FFF2-40B4-BE49-F238E27FC236}">
                <a16:creationId xmlns:a16="http://schemas.microsoft.com/office/drawing/2014/main" id="{74611AEF-C853-4A51-BF1B-DC42A82156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72580" y="436565"/>
            <a:ext cx="1701033" cy="1596354"/>
          </a:xfrm>
          <a:prstGeom prst="rect">
            <a:avLst/>
          </a:prstGeom>
        </p:spPr>
      </p:pic>
      <p:sp>
        <p:nvSpPr>
          <p:cNvPr id="19" name="TextBox 18">
            <a:extLst>
              <a:ext uri="{FF2B5EF4-FFF2-40B4-BE49-F238E27FC236}">
                <a16:creationId xmlns:a16="http://schemas.microsoft.com/office/drawing/2014/main" id="{7E952B41-55AA-4411-841E-19D4A172FD36}"/>
              </a:ext>
            </a:extLst>
          </p:cNvPr>
          <p:cNvSpPr txBox="1"/>
          <p:nvPr/>
        </p:nvSpPr>
        <p:spPr>
          <a:xfrm>
            <a:off x="10121755" y="962810"/>
            <a:ext cx="1602682" cy="461665"/>
          </a:xfrm>
          <a:prstGeom prst="rect">
            <a:avLst/>
          </a:prstGeom>
          <a:noFill/>
        </p:spPr>
        <p:txBody>
          <a:bodyPr wrap="square" rtlCol="0">
            <a:spAutoFit/>
          </a:bodyPr>
          <a:lstStyle/>
          <a:p>
            <a:pPr algn="ct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BIOME.</a:t>
            </a:r>
          </a:p>
        </p:txBody>
      </p:sp>
      <p:sp>
        <p:nvSpPr>
          <p:cNvPr id="25" name="TextBox 24">
            <a:extLst>
              <a:ext uri="{FF2B5EF4-FFF2-40B4-BE49-F238E27FC236}">
                <a16:creationId xmlns:a16="http://schemas.microsoft.com/office/drawing/2014/main" id="{8CC05D11-1BD7-479A-9B05-CB6A0C58BA63}"/>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31" name="Rectangle: Rounded Corners 30">
            <a:extLst>
              <a:ext uri="{FF2B5EF4-FFF2-40B4-BE49-F238E27FC236}">
                <a16:creationId xmlns:a16="http://schemas.microsoft.com/office/drawing/2014/main" id="{2EDE9B94-8185-48DC-9584-94E516FCBD73}"/>
              </a:ext>
            </a:extLst>
          </p:cNvPr>
          <p:cNvSpPr/>
          <p:nvPr/>
        </p:nvSpPr>
        <p:spPr>
          <a:xfrm>
            <a:off x="7324660" y="4829175"/>
            <a:ext cx="3769570" cy="1177925"/>
          </a:xfrm>
          <a:prstGeom prst="roundRect">
            <a:avLst/>
          </a:prstGeom>
          <a:noFill/>
          <a:ln w="38100">
            <a:solidFill>
              <a:srgbClr val="822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sp>
        <p:nvSpPr>
          <p:cNvPr id="32" name="TextBox 31">
            <a:extLst>
              <a:ext uri="{FF2B5EF4-FFF2-40B4-BE49-F238E27FC236}">
                <a16:creationId xmlns:a16="http://schemas.microsoft.com/office/drawing/2014/main" id="{C963E7AA-1A37-4BE7-8E59-C0C2CB199E4C}"/>
              </a:ext>
            </a:extLst>
          </p:cNvPr>
          <p:cNvSpPr txBox="1"/>
          <p:nvPr/>
        </p:nvSpPr>
        <p:spPr>
          <a:xfrm>
            <a:off x="7361800" y="4941083"/>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33" name="TextBox 32">
            <a:extLst>
              <a:ext uri="{FF2B5EF4-FFF2-40B4-BE49-F238E27FC236}">
                <a16:creationId xmlns:a16="http://schemas.microsoft.com/office/drawing/2014/main" id="{57865CF2-6CE4-4463-857E-17DD07996C47}"/>
              </a:ext>
            </a:extLst>
          </p:cNvPr>
          <p:cNvSpPr txBox="1"/>
          <p:nvPr/>
        </p:nvSpPr>
        <p:spPr>
          <a:xfrm>
            <a:off x="9296400" y="4940554"/>
            <a:ext cx="1797830"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P012-P017</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$486.00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$305.95 / 210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$274.95 / 190 PV</a:t>
            </a:r>
          </a:p>
        </p:txBody>
      </p:sp>
      <p:sp>
        <p:nvSpPr>
          <p:cNvPr id="5" name="TextBox 4">
            <a:extLst>
              <a:ext uri="{FF2B5EF4-FFF2-40B4-BE49-F238E27FC236}">
                <a16:creationId xmlns:a16="http://schemas.microsoft.com/office/drawing/2014/main" id="{0D8563D5-003C-4FB8-B6F1-26CBF15F6C5A}"/>
              </a:ext>
            </a:extLst>
          </p:cNvPr>
          <p:cNvSpPr txBox="1"/>
          <p:nvPr/>
        </p:nvSpPr>
        <p:spPr>
          <a:xfrm>
            <a:off x="1549604" y="2507673"/>
            <a:ext cx="3354893" cy="369332"/>
          </a:xfrm>
          <a:prstGeom prst="rect">
            <a:avLst/>
          </a:prstGeom>
          <a:noFill/>
        </p:spPr>
        <p:txBody>
          <a:bodyPr wrap="square" rtlCol="0">
            <a:spAutoFit/>
          </a:bodyPr>
          <a:lstStyle/>
          <a:p>
            <a:pPr algn="ctr"/>
            <a:r>
              <a:rPr lang="en-US" b="1" dirty="0">
                <a:solidFill>
                  <a:srgbClr val="3F2A56"/>
                </a:solidFill>
                <a:latin typeface="Verdana" panose="020B0604030504040204" pitchFamily="34" charset="0"/>
                <a:ea typeface="Verdana" panose="020B0604030504040204" pitchFamily="34" charset="0"/>
              </a:rPr>
              <a:t>BODY. BRAIN. BIOME.</a:t>
            </a:r>
          </a:p>
        </p:txBody>
      </p:sp>
    </p:spTree>
    <p:extLst>
      <p:ext uri="{BB962C8B-B14F-4D97-AF65-F5344CB8AC3E}">
        <p14:creationId xmlns:p14="http://schemas.microsoft.com/office/powerpoint/2010/main" val="98109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113D1-77F1-4D04-9718-13538D120C87}"/>
              </a:ext>
            </a:extLst>
          </p:cNvPr>
          <p:cNvSpPr>
            <a:spLocks noGrp="1"/>
          </p:cNvSpPr>
          <p:nvPr>
            <p:ph type="title"/>
          </p:nvPr>
        </p:nvSpPr>
        <p:spPr/>
        <p:txBody>
          <a:bodyPr>
            <a:normAutofit/>
          </a:bodyPr>
          <a:lstStyle/>
          <a:p>
            <a:r>
              <a:rPr lang="en-US" sz="3600" b="1" dirty="0">
                <a:solidFill>
                  <a:srgbClr val="822E7F"/>
                </a:solidFill>
                <a:latin typeface="Verdana" panose="020B0604030504040204" pitchFamily="34" charset="0"/>
                <a:ea typeface="Verdana" panose="020B0604030504040204" pitchFamily="34" charset="0"/>
                <a:cs typeface="Verdana" panose="020B0604030504040204" pitchFamily="34" charset="0"/>
              </a:rPr>
              <a:t>Project b</a:t>
            </a:r>
            <a:r>
              <a:rPr lang="en-US" sz="3600" b="1" baseline="30000" dirty="0">
                <a:solidFill>
                  <a:srgbClr val="822E7F"/>
                </a:solidFill>
                <a:latin typeface="Verdana" panose="020B0604030504040204" pitchFamily="34" charset="0"/>
                <a:ea typeface="Verdana" panose="020B0604030504040204" pitchFamily="34" charset="0"/>
                <a:cs typeface="Verdana" panose="020B0604030504040204" pitchFamily="34" charset="0"/>
              </a:rPr>
              <a:t>3</a:t>
            </a:r>
            <a:r>
              <a:rPr lang="en-US" sz="3600" b="1" dirty="0">
                <a:solidFill>
                  <a:srgbClr val="822E7F"/>
                </a:solidFill>
                <a:latin typeface="Verdana" panose="020B0604030504040204" pitchFamily="34" charset="0"/>
                <a:ea typeface="Verdana" panose="020B0604030504040204" pitchFamily="34" charset="0"/>
                <a:cs typeface="Verdana" panose="020B0604030504040204" pitchFamily="34" charset="0"/>
              </a:rPr>
              <a:t>: BODY. BRAIN. BIOME.</a:t>
            </a:r>
            <a:endParaRPr lang="en-US" sz="3600" b="1" baseline="30000" dirty="0">
              <a:solidFill>
                <a:srgbClr val="822E7F"/>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 Placeholder 2">
            <a:extLst>
              <a:ext uri="{FF2B5EF4-FFF2-40B4-BE49-F238E27FC236}">
                <a16:creationId xmlns:a16="http://schemas.microsoft.com/office/drawing/2014/main" id="{A4C26A9C-C778-4025-B841-6F0B730513B7}"/>
              </a:ext>
            </a:extLst>
          </p:cNvPr>
          <p:cNvSpPr>
            <a:spLocks noGrp="1"/>
          </p:cNvSpPr>
          <p:nvPr>
            <p:ph type="body" sz="quarter" idx="11"/>
          </p:nvPr>
        </p:nvSpPr>
        <p:spPr>
          <a:xfrm>
            <a:off x="838200" y="2064003"/>
            <a:ext cx="8991600" cy="1348161"/>
          </a:xfrm>
        </p:spPr>
        <p:txBody>
          <a:bodyPr>
            <a:normAutofit/>
          </a:bodyPr>
          <a:lstStyle/>
          <a:p>
            <a:pPr marL="0" indent="0">
              <a:lnSpc>
                <a:spcPct val="100000"/>
              </a:lnSpc>
              <a:buNone/>
            </a:pPr>
            <a:r>
              <a:rPr lang="en-US" sz="2200" dirty="0">
                <a:solidFill>
                  <a:schemeClr val="tx1"/>
                </a:solidFill>
                <a:latin typeface="Verdana" panose="020B0604030504040204" pitchFamily="34" charset="0"/>
                <a:ea typeface="Verdana" panose="020B0604030504040204" pitchFamily="34" charset="0"/>
                <a:cs typeface="Verdana" panose="020B0604030504040204" pitchFamily="34" charset="0"/>
              </a:rPr>
              <a:t>Amare FundaMenta</a:t>
            </a:r>
            <a:r>
              <a:rPr lang="en-US" sz="2200" dirty="0">
                <a:latin typeface="Verdana" panose="020B0604030504040204" pitchFamily="34" charset="0"/>
                <a:ea typeface="Verdana" panose="020B0604030504040204" pitchFamily="34" charset="0"/>
                <a:cs typeface="Verdana" panose="020B0604030504040204" pitchFamily="34" charset="0"/>
              </a:rPr>
              <a:t>ls Pack (1), VitaGBX (1), GBX Protein (2), GBX SeedFiber (1), GBX SuperFood (1)</a:t>
            </a:r>
            <a:endParaRPr lang="en-US" sz="22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a:extLst>
              <a:ext uri="{FF2B5EF4-FFF2-40B4-BE49-F238E27FC236}">
                <a16:creationId xmlns:a16="http://schemas.microsoft.com/office/drawing/2014/main" id="{B62F902A-9FD1-4835-AEC9-2B8069FEA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0646" y="229729"/>
            <a:ext cx="1993362" cy="1596353"/>
          </a:xfrm>
          <a:prstGeom prst="rect">
            <a:avLst/>
          </a:prstGeom>
        </p:spPr>
      </p:pic>
      <p:pic>
        <p:nvPicPr>
          <p:cNvPr id="6" name="Picture 5">
            <a:extLst>
              <a:ext uri="{FF2B5EF4-FFF2-40B4-BE49-F238E27FC236}">
                <a16:creationId xmlns:a16="http://schemas.microsoft.com/office/drawing/2014/main" id="{DF516108-BD05-4F97-863A-58123A79C3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26082"/>
            <a:ext cx="12192000" cy="4397115"/>
          </a:xfrm>
          <a:prstGeom prst="rect">
            <a:avLst/>
          </a:prstGeom>
        </p:spPr>
      </p:pic>
    </p:spTree>
    <p:extLst>
      <p:ext uri="{BB962C8B-B14F-4D97-AF65-F5344CB8AC3E}">
        <p14:creationId xmlns:p14="http://schemas.microsoft.com/office/powerpoint/2010/main" val="2280610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113D1-77F1-4D04-9718-13538D120C87}"/>
              </a:ext>
            </a:extLst>
          </p:cNvPr>
          <p:cNvSpPr>
            <a:spLocks noGrp="1"/>
          </p:cNvSpPr>
          <p:nvPr>
            <p:ph type="title"/>
          </p:nvPr>
        </p:nvSpPr>
        <p:spPr>
          <a:xfrm>
            <a:off x="838200" y="365125"/>
            <a:ext cx="10515600" cy="1325563"/>
          </a:xfrm>
        </p:spPr>
        <p:txBody>
          <a:bodyPr>
            <a:normAutofit/>
          </a:bodyPr>
          <a:lstStyle/>
          <a:p>
            <a:r>
              <a:rPr lang="en-US" sz="3600" b="1" dirty="0">
                <a:solidFill>
                  <a:srgbClr val="822E7F"/>
                </a:solidFill>
                <a:latin typeface="Verdana" panose="020B0604030504040204" pitchFamily="34" charset="0"/>
                <a:ea typeface="Verdana" panose="020B0604030504040204" pitchFamily="34" charset="0"/>
                <a:cs typeface="Verdana" panose="020B0604030504040204" pitchFamily="34" charset="0"/>
              </a:rPr>
              <a:t>S.E.N.S.E. Program</a:t>
            </a:r>
            <a:endParaRPr lang="en-US" sz="3600" b="1" baseline="30000" dirty="0">
              <a:solidFill>
                <a:srgbClr val="822E7F"/>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 Placeholder 2">
            <a:extLst>
              <a:ext uri="{FF2B5EF4-FFF2-40B4-BE49-F238E27FC236}">
                <a16:creationId xmlns:a16="http://schemas.microsoft.com/office/drawing/2014/main" id="{A4C26A9C-C778-4025-B841-6F0B730513B7}"/>
              </a:ext>
            </a:extLst>
          </p:cNvPr>
          <p:cNvSpPr>
            <a:spLocks noGrp="1"/>
          </p:cNvSpPr>
          <p:nvPr>
            <p:ph type="body" sz="quarter" idx="11"/>
          </p:nvPr>
        </p:nvSpPr>
        <p:spPr>
          <a:xfrm>
            <a:off x="838200" y="1826082"/>
            <a:ext cx="5101206" cy="4489450"/>
          </a:xfrm>
        </p:spPr>
        <p:txBody>
          <a:bodyPr>
            <a:normAutofit/>
          </a:bodyPr>
          <a:lstStyle/>
          <a:p>
            <a:pPr marL="0" indent="0">
              <a:lnSpc>
                <a:spcPct val="100000"/>
              </a:lnSpc>
              <a:buNone/>
            </a:pPr>
            <a:r>
              <a:rPr lang="en-US" sz="2000" dirty="0">
                <a:latin typeface="Verdana" panose="020B0604030504040204" pitchFamily="34" charset="0"/>
                <a:ea typeface="Verdana" panose="020B0604030504040204" pitchFamily="34" charset="0"/>
              </a:rPr>
              <a:t>Follow this step-by-step approach called </a:t>
            </a:r>
            <a:r>
              <a:rPr lang="en-US" sz="2000" b="1" dirty="0">
                <a:latin typeface="Verdana" panose="020B0604030504040204" pitchFamily="34" charset="0"/>
                <a:ea typeface="Verdana" panose="020B0604030504040204" pitchFamily="34" charset="0"/>
              </a:rPr>
              <a:t>S.E.N.S.E.</a:t>
            </a:r>
            <a:r>
              <a:rPr lang="en-US" sz="2000" dirty="0">
                <a:latin typeface="Verdana" panose="020B0604030504040204" pitchFamily="34" charset="0"/>
                <a:ea typeface="Verdana" panose="020B0604030504040204" pitchFamily="34" charset="0"/>
              </a:rPr>
              <a:t>, which includes effective techniques and tips to create a healthier, happier you.</a:t>
            </a:r>
          </a:p>
          <a:p>
            <a:pPr marL="0" indent="0">
              <a:lnSpc>
                <a:spcPct val="100000"/>
              </a:lnSpc>
              <a:buNone/>
            </a:pPr>
            <a:r>
              <a:rPr lang="en-US" sz="3200" b="1" dirty="0">
                <a:solidFill>
                  <a:srgbClr val="822E7F"/>
                </a:solidFill>
                <a:latin typeface="Verdana" panose="020B0604030504040204" pitchFamily="34" charset="0"/>
                <a:ea typeface="Verdana" panose="020B0604030504040204" pitchFamily="34" charset="0"/>
                <a:cs typeface="Verdana" panose="020B0604030504040204" pitchFamily="34" charset="0"/>
              </a:rPr>
              <a:t>S</a:t>
            </a: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 – Supplementation</a:t>
            </a:r>
          </a:p>
          <a:p>
            <a:pPr marL="0" indent="0">
              <a:lnSpc>
                <a:spcPct val="100000"/>
              </a:lnSpc>
              <a:buNone/>
            </a:pPr>
            <a:r>
              <a:rPr lang="en-US" sz="3200" b="1" dirty="0">
                <a:solidFill>
                  <a:srgbClr val="275D38"/>
                </a:solidFill>
                <a:latin typeface="Verdana" panose="020B0604030504040204" pitchFamily="34" charset="0"/>
                <a:ea typeface="Verdana" panose="020B0604030504040204" pitchFamily="34" charset="0"/>
                <a:cs typeface="Verdana" panose="020B0604030504040204" pitchFamily="34" charset="0"/>
              </a:rPr>
              <a:t>E</a:t>
            </a:r>
            <a:r>
              <a:rPr lang="en-US" sz="2400" dirty="0">
                <a:latin typeface="Verdana" panose="020B0604030504040204" pitchFamily="34" charset="0"/>
                <a:ea typeface="Verdana" panose="020B0604030504040204" pitchFamily="34" charset="0"/>
                <a:cs typeface="Verdana" panose="020B0604030504040204" pitchFamily="34" charset="0"/>
              </a:rPr>
              <a:t> – Exercise</a:t>
            </a:r>
          </a:p>
          <a:p>
            <a:pPr marL="0" indent="0">
              <a:lnSpc>
                <a:spcPct val="100000"/>
              </a:lnSpc>
              <a:buNone/>
            </a:pPr>
            <a:r>
              <a:rPr lang="en-US" sz="3200" b="1" dirty="0">
                <a:solidFill>
                  <a:srgbClr val="822E7F"/>
                </a:solidFill>
                <a:latin typeface="Verdana" panose="020B0604030504040204" pitchFamily="34" charset="0"/>
                <a:ea typeface="Verdana" panose="020B0604030504040204" pitchFamily="34" charset="0"/>
                <a:cs typeface="Verdana" panose="020B0604030504040204" pitchFamily="34" charset="0"/>
              </a:rPr>
              <a:t>N</a:t>
            </a: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 – Nutrition</a:t>
            </a:r>
          </a:p>
          <a:p>
            <a:pPr marL="0" indent="0">
              <a:lnSpc>
                <a:spcPct val="100000"/>
              </a:lnSpc>
              <a:buNone/>
            </a:pPr>
            <a:r>
              <a:rPr lang="en-US" sz="3200" b="1" dirty="0">
                <a:solidFill>
                  <a:srgbClr val="275D38"/>
                </a:solidFill>
                <a:latin typeface="Verdana" panose="020B0604030504040204" pitchFamily="34" charset="0"/>
                <a:ea typeface="Verdana" panose="020B0604030504040204" pitchFamily="34" charset="0"/>
                <a:cs typeface="Verdana" panose="020B0604030504040204" pitchFamily="34" charset="0"/>
              </a:rPr>
              <a:t>S</a:t>
            </a:r>
            <a:r>
              <a:rPr lang="en-US" sz="2400" dirty="0">
                <a:latin typeface="Verdana" panose="020B0604030504040204" pitchFamily="34" charset="0"/>
                <a:ea typeface="Verdana" panose="020B0604030504040204" pitchFamily="34" charset="0"/>
                <a:cs typeface="Verdana" panose="020B0604030504040204" pitchFamily="34" charset="0"/>
              </a:rPr>
              <a:t> – Stress Management</a:t>
            </a:r>
          </a:p>
          <a:p>
            <a:pPr marL="0" indent="0">
              <a:lnSpc>
                <a:spcPct val="100000"/>
              </a:lnSpc>
              <a:buNone/>
            </a:pPr>
            <a:r>
              <a:rPr lang="en-US" sz="3200" b="1" dirty="0">
                <a:solidFill>
                  <a:srgbClr val="822E7F"/>
                </a:solidFill>
                <a:latin typeface="Verdana" panose="020B0604030504040204" pitchFamily="34" charset="0"/>
                <a:ea typeface="Verdana" panose="020B0604030504040204" pitchFamily="34" charset="0"/>
                <a:cs typeface="Verdana" panose="020B0604030504040204" pitchFamily="34" charset="0"/>
              </a:rPr>
              <a:t>E</a:t>
            </a: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 – Evaluation</a:t>
            </a:r>
          </a:p>
          <a:p>
            <a:pPr marL="0" indent="0">
              <a:lnSpc>
                <a:spcPct val="100000"/>
              </a:lnSpc>
              <a:buNone/>
            </a:pPr>
            <a:endPar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a:extLst>
              <a:ext uri="{FF2B5EF4-FFF2-40B4-BE49-F238E27FC236}">
                <a16:creationId xmlns:a16="http://schemas.microsoft.com/office/drawing/2014/main" id="{B62F902A-9FD1-4835-AEC9-2B8069FEA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0646" y="229729"/>
            <a:ext cx="1993362" cy="1596353"/>
          </a:xfrm>
          <a:prstGeom prst="rect">
            <a:avLst/>
          </a:prstGeom>
        </p:spPr>
      </p:pic>
      <p:pic>
        <p:nvPicPr>
          <p:cNvPr id="5" name="Picture 4">
            <a:extLst>
              <a:ext uri="{FF2B5EF4-FFF2-40B4-BE49-F238E27FC236}">
                <a16:creationId xmlns:a16="http://schemas.microsoft.com/office/drawing/2014/main" id="{D7DCA1FB-9EAA-488C-8158-7150557E36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2596" y="1961478"/>
            <a:ext cx="1828800" cy="1828800"/>
          </a:xfrm>
          <a:prstGeom prst="rect">
            <a:avLst/>
          </a:prstGeom>
        </p:spPr>
      </p:pic>
      <p:pic>
        <p:nvPicPr>
          <p:cNvPr id="18" name="Picture 17">
            <a:extLst>
              <a:ext uri="{FF2B5EF4-FFF2-40B4-BE49-F238E27FC236}">
                <a16:creationId xmlns:a16="http://schemas.microsoft.com/office/drawing/2014/main" id="{87C7772D-23E8-40C7-AED5-615648672E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2596" y="3966069"/>
            <a:ext cx="1828800" cy="1828800"/>
          </a:xfrm>
          <a:prstGeom prst="rect">
            <a:avLst/>
          </a:prstGeom>
        </p:spPr>
      </p:pic>
      <p:pic>
        <p:nvPicPr>
          <p:cNvPr id="20" name="Picture 19">
            <a:extLst>
              <a:ext uri="{FF2B5EF4-FFF2-40B4-BE49-F238E27FC236}">
                <a16:creationId xmlns:a16="http://schemas.microsoft.com/office/drawing/2014/main" id="{F0CB8D45-FE32-4A9F-A9BC-EA3794E4FE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41846" y="1961478"/>
            <a:ext cx="1828800" cy="1828800"/>
          </a:xfrm>
          <a:prstGeom prst="rect">
            <a:avLst/>
          </a:prstGeom>
        </p:spPr>
      </p:pic>
      <p:pic>
        <p:nvPicPr>
          <p:cNvPr id="26" name="Picture 25">
            <a:extLst>
              <a:ext uri="{FF2B5EF4-FFF2-40B4-BE49-F238E27FC236}">
                <a16:creationId xmlns:a16="http://schemas.microsoft.com/office/drawing/2014/main" id="{80DAA904-53F9-4BDE-B37F-432C727E57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41846" y="3966069"/>
            <a:ext cx="1828800" cy="1828800"/>
          </a:xfrm>
          <a:prstGeom prst="rect">
            <a:avLst/>
          </a:prstGeom>
        </p:spPr>
      </p:pic>
    </p:spTree>
    <p:extLst>
      <p:ext uri="{BB962C8B-B14F-4D97-AF65-F5344CB8AC3E}">
        <p14:creationId xmlns:p14="http://schemas.microsoft.com/office/powerpoint/2010/main" val="3125277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8D9E2-ADB6-48CF-9A99-DA17D6250796}"/>
              </a:ext>
            </a:extLst>
          </p:cNvPr>
          <p:cNvSpPr>
            <a:spLocks noGrp="1"/>
          </p:cNvSpPr>
          <p:nvPr>
            <p:ph type="title"/>
          </p:nvPr>
        </p:nvSpPr>
        <p:spPr/>
        <p:txBody>
          <a:bodyPr/>
          <a:lstStyle/>
          <a:p>
            <a:r>
              <a:rPr lang="en-US" b="1" dirty="0">
                <a:solidFill>
                  <a:srgbClr val="822E7F"/>
                </a:solidFill>
                <a:latin typeface="Verdana" panose="020B0604030504040204" pitchFamily="34" charset="0"/>
                <a:ea typeface="Verdana" panose="020B0604030504040204" pitchFamily="34" charset="0"/>
                <a:cs typeface="Verdana" panose="020B0604030504040204" pitchFamily="34" charset="0"/>
              </a:rPr>
              <a:t>Eight-Week Survey Results</a:t>
            </a:r>
            <a:endParaRPr lang="en-US" dirty="0"/>
          </a:p>
        </p:txBody>
      </p:sp>
      <p:sp>
        <p:nvSpPr>
          <p:cNvPr id="3" name="Text Placeholder 2">
            <a:extLst>
              <a:ext uri="{FF2B5EF4-FFF2-40B4-BE49-F238E27FC236}">
                <a16:creationId xmlns:a16="http://schemas.microsoft.com/office/drawing/2014/main" id="{5869F04A-BBFB-47BF-B6DA-1EB07C40E15C}"/>
              </a:ext>
            </a:extLst>
          </p:cNvPr>
          <p:cNvSpPr>
            <a:spLocks noGrp="1"/>
          </p:cNvSpPr>
          <p:nvPr>
            <p:ph type="body" sz="quarter" idx="11"/>
          </p:nvPr>
        </p:nvSpPr>
        <p:spPr>
          <a:xfrm>
            <a:off x="838200" y="2003425"/>
            <a:ext cx="10515600" cy="4254762"/>
          </a:xfrm>
        </p:spPr>
        <p:txBody>
          <a:bodyPr>
            <a:noAutofit/>
          </a:bodyPr>
          <a:lstStyle/>
          <a:p>
            <a:pPr lvl="0"/>
            <a:r>
              <a:rPr lang="en-US" sz="2000" b="1" dirty="0">
                <a:solidFill>
                  <a:srgbClr val="275D38"/>
                </a:solidFill>
                <a:latin typeface="Verdana" panose="020B0604030504040204" pitchFamily="34" charset="0"/>
                <a:ea typeface="Verdana" panose="020B0604030504040204" pitchFamily="34" charset="0"/>
              </a:rPr>
              <a:t>95% </a:t>
            </a:r>
            <a:r>
              <a:rPr lang="en-US" sz="2000" dirty="0">
                <a:latin typeface="Verdana" panose="020B0604030504040204" pitchFamily="34" charset="0"/>
                <a:ea typeface="Verdana" panose="020B0604030504040204" pitchFamily="34" charset="0"/>
              </a:rPr>
              <a:t>of people experienced an increase in their level of understanding about proper supplementation, exercise, nutrition, and sleep.</a:t>
            </a:r>
          </a:p>
          <a:p>
            <a:pPr lvl="0"/>
            <a:r>
              <a:rPr lang="en-US" sz="2000" b="1" dirty="0">
                <a:solidFill>
                  <a:srgbClr val="275D38"/>
                </a:solidFill>
                <a:latin typeface="Verdana" panose="020B0604030504040204" pitchFamily="34" charset="0"/>
                <a:ea typeface="Verdana" panose="020B0604030504040204" pitchFamily="34" charset="0"/>
              </a:rPr>
              <a:t>87% </a:t>
            </a:r>
            <a:r>
              <a:rPr lang="en-US" sz="2000" dirty="0">
                <a:latin typeface="Verdana" panose="020B0604030504040204" pitchFamily="34" charset="0"/>
                <a:ea typeface="Verdana" panose="020B0604030504040204" pitchFamily="34" charset="0"/>
              </a:rPr>
              <a:t>of individuals stated that Project b3 has helped improve mood, reduce stress, and/or increase motivation. </a:t>
            </a:r>
          </a:p>
          <a:p>
            <a:pPr lvl="0"/>
            <a:r>
              <a:rPr lang="en-US" sz="2000" b="1" dirty="0">
                <a:solidFill>
                  <a:srgbClr val="275D38"/>
                </a:solidFill>
                <a:latin typeface="Verdana" panose="020B0604030504040204" pitchFamily="34" charset="0"/>
                <a:ea typeface="Verdana" panose="020B0604030504040204" pitchFamily="34" charset="0"/>
              </a:rPr>
              <a:t>85% </a:t>
            </a:r>
            <a:r>
              <a:rPr lang="en-US" sz="2000" dirty="0">
                <a:latin typeface="Verdana" panose="020B0604030504040204" pitchFamily="34" charset="0"/>
                <a:ea typeface="Verdana" panose="020B0604030504040204" pitchFamily="34" charset="0"/>
              </a:rPr>
              <a:t>of people said the program was easy to incorporate into their daily routine</a:t>
            </a:r>
          </a:p>
          <a:p>
            <a:pPr lvl="0"/>
            <a:r>
              <a:rPr lang="en-US" sz="2000" b="1" dirty="0">
                <a:solidFill>
                  <a:srgbClr val="275D38"/>
                </a:solidFill>
                <a:latin typeface="Verdana" panose="020B0604030504040204" pitchFamily="34" charset="0"/>
                <a:ea typeface="Verdana" panose="020B0604030504040204" pitchFamily="34" charset="0"/>
              </a:rPr>
              <a:t>85% </a:t>
            </a:r>
            <a:r>
              <a:rPr lang="en-US" sz="2000" dirty="0">
                <a:latin typeface="Verdana" panose="020B0604030504040204" pitchFamily="34" charset="0"/>
                <a:ea typeface="Verdana" panose="020B0604030504040204" pitchFamily="34" charset="0"/>
              </a:rPr>
              <a:t>of people noticed an improvement in their physical health, fitness, and overall wellness.</a:t>
            </a:r>
          </a:p>
          <a:p>
            <a:pPr lvl="0"/>
            <a:r>
              <a:rPr lang="en-US" sz="2000" b="1" dirty="0">
                <a:solidFill>
                  <a:srgbClr val="275D38"/>
                </a:solidFill>
                <a:latin typeface="Verdana" panose="020B0604030504040204" pitchFamily="34" charset="0"/>
                <a:ea typeface="Verdana" panose="020B0604030504040204" pitchFamily="34" charset="0"/>
              </a:rPr>
              <a:t>4 out of 5 </a:t>
            </a:r>
            <a:r>
              <a:rPr lang="en-US" sz="2000" dirty="0">
                <a:latin typeface="Verdana" panose="020B0604030504040204" pitchFamily="34" charset="0"/>
                <a:ea typeface="Verdana" panose="020B0604030504040204" pitchFamily="34" charset="0"/>
              </a:rPr>
              <a:t>people said that Project b3 helped them control food cravings and reduce stress eating and that they feel better and better as time passed with Project b3 (better at week 4 than week 2; better at week 8 than week 4)</a:t>
            </a:r>
          </a:p>
          <a:p>
            <a:pPr lvl="0"/>
            <a:r>
              <a:rPr lang="en-US" sz="2000" b="1" dirty="0">
                <a:solidFill>
                  <a:srgbClr val="275D38"/>
                </a:solidFill>
                <a:latin typeface="Verdana" panose="020B0604030504040204" pitchFamily="34" charset="0"/>
                <a:ea typeface="Verdana" panose="020B0604030504040204" pitchFamily="34" charset="0"/>
              </a:rPr>
              <a:t>9 out of 10 </a:t>
            </a:r>
            <a:r>
              <a:rPr lang="en-US" sz="2000" dirty="0">
                <a:latin typeface="Verdana" panose="020B0604030504040204" pitchFamily="34" charset="0"/>
                <a:ea typeface="Verdana" panose="020B0604030504040204" pitchFamily="34" charset="0"/>
              </a:rPr>
              <a:t>people report after 8 weeks on Project b3 that they plan to continue with the products and program.</a:t>
            </a:r>
          </a:p>
        </p:txBody>
      </p:sp>
    </p:spTree>
    <p:extLst>
      <p:ext uri="{BB962C8B-B14F-4D97-AF65-F5344CB8AC3E}">
        <p14:creationId xmlns:p14="http://schemas.microsoft.com/office/powerpoint/2010/main" val="2733958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838200" y="3303548"/>
            <a:ext cx="10515600" cy="411238"/>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80571"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DISEASE STATUS</a:t>
            </a:r>
          </a:p>
        </p:txBody>
      </p:sp>
      <p:sp>
        <p:nvSpPr>
          <p:cNvPr id="9" name="TextBox 8"/>
          <p:cNvSpPr txBox="1"/>
          <p:nvPr/>
        </p:nvSpPr>
        <p:spPr>
          <a:xfrm>
            <a:off x="4171347"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“TYPICAL”</a:t>
            </a:r>
          </a:p>
        </p:txBody>
      </p:sp>
      <p:sp>
        <p:nvSpPr>
          <p:cNvPr id="11" name="TextBox 10"/>
          <p:cNvSpPr txBox="1"/>
          <p:nvPr/>
        </p:nvSpPr>
        <p:spPr>
          <a:xfrm>
            <a:off x="7802938"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OPTIMIZED</a:t>
            </a:r>
          </a:p>
        </p:txBody>
      </p:sp>
      <p:sp>
        <p:nvSpPr>
          <p:cNvPr id="13" name="TextBox 12"/>
          <p:cNvSpPr txBox="1"/>
          <p:nvPr/>
        </p:nvSpPr>
        <p:spPr>
          <a:xfrm>
            <a:off x="1378857" y="4193719"/>
            <a:ext cx="125185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Depression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Anxiety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Diabetes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Obesity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Heart Disease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Autoimmune</a:t>
            </a:r>
          </a:p>
        </p:txBody>
      </p:sp>
      <p:sp>
        <p:nvSpPr>
          <p:cNvPr id="15" name="TextBox 14"/>
          <p:cNvSpPr txBox="1"/>
          <p:nvPr/>
        </p:nvSpPr>
        <p:spPr>
          <a:xfrm>
            <a:off x="5159283" y="4193719"/>
            <a:ext cx="1061357" cy="1384995"/>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Fatigue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Tension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Sad</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Brain Fog</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Headaches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Acne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Eczema</a:t>
            </a:r>
          </a:p>
        </p:txBody>
      </p:sp>
      <p:sp>
        <p:nvSpPr>
          <p:cNvPr id="16" name="TextBox 15"/>
          <p:cNvSpPr txBox="1"/>
          <p:nvPr/>
        </p:nvSpPr>
        <p:spPr>
          <a:xfrm>
            <a:off x="8816075" y="4193719"/>
            <a:ext cx="97702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Energetic </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Calmness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Happy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Sharp</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Creative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Clear Skin</a:t>
            </a:r>
          </a:p>
        </p:txBody>
      </p:sp>
      <p:sp>
        <p:nvSpPr>
          <p:cNvPr id="3" name="Rectangle 2"/>
          <p:cNvSpPr/>
          <p:nvPr/>
        </p:nvSpPr>
        <p:spPr>
          <a:xfrm>
            <a:off x="2530928" y="4193719"/>
            <a:ext cx="1188357" cy="1200329"/>
          </a:xfrm>
          <a:prstGeom prst="rect">
            <a:avLst/>
          </a:prstGeom>
        </p:spPr>
        <p:txBody>
          <a:bodyPr wrap="square">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Arthritis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Fibromyalgia</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CFS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Dementia</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ADD / ADHD</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Alzheimer’s</a:t>
            </a:r>
          </a:p>
        </p:txBody>
      </p:sp>
      <p:sp>
        <p:nvSpPr>
          <p:cNvPr id="12" name="Rectangle 11"/>
          <p:cNvSpPr/>
          <p:nvPr/>
        </p:nvSpPr>
        <p:spPr>
          <a:xfrm>
            <a:off x="6157139" y="4193719"/>
            <a:ext cx="1188357" cy="1200329"/>
          </a:xfrm>
          <a:prstGeom prst="rect">
            <a:avLst/>
          </a:prstGeom>
        </p:spPr>
        <p:txBody>
          <a:bodyPr wrap="square">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Congestion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URTI’s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Joint Pain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Muscle Pain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Bloated </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Chubby</a:t>
            </a:r>
          </a:p>
        </p:txBody>
      </p:sp>
      <p:sp>
        <p:nvSpPr>
          <p:cNvPr id="14" name="TextBox 13"/>
          <p:cNvSpPr txBox="1"/>
          <p:nvPr/>
        </p:nvSpPr>
        <p:spPr>
          <a:xfrm>
            <a:off x="9822666" y="4193719"/>
            <a:ext cx="1073933" cy="1015663"/>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Rarely Sick</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Flexible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Lean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Strong</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Resilient</a:t>
            </a:r>
          </a:p>
        </p:txBody>
      </p:sp>
      <p:sp>
        <p:nvSpPr>
          <p:cNvPr id="18" name="TextBox 17"/>
          <p:cNvSpPr txBox="1"/>
          <p:nvPr/>
        </p:nvSpPr>
        <p:spPr>
          <a:xfrm>
            <a:off x="10594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1</a:t>
            </a:r>
          </a:p>
        </p:txBody>
      </p:sp>
      <p:sp>
        <p:nvSpPr>
          <p:cNvPr id="19" name="TextBox 18"/>
          <p:cNvSpPr txBox="1"/>
          <p:nvPr/>
        </p:nvSpPr>
        <p:spPr>
          <a:xfrm>
            <a:off x="912281"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RED</a:t>
            </a:r>
          </a:p>
        </p:txBody>
      </p:sp>
      <p:sp>
        <p:nvSpPr>
          <p:cNvPr id="20" name="TextBox 19"/>
          <p:cNvSpPr txBox="1"/>
          <p:nvPr/>
        </p:nvSpPr>
        <p:spPr>
          <a:xfrm>
            <a:off x="2474382"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ORANGE</a:t>
            </a:r>
          </a:p>
        </p:txBody>
      </p:sp>
      <p:sp>
        <p:nvSpPr>
          <p:cNvPr id="21" name="TextBox 20"/>
          <p:cNvSpPr txBox="1"/>
          <p:nvPr/>
        </p:nvSpPr>
        <p:spPr>
          <a:xfrm>
            <a:off x="4036483"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YELLOW</a:t>
            </a:r>
          </a:p>
        </p:txBody>
      </p:sp>
      <p:sp>
        <p:nvSpPr>
          <p:cNvPr id="22" name="TextBox 21"/>
          <p:cNvSpPr txBox="1"/>
          <p:nvPr/>
        </p:nvSpPr>
        <p:spPr>
          <a:xfrm>
            <a:off x="5588001"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GREEN</a:t>
            </a:r>
          </a:p>
        </p:txBody>
      </p:sp>
      <p:sp>
        <p:nvSpPr>
          <p:cNvPr id="23" name="TextBox 22"/>
          <p:cNvSpPr txBox="1"/>
          <p:nvPr/>
        </p:nvSpPr>
        <p:spPr>
          <a:xfrm>
            <a:off x="7171268"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BLUE</a:t>
            </a:r>
          </a:p>
        </p:txBody>
      </p:sp>
      <p:sp>
        <p:nvSpPr>
          <p:cNvPr id="24" name="TextBox 23"/>
          <p:cNvSpPr txBox="1"/>
          <p:nvPr/>
        </p:nvSpPr>
        <p:spPr>
          <a:xfrm>
            <a:off x="8722786"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INDIGO</a:t>
            </a:r>
          </a:p>
        </p:txBody>
      </p:sp>
      <p:sp>
        <p:nvSpPr>
          <p:cNvPr id="25" name="TextBox 24"/>
          <p:cNvSpPr txBox="1"/>
          <p:nvPr/>
        </p:nvSpPr>
        <p:spPr>
          <a:xfrm>
            <a:off x="10295467"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VIOLET</a:t>
            </a:r>
          </a:p>
        </p:txBody>
      </p:sp>
      <p:sp>
        <p:nvSpPr>
          <p:cNvPr id="26" name="Rectangle 25"/>
          <p:cNvSpPr/>
          <p:nvPr/>
        </p:nvSpPr>
        <p:spPr>
          <a:xfrm>
            <a:off x="838200" y="5646043"/>
            <a:ext cx="10515600" cy="411238"/>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21083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2</a:t>
            </a:r>
          </a:p>
        </p:txBody>
      </p:sp>
      <p:sp>
        <p:nvSpPr>
          <p:cNvPr id="28" name="TextBox 27"/>
          <p:cNvSpPr txBox="1"/>
          <p:nvPr/>
        </p:nvSpPr>
        <p:spPr>
          <a:xfrm>
            <a:off x="31571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3</a:t>
            </a:r>
          </a:p>
        </p:txBody>
      </p:sp>
      <p:sp>
        <p:nvSpPr>
          <p:cNvPr id="29" name="TextBox 28"/>
          <p:cNvSpPr txBox="1"/>
          <p:nvPr/>
        </p:nvSpPr>
        <p:spPr>
          <a:xfrm>
            <a:off x="42060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4</a:t>
            </a:r>
          </a:p>
        </p:txBody>
      </p:sp>
      <p:sp>
        <p:nvSpPr>
          <p:cNvPr id="30" name="TextBox 29"/>
          <p:cNvSpPr txBox="1"/>
          <p:nvPr/>
        </p:nvSpPr>
        <p:spPr>
          <a:xfrm>
            <a:off x="52548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5</a:t>
            </a:r>
          </a:p>
        </p:txBody>
      </p:sp>
      <p:sp>
        <p:nvSpPr>
          <p:cNvPr id="31" name="TextBox 30"/>
          <p:cNvSpPr txBox="1"/>
          <p:nvPr/>
        </p:nvSpPr>
        <p:spPr>
          <a:xfrm>
            <a:off x="63037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6</a:t>
            </a:r>
          </a:p>
        </p:txBody>
      </p:sp>
      <p:sp>
        <p:nvSpPr>
          <p:cNvPr id="32" name="TextBox 31"/>
          <p:cNvSpPr txBox="1"/>
          <p:nvPr/>
        </p:nvSpPr>
        <p:spPr>
          <a:xfrm>
            <a:off x="73525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7</a:t>
            </a:r>
          </a:p>
        </p:txBody>
      </p:sp>
      <p:sp>
        <p:nvSpPr>
          <p:cNvPr id="33" name="TextBox 32"/>
          <p:cNvSpPr txBox="1"/>
          <p:nvPr/>
        </p:nvSpPr>
        <p:spPr>
          <a:xfrm>
            <a:off x="84014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8</a:t>
            </a:r>
          </a:p>
        </p:txBody>
      </p:sp>
      <p:sp>
        <p:nvSpPr>
          <p:cNvPr id="34" name="TextBox 33"/>
          <p:cNvSpPr txBox="1"/>
          <p:nvPr/>
        </p:nvSpPr>
        <p:spPr>
          <a:xfrm>
            <a:off x="94502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9</a:t>
            </a:r>
          </a:p>
        </p:txBody>
      </p:sp>
      <p:sp>
        <p:nvSpPr>
          <p:cNvPr id="35" name="TextBox 34"/>
          <p:cNvSpPr txBox="1"/>
          <p:nvPr/>
        </p:nvSpPr>
        <p:spPr>
          <a:xfrm>
            <a:off x="10499126"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10</a:t>
            </a:r>
          </a:p>
        </p:txBody>
      </p:sp>
      <p:sp>
        <p:nvSpPr>
          <p:cNvPr id="36" name="Title 1"/>
          <p:cNvSpPr>
            <a:spLocks noGrp="1"/>
          </p:cNvSpPr>
          <p:nvPr>
            <p:ph type="title"/>
          </p:nvPr>
        </p:nvSpPr>
        <p:spPr>
          <a:xfrm>
            <a:off x="838200" y="503237"/>
            <a:ext cx="10515600" cy="1325563"/>
          </a:xfrm>
        </p:spPr>
        <p:txBody>
          <a:bodyPr>
            <a:noAutofit/>
          </a:bodyPr>
          <a:lstStyle/>
          <a:p>
            <a:r>
              <a:rPr lang="en-US" sz="2800" b="0" dirty="0">
                <a:solidFill>
                  <a:srgbClr val="822E7F"/>
                </a:solidFill>
                <a:ea typeface="Verdana" panose="020B0604030504040204" pitchFamily="34" charset="0"/>
              </a:rPr>
              <a:t>THE THREE THINGS YOU SHOULD KNOW ABOUT</a:t>
            </a:r>
            <a:br>
              <a:rPr lang="en-US" dirty="0">
                <a:solidFill>
                  <a:srgbClr val="402B56"/>
                </a:solidFill>
              </a:rPr>
            </a:br>
            <a:r>
              <a:rPr lang="en-US" dirty="0">
                <a:solidFill>
                  <a:srgbClr val="402B56"/>
                </a:solidFill>
              </a:rPr>
              <a:t>MENTAL WELLNESS</a:t>
            </a:r>
            <a:br>
              <a:rPr lang="en-US" dirty="0">
                <a:solidFill>
                  <a:srgbClr val="402B56"/>
                </a:solidFill>
              </a:rPr>
            </a:br>
            <a:endParaRPr lang="en-US" sz="2400" dirty="0">
              <a:solidFill>
                <a:srgbClr val="822E7F"/>
              </a:solidFill>
            </a:endParaRPr>
          </a:p>
        </p:txBody>
      </p:sp>
      <p:sp>
        <p:nvSpPr>
          <p:cNvPr id="37" name="Text Placeholder 2"/>
          <p:cNvSpPr>
            <a:spLocks noGrp="1"/>
          </p:cNvSpPr>
          <p:nvPr>
            <p:ph type="body" sz="quarter" idx="4294967295"/>
          </p:nvPr>
        </p:nvSpPr>
        <p:spPr>
          <a:xfrm>
            <a:off x="974002" y="1700814"/>
            <a:ext cx="11370398" cy="1111996"/>
          </a:xfrm>
          <a:prstGeom prst="rect">
            <a:avLst/>
          </a:prstGeom>
        </p:spPr>
        <p:txBody>
          <a:bodyPr>
            <a:noAutofit/>
          </a:bodyPr>
          <a:lstStyle/>
          <a:p>
            <a:pPr>
              <a:buFont typeface="+mj-lt"/>
              <a:buAutoNum type="arabicPeriod"/>
            </a:pPr>
            <a:r>
              <a:rPr lang="en-US" sz="1800" dirty="0">
                <a:solidFill>
                  <a:srgbClr val="4A3B6B"/>
                </a:solidFill>
                <a:ea typeface="Verdana" panose="020B0604030504040204" pitchFamily="34" charset="0"/>
              </a:rPr>
              <a:t>How you feel is not just in your head </a:t>
            </a:r>
            <a:r>
              <a:rPr lang="en-US" sz="1800" dirty="0">
                <a:solidFill>
                  <a:srgbClr val="4A3B6B"/>
                </a:solidFill>
                <a:ea typeface="Verdana" panose="020B0604030504040204" pitchFamily="34" charset="0"/>
                <a:cs typeface="Aller Light"/>
              </a:rPr>
              <a:t>—</a:t>
            </a:r>
            <a:r>
              <a:rPr lang="en-US" sz="1800" dirty="0">
                <a:solidFill>
                  <a:srgbClr val="4A3B6B"/>
                </a:solidFill>
                <a:ea typeface="Verdana" panose="020B0604030504040204" pitchFamily="34" charset="0"/>
              </a:rPr>
              <a:t> it’s also in your gut.</a:t>
            </a:r>
          </a:p>
          <a:p>
            <a:pPr>
              <a:buFont typeface="+mj-lt"/>
              <a:buAutoNum type="arabicPeriod"/>
            </a:pPr>
            <a:r>
              <a:rPr lang="en-US" sz="1800" dirty="0">
                <a:solidFill>
                  <a:srgbClr val="4A3B6B"/>
                </a:solidFill>
                <a:ea typeface="Verdana" panose="020B0604030504040204" pitchFamily="34" charset="0"/>
              </a:rPr>
              <a:t>Our “second brain” includes the microbiome and plays a major role in mental wellness.</a:t>
            </a:r>
          </a:p>
          <a:p>
            <a:pPr>
              <a:buFont typeface="+mj-lt"/>
              <a:buAutoNum type="arabicPeriod"/>
            </a:pPr>
            <a:r>
              <a:rPr lang="en-US" sz="1800" dirty="0">
                <a:solidFill>
                  <a:srgbClr val="4A3B6B"/>
                </a:solidFill>
                <a:ea typeface="Verdana" panose="020B0604030504040204" pitchFamily="34" charset="0"/>
              </a:rPr>
              <a:t>You can now DO something NATURALLY to improve your mental wellness. </a:t>
            </a:r>
          </a:p>
        </p:txBody>
      </p:sp>
      <p:sp>
        <p:nvSpPr>
          <p:cNvPr id="38" name="TextBox 37"/>
          <p:cNvSpPr txBox="1"/>
          <p:nvPr/>
        </p:nvSpPr>
        <p:spPr>
          <a:xfrm>
            <a:off x="838200" y="2997288"/>
            <a:ext cx="10515600" cy="276999"/>
          </a:xfrm>
          <a:prstGeom prst="rect">
            <a:avLst/>
          </a:prstGeom>
          <a:noFill/>
        </p:spPr>
        <p:txBody>
          <a:bodyPr wrap="square" rtlCol="0">
            <a:spAutoFit/>
          </a:bodyPr>
          <a:lstStyle/>
          <a:p>
            <a:r>
              <a:rPr lang="en-US" sz="1200" b="1" dirty="0">
                <a:solidFill>
                  <a:srgbClr val="3F2A56"/>
                </a:solidFill>
                <a:latin typeface="Verdana" panose="020B0604030504040204" pitchFamily="34" charset="0"/>
                <a:ea typeface="Verdana" panose="020B0604030504040204" pitchFamily="34" charset="0"/>
                <a:cs typeface="Verdana" panose="020B0604030504040204" pitchFamily="34" charset="0"/>
              </a:rPr>
              <a:t>WHERE ARE YOU ON THE MENTAL WELLNESS CONTINUUM? </a:t>
            </a:r>
            <a:r>
              <a:rPr lang="en-US" sz="1200" i="1" dirty="0">
                <a:solidFill>
                  <a:srgbClr val="3F2A56"/>
                </a:solidFill>
                <a:latin typeface="Verdana" panose="020B0604030504040204" pitchFamily="34" charset="0"/>
                <a:ea typeface="Verdana" panose="020B0604030504040204" pitchFamily="34" charset="0"/>
                <a:cs typeface="Verdana" panose="020B0604030504040204" pitchFamily="34" charset="0"/>
              </a:rPr>
              <a:t>(Circle your current number)</a:t>
            </a:r>
          </a:p>
        </p:txBody>
      </p:sp>
      <p:sp>
        <p:nvSpPr>
          <p:cNvPr id="5" name="Oval 4"/>
          <p:cNvSpPr/>
          <p:nvPr/>
        </p:nvSpPr>
        <p:spPr>
          <a:xfrm>
            <a:off x="1133463" y="5561207"/>
            <a:ext cx="564775" cy="564775"/>
          </a:xfrm>
          <a:prstGeom prst="ellipse">
            <a:avLst/>
          </a:prstGeom>
          <a:solidFill>
            <a:srgbClr val="800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2697437" y="5561207"/>
            <a:ext cx="564775" cy="564775"/>
          </a:xfrm>
          <a:prstGeom prst="ellipse">
            <a:avLst/>
          </a:prstGeom>
          <a:solidFill>
            <a:srgbClr val="FF66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4261411" y="5561207"/>
            <a:ext cx="564775" cy="564775"/>
          </a:xfrm>
          <a:prstGeom prst="ellipse">
            <a:avLst/>
          </a:prstGeom>
          <a:solidFill>
            <a:srgbClr val="FFFF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5825385" y="5561207"/>
            <a:ext cx="564775" cy="564775"/>
          </a:xfrm>
          <a:prstGeom prst="ellipse">
            <a:avLst/>
          </a:prstGeom>
          <a:solidFill>
            <a:srgbClr val="008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7389359" y="5561207"/>
            <a:ext cx="564775" cy="564775"/>
          </a:xfrm>
          <a:prstGeom prst="ellipse">
            <a:avLst/>
          </a:prstGeom>
          <a:solidFill>
            <a:srgbClr val="0000FF"/>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8953333" y="5561207"/>
            <a:ext cx="564775" cy="564775"/>
          </a:xfrm>
          <a:prstGeom prst="ellipse">
            <a:avLst/>
          </a:prstGeom>
          <a:solidFill>
            <a:srgbClr val="00009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10517306" y="5561207"/>
            <a:ext cx="564775" cy="564775"/>
          </a:xfrm>
          <a:prstGeom prst="ellipse">
            <a:avLst/>
          </a:prstGeom>
          <a:solidFill>
            <a:srgbClr val="660066"/>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13425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18204" y="5587225"/>
            <a:ext cx="5177796" cy="609313"/>
          </a:xfrm>
          <a:prstGeom prst="rect">
            <a:avLst/>
          </a:prstGeom>
          <a:solidFill>
            <a:srgbClr val="3F2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Verdana" panose="020B0604030504040204" pitchFamily="34" charset="0"/>
                <a:ea typeface="Verdana" panose="020B0604030504040204" pitchFamily="34" charset="0"/>
                <a:cs typeface="Verdana" panose="020B0604030504040204" pitchFamily="34" charset="0"/>
              </a:rPr>
              <a:t>BUT IS THIS THE RIGHT SOLUTON?</a:t>
            </a:r>
          </a:p>
        </p:txBody>
      </p:sp>
      <p:sp>
        <p:nvSpPr>
          <p:cNvPr id="2" name="Title 1"/>
          <p:cNvSpPr>
            <a:spLocks noGrp="1"/>
          </p:cNvSpPr>
          <p:nvPr>
            <p:ph type="title"/>
          </p:nvPr>
        </p:nvSpPr>
        <p:spPr/>
        <p:txBody>
          <a:bodyPr>
            <a:noAutofit/>
          </a:bodyPr>
          <a:lstStyle/>
          <a:p>
            <a:r>
              <a:rPr lang="en-US" sz="4000" b="1" dirty="0">
                <a:solidFill>
                  <a:srgbClr val="3F2A56"/>
                </a:solidFill>
                <a:latin typeface="Verdana" panose="020B0604030504040204" pitchFamily="34" charset="0"/>
                <a:ea typeface="Verdana" panose="020B0604030504040204" pitchFamily="34" charset="0"/>
                <a:cs typeface="Verdana" panose="020B0604030504040204" pitchFamily="34" charset="0"/>
              </a:rPr>
              <a:t>The NEW Science of</a:t>
            </a:r>
            <a:br>
              <a:rPr lang="en-US" sz="4000" b="1" dirty="0">
                <a:solidFill>
                  <a:srgbClr val="3F2A56"/>
                </a:solidFill>
                <a:latin typeface="Verdana" panose="020B0604030504040204" pitchFamily="34" charset="0"/>
                <a:ea typeface="Verdana" panose="020B0604030504040204" pitchFamily="34" charset="0"/>
                <a:cs typeface="Verdana" panose="020B0604030504040204" pitchFamily="34" charset="0"/>
              </a:rPr>
            </a:br>
            <a:r>
              <a:rPr lang="en-US" sz="4000" b="1" dirty="0">
                <a:solidFill>
                  <a:srgbClr val="3F2A56"/>
                </a:solidFill>
                <a:latin typeface="Verdana" panose="020B0604030504040204" pitchFamily="34" charset="0"/>
                <a:ea typeface="Verdana" panose="020B0604030504040204" pitchFamily="34" charset="0"/>
                <a:cs typeface="Verdana" panose="020B0604030504040204" pitchFamily="34" charset="0"/>
              </a:rPr>
              <a:t>Mental Wellness</a:t>
            </a:r>
          </a:p>
        </p:txBody>
      </p:sp>
      <p:sp>
        <p:nvSpPr>
          <p:cNvPr id="3" name="Text Placeholder 2"/>
          <p:cNvSpPr>
            <a:spLocks noGrp="1"/>
          </p:cNvSpPr>
          <p:nvPr>
            <p:ph type="body" sz="quarter" idx="11"/>
          </p:nvPr>
        </p:nvSpPr>
        <p:spPr>
          <a:xfrm>
            <a:off x="838200" y="1931335"/>
            <a:ext cx="6019800" cy="3559175"/>
          </a:xfrm>
        </p:spPr>
        <p:txBody>
          <a:bodyPr>
            <a:noAutofit/>
          </a:bodyPr>
          <a:lstStyle/>
          <a:p>
            <a:pPr marL="0" indent="0">
              <a:buNone/>
            </a:pPr>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Science has forever focused on the BRAIN as the primary source to addressing mental wellness problems &amp; answers. </a:t>
            </a:r>
          </a:p>
          <a:p>
            <a:pPr marL="0" indent="0">
              <a:buNone/>
            </a:pPr>
            <a:endPar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We’ve been relying highly on antidepressants and other forms of serotonin reuptake inhibitors (SSRIs) to resolve these issues.</a:t>
            </a:r>
          </a:p>
        </p:txBody>
      </p:sp>
      <p:pic>
        <p:nvPicPr>
          <p:cNvPr id="10" name="Picture 9">
            <a:extLst>
              <a:ext uri="{FF2B5EF4-FFF2-40B4-BE49-F238E27FC236}">
                <a16:creationId xmlns:a16="http://schemas.microsoft.com/office/drawing/2014/main" id="{12A306A0-D21D-4B25-B73B-5954C2856FA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92471" y="1895407"/>
            <a:ext cx="4917871" cy="2981459"/>
          </a:xfrm>
          <a:prstGeom prst="rect">
            <a:avLst/>
          </a:prstGeom>
        </p:spPr>
      </p:pic>
    </p:spTree>
    <p:extLst>
      <p:ext uri="{BB962C8B-B14F-4D97-AF65-F5344CB8AC3E}">
        <p14:creationId xmlns:p14="http://schemas.microsoft.com/office/powerpoint/2010/main" val="3437534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a:solidFill>
                  <a:srgbClr val="3F2A56"/>
                </a:solidFill>
                <a:latin typeface="Verdana" panose="020B0604030504040204" pitchFamily="34" charset="0"/>
                <a:ea typeface="Verdana" panose="020B0604030504040204" pitchFamily="34" charset="0"/>
                <a:cs typeface="Verdana" panose="020B0604030504040204" pitchFamily="34" charset="0"/>
              </a:rPr>
              <a:t>RECENT SCIENTIFIC </a:t>
            </a:r>
            <a:br>
              <a:rPr lang="en-US" sz="4000" b="1" dirty="0">
                <a:solidFill>
                  <a:srgbClr val="3F2A56"/>
                </a:solidFill>
                <a:latin typeface="Verdana" panose="020B0604030504040204" pitchFamily="34" charset="0"/>
                <a:ea typeface="Verdana" panose="020B0604030504040204" pitchFamily="34" charset="0"/>
                <a:cs typeface="Verdana" panose="020B0604030504040204" pitchFamily="34" charset="0"/>
              </a:rPr>
            </a:br>
            <a:r>
              <a:rPr lang="en-US" sz="4000" b="1" dirty="0">
                <a:solidFill>
                  <a:srgbClr val="3F2A56"/>
                </a:solidFill>
                <a:latin typeface="Verdana" panose="020B0604030504040204" pitchFamily="34" charset="0"/>
                <a:ea typeface="Verdana" panose="020B0604030504040204" pitchFamily="34" charset="0"/>
                <a:cs typeface="Verdana" panose="020B0604030504040204" pitchFamily="34" charset="0"/>
              </a:rPr>
              <a:t>DISCOVERIES</a:t>
            </a:r>
          </a:p>
        </p:txBody>
      </p:sp>
      <p:sp>
        <p:nvSpPr>
          <p:cNvPr id="3" name="Text Placeholder 2"/>
          <p:cNvSpPr>
            <a:spLocks noGrp="1"/>
          </p:cNvSpPr>
          <p:nvPr>
            <p:ph type="body" sz="quarter" idx="11"/>
          </p:nvPr>
        </p:nvSpPr>
        <p:spPr>
          <a:xfrm>
            <a:off x="838200" y="2003425"/>
            <a:ext cx="6154271" cy="4321175"/>
          </a:xfrm>
        </p:spPr>
        <p:txBody>
          <a:bodyPr>
            <a:noAutofit/>
          </a:bodyPr>
          <a:lstStyle/>
          <a:p>
            <a:pPr marL="342900" indent="-342900">
              <a:buFont typeface="Arial" charset="0"/>
              <a:buChar char="•"/>
            </a:pPr>
            <a:r>
              <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Science now tells us that we actually have a </a:t>
            </a:r>
            <a:r>
              <a:rPr lang="en-US"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SECOND BRAIN</a:t>
            </a:r>
            <a:r>
              <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br>
              <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endPar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charset="0"/>
              <a:buChar char="•"/>
            </a:pPr>
            <a:r>
              <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There has been a massive scientific shift towards the </a:t>
            </a:r>
            <a:r>
              <a:rPr lang="en-US"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MICROBIOME</a:t>
            </a:r>
            <a:r>
              <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also known as our gut and second brain, as being the source to addressing mental wellness issues.</a:t>
            </a:r>
          </a:p>
          <a:p>
            <a:pPr marL="0" indent="0">
              <a:buNone/>
            </a:pPr>
            <a:endParaRPr lang="en-US"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p:cNvSpPr/>
          <p:nvPr/>
        </p:nvSpPr>
        <p:spPr>
          <a:xfrm>
            <a:off x="3609474" y="6192253"/>
            <a:ext cx="4844715" cy="665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27144" y="0"/>
            <a:ext cx="4564856" cy="6858000"/>
          </a:xfrm>
          <a:prstGeom prst="rect">
            <a:avLst/>
          </a:prstGeom>
        </p:spPr>
      </p:pic>
    </p:spTree>
    <p:extLst>
      <p:ext uri="{BB962C8B-B14F-4D97-AF65-F5344CB8AC3E}">
        <p14:creationId xmlns:p14="http://schemas.microsoft.com/office/powerpoint/2010/main" val="4146975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63F4ECE-BA9E-4A00-8DFD-1F59BF9E1B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31195" y="748659"/>
            <a:ext cx="1922162" cy="5627382"/>
          </a:xfrm>
          <a:prstGeom prst="rect">
            <a:avLst/>
          </a:prstGeom>
        </p:spPr>
      </p:pic>
      <p:sp>
        <p:nvSpPr>
          <p:cNvPr id="6" name="Rectangle 5"/>
          <p:cNvSpPr/>
          <p:nvPr/>
        </p:nvSpPr>
        <p:spPr>
          <a:xfrm>
            <a:off x="838200" y="5238840"/>
            <a:ext cx="4164273" cy="1042898"/>
          </a:xfrm>
          <a:prstGeom prst="rect">
            <a:avLst/>
          </a:prstGeom>
          <a:solidFill>
            <a:srgbClr val="3F2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Verdana" panose="020B0604030504040204" pitchFamily="34" charset="0"/>
                <a:ea typeface="Verdana" panose="020B0604030504040204" pitchFamily="34" charset="0"/>
                <a:cs typeface="Verdana" panose="020B0604030504040204" pitchFamily="34" charset="0"/>
              </a:rPr>
              <a:t>YOUR GUT IS CONSIDERED YOUR SECOND BRAIN</a:t>
            </a:r>
          </a:p>
        </p:txBody>
      </p:sp>
      <p:sp>
        <p:nvSpPr>
          <p:cNvPr id="2" name="Title 1"/>
          <p:cNvSpPr>
            <a:spLocks noGrp="1"/>
          </p:cNvSpPr>
          <p:nvPr>
            <p:ph type="title"/>
          </p:nvPr>
        </p:nvSpPr>
        <p:spPr/>
        <p:txBody>
          <a:bodyPr>
            <a:normAutofit/>
          </a:bodyPr>
          <a:lstStyle/>
          <a:p>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DID YOU KNOW?</a:t>
            </a:r>
          </a:p>
        </p:txBody>
      </p:sp>
      <p:sp>
        <p:nvSpPr>
          <p:cNvPr id="3" name="Text Placeholder 2"/>
          <p:cNvSpPr>
            <a:spLocks noGrp="1"/>
          </p:cNvSpPr>
          <p:nvPr>
            <p:ph type="body" sz="quarter" idx="11"/>
          </p:nvPr>
        </p:nvSpPr>
        <p:spPr>
          <a:xfrm>
            <a:off x="838200" y="1690688"/>
            <a:ext cx="8077200" cy="3198812"/>
          </a:xfrm>
        </p:spPr>
        <p:txBody>
          <a:bodyPr vert="horz" lIns="91440" tIns="45720" rIns="91440" bIns="45720" rtlCol="0" anchor="t">
            <a:noAutofit/>
          </a:bodyPr>
          <a:lstStyle/>
          <a:p>
            <a:pPr marL="342900" indent="-342900">
              <a:buFont typeface="Arial" charset="0"/>
              <a:buChar char="•"/>
            </a:pPr>
            <a:r>
              <a:rPr lang="en-US"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90% of the cells in your body are non-human</a:t>
            </a:r>
            <a:br>
              <a:rPr lang="en-US"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endParaRPr lang="en-US" sz="5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lvl="1">
              <a:buClr>
                <a:srgbClr val="604A7B"/>
              </a:buClr>
              <a:buFont typeface="Arial" charset="0"/>
              <a:buChar char="•"/>
            </a:pPr>
            <a:r>
              <a:rPr lang="en-US" sz="2000" dirty="0">
                <a:solidFill>
                  <a:srgbClr val="3F2A56"/>
                </a:solidFill>
                <a:latin typeface="Verdana" panose="020B0604030504040204" pitchFamily="34" charset="0"/>
                <a:ea typeface="Verdana" panose="020B0604030504040204" pitchFamily="34" charset="0"/>
                <a:cs typeface="Verdana" panose="020B0604030504040204" pitchFamily="34" charset="0"/>
              </a:rPr>
              <a:t>Human genes = ~23,000</a:t>
            </a:r>
          </a:p>
          <a:p>
            <a:pPr lvl="1">
              <a:buClr>
                <a:srgbClr val="604A7B"/>
              </a:buClr>
              <a:buFont typeface="Arial" charset="0"/>
              <a:buChar char="•"/>
            </a:pPr>
            <a:r>
              <a:rPr lang="en-US" sz="2000" dirty="0">
                <a:solidFill>
                  <a:srgbClr val="3F2A56"/>
                </a:solidFill>
                <a:latin typeface="Verdana" panose="020B0604030504040204" pitchFamily="34" charset="0"/>
                <a:ea typeface="Verdana" panose="020B0604030504040204" pitchFamily="34" charset="0"/>
                <a:cs typeface="Verdana" panose="020B0604030504040204" pitchFamily="34" charset="0"/>
              </a:rPr>
              <a:t>Bacterial genes= ~20 million </a:t>
            </a:r>
          </a:p>
          <a:p>
            <a:pPr marL="457200" lvl="1" indent="0">
              <a:buClr>
                <a:srgbClr val="604A7B"/>
              </a:buClr>
              <a:buNone/>
            </a:pPr>
            <a:r>
              <a:rPr lang="en-US" sz="2000" dirty="0">
                <a:solidFill>
                  <a:srgbClr val="3F2A56"/>
                </a:solidFill>
                <a:latin typeface="Verdana" panose="020B0604030504040204" pitchFamily="34" charset="0"/>
                <a:ea typeface="Verdana" panose="020B0604030504040204" pitchFamily="34" charset="0"/>
                <a:cs typeface="Verdana" panose="020B0604030504040204" pitchFamily="34" charset="0"/>
              </a:rPr>
              <a:t>(~1,000x </a:t>
            </a:r>
            <a:r>
              <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rPr>
              <a:t>MORE</a:t>
            </a:r>
            <a:r>
              <a:rPr lang="en-US" sz="2000" dirty="0">
                <a:solidFill>
                  <a:srgbClr val="3F2A56"/>
                </a:solidFill>
                <a:latin typeface="Verdana" panose="020B0604030504040204" pitchFamily="34" charset="0"/>
                <a:ea typeface="Verdana" panose="020B0604030504040204" pitchFamily="34" charset="0"/>
                <a:cs typeface="Verdana" panose="020B0604030504040204" pitchFamily="34" charset="0"/>
              </a:rPr>
              <a:t> than human genes)</a:t>
            </a:r>
            <a:endPar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charset="0"/>
              <a:buChar char="•"/>
            </a:pPr>
            <a:r>
              <a:rPr lang="en-US"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The microbiome is an ecological community of trillions of bacteria living symbiotically in/on our body</a:t>
            </a:r>
            <a:br>
              <a:rPr lang="en-US"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endParaRPr lang="en-US" sz="5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800100" lvl="1" indent="-342900">
              <a:buFont typeface="Arial" charset="0"/>
              <a:buChar char="•"/>
            </a:pPr>
            <a:r>
              <a:rPr lang="en-US" sz="2000" dirty="0">
                <a:solidFill>
                  <a:srgbClr val="604A7B"/>
                </a:solidFill>
                <a:latin typeface="Verdana" panose="020B0604030504040204" pitchFamily="34" charset="0"/>
                <a:ea typeface="Verdana" panose="020B0604030504040204" pitchFamily="34" charset="0"/>
                <a:cs typeface="Verdana" panose="020B0604030504040204" pitchFamily="34" charset="0"/>
              </a:rPr>
              <a:t>“2</a:t>
            </a:r>
            <a:r>
              <a:rPr lang="en-US" sz="2000" baseline="30000" dirty="0">
                <a:solidFill>
                  <a:srgbClr val="604A7B"/>
                </a:solidFill>
                <a:latin typeface="Verdana" panose="020B0604030504040204" pitchFamily="34" charset="0"/>
                <a:ea typeface="Verdana" panose="020B0604030504040204" pitchFamily="34" charset="0"/>
                <a:cs typeface="Verdana" panose="020B0604030504040204" pitchFamily="34" charset="0"/>
              </a:rPr>
              <a:t>nd</a:t>
            </a:r>
            <a:r>
              <a:rPr lang="en-US" sz="2000" dirty="0">
                <a:solidFill>
                  <a:srgbClr val="604A7B"/>
                </a:solidFill>
                <a:latin typeface="Verdana" panose="020B0604030504040204" pitchFamily="34" charset="0"/>
                <a:ea typeface="Verdana" panose="020B0604030504040204" pitchFamily="34" charset="0"/>
                <a:cs typeface="Verdana" panose="020B0604030504040204" pitchFamily="34" charset="0"/>
              </a:rPr>
              <a:t> Brain” = 3-4 lbs (approximately the same size as our 1</a:t>
            </a:r>
            <a:r>
              <a:rPr lang="en-US" sz="2000" baseline="30000" dirty="0">
                <a:solidFill>
                  <a:srgbClr val="604A7B"/>
                </a:solidFill>
                <a:latin typeface="Verdana" panose="020B0604030504040204" pitchFamily="34" charset="0"/>
                <a:ea typeface="Verdana" panose="020B0604030504040204" pitchFamily="34" charset="0"/>
                <a:cs typeface="Verdana" panose="020B0604030504040204" pitchFamily="34" charset="0"/>
              </a:rPr>
              <a:t>st</a:t>
            </a:r>
            <a:r>
              <a:rPr lang="en-US" sz="2000" dirty="0">
                <a:solidFill>
                  <a:srgbClr val="604A7B"/>
                </a:solidFill>
                <a:latin typeface="Verdana" panose="020B0604030504040204" pitchFamily="34" charset="0"/>
                <a:ea typeface="Verdana" panose="020B0604030504040204" pitchFamily="34" charset="0"/>
                <a:cs typeface="Verdana" panose="020B0604030504040204" pitchFamily="34" charset="0"/>
              </a:rPr>
              <a:t> brain)</a:t>
            </a:r>
          </a:p>
        </p:txBody>
      </p:sp>
    </p:spTree>
    <p:extLst>
      <p:ext uri="{BB962C8B-B14F-4D97-AF65-F5344CB8AC3E}">
        <p14:creationId xmlns:p14="http://schemas.microsoft.com/office/powerpoint/2010/main" val="319268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a:solidFill>
                  <a:srgbClr val="3F2A56"/>
                </a:solidFill>
                <a:latin typeface="Verdana" panose="020B0604030504040204" pitchFamily="34" charset="0"/>
                <a:ea typeface="Verdana" panose="020B0604030504040204" pitchFamily="34" charset="0"/>
                <a:cs typeface="Verdana" panose="020B0604030504040204" pitchFamily="34" charset="0"/>
              </a:rPr>
              <a:t>HOW IMPORTANT IS YOUR </a:t>
            </a:r>
            <a:br>
              <a:rPr lang="en-US" sz="4000" b="1" dirty="0">
                <a:solidFill>
                  <a:srgbClr val="3F2A56"/>
                </a:solidFill>
                <a:latin typeface="Verdana" panose="020B0604030504040204" pitchFamily="34" charset="0"/>
                <a:ea typeface="Verdana" panose="020B0604030504040204" pitchFamily="34" charset="0"/>
                <a:cs typeface="Verdana" panose="020B0604030504040204" pitchFamily="34" charset="0"/>
              </a:rPr>
            </a:br>
            <a:r>
              <a:rPr lang="en-US" sz="4000" b="1" dirty="0">
                <a:solidFill>
                  <a:srgbClr val="3F2A56"/>
                </a:solidFill>
                <a:latin typeface="Verdana" panose="020B0604030504040204" pitchFamily="34" charset="0"/>
                <a:ea typeface="Verdana" panose="020B0604030504040204" pitchFamily="34" charset="0"/>
                <a:cs typeface="Verdana" panose="020B0604030504040204" pitchFamily="34" charset="0"/>
              </a:rPr>
              <a:t>MICROBIOME?</a:t>
            </a:r>
          </a:p>
        </p:txBody>
      </p:sp>
      <p:sp>
        <p:nvSpPr>
          <p:cNvPr id="3" name="Text Placeholder 2"/>
          <p:cNvSpPr>
            <a:spLocks noGrp="1"/>
          </p:cNvSpPr>
          <p:nvPr>
            <p:ph type="body" sz="quarter" idx="11"/>
          </p:nvPr>
        </p:nvSpPr>
        <p:spPr>
          <a:xfrm>
            <a:off x="838201" y="1763576"/>
            <a:ext cx="6081065" cy="2488832"/>
          </a:xfrm>
        </p:spPr>
        <p:txBody>
          <a:bodyPr>
            <a:noAutofit/>
          </a:bodyPr>
          <a:lstStyle/>
          <a:p>
            <a:pPr marL="342900" indent="-342900">
              <a:buFont typeface="Arial" charset="0"/>
              <a:buChar char="•"/>
            </a:pP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Communicates with the brain to regulate health, weight, immune function, digestive function, mood, and overall mental health. </a:t>
            </a:r>
            <a:b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endParaRPr lang="en-US" sz="5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charset="0"/>
              <a:buChar char="•"/>
            </a:pP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What we put in our bodies affects the microbiome, which in turn affects our mind and other crucial bodily systems</a:t>
            </a:r>
          </a:p>
        </p:txBody>
      </p:sp>
      <p:sp>
        <p:nvSpPr>
          <p:cNvPr id="8" name="Rectangle 7"/>
          <p:cNvSpPr/>
          <p:nvPr/>
        </p:nvSpPr>
        <p:spPr>
          <a:xfrm>
            <a:off x="1251284" y="4056878"/>
            <a:ext cx="2085474" cy="362837"/>
          </a:xfrm>
          <a:prstGeom prst="rect">
            <a:avLst/>
          </a:prstGeom>
          <a:solidFill>
            <a:srgbClr val="3F2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Verdana" panose="020B0604030504040204" pitchFamily="34" charset="0"/>
                <a:ea typeface="Verdana" panose="020B0604030504040204" pitchFamily="34" charset="0"/>
                <a:cs typeface="Verdana" panose="020B0604030504040204" pitchFamily="34" charset="0"/>
              </a:rPr>
              <a:t>IN BALANCE</a:t>
            </a:r>
          </a:p>
        </p:txBody>
      </p:sp>
      <p:sp>
        <p:nvSpPr>
          <p:cNvPr id="5" name="TextBox 4"/>
          <p:cNvSpPr txBox="1"/>
          <p:nvPr/>
        </p:nvSpPr>
        <p:spPr>
          <a:xfrm>
            <a:off x="1219200" y="4419715"/>
            <a:ext cx="2149642" cy="400110"/>
          </a:xfrm>
          <a:prstGeom prst="rect">
            <a:avLst/>
          </a:prstGeom>
          <a:noFill/>
        </p:spPr>
        <p:txBody>
          <a:bodyPr wrap="square" rtlCol="0">
            <a:spAutoFit/>
          </a:bodyPr>
          <a:lstStyle/>
          <a:p>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Feeling Great</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10" name="Rectangle 9"/>
          <p:cNvSpPr/>
          <p:nvPr/>
        </p:nvSpPr>
        <p:spPr>
          <a:xfrm>
            <a:off x="1219200" y="4918183"/>
            <a:ext cx="2857729" cy="362837"/>
          </a:xfrm>
          <a:prstGeom prst="rect">
            <a:avLst/>
          </a:prstGeom>
          <a:solidFill>
            <a:srgbClr val="3F2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Verdana" panose="020B0604030504040204" pitchFamily="34" charset="0"/>
                <a:ea typeface="Verdana" panose="020B0604030504040204" pitchFamily="34" charset="0"/>
                <a:cs typeface="Verdana" panose="020B0604030504040204" pitchFamily="34" charset="0"/>
              </a:rPr>
              <a:t>OUT OF BALANCE</a:t>
            </a:r>
          </a:p>
        </p:txBody>
      </p:sp>
      <p:sp>
        <p:nvSpPr>
          <p:cNvPr id="11" name="TextBox 10"/>
          <p:cNvSpPr txBox="1"/>
          <p:nvPr/>
        </p:nvSpPr>
        <p:spPr>
          <a:xfrm>
            <a:off x="1187116" y="5281020"/>
            <a:ext cx="5530207" cy="984885"/>
          </a:xfrm>
          <a:prstGeom prst="rect">
            <a:avLst/>
          </a:prstGeom>
          <a:noFill/>
        </p:spPr>
        <p:txBody>
          <a:bodyPr wrap="square" rtlCol="0" anchor="t">
            <a:spAutoFit/>
          </a:bodyPr>
          <a:lstStyle/>
          <a:p>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Feeling fatigue, sad, tense, hungry, heavy, bloated, confused, stiff/sore</a:t>
            </a:r>
          </a:p>
          <a:p>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13" name="Text Placeholder 2"/>
          <p:cNvSpPr txBox="1">
            <a:spLocks/>
          </p:cNvSpPr>
          <p:nvPr/>
        </p:nvSpPr>
        <p:spPr>
          <a:xfrm>
            <a:off x="7384951" y="1758042"/>
            <a:ext cx="1936849" cy="180430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604A7B"/>
                </a:solidFill>
                <a:latin typeface="Verdana" panose="020B0604030504040204" pitchFamily="34" charset="0"/>
                <a:ea typeface="Verdana" panose="020B0604030504040204" pitchFamily="34" charset="0"/>
                <a:cs typeface="Verdana" panose="020B0604030504040204" pitchFamily="34" charset="0"/>
              </a:rPr>
              <a:t>The microbiome plays an important role in the way you feel mentally &amp; physically.</a:t>
            </a:r>
          </a:p>
        </p:txBody>
      </p:sp>
      <p:sp>
        <p:nvSpPr>
          <p:cNvPr id="14" name="Oval 13"/>
          <p:cNvSpPr/>
          <p:nvPr/>
        </p:nvSpPr>
        <p:spPr>
          <a:xfrm>
            <a:off x="9514386" y="2384385"/>
            <a:ext cx="1574157" cy="1574157"/>
          </a:xfrm>
          <a:prstGeom prst="ellipse">
            <a:avLst/>
          </a:prstGeom>
          <a:noFill/>
          <a:ln w="38100">
            <a:solidFill>
              <a:srgbClr val="3F2A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7013762" y="4942466"/>
            <a:ext cx="2408026" cy="1323439"/>
          </a:xfrm>
          <a:prstGeom prst="rect">
            <a:avLst/>
          </a:prstGeom>
        </p:spPr>
        <p:txBody>
          <a:bodyPr wrap="square">
            <a:spAutoFit/>
          </a:bodyPr>
          <a:lstStyle/>
          <a:p>
            <a:pPr algn="ctr"/>
            <a:r>
              <a:rPr lang="en-US" sz="2000" b="1" dirty="0">
                <a:solidFill>
                  <a:srgbClr val="82287E"/>
                </a:solidFill>
                <a:latin typeface="Verdana" panose="020B0604030504040204" pitchFamily="34" charset="0"/>
                <a:ea typeface="Verdana" panose="020B0604030504040204" pitchFamily="34" charset="0"/>
                <a:cs typeface="Verdana" panose="020B0604030504040204" pitchFamily="34" charset="0"/>
              </a:rPr>
              <a:t>This explains why you have those “GUT FEELINGS”</a:t>
            </a:r>
          </a:p>
        </p:txBody>
      </p:sp>
      <p:pic>
        <p:nvPicPr>
          <p:cNvPr id="18" name="Graphic 17">
            <a:extLst>
              <a:ext uri="{FF2B5EF4-FFF2-40B4-BE49-F238E27FC236}">
                <a16:creationId xmlns:a16="http://schemas.microsoft.com/office/drawing/2014/main" id="{4E174E25-3E18-48F0-AFFC-D0DD7A84AD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31195" y="748659"/>
            <a:ext cx="1922162" cy="5627382"/>
          </a:xfrm>
          <a:prstGeom prst="rect">
            <a:avLst/>
          </a:prstGeom>
        </p:spPr>
      </p:pic>
      <p:pic>
        <p:nvPicPr>
          <p:cNvPr id="19" name="Picture 18">
            <a:extLst>
              <a:ext uri="{FF2B5EF4-FFF2-40B4-BE49-F238E27FC236}">
                <a16:creationId xmlns:a16="http://schemas.microsoft.com/office/drawing/2014/main" id="{2840DF5A-250B-46FA-B1BC-0269E0AA7B9E}"/>
              </a:ext>
            </a:extLst>
          </p:cNvPr>
          <p:cNvPicPr>
            <a:picLocks noChangeAspect="1"/>
          </p:cNvPicPr>
          <p:nvPr/>
        </p:nvPicPr>
        <p:blipFill>
          <a:blip r:embed="rId4"/>
          <a:stretch>
            <a:fillRect/>
          </a:stretch>
        </p:blipFill>
        <p:spPr>
          <a:xfrm>
            <a:off x="7485394" y="3562350"/>
            <a:ext cx="1380116" cy="1380116"/>
          </a:xfrm>
          <a:prstGeom prst="rect">
            <a:avLst/>
          </a:prstGeom>
        </p:spPr>
      </p:pic>
      <p:cxnSp>
        <p:nvCxnSpPr>
          <p:cNvPr id="16" name="Straight Connector 15"/>
          <p:cNvCxnSpPr>
            <a:cxnSpLocks/>
          </p:cNvCxnSpPr>
          <p:nvPr/>
        </p:nvCxnSpPr>
        <p:spPr>
          <a:xfrm flipV="1">
            <a:off x="8633342" y="3472406"/>
            <a:ext cx="962071" cy="585734"/>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377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81CEF924-F816-48E5-9ABF-26FD246E6BC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20628" y="748659"/>
            <a:ext cx="1922163" cy="5627382"/>
          </a:xfrm>
          <a:prstGeom prst="rect">
            <a:avLst/>
          </a:prstGeom>
        </p:spPr>
      </p:pic>
      <p:sp>
        <p:nvSpPr>
          <p:cNvPr id="2" name="Title 1"/>
          <p:cNvSpPr>
            <a:spLocks noGrp="1"/>
          </p:cNvSpPr>
          <p:nvPr>
            <p:ph type="title"/>
          </p:nvPr>
        </p:nvSpPr>
        <p:spPr/>
        <p:txBody>
          <a:bodyPr>
            <a:normAutofit/>
          </a:bodyPr>
          <a:lstStyle/>
          <a:p>
            <a:r>
              <a:rPr lang="en-US" sz="3200" b="1" dirty="0">
                <a:solidFill>
                  <a:srgbClr val="3F2A56"/>
                </a:solidFill>
                <a:latin typeface="Verdana" panose="020B0604030504040204" pitchFamily="34" charset="0"/>
                <a:ea typeface="Verdana" panose="020B0604030504040204" pitchFamily="34" charset="0"/>
                <a:cs typeface="Verdana" panose="020B0604030504040204" pitchFamily="34" charset="0"/>
              </a:rPr>
              <a:t>HOW DO YOUR “TWO BRAINS”</a:t>
            </a:r>
            <a:br>
              <a:rPr lang="en-US" sz="3200" b="1" dirty="0">
                <a:solidFill>
                  <a:srgbClr val="3F2A56"/>
                </a:solidFill>
                <a:latin typeface="Verdana" panose="020B0604030504040204" pitchFamily="34" charset="0"/>
                <a:ea typeface="Verdana" panose="020B0604030504040204" pitchFamily="34" charset="0"/>
                <a:cs typeface="Verdana" panose="020B0604030504040204" pitchFamily="34" charset="0"/>
              </a:rPr>
            </a:br>
            <a:r>
              <a:rPr lang="en-US" sz="3200" b="1" dirty="0">
                <a:solidFill>
                  <a:srgbClr val="3F2A56"/>
                </a:solidFill>
                <a:latin typeface="Verdana" panose="020B0604030504040204" pitchFamily="34" charset="0"/>
                <a:ea typeface="Verdana" panose="020B0604030504040204" pitchFamily="34" charset="0"/>
                <a:cs typeface="Verdana" panose="020B0604030504040204" pitchFamily="34" charset="0"/>
              </a:rPr>
              <a:t>COMMUNICATE?</a:t>
            </a:r>
          </a:p>
        </p:txBody>
      </p:sp>
      <p:sp>
        <p:nvSpPr>
          <p:cNvPr id="3" name="Text Placeholder 2"/>
          <p:cNvSpPr>
            <a:spLocks noGrp="1"/>
          </p:cNvSpPr>
          <p:nvPr>
            <p:ph type="body" sz="quarter" idx="11"/>
          </p:nvPr>
        </p:nvSpPr>
        <p:spPr>
          <a:xfrm>
            <a:off x="838198" y="3092016"/>
            <a:ext cx="3976688" cy="1427730"/>
          </a:xfrm>
        </p:spPr>
        <p:txBody>
          <a:bodyPr vert="horz" lIns="91440" tIns="45720" rIns="91440" bIns="45720" rtlCol="0" anchor="t">
            <a:noAutofit/>
          </a:bodyPr>
          <a:lstStyle/>
          <a:p>
            <a:pPr>
              <a:buClr>
                <a:srgbClr val="604A7B"/>
              </a:buClr>
              <a:buFont typeface="Arial" charset="0"/>
              <a:buChar char="•"/>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“wires” – nerves</a:t>
            </a:r>
          </a:p>
          <a:p>
            <a:pPr>
              <a:buClr>
                <a:srgbClr val="604A7B"/>
              </a:buClr>
              <a:buFont typeface="Arial" charset="0"/>
              <a:buChar char="•"/>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“chemicals” – neurotransmitters/hormones</a:t>
            </a:r>
          </a:p>
          <a:p>
            <a:pPr>
              <a:buClr>
                <a:srgbClr val="604A7B"/>
              </a:buClr>
              <a:buFont typeface="Arial" charset="0"/>
              <a:buChar char="•"/>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“cells” – immune system</a:t>
            </a:r>
          </a:p>
        </p:txBody>
      </p:sp>
      <p:sp>
        <p:nvSpPr>
          <p:cNvPr id="18" name="TextBox 17"/>
          <p:cNvSpPr txBox="1"/>
          <p:nvPr/>
        </p:nvSpPr>
        <p:spPr>
          <a:xfrm>
            <a:off x="838199" y="1688366"/>
            <a:ext cx="7206535" cy="1384995"/>
          </a:xfrm>
          <a:prstGeom prst="rect">
            <a:avLst/>
          </a:prstGeom>
          <a:noFill/>
        </p:spPr>
        <p:txBody>
          <a:bodyPr wrap="square" rtlCol="0" anchor="t">
            <a:spAutoFit/>
          </a:bodyPr>
          <a:lstStyle/>
          <a:p>
            <a:r>
              <a:rPr lang="en-US" sz="2000" dirty="0">
                <a:solidFill>
                  <a:srgbClr val="3F2A56"/>
                </a:solidFill>
                <a:latin typeface="Verdana" panose="020B0604030504040204" pitchFamily="34" charset="0"/>
                <a:ea typeface="Verdana" panose="020B0604030504040204" pitchFamily="34" charset="0"/>
                <a:cs typeface="Verdana" panose="020B0604030504040204" pitchFamily="34" charset="0"/>
              </a:rPr>
              <a:t>Our “two brains” communicate through a highly extensive, multi-directional network, known as the </a:t>
            </a:r>
            <a:r>
              <a:rPr lang="en-US" sz="2000" b="1" dirty="0">
                <a:solidFill>
                  <a:srgbClr val="660066"/>
                </a:solidFill>
                <a:latin typeface="Verdana" panose="020B0604030504040204" pitchFamily="34" charset="0"/>
                <a:ea typeface="Verdana" panose="020B0604030504040204" pitchFamily="34" charset="0"/>
                <a:cs typeface="Verdana" panose="020B0604030504040204" pitchFamily="34" charset="0"/>
              </a:rPr>
              <a:t>gut-brain axis </a:t>
            </a:r>
            <a:r>
              <a:rPr lang="en-US" sz="2000" dirty="0">
                <a:solidFill>
                  <a:srgbClr val="3F2A56"/>
                </a:solidFill>
                <a:latin typeface="Verdana" panose="020B0604030504040204" pitchFamily="34" charset="0"/>
                <a:ea typeface="Verdana" panose="020B0604030504040204" pitchFamily="34" charset="0"/>
                <a:cs typeface="Verdana" panose="020B0604030504040204" pitchFamily="34" charset="0"/>
              </a:rPr>
              <a:t>or what we refer to as the</a:t>
            </a:r>
            <a:r>
              <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rPr>
              <a:t> </a:t>
            </a:r>
            <a:r>
              <a:rPr lang="en-US" sz="2000" b="1" dirty="0">
                <a:solidFill>
                  <a:srgbClr val="660066"/>
                </a:solidFill>
                <a:latin typeface="Verdana" panose="020B0604030504040204" pitchFamily="34" charset="0"/>
                <a:ea typeface="Verdana" panose="020B0604030504040204" pitchFamily="34" charset="0"/>
                <a:cs typeface="Verdana" panose="020B0604030504040204" pitchFamily="34" charset="0"/>
              </a:rPr>
              <a:t>GBX</a:t>
            </a:r>
            <a:r>
              <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rPr>
              <a:t>.</a:t>
            </a:r>
          </a:p>
          <a:p>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19" name="TextBox 18"/>
          <p:cNvSpPr txBox="1"/>
          <p:nvPr/>
        </p:nvSpPr>
        <p:spPr>
          <a:xfrm>
            <a:off x="838198" y="2685209"/>
            <a:ext cx="5887678" cy="430887"/>
          </a:xfrm>
          <a:prstGeom prst="rect">
            <a:avLst/>
          </a:prstGeom>
          <a:noFill/>
        </p:spPr>
        <p:txBody>
          <a:bodyPr wrap="square" rtlCol="0" anchor="t">
            <a:spAutoFit/>
          </a:bodyPr>
          <a:lstStyle/>
          <a:p>
            <a:r>
              <a:rPr lang="en-US" sz="2200" b="1" u="sng" dirty="0">
                <a:solidFill>
                  <a:srgbClr val="3F2A56"/>
                </a:solidFill>
                <a:latin typeface="Verdana" panose="020B0604030504040204" pitchFamily="34" charset="0"/>
                <a:ea typeface="Verdana" panose="020B0604030504040204" pitchFamily="34" charset="0"/>
                <a:cs typeface="Verdana" panose="020B0604030504040204" pitchFamily="34" charset="0"/>
              </a:rPr>
              <a:t>THE NETWORK CONSISTS OF:</a:t>
            </a:r>
          </a:p>
        </p:txBody>
      </p:sp>
      <p:sp>
        <p:nvSpPr>
          <p:cNvPr id="20" name="TextBox 19"/>
          <p:cNvSpPr txBox="1"/>
          <p:nvPr/>
        </p:nvSpPr>
        <p:spPr>
          <a:xfrm>
            <a:off x="2990317" y="3562350"/>
            <a:ext cx="5238509" cy="2893100"/>
          </a:xfrm>
          <a:prstGeom prst="rect">
            <a:avLst/>
          </a:prstGeom>
          <a:noFill/>
        </p:spPr>
        <p:txBody>
          <a:bodyPr wrap="square" rtlCol="0">
            <a:spAutoFit/>
          </a:bodyPr>
          <a:lstStyle/>
          <a:p>
            <a:pPr algn="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The GBX connects our</a:t>
            </a:r>
          </a:p>
          <a:p>
            <a:pPr algn="r"/>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nervous system (brain)</a:t>
            </a:r>
          </a:p>
          <a:p>
            <a:pPr algn="r"/>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immune system (axis) </a:t>
            </a: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 </a:t>
            </a:r>
          </a:p>
          <a:p>
            <a:pPr algn="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and</a:t>
            </a:r>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 gastrointestinal system (gut)</a:t>
            </a:r>
          </a:p>
          <a:p>
            <a:pPr algn="r"/>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 </a:t>
            </a: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with a vast array of cellular and biochemical messengers throughout the entire body, which include the microbiome, hormones, cytokines, and neurotransmitters.</a:t>
            </a:r>
            <a:endParaRPr lang="en-US" sz="1600"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algn="r"/>
            <a:endParaRPr lang="en-US" dirty="0">
              <a:latin typeface="Verdana" panose="020B0604030504040204" pitchFamily="34" charset="0"/>
              <a:ea typeface="Verdana" panose="020B0604030504040204" pitchFamily="34" charset="0"/>
              <a:cs typeface="Verdana" panose="020B0604030504040204" pitchFamily="34" charset="0"/>
            </a:endParaRPr>
          </a:p>
        </p:txBody>
      </p:sp>
      <p:cxnSp>
        <p:nvCxnSpPr>
          <p:cNvPr id="53" name="Straight Arrow Connector 52"/>
          <p:cNvCxnSpPr/>
          <p:nvPr/>
        </p:nvCxnSpPr>
        <p:spPr>
          <a:xfrm>
            <a:off x="8952426" y="3310359"/>
            <a:ext cx="805032" cy="0"/>
          </a:xfrm>
          <a:prstGeom prst="straightConnector1">
            <a:avLst/>
          </a:prstGeom>
          <a:ln w="38100">
            <a:solidFill>
              <a:srgbClr val="3F2A56"/>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8157742" y="4688078"/>
            <a:ext cx="794684" cy="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cxnSpLocks/>
          </p:cNvCxnSpPr>
          <p:nvPr/>
        </p:nvCxnSpPr>
        <p:spPr>
          <a:xfrm>
            <a:off x="8952426" y="3310359"/>
            <a:ext cx="0" cy="1377719"/>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8157742" y="4365589"/>
            <a:ext cx="524939" cy="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cxnSpLocks/>
          </p:cNvCxnSpPr>
          <p:nvPr/>
        </p:nvCxnSpPr>
        <p:spPr>
          <a:xfrm flipV="1">
            <a:off x="8682681" y="2173263"/>
            <a:ext cx="0" cy="2192326"/>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8682681" y="2173262"/>
            <a:ext cx="1392195" cy="0"/>
          </a:xfrm>
          <a:prstGeom prst="straightConnector1">
            <a:avLst/>
          </a:prstGeom>
          <a:ln w="38100">
            <a:solidFill>
              <a:srgbClr val="3F2A56"/>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8157742" y="4039878"/>
            <a:ext cx="262469" cy="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8420211" y="947351"/>
            <a:ext cx="0" cy="3092527"/>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8420211" y="955589"/>
            <a:ext cx="1580524" cy="0"/>
          </a:xfrm>
          <a:prstGeom prst="straightConnector1">
            <a:avLst/>
          </a:prstGeom>
          <a:ln w="38100">
            <a:solidFill>
              <a:srgbClr val="3F2A5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680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2">
      <a:dk1>
        <a:srgbClr val="000000"/>
      </a:dk1>
      <a:lt1>
        <a:srgbClr val="FFFFFF"/>
      </a:lt1>
      <a:dk2>
        <a:srgbClr val="3F2A56"/>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2818</Words>
  <Application>Microsoft Macintosh PowerPoint</Application>
  <PresentationFormat>Widescreen</PresentationFormat>
  <Paragraphs>510</Paragraphs>
  <Slides>45</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Calibri</vt:lpstr>
      <vt:lpstr>Verdana</vt:lpstr>
      <vt:lpstr>Wingdings</vt:lpstr>
      <vt:lpstr>Office Theme</vt:lpstr>
      <vt:lpstr>PowerPoint Presentation</vt:lpstr>
      <vt:lpstr>GRIM REALITY</vt:lpstr>
      <vt:lpstr>GRIM REALITY</vt:lpstr>
      <vt:lpstr>THE THREE THINGS YOU SHOULD KNOW ABOUT MENTAL WELLNESS </vt:lpstr>
      <vt:lpstr>The NEW Science of Mental Wellness</vt:lpstr>
      <vt:lpstr>RECENT SCIENTIFIC  DISCOVERIES</vt:lpstr>
      <vt:lpstr>DID YOU KNOW?</vt:lpstr>
      <vt:lpstr>HOW IMPORTANT IS YOUR  MICROBIOME?</vt:lpstr>
      <vt:lpstr>HOW DO YOUR “TWO BRAINS” COMMUNICATE?</vt:lpstr>
      <vt:lpstr>PowerPoint Presentation</vt:lpstr>
      <vt:lpstr>PowerPoint Presentation</vt:lpstr>
      <vt:lpstr>PowerPoint Presentation</vt:lpstr>
      <vt:lpstr>World’s First Award-Winning  Gut-Brain Axis Nutrition System!</vt:lpstr>
      <vt:lpstr>     CLINICAL STUDY</vt:lpstr>
      <vt:lpstr>Portions of Data Presented at:</vt:lpstr>
      <vt:lpstr>PowerPoint Presentation</vt:lpstr>
      <vt:lpstr>Kids FundaMentals MW3™ Probiotic Proprietary Blend</vt:lpstr>
      <vt:lpstr>Kids FundaMentals MW3™ Prebiotic Proprietary Blend</vt:lpstr>
      <vt:lpstr>PowerPoint Presentation</vt:lpstr>
      <vt:lpstr>Why is Fundamentals Different?</vt:lpstr>
      <vt:lpstr>PowerPoint Presentation</vt:lpstr>
      <vt:lpstr>Why is Reboot+ Different?</vt:lpstr>
      <vt:lpstr>Why is Mood+ Different?</vt:lpstr>
      <vt:lpstr>Why is Relief+ Different?</vt:lpstr>
      <vt:lpstr>Why is Sleep+ Different?</vt:lpstr>
      <vt:lpstr>Why is Energy+ Different?</vt:lpstr>
      <vt:lpstr>PowerPoint Presentation</vt:lpstr>
      <vt:lpstr>Why is VitaGBX Different?</vt:lpstr>
      <vt:lpstr>PowerPoint Presentation</vt:lpstr>
      <vt:lpstr>Why is OmMega Different?</vt:lpstr>
      <vt:lpstr>Why is Probiotics Different?</vt:lpstr>
      <vt:lpstr>Why is Digestive Different?</vt:lpstr>
      <vt:lpstr>PowerPoint Presentation</vt:lpstr>
      <vt:lpstr>PowerPoint Presentation</vt:lpstr>
      <vt:lpstr>PowerPoint Presentation</vt:lpstr>
      <vt:lpstr>Why is GBX Protein Different?</vt:lpstr>
      <vt:lpstr>PowerPoint Presentation</vt:lpstr>
      <vt:lpstr>Why is GBX Superfood Different?</vt:lpstr>
      <vt:lpstr>PowerPoint Presentation</vt:lpstr>
      <vt:lpstr>Why is GBX Superfood Different?</vt:lpstr>
      <vt:lpstr>PowerPoint Presentation</vt:lpstr>
      <vt:lpstr>Project b3: BODY. BRAIN. BIOME.</vt:lpstr>
      <vt:lpstr>S.E.N.S.E. Program</vt:lpstr>
      <vt:lpstr>Eight-Week Survey Results</vt:lpstr>
      <vt:lpstr>THE THREE THINGS YOU SHOULD KNOW ABOUT MENTAL WELLNESS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2018-09-19T04:36:38Z</dcterms:created>
  <dcterms:modified xsi:type="dcterms:W3CDTF">2019-01-19T05:48:14Z</dcterms:modified>
</cp:coreProperties>
</file>