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62" r:id="rId2"/>
    <p:sldId id="439" r:id="rId3"/>
    <p:sldId id="764" r:id="rId4"/>
    <p:sldId id="777" r:id="rId5"/>
    <p:sldId id="778" r:id="rId6"/>
    <p:sldId id="779" r:id="rId7"/>
    <p:sldId id="765" r:id="rId8"/>
    <p:sldId id="348" r:id="rId9"/>
    <p:sldId id="767" r:id="rId10"/>
    <p:sldId id="334" r:id="rId11"/>
    <p:sldId id="336" r:id="rId12"/>
    <p:sldId id="351" r:id="rId13"/>
    <p:sldId id="349" r:id="rId14"/>
    <p:sldId id="768" r:id="rId15"/>
    <p:sldId id="780" r:id="rId16"/>
    <p:sldId id="782" r:id="rId17"/>
    <p:sldId id="350" r:id="rId18"/>
    <p:sldId id="383" r:id="rId19"/>
    <p:sldId id="761" r:id="rId20"/>
    <p:sldId id="760" r:id="rId21"/>
    <p:sldId id="781" r:id="rId22"/>
    <p:sldId id="256" r:id="rId23"/>
    <p:sldId id="263" r:id="rId24"/>
    <p:sldId id="762" r:id="rId25"/>
    <p:sldId id="268" r:id="rId26"/>
    <p:sldId id="257" r:id="rId27"/>
    <p:sldId id="275" r:id="rId28"/>
    <p:sldId id="266" r:id="rId29"/>
    <p:sldId id="267" r:id="rId30"/>
    <p:sldId id="258" r:id="rId31"/>
    <p:sldId id="274" r:id="rId32"/>
    <p:sldId id="265" r:id="rId33"/>
    <p:sldId id="259" r:id="rId34"/>
    <p:sldId id="272" r:id="rId35"/>
    <p:sldId id="273" r:id="rId36"/>
    <p:sldId id="271" r:id="rId37"/>
    <p:sldId id="270" r:id="rId38"/>
    <p:sldId id="260" r:id="rId39"/>
    <p:sldId id="763" r:id="rId40"/>
    <p:sldId id="783" r:id="rId41"/>
    <p:sldId id="26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2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20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76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A3EFC9-026D-479C-99BC-91E2CC7554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C5BB7-2E6C-47BC-A2C3-E75B04F196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7F8E6-6991-43F6-BF87-D3029198A34E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95CD5-7195-441B-9E69-2B248AABC1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7EEB30-47A1-4B69-B24F-F2D2ADDAA4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1B343-5332-4E0B-936E-B27CE9A9A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62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0E494-448B-5043-BAAA-E75826ED4516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BF430-0375-7347-A16B-D5EF1E223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03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746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146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185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0340A-1E8D-475A-91F4-E4E992D9B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6803" y="1122363"/>
            <a:ext cx="756085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031E7-3889-485A-86B7-59A3BB181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6803" y="3602038"/>
            <a:ext cx="756085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658EFE-9601-4ED6-924A-2DD4CCE9F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311" y="2349023"/>
            <a:ext cx="4017522" cy="240977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B2B375-A625-4841-9B60-75AB873727B3}"/>
              </a:ext>
            </a:extLst>
          </p:cNvPr>
          <p:cNvCxnSpPr>
            <a:cxnSpLocks/>
          </p:cNvCxnSpPr>
          <p:nvPr userDrawn="1"/>
        </p:nvCxnSpPr>
        <p:spPr>
          <a:xfrm>
            <a:off x="3346315" y="2850204"/>
            <a:ext cx="0" cy="1157592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225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F3C7-62F4-43E4-BAEE-6EEEE2BDC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91AB4-3489-4B5C-887F-9107A4C8C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D9327-F824-4D87-9D30-E13A1E771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1933D-8927-4DBB-8CF7-FD63B18FC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39578-22DA-4F9B-A8CC-94EA6A2F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3FBD4-A0B3-4A2B-B9AE-C3A5364D9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10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8C834-AD18-4C7F-8252-78862353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9AB808-44BF-4CB1-9876-D238ECBF0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416A5-DE8D-40EF-B446-44797047A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6BC45-70B4-48B7-B9CA-53B354760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03F853-19F3-42EF-9CC6-815E87AC5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8BC7D-D33E-436D-811B-184FA750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87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D113-2561-4E4C-B1F0-D034F5511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7C9439-D9E0-4904-BC40-996416222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E639D-B9CD-4402-B083-737D2D05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50B76-B516-4118-A7AD-FC1C7E39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39E71-A350-4513-A36A-19F2BB7CC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34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E84219-33D8-438B-B6EC-C8A093B8F1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A8F0E3-E9DF-466F-9D9B-E7BAB8D7B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A7A44-BF04-4DB6-AA2D-2FB844B9A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E7F60-B7F9-42AF-9806-82991203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17F45-D838-47CD-BED4-EAD3B5EF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2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3259" y="365127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200" y="2003427"/>
            <a:ext cx="10515600" cy="27654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E704F-E5BB-D54E-8CBC-3BCFFC837F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795844-DFBF-6E41-9C37-733CA95C762F}"/>
              </a:ext>
            </a:extLst>
          </p:cNvPr>
          <p:cNvCxnSpPr>
            <a:cxnSpLocks/>
          </p:cNvCxnSpPr>
          <p:nvPr userDrawn="1"/>
        </p:nvCxnSpPr>
        <p:spPr>
          <a:xfrm>
            <a:off x="6357635" y="6514191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2F1C81-082F-6943-9A32-74260F9AC187}"/>
              </a:ext>
            </a:extLst>
          </p:cNvPr>
          <p:cNvCxnSpPr>
            <a:cxnSpLocks/>
          </p:cNvCxnSpPr>
          <p:nvPr userDrawn="1"/>
        </p:nvCxnSpPr>
        <p:spPr>
          <a:xfrm>
            <a:off x="5352067" y="6514191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40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397" y="6357726"/>
            <a:ext cx="4003209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29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E5B92-FAF1-C14E-A446-E5142F708EF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DF62F5-53D6-A140-B3F9-8C1BF5AB4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BC847C-BFB4-7B4C-9434-66969746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6BD743-0514-DE42-B3D0-2AD2359F9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98CFA38A-7510-3841-BC7E-14589B02BA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843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9D12-5C4F-4DD3-9434-FD5CE5731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A4A92-A1DE-464D-A1ED-C3C9A08FD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14651-BFC3-42E6-9A0D-7BBCBED7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A875C-F6B2-49CC-B04E-2F02C0870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C376F-C85B-46B5-87A7-9B21895FA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9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9D12-5C4F-4DD3-9434-FD5CE5731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A4A92-A1DE-464D-A1ED-C3C9A08FD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40868E-0BC1-4649-8968-4B34C7E1A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C477BC-22A0-4FBC-BE98-837A4969176D}"/>
              </a:ext>
            </a:extLst>
          </p:cNvPr>
          <p:cNvSpPr txBox="1"/>
          <p:nvPr userDrawn="1"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BC555A-F53C-464F-9280-44FEDD7B06B5}"/>
              </a:ext>
            </a:extLst>
          </p:cNvPr>
          <p:cNvCxnSpPr>
            <a:cxnSpLocks/>
          </p:cNvCxnSpPr>
          <p:nvPr userDrawn="1"/>
        </p:nvCxnSpPr>
        <p:spPr>
          <a:xfrm>
            <a:off x="583660" y="365125"/>
            <a:ext cx="0" cy="1325563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75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F097-B926-45AA-BD74-299EA67E0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9AA17-5744-4396-9226-4983AA86A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5A775-7CB7-4ACC-B0E1-CD460D70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1A344-73C2-48BD-86B2-E34271A2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3D8F1-B6B3-42E3-BDDE-04A8FBD53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4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56551-5B51-40AD-AB53-1E1B5E59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85400-C60A-4DCE-93AB-2FFDF64F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B1DCE-6282-463C-9975-A44418167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73FA92-2807-4BF5-8BB9-CE0D22EEA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AC0FD4-4BB7-486E-995C-F6F2AA987C28}"/>
              </a:ext>
            </a:extLst>
          </p:cNvPr>
          <p:cNvSpPr txBox="1"/>
          <p:nvPr userDrawn="1"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</p:spTree>
    <p:extLst>
      <p:ext uri="{BB962C8B-B14F-4D97-AF65-F5344CB8AC3E}">
        <p14:creationId xmlns:p14="http://schemas.microsoft.com/office/powerpoint/2010/main" val="333605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56551-5B51-40AD-AB53-1E1B5E59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85400-C60A-4DCE-93AB-2FFDF64F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B1DCE-6282-463C-9975-A44418167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73FA92-2807-4BF5-8BB9-CE0D22EEA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AC0FD4-4BB7-486E-995C-F6F2AA987C28}"/>
              </a:ext>
            </a:extLst>
          </p:cNvPr>
          <p:cNvSpPr txBox="1"/>
          <p:nvPr userDrawn="1"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AA0582-7024-4E27-A23F-0B40A35C634C}"/>
              </a:ext>
            </a:extLst>
          </p:cNvPr>
          <p:cNvCxnSpPr>
            <a:cxnSpLocks/>
          </p:cNvCxnSpPr>
          <p:nvPr userDrawn="1"/>
        </p:nvCxnSpPr>
        <p:spPr>
          <a:xfrm>
            <a:off x="583660" y="365125"/>
            <a:ext cx="0" cy="1325563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57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3773D-6FC4-4740-B1AB-199C364D5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FC33D-1742-4F43-9A2E-006B435F1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47B54-C325-485C-B741-0224A45C3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C6C800-C9DB-426A-9B89-27100D20A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0E00AC-571C-4921-9FD0-85CADEF7A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288AB-A434-402A-96D8-6753D6AC3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833D90-D731-498A-916B-4D4FA398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CAC268-8CED-4A52-9A57-30483487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40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05574-2BA1-425F-A8AF-3A722223D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4F64E6-50E3-4061-948C-4DFB506B1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FAC6B-E992-4694-A503-3AB9EE726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E8AC6-F162-41B5-8091-8188B762A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14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030F9F-474D-4FDB-B0F5-24494DE3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06669-8C94-4B4C-970C-B185084A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20BAF-8204-47E0-A083-8401D1C8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7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4B2FA7-8C85-4885-B3C9-ED8195FDA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B5D20-B541-4EC9-8F8D-244AD04BA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6E872-6604-4D6A-8D54-48EB26BD04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0E3E5-0F13-4CB7-9BBE-A49F2A05A82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331E3-5830-45C2-9626-E81ED4E9B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9BB35-A038-432D-BB65-3A06FED31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3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60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205006613102128/" TargetMode="External"/><Relationship Id="rId2" Type="http://schemas.openxmlformats.org/officeDocument/2006/relationships/hyperlink" Target="https://amareassets.blob.core.windows.net/webassets/resources/recipes/Reboot_Recipes.pdf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9.jpeg"/><Relationship Id="rId7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12105-4441-4406-849B-1692138A79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B3 PILOT </a:t>
            </a:r>
            <a:br>
              <a:rPr lang="en-US" dirty="0"/>
            </a:br>
            <a:r>
              <a:rPr lang="en-US" dirty="0"/>
              <a:t>Brain / Body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6E589-29DC-4544-9C49-BB401D5AA4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Shawn Talbott, PhD</a:t>
            </a:r>
          </a:p>
        </p:txBody>
      </p:sp>
    </p:spTree>
    <p:extLst>
      <p:ext uri="{BB962C8B-B14F-4D97-AF65-F5344CB8AC3E}">
        <p14:creationId xmlns:p14="http://schemas.microsoft.com/office/powerpoint/2010/main" val="2241764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>
            <a:extLst>
              <a:ext uri="{FF2B5EF4-FFF2-40B4-BE49-F238E27FC236}">
                <a16:creationId xmlns:a16="http://schemas.microsoft.com/office/drawing/2014/main" id="{C186090B-C00B-CF48-96DC-5B8D82B29F7E}"/>
              </a:ext>
            </a:extLst>
          </p:cNvPr>
          <p:cNvSpPr>
            <a:spLocks/>
          </p:cNvSpPr>
          <p:nvPr/>
        </p:nvSpPr>
        <p:spPr bwMode="auto">
          <a:xfrm>
            <a:off x="1930400" y="1447800"/>
            <a:ext cx="82296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" pitchFamily="2" charset="0"/>
              </a:defRPr>
            </a:lvl1pPr>
            <a:lvl2pPr>
              <a:defRPr sz="1200">
                <a:solidFill>
                  <a:schemeClr val="tx1"/>
                </a:solidFill>
                <a:latin typeface="Times" pitchFamily="2" charset="0"/>
              </a:defRPr>
            </a:lvl2pPr>
            <a:lvl3pPr>
              <a:defRPr sz="1200">
                <a:solidFill>
                  <a:schemeClr val="tx1"/>
                </a:solidFill>
                <a:latin typeface="Times" pitchFamily="2" charset="0"/>
              </a:defRPr>
            </a:lvl3pPr>
            <a:lvl4pPr>
              <a:defRPr sz="1200">
                <a:solidFill>
                  <a:schemeClr val="tx1"/>
                </a:solidFill>
                <a:latin typeface="Times" pitchFamily="2" charset="0"/>
              </a:defRPr>
            </a:lvl4pPr>
            <a:lvl5pPr>
              <a:defRPr sz="1200">
                <a:solidFill>
                  <a:schemeClr val="tx1"/>
                </a:solidFill>
                <a:latin typeface="Times" pitchFamily="2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lnSpc>
                <a:spcPct val="60000"/>
              </a:lnSpc>
              <a:spcBef>
                <a:spcPts val="16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Alternates between high intensity and low intensity exercise</a:t>
            </a:r>
          </a:p>
          <a:p>
            <a:pPr algn="ctr">
              <a:lnSpc>
                <a:spcPct val="60000"/>
              </a:lnSpc>
              <a:spcBef>
                <a:spcPts val="135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>
              <a:lnSpc>
                <a:spcPct val="60000"/>
              </a:lnSpc>
              <a:spcBef>
                <a:spcPts val="1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Warm-up (5min)</a:t>
            </a:r>
          </a:p>
          <a:p>
            <a:pPr algn="ctr">
              <a:lnSpc>
                <a:spcPct val="60000"/>
              </a:lnSpc>
              <a:spcBef>
                <a:spcPts val="1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 minute </a:t>
            </a:r>
            <a:r>
              <a:rPr lang="en-US" altLang="en-US" sz="2400" b="1" dirty="0">
                <a:solidFill>
                  <a:srgbClr val="0F059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high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/ 1 minute </a:t>
            </a:r>
            <a:r>
              <a:rPr lang="en-US" altLang="en-US" sz="2400" b="1" dirty="0">
                <a:solidFill>
                  <a:srgbClr val="0F059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low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intensity</a:t>
            </a:r>
          </a:p>
          <a:p>
            <a:pPr algn="ctr">
              <a:lnSpc>
                <a:spcPct val="60000"/>
              </a:lnSpc>
              <a:spcBef>
                <a:spcPts val="1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 minutes </a:t>
            </a:r>
            <a:r>
              <a:rPr lang="en-US" altLang="en-US" sz="2400" b="1" dirty="0">
                <a:solidFill>
                  <a:srgbClr val="0F059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high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/ 2 minutes </a:t>
            </a:r>
            <a:r>
              <a:rPr lang="en-US" altLang="en-US" sz="2400" b="1" dirty="0">
                <a:solidFill>
                  <a:srgbClr val="0F059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low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intensity</a:t>
            </a:r>
          </a:p>
          <a:p>
            <a:pPr algn="ctr">
              <a:lnSpc>
                <a:spcPct val="60000"/>
              </a:lnSpc>
              <a:spcBef>
                <a:spcPts val="1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3 minutes </a:t>
            </a:r>
            <a:r>
              <a:rPr lang="en-US" altLang="en-US" sz="2400" b="1" dirty="0">
                <a:solidFill>
                  <a:srgbClr val="0F059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high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/ 3 minutes </a:t>
            </a:r>
            <a:r>
              <a:rPr lang="en-US" altLang="en-US" sz="2400" b="1" dirty="0">
                <a:solidFill>
                  <a:srgbClr val="0F059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low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intensity</a:t>
            </a:r>
          </a:p>
          <a:p>
            <a:pPr algn="ctr">
              <a:lnSpc>
                <a:spcPct val="60000"/>
              </a:lnSpc>
              <a:spcBef>
                <a:spcPts val="1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 minutes </a:t>
            </a:r>
            <a:r>
              <a:rPr lang="en-US" altLang="en-US" sz="2400" b="1" dirty="0">
                <a:solidFill>
                  <a:srgbClr val="0F059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high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/ 2 minutes </a:t>
            </a:r>
            <a:r>
              <a:rPr lang="en-US" altLang="en-US" sz="2400" b="1" dirty="0">
                <a:solidFill>
                  <a:srgbClr val="0F059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low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intensity</a:t>
            </a:r>
          </a:p>
          <a:p>
            <a:pPr algn="ctr">
              <a:lnSpc>
                <a:spcPct val="60000"/>
              </a:lnSpc>
              <a:spcBef>
                <a:spcPts val="1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 minute </a:t>
            </a:r>
            <a:r>
              <a:rPr lang="en-US" altLang="en-US" sz="2400" b="1" dirty="0">
                <a:solidFill>
                  <a:srgbClr val="0F059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high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/ 1 minute </a:t>
            </a:r>
            <a:r>
              <a:rPr lang="en-US" altLang="en-US" sz="2400" b="1" dirty="0">
                <a:solidFill>
                  <a:srgbClr val="0F059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low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intensity</a:t>
            </a:r>
          </a:p>
          <a:p>
            <a:pPr algn="ctr">
              <a:lnSpc>
                <a:spcPct val="60000"/>
              </a:lnSpc>
              <a:spcBef>
                <a:spcPts val="1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Cool-down (5min)</a:t>
            </a:r>
          </a:p>
          <a:p>
            <a:pPr algn="ctr">
              <a:lnSpc>
                <a:spcPct val="60000"/>
              </a:lnSpc>
              <a:spcBef>
                <a:spcPts val="135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18 minutes of Interval Training (28min total)</a:t>
            </a: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F7C34533-A9E0-D54E-82FA-50CD8DB0FAE8}"/>
              </a:ext>
            </a:extLst>
          </p:cNvPr>
          <p:cNvSpPr>
            <a:spLocks/>
          </p:cNvSpPr>
          <p:nvPr/>
        </p:nvSpPr>
        <p:spPr bwMode="auto">
          <a:xfrm>
            <a:off x="1795463" y="107950"/>
            <a:ext cx="8610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>
            <a:lvl1pPr marL="39688">
              <a:defRPr sz="1200">
                <a:solidFill>
                  <a:schemeClr val="tx1"/>
                </a:solidFill>
                <a:latin typeface="Times" pitchFamily="2" charset="0"/>
              </a:defRPr>
            </a:lvl1pPr>
            <a:lvl2pPr>
              <a:defRPr sz="1200">
                <a:solidFill>
                  <a:schemeClr val="tx1"/>
                </a:solidFill>
                <a:latin typeface="Times" pitchFamily="2" charset="0"/>
              </a:defRPr>
            </a:lvl2pPr>
            <a:lvl3pPr>
              <a:defRPr sz="1200">
                <a:solidFill>
                  <a:schemeClr val="tx1"/>
                </a:solidFill>
                <a:latin typeface="Times" pitchFamily="2" charset="0"/>
              </a:defRPr>
            </a:lvl3pPr>
            <a:lvl4pPr>
              <a:defRPr sz="1200">
                <a:solidFill>
                  <a:schemeClr val="tx1"/>
                </a:solidFill>
                <a:latin typeface="Times" pitchFamily="2" charset="0"/>
              </a:defRPr>
            </a:lvl4pPr>
            <a:lvl5pPr>
              <a:defRPr sz="1200">
                <a:solidFill>
                  <a:schemeClr val="tx1"/>
                </a:solidFill>
                <a:latin typeface="Times" pitchFamily="2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/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Interval Training</a:t>
            </a:r>
          </a:p>
        </p:txBody>
      </p:sp>
    </p:spTree>
    <p:extLst>
      <p:ext uri="{BB962C8B-B14F-4D97-AF65-F5344CB8AC3E}">
        <p14:creationId xmlns:p14="http://schemas.microsoft.com/office/powerpoint/2010/main" val="2522476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>
            <a:extLst>
              <a:ext uri="{FF2B5EF4-FFF2-40B4-BE49-F238E27FC236}">
                <a16:creationId xmlns:a16="http://schemas.microsoft.com/office/drawing/2014/main" id="{C98052A5-2D96-B642-B394-AB1E405D8B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81400" y="0"/>
            <a:ext cx="8610600" cy="9906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sz="4800" dirty="0"/>
              <a:t>Strength Training</a:t>
            </a: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38FFB17C-44A0-164F-97C8-D1C62D75751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926592"/>
            <a:ext cx="7721600" cy="2392363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92E5938-77BC-B441-B693-D06588236B43}"/>
              </a:ext>
            </a:extLst>
          </p:cNvPr>
          <p:cNvSpPr txBox="1">
            <a:spLocks noChangeArrowheads="1"/>
          </p:cNvSpPr>
          <p:nvPr/>
        </p:nvSpPr>
        <p:spPr>
          <a:xfrm>
            <a:off x="2641600" y="3928872"/>
            <a:ext cx="7315200" cy="2526792"/>
          </a:xfrm>
          <a:prstGeom prst="rect">
            <a:avLst/>
          </a:prstGeom>
          <a:ln/>
        </p:spPr>
        <p:txBody>
          <a:bodyPr vert="horz" lIns="91440" tIns="45720" rIns="13208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Times New Roman" panose="02020603050405020304" pitchFamily="18" charset="0"/>
              <a:buChar char="•"/>
            </a:pPr>
            <a:r>
              <a:rPr lang="en-US" altLang="en-US" b="1"/>
              <a:t>Builds lean muscle mass, which increases BMR</a:t>
            </a:r>
            <a:endParaRPr lang="en-US" altLang="en-US" b="1">
              <a:ea typeface="ヒラギノ明朝 Pro W6" panose="02020300000000000000" pitchFamily="18" charset="-128"/>
            </a:endParaRPr>
          </a:p>
          <a:p>
            <a:pPr>
              <a:buClr>
                <a:srgbClr val="000000"/>
              </a:buClr>
              <a:buFont typeface="Times New Roman" panose="02020603050405020304" pitchFamily="18" charset="0"/>
              <a:buChar char="•"/>
            </a:pPr>
            <a:r>
              <a:rPr lang="en-US" altLang="en-US" b="1"/>
              <a:t>Tones and defines the muscles</a:t>
            </a:r>
            <a:endParaRPr lang="en-US" altLang="en-US" b="1">
              <a:ea typeface="ヒラギノ明朝 Pro W6" panose="02020300000000000000" pitchFamily="18" charset="-128"/>
            </a:endParaRPr>
          </a:p>
          <a:p>
            <a:pPr>
              <a:buClr>
                <a:srgbClr val="000000"/>
              </a:buClr>
              <a:buFont typeface="Times New Roman" panose="02020603050405020304" pitchFamily="18" charset="0"/>
              <a:buChar char="•"/>
            </a:pPr>
            <a:r>
              <a:rPr lang="en-US" altLang="en-US" b="1"/>
              <a:t>Improves posture</a:t>
            </a:r>
            <a:endParaRPr lang="en-US" altLang="en-US" b="1">
              <a:ea typeface="ヒラギノ明朝 Pro W6" panose="02020300000000000000" pitchFamily="18" charset="-128"/>
            </a:endParaRPr>
          </a:p>
          <a:p>
            <a:pPr>
              <a:buClr>
                <a:srgbClr val="000000"/>
              </a:buClr>
              <a:buFont typeface="Times New Roman" panose="02020603050405020304" pitchFamily="18" charset="0"/>
              <a:buChar char="•"/>
            </a:pPr>
            <a:r>
              <a:rPr lang="en-US" altLang="en-US" b="1"/>
              <a:t>Helps maintain bone mineral density</a:t>
            </a:r>
            <a:endParaRPr lang="en-US" altLang="en-US" b="1" dirty="0">
              <a:ea typeface="ヒラギノ明朝 Pro W6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4960818"/>
      </p:ext>
    </p:extLst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41A6B-5391-2A4B-BB34-F89B33086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144" y="-452489"/>
            <a:ext cx="9966959" cy="770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24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E6A2A-7BBB-0A40-9BC7-68DD38B9C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0"/>
            <a:ext cx="7772400" cy="1600200"/>
          </a:xfrm>
        </p:spPr>
        <p:txBody>
          <a:bodyPr/>
          <a:lstStyle/>
          <a:p>
            <a:r>
              <a:rPr lang="en-US" b="1" dirty="0"/>
              <a:t>Project B3 Topic Schedule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84DEF-BCF1-7B4E-B0FA-C1EA684A1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914400"/>
            <a:ext cx="7772400" cy="5760720"/>
          </a:xfrm>
        </p:spPr>
        <p:txBody>
          <a:bodyPr>
            <a:normAutofit/>
          </a:bodyPr>
          <a:lstStyle/>
          <a:p>
            <a:r>
              <a:rPr lang="en-US" dirty="0"/>
              <a:t>Nov 1 (week 0) = Overview</a:t>
            </a:r>
          </a:p>
          <a:p>
            <a:r>
              <a:rPr lang="en-US" dirty="0"/>
              <a:t>Nov 8 (week 1) = Reboot/Biome</a:t>
            </a:r>
          </a:p>
          <a:p>
            <a:r>
              <a:rPr lang="en-US" dirty="0"/>
              <a:t>Nov 15 (week 2) = Body/Brain</a:t>
            </a:r>
          </a:p>
          <a:p>
            <a:r>
              <a:rPr lang="en-US" dirty="0"/>
              <a:t>Nov 22 (week 3) = OFF – Thanksgiving</a:t>
            </a:r>
          </a:p>
          <a:p>
            <a:r>
              <a:rPr lang="en-US" dirty="0"/>
              <a:t>Nov 29 (week 4) = Stress / Sleep</a:t>
            </a:r>
          </a:p>
          <a:p>
            <a:r>
              <a:rPr lang="en-US" dirty="0"/>
              <a:t>Dec 6 (week 5) = Exercise</a:t>
            </a:r>
          </a:p>
          <a:p>
            <a:r>
              <a:rPr lang="en-US" dirty="0"/>
              <a:t>Dec 13 (week 6) = Nutrition</a:t>
            </a:r>
          </a:p>
          <a:p>
            <a:r>
              <a:rPr lang="en-US" dirty="0"/>
              <a:t>Dec 20 (week 7) = Supplementation</a:t>
            </a:r>
          </a:p>
          <a:p>
            <a:r>
              <a:rPr lang="en-US" dirty="0"/>
              <a:t>Dec 27 (week 8) = Evaluation</a:t>
            </a:r>
          </a:p>
          <a:p>
            <a:r>
              <a:rPr lang="en-US" dirty="0"/>
              <a:t>Jan 3 = start 2019 RIGHT!</a:t>
            </a:r>
          </a:p>
        </p:txBody>
      </p:sp>
    </p:spTree>
    <p:extLst>
      <p:ext uri="{BB962C8B-B14F-4D97-AF65-F5344CB8AC3E}">
        <p14:creationId xmlns:p14="http://schemas.microsoft.com/office/powerpoint/2010/main" val="3021760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ECC1-8190-304C-A450-E48F0827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Weekly Education (Zoom &amp; FB Live)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CB0C3-DAF8-C746-B4BE-E36E15A56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Thursdays at 6:00 PM Pacific Time</a:t>
            </a:r>
          </a:p>
          <a:p>
            <a:r>
              <a:rPr lang="en-US" dirty="0"/>
              <a:t>https://</a:t>
            </a:r>
            <a:r>
              <a:rPr lang="en-US" dirty="0" err="1"/>
              <a:t>zoom.us</a:t>
            </a:r>
            <a:r>
              <a:rPr lang="en-US" dirty="0"/>
              <a:t>/j/762420707</a:t>
            </a:r>
          </a:p>
          <a:p>
            <a:r>
              <a:rPr lang="en-US" dirty="0"/>
              <a:t>iPhone one-tap :</a:t>
            </a:r>
          </a:p>
          <a:p>
            <a:r>
              <a:rPr lang="en-US" dirty="0"/>
              <a:t>    US: +16699006833,,762420707#  or +16468769923,,762420707# </a:t>
            </a:r>
          </a:p>
          <a:p>
            <a:r>
              <a:rPr lang="en-US" dirty="0"/>
              <a:t>Or Telephone:</a:t>
            </a:r>
          </a:p>
          <a:p>
            <a:r>
              <a:rPr lang="en-US" dirty="0"/>
              <a:t>        US: +1 669 900 6833  or +1 646 876 9923 </a:t>
            </a:r>
          </a:p>
          <a:p>
            <a:r>
              <a:rPr lang="en-US" dirty="0"/>
              <a:t>    Webinar ID: 762 420 707</a:t>
            </a:r>
          </a:p>
        </p:txBody>
      </p:sp>
    </p:spTree>
    <p:extLst>
      <p:ext uri="{BB962C8B-B14F-4D97-AF65-F5344CB8AC3E}">
        <p14:creationId xmlns:p14="http://schemas.microsoft.com/office/powerpoint/2010/main" val="1247540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ECC1-8190-304C-A450-E48F0827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/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CB0C3-DAF8-C746-B4BE-E36E15A56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Resources section of </a:t>
            </a:r>
            <a:r>
              <a:rPr lang="en-US" dirty="0" err="1"/>
              <a:t>Amare.com</a:t>
            </a:r>
            <a:endParaRPr lang="en-US" dirty="0"/>
          </a:p>
          <a:p>
            <a:pPr lvl="1"/>
            <a:r>
              <a:rPr lang="en-US" dirty="0">
                <a:hlinkClick r:id="rId2"/>
              </a:rPr>
              <a:t>https://amareassets.blob.core.windows.net/webassets/resources/recipes/Reboot_Recipes.pdf</a:t>
            </a:r>
            <a:endParaRPr lang="en-US" dirty="0"/>
          </a:p>
          <a:p>
            <a:r>
              <a:rPr lang="en-US" dirty="0"/>
              <a:t>Posting new smoothies recipes and tips at…</a:t>
            </a:r>
          </a:p>
          <a:p>
            <a:pPr lvl="1"/>
            <a:r>
              <a:rPr lang="en-US" dirty="0" err="1"/>
              <a:t>ShawnTalbott.com</a:t>
            </a:r>
            <a:endParaRPr lang="en-US" dirty="0"/>
          </a:p>
          <a:p>
            <a:pPr lvl="1"/>
            <a:r>
              <a:rPr lang="en-US" dirty="0"/>
              <a:t>ProjectB3 Private Facebook Group</a:t>
            </a:r>
          </a:p>
          <a:p>
            <a:pPr lvl="1"/>
            <a:r>
              <a:rPr lang="en-US" dirty="0">
                <a:hlinkClick r:id="rId3"/>
              </a:rPr>
              <a:t>https://www.facebook.com/groups/2205006613102128/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598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ECC1-8190-304C-A450-E48F0827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DO? (simple)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CB0C3-DAF8-C746-B4BE-E36E15A56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Daily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Fundamentals (</a:t>
            </a:r>
            <a:r>
              <a:rPr lang="en-US" dirty="0" err="1">
                <a:solidFill>
                  <a:srgbClr val="FF0000"/>
                </a:solidFill>
              </a:rPr>
              <a:t>Mentabiotics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MentaFocus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MentaSync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VitaGBX</a:t>
            </a:r>
            <a:r>
              <a:rPr lang="en-US" dirty="0">
                <a:solidFill>
                  <a:srgbClr val="FF0000"/>
                </a:solidFill>
              </a:rPr>
              <a:t> (breakfast &amp; dinner)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GBX Shake/Smoothie (Protein, </a:t>
            </a:r>
            <a:r>
              <a:rPr lang="en-US" dirty="0" err="1">
                <a:solidFill>
                  <a:srgbClr val="FF0000"/>
                </a:solidFill>
              </a:rPr>
              <a:t>SuperFood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SeedFiber</a:t>
            </a:r>
            <a:r>
              <a:rPr lang="en-US" dirty="0">
                <a:solidFill>
                  <a:srgbClr val="FF0000"/>
                </a:solidFill>
              </a:rPr>
              <a:t>) – breakfast/lunch?</a:t>
            </a:r>
          </a:p>
          <a:p>
            <a:pPr lvl="1"/>
            <a:r>
              <a:rPr lang="en-US" dirty="0">
                <a:solidFill>
                  <a:srgbClr val="3F2A56"/>
                </a:solidFill>
              </a:rPr>
              <a:t>Eat REAL Food! (Helping Hand)</a:t>
            </a:r>
          </a:p>
          <a:p>
            <a:pPr lvl="1"/>
            <a:r>
              <a:rPr lang="en-US" dirty="0">
                <a:solidFill>
                  <a:srgbClr val="3F2A56"/>
                </a:solidFill>
              </a:rPr>
              <a:t>Project B3 FB Group (check-in)</a:t>
            </a:r>
          </a:p>
          <a:p>
            <a:r>
              <a:rPr lang="en-US" dirty="0"/>
              <a:t>Weekly</a:t>
            </a:r>
          </a:p>
          <a:p>
            <a:pPr lvl="1"/>
            <a:r>
              <a:rPr lang="en-US" dirty="0"/>
              <a:t>HIIT – 3x</a:t>
            </a:r>
          </a:p>
          <a:p>
            <a:pPr lvl="1"/>
            <a:r>
              <a:rPr lang="en-US" dirty="0"/>
              <a:t>Weights – 2x</a:t>
            </a:r>
          </a:p>
          <a:p>
            <a:pPr lvl="1"/>
            <a:r>
              <a:rPr lang="en-US" dirty="0"/>
              <a:t>Project B3 Seminar (education/reinforcement)</a:t>
            </a:r>
          </a:p>
        </p:txBody>
      </p:sp>
    </p:spTree>
    <p:extLst>
      <p:ext uri="{BB962C8B-B14F-4D97-AF65-F5344CB8AC3E}">
        <p14:creationId xmlns:p14="http://schemas.microsoft.com/office/powerpoint/2010/main" val="2004116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E6A2A-7BBB-0A40-9BC7-68DD38B9C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0"/>
            <a:ext cx="8382000" cy="1600200"/>
          </a:xfrm>
        </p:spPr>
        <p:txBody>
          <a:bodyPr/>
          <a:lstStyle/>
          <a:p>
            <a:r>
              <a:rPr lang="en-US" b="1" dirty="0"/>
              <a:t>Recommended “Core” Products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84DEF-BCF1-7B4E-B0FA-C1EA684A1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914400"/>
            <a:ext cx="8897112" cy="5715000"/>
          </a:xfrm>
        </p:spPr>
        <p:txBody>
          <a:bodyPr/>
          <a:lstStyle/>
          <a:p>
            <a:r>
              <a:rPr lang="en-US" sz="2000" dirty="0"/>
              <a:t>Reboot+</a:t>
            </a:r>
          </a:p>
          <a:p>
            <a:r>
              <a:rPr lang="en-US" sz="2000" dirty="0" err="1"/>
              <a:t>FundaMentals</a:t>
            </a:r>
            <a:r>
              <a:rPr lang="en-US" sz="2000" dirty="0"/>
              <a:t> (</a:t>
            </a:r>
            <a:r>
              <a:rPr lang="en-US" sz="2000" dirty="0" err="1"/>
              <a:t>MentaBiotics</a:t>
            </a:r>
            <a:r>
              <a:rPr lang="en-US" sz="2000" dirty="0"/>
              <a:t>, </a:t>
            </a:r>
            <a:r>
              <a:rPr lang="en-US" sz="2000" dirty="0" err="1"/>
              <a:t>MentaFocus</a:t>
            </a:r>
            <a:r>
              <a:rPr lang="en-US" sz="2000" dirty="0"/>
              <a:t>, </a:t>
            </a:r>
            <a:r>
              <a:rPr lang="en-US" sz="2000" dirty="0" err="1"/>
              <a:t>MentaSync</a:t>
            </a:r>
            <a:r>
              <a:rPr lang="en-US" sz="2000" dirty="0"/>
              <a:t>)</a:t>
            </a:r>
          </a:p>
          <a:p>
            <a:r>
              <a:rPr lang="en-US" sz="2000" dirty="0"/>
              <a:t>GBX Protein (1-2)</a:t>
            </a:r>
          </a:p>
          <a:p>
            <a:r>
              <a:rPr lang="en-US" sz="2000" dirty="0"/>
              <a:t>GBX </a:t>
            </a:r>
            <a:r>
              <a:rPr lang="en-US" sz="2000" dirty="0" err="1"/>
              <a:t>SuperFood</a:t>
            </a:r>
            <a:r>
              <a:rPr lang="en-US" sz="2000" dirty="0"/>
              <a:t> (1-2)</a:t>
            </a:r>
          </a:p>
          <a:p>
            <a:r>
              <a:rPr lang="en-US" sz="2000" dirty="0"/>
              <a:t>GBX </a:t>
            </a:r>
            <a:r>
              <a:rPr lang="en-US" sz="2000" dirty="0" err="1"/>
              <a:t>SeedFiber</a:t>
            </a:r>
            <a:r>
              <a:rPr lang="en-US" sz="2000" dirty="0"/>
              <a:t> (1-2)</a:t>
            </a:r>
          </a:p>
          <a:p>
            <a:r>
              <a:rPr lang="en-US" sz="2000" dirty="0" err="1"/>
              <a:t>VitaGBX</a:t>
            </a:r>
            <a:endParaRPr lang="en-US" sz="2000" dirty="0"/>
          </a:p>
          <a:p>
            <a:pPr marL="39688" indent="0">
              <a:buNone/>
            </a:pPr>
            <a:endParaRPr lang="en-US" sz="2000" b="1" dirty="0"/>
          </a:p>
          <a:p>
            <a:pPr marL="39688" indent="0">
              <a:buNone/>
            </a:pPr>
            <a:r>
              <a:rPr lang="en-US" sz="2000" b="1" dirty="0"/>
              <a:t>	Optional </a:t>
            </a:r>
            <a:r>
              <a:rPr lang="en-US" sz="2000" dirty="0"/>
              <a:t>(but highly recommended)</a:t>
            </a:r>
          </a:p>
          <a:p>
            <a:pPr lvl="2"/>
            <a:r>
              <a:rPr lang="en-US" dirty="0"/>
              <a:t>Mood+</a:t>
            </a:r>
          </a:p>
          <a:p>
            <a:pPr lvl="2"/>
            <a:r>
              <a:rPr lang="en-US" dirty="0"/>
              <a:t>Sleep+</a:t>
            </a:r>
          </a:p>
          <a:p>
            <a:pPr lvl="2"/>
            <a:r>
              <a:rPr lang="en-US" dirty="0"/>
              <a:t>Energy+</a:t>
            </a:r>
            <a:endParaRPr lang="en-US" b="1" dirty="0"/>
          </a:p>
          <a:p>
            <a:pPr marL="39688" indent="0">
              <a:buNone/>
            </a:pPr>
            <a:r>
              <a:rPr lang="en-US" sz="2000" b="1" dirty="0"/>
              <a:t>				Optional </a:t>
            </a:r>
            <a:r>
              <a:rPr lang="en-US" sz="2000" dirty="0"/>
              <a:t>(but encouraged)</a:t>
            </a:r>
          </a:p>
          <a:p>
            <a:pPr lvl="8"/>
            <a:r>
              <a:rPr lang="en-US" sz="2000" dirty="0" err="1"/>
              <a:t>OmMega</a:t>
            </a:r>
            <a:r>
              <a:rPr lang="en-US" sz="2000" dirty="0"/>
              <a:t> (optional)</a:t>
            </a:r>
          </a:p>
          <a:p>
            <a:pPr lvl="8"/>
            <a:r>
              <a:rPr lang="en-US" sz="2000" dirty="0"/>
              <a:t>Digestive (optional)</a:t>
            </a:r>
          </a:p>
          <a:p>
            <a:pPr lvl="8"/>
            <a:r>
              <a:rPr lang="en-US" sz="2000" dirty="0"/>
              <a:t>Probiotics (optional)</a:t>
            </a:r>
          </a:p>
        </p:txBody>
      </p:sp>
    </p:spTree>
    <p:extLst>
      <p:ext uri="{BB962C8B-B14F-4D97-AF65-F5344CB8AC3E}">
        <p14:creationId xmlns:p14="http://schemas.microsoft.com/office/powerpoint/2010/main" val="1033162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113D1-77F1-4D04-9718-13538D120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World’s First Award-Winning </a:t>
            </a:r>
            <a:br>
              <a:rPr lang="en-US" sz="2700" b="1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700" b="1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Gut-Brain Axis Nutrition System!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26A9C-C778-4025-B841-6F0B73051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52650" y="2146630"/>
            <a:ext cx="7886700" cy="1011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NutrAward recognizes companies that are investing in rigorous and measurable scientific studies to prove the efficacy of their proprietary ingredients or technologies.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E4868EB-9AC1-4357-8765-4BCDC9EDA548}"/>
              </a:ext>
            </a:extLst>
          </p:cNvPr>
          <p:cNvSpPr txBox="1">
            <a:spLocks/>
          </p:cNvSpPr>
          <p:nvPr/>
        </p:nvSpPr>
        <p:spPr>
          <a:xfrm>
            <a:off x="2152651" y="3042242"/>
            <a:ext cx="3111353" cy="2450837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Submissions are judged on their merit in the following areas: </a:t>
            </a:r>
          </a:p>
          <a:p>
            <a:r>
              <a:rPr lang="en-US" sz="157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Viable product</a:t>
            </a:r>
          </a:p>
          <a:p>
            <a:r>
              <a:rPr lang="en-US" sz="157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Emerging category</a:t>
            </a:r>
          </a:p>
          <a:p>
            <a:r>
              <a:rPr lang="en-US" sz="157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 product concept</a:t>
            </a:r>
          </a:p>
          <a:p>
            <a:r>
              <a:rPr lang="en-US" sz="157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Distinct health application</a:t>
            </a:r>
          </a:p>
          <a:p>
            <a:r>
              <a:rPr lang="en-US" sz="157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Unique packaging</a:t>
            </a:r>
          </a:p>
          <a:p>
            <a:r>
              <a:rPr lang="en-US" sz="157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Matchless marketing</a:t>
            </a:r>
          </a:p>
          <a:p>
            <a:endParaRPr lang="en-US" sz="165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DED124-51C7-4364-8AA9-E6F3C7668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003" y="2803010"/>
            <a:ext cx="4782346" cy="26900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988809-B5FC-4EBB-9A4E-45027F7E5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766" y="857251"/>
            <a:ext cx="1717413" cy="143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3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1" y="1846530"/>
            <a:ext cx="9144000" cy="530356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1" y="1829964"/>
            <a:ext cx="9144000" cy="640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Aller Light" charset="0"/>
                <a:cs typeface="Aller"/>
              </a:defRPr>
            </a:lvl1pPr>
          </a:lstStyle>
          <a:p>
            <a:pPr algn="ctr"/>
            <a:r>
              <a:rPr lang="en-US" sz="3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REBOOT with GBX FOODS</a:t>
            </a:r>
            <a:endParaRPr lang="en-US" sz="3300" b="0" dirty="0">
              <a:solidFill>
                <a:schemeClr val="tx2">
                  <a:lumMod val="40000"/>
                  <a:lumOff val="6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822786" y="1426211"/>
            <a:ext cx="5959515" cy="309722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+mn-ea"/>
                <a:cs typeface="Alle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ller Light"/>
                <a:ea typeface="+mn-ea"/>
                <a:cs typeface="Aller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/>
              <a:buChar char="o"/>
              <a:defRPr sz="2000" b="0" i="0" kern="1200" baseline="0">
                <a:solidFill>
                  <a:srgbClr val="595959"/>
                </a:solidFill>
                <a:latin typeface="Aller Light"/>
                <a:ea typeface="+mn-ea"/>
                <a:cs typeface="Aller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20000"/>
              </a:spcBef>
              <a:buSzTx/>
              <a:buNone/>
              <a:defRPr/>
            </a:pPr>
            <a:r>
              <a:rPr lang="en-US" sz="1800" dirty="0">
                <a:solidFill>
                  <a:srgbClr val="275D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Microbiome-Boosting Nutrition*</a:t>
            </a:r>
            <a:endParaRPr lang="ru-RU" sz="1800" dirty="0">
              <a:solidFill>
                <a:srgbClr val="275D3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A425EA-516D-4CF1-896C-AB6B8848C4EE}"/>
              </a:ext>
            </a:extLst>
          </p:cNvPr>
          <p:cNvSpPr txBox="1"/>
          <p:nvPr/>
        </p:nvSpPr>
        <p:spPr>
          <a:xfrm>
            <a:off x="9055849" y="1923047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™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64BEF-232C-40EE-A691-8E55D6B9F831}"/>
              </a:ext>
            </a:extLst>
          </p:cNvPr>
          <p:cNvSpPr txBox="1"/>
          <p:nvPr/>
        </p:nvSpPr>
        <p:spPr>
          <a:xfrm>
            <a:off x="1745457" y="5654964"/>
            <a:ext cx="2307059" cy="300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pic>
        <p:nvPicPr>
          <p:cNvPr id="5" name="Picture 4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39ACF9B6-090E-4F78-BDE7-D934F6F13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21090" r="6342" b="32632"/>
          <a:stretch/>
        </p:blipFill>
        <p:spPr>
          <a:xfrm>
            <a:off x="2037837" y="1108316"/>
            <a:ext cx="2021681" cy="692945"/>
          </a:xfrm>
          <a:prstGeom prst="rect">
            <a:avLst/>
          </a:prstGeom>
        </p:spPr>
      </p:pic>
      <p:pic>
        <p:nvPicPr>
          <p:cNvPr id="12" name="Picture 11" descr="A picture containing cup, coffee, table, sitting&#10;&#10;Description generated with very high confidence">
            <a:extLst>
              <a:ext uri="{FF2B5EF4-FFF2-40B4-BE49-F238E27FC236}">
                <a16:creationId xmlns:a16="http://schemas.microsoft.com/office/drawing/2014/main" id="{80C49A98-E2BF-45B3-A031-BB4107EA55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9" b="18421"/>
          <a:stretch/>
        </p:blipFill>
        <p:spPr>
          <a:xfrm>
            <a:off x="2370936" y="2499620"/>
            <a:ext cx="3377162" cy="22839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C584E7-C65F-4018-A004-67B14BCA6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382" y="4467828"/>
            <a:ext cx="2374271" cy="11871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64CB0C-9E12-47AC-8AD7-BB0B9CBAD9F6}"/>
              </a:ext>
            </a:extLst>
          </p:cNvPr>
          <p:cNvSpPr txBox="1"/>
          <p:nvPr/>
        </p:nvSpPr>
        <p:spPr>
          <a:xfrm>
            <a:off x="6096001" y="2636256"/>
            <a:ext cx="425739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b="1" dirty="0">
                <a:solidFill>
                  <a:srgbClr val="245D38"/>
                </a:solidFill>
              </a:rPr>
              <a:t>Benefits: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650" dirty="0">
                <a:solidFill>
                  <a:srgbClr val="245D38"/>
                </a:solidFill>
              </a:rPr>
              <a:t>No more wasting time grocery shopping.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650" dirty="0">
                <a:solidFill>
                  <a:srgbClr val="245D38"/>
                </a:solidFill>
              </a:rPr>
              <a:t>Saves you money!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650" dirty="0">
                <a:solidFill>
                  <a:srgbClr val="245D38"/>
                </a:solidFill>
              </a:rPr>
              <a:t>Takes the hassle out of planning for your Reboot.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650" dirty="0">
                <a:solidFill>
                  <a:srgbClr val="245D38"/>
                </a:solidFill>
              </a:rPr>
              <a:t>Convenient — products sent to straight to your door step.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650" dirty="0">
                <a:solidFill>
                  <a:srgbClr val="245D38"/>
                </a:solidFill>
              </a:rPr>
              <a:t>Provides the microbiome-boosting nutrition you need every day.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650" dirty="0">
                <a:solidFill>
                  <a:srgbClr val="245D38"/>
                </a:solidFill>
              </a:rPr>
              <a:t>Quick, easy, delicious products.</a:t>
            </a:r>
          </a:p>
        </p:txBody>
      </p:sp>
    </p:spTree>
    <p:extLst>
      <p:ext uri="{BB962C8B-B14F-4D97-AF65-F5344CB8AC3E}">
        <p14:creationId xmlns:p14="http://schemas.microsoft.com/office/powerpoint/2010/main" val="238239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824F5D-C98B-614D-A995-8A947E38F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127" y="1926843"/>
            <a:ext cx="4039427" cy="36534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51DF08-A396-1C40-8083-DAD57B289302}"/>
              </a:ext>
            </a:extLst>
          </p:cNvPr>
          <p:cNvSpPr txBox="1"/>
          <p:nvPr/>
        </p:nvSpPr>
        <p:spPr>
          <a:xfrm>
            <a:off x="2536825" y="4394200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/>
              <a:t>Brain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48431E-A169-574E-98D4-2E5C0866457C}"/>
              </a:ext>
            </a:extLst>
          </p:cNvPr>
          <p:cNvSpPr txBox="1"/>
          <p:nvPr/>
        </p:nvSpPr>
        <p:spPr>
          <a:xfrm>
            <a:off x="5484812" y="1006435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/>
              <a:t>Biome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02AB16-2E7F-2E44-AAE3-45D6FF9A9690}"/>
              </a:ext>
            </a:extLst>
          </p:cNvPr>
          <p:cNvSpPr txBox="1"/>
          <p:nvPr/>
        </p:nvSpPr>
        <p:spPr>
          <a:xfrm>
            <a:off x="8485187" y="4254500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/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270572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4544EA-FBD3-4D95-ABA5-5410EE46A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2" y="2499620"/>
            <a:ext cx="3962489" cy="30614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1" y="1846530"/>
            <a:ext cx="9144000" cy="530356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1" y="1829964"/>
            <a:ext cx="9144000" cy="640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Aller Light" charset="0"/>
                <a:cs typeface="Aller"/>
              </a:defRPr>
            </a:lvl1pPr>
          </a:lstStyle>
          <a:p>
            <a:pPr algn="ctr"/>
            <a:r>
              <a:rPr lang="en-US" sz="3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GBX FOODS  ARE REBOOT-FRIENDLY</a:t>
            </a:r>
            <a:endParaRPr lang="en-US" sz="3300" b="0" dirty="0">
              <a:solidFill>
                <a:schemeClr val="tx2">
                  <a:lumMod val="40000"/>
                  <a:lumOff val="6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822786" y="1426211"/>
            <a:ext cx="5959515" cy="309722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+mn-ea"/>
                <a:cs typeface="Alle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ller Light"/>
                <a:ea typeface="+mn-ea"/>
                <a:cs typeface="Aller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/>
              <a:buChar char="o"/>
              <a:defRPr sz="2000" b="0" i="0" kern="1200" baseline="0">
                <a:solidFill>
                  <a:srgbClr val="595959"/>
                </a:solidFill>
                <a:latin typeface="Aller Light"/>
                <a:ea typeface="+mn-ea"/>
                <a:cs typeface="Aller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20000"/>
              </a:spcBef>
              <a:buSzTx/>
              <a:buNone/>
              <a:defRPr/>
            </a:pPr>
            <a:r>
              <a:rPr lang="en-US" sz="1800" dirty="0">
                <a:solidFill>
                  <a:srgbClr val="275D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Microbiome-Boosting Nutrition*</a:t>
            </a:r>
            <a:endParaRPr lang="ru-RU" sz="1800" dirty="0">
              <a:solidFill>
                <a:srgbClr val="275D3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A425EA-516D-4CF1-896C-AB6B8848C4EE}"/>
              </a:ext>
            </a:extLst>
          </p:cNvPr>
          <p:cNvSpPr txBox="1"/>
          <p:nvPr/>
        </p:nvSpPr>
        <p:spPr>
          <a:xfrm>
            <a:off x="4479322" y="1923047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™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64BEF-232C-40EE-A691-8E55D6B9F831}"/>
              </a:ext>
            </a:extLst>
          </p:cNvPr>
          <p:cNvSpPr txBox="1"/>
          <p:nvPr/>
        </p:nvSpPr>
        <p:spPr>
          <a:xfrm>
            <a:off x="1745457" y="5654964"/>
            <a:ext cx="2307059" cy="300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pic>
        <p:nvPicPr>
          <p:cNvPr id="5" name="Picture 4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39ACF9B6-090E-4F78-BDE7-D934F6F133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21090" r="6342" b="32632"/>
          <a:stretch/>
        </p:blipFill>
        <p:spPr>
          <a:xfrm>
            <a:off x="2037837" y="1108316"/>
            <a:ext cx="2021681" cy="692945"/>
          </a:xfrm>
          <a:prstGeom prst="rect">
            <a:avLst/>
          </a:prstGeom>
        </p:spPr>
      </p:pic>
      <p:pic>
        <p:nvPicPr>
          <p:cNvPr id="12" name="Picture 11" descr="A picture containing cup, coffee, table, sitting&#10;&#10;Description generated with very high confidence">
            <a:extLst>
              <a:ext uri="{FF2B5EF4-FFF2-40B4-BE49-F238E27FC236}">
                <a16:creationId xmlns:a16="http://schemas.microsoft.com/office/drawing/2014/main" id="{80C49A98-E2BF-45B3-A031-BB4107EA55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9" b="18421"/>
          <a:stretch/>
        </p:blipFill>
        <p:spPr>
          <a:xfrm>
            <a:off x="2370936" y="2499620"/>
            <a:ext cx="3377162" cy="22839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C584E7-C65F-4018-A004-67B14BCA6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2382" y="4467828"/>
            <a:ext cx="2374271" cy="118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5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ECC1-8190-304C-A450-E48F0827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DO? (simple)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CB0C3-DAF8-C746-B4BE-E36E15A56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Daily</a:t>
            </a:r>
          </a:p>
          <a:p>
            <a:pPr lvl="1"/>
            <a:r>
              <a:rPr lang="en-US" dirty="0"/>
              <a:t>Fundamentals (</a:t>
            </a:r>
            <a:r>
              <a:rPr lang="en-US" dirty="0" err="1"/>
              <a:t>Mentabiotics</a:t>
            </a:r>
            <a:r>
              <a:rPr lang="en-US" dirty="0"/>
              <a:t>, </a:t>
            </a:r>
            <a:r>
              <a:rPr lang="en-US" dirty="0" err="1"/>
              <a:t>MentaFocus</a:t>
            </a:r>
            <a:r>
              <a:rPr lang="en-US" dirty="0"/>
              <a:t>, </a:t>
            </a:r>
            <a:r>
              <a:rPr lang="en-US" dirty="0" err="1"/>
              <a:t>MentaSync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VitaGBX</a:t>
            </a:r>
            <a:r>
              <a:rPr lang="en-US" dirty="0"/>
              <a:t> (breakfast &amp; dinner)</a:t>
            </a:r>
          </a:p>
          <a:p>
            <a:pPr lvl="1"/>
            <a:r>
              <a:rPr lang="en-US" dirty="0"/>
              <a:t>GBX Shake/Smoothie (Protein, </a:t>
            </a:r>
            <a:r>
              <a:rPr lang="en-US" dirty="0" err="1"/>
              <a:t>SuperFood</a:t>
            </a:r>
            <a:r>
              <a:rPr lang="en-US" dirty="0"/>
              <a:t>, </a:t>
            </a:r>
            <a:r>
              <a:rPr lang="en-US" dirty="0" err="1"/>
              <a:t>SeedFiber</a:t>
            </a:r>
            <a:r>
              <a:rPr lang="en-US" dirty="0"/>
              <a:t>) – breakfast/lunch?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Eat REAL Food! (Helping Hand)</a:t>
            </a:r>
          </a:p>
          <a:p>
            <a:pPr lvl="1"/>
            <a:r>
              <a:rPr lang="en-US" dirty="0"/>
              <a:t>Project B3 FB Group (check-in)</a:t>
            </a:r>
          </a:p>
          <a:p>
            <a:r>
              <a:rPr lang="en-US" dirty="0"/>
              <a:t>Weekly</a:t>
            </a:r>
          </a:p>
          <a:p>
            <a:pPr lvl="1"/>
            <a:r>
              <a:rPr lang="en-US" dirty="0"/>
              <a:t>HIIT – 3x</a:t>
            </a:r>
          </a:p>
          <a:p>
            <a:pPr lvl="1"/>
            <a:r>
              <a:rPr lang="en-US" dirty="0"/>
              <a:t>Weights – 2x</a:t>
            </a:r>
          </a:p>
          <a:p>
            <a:pPr lvl="1"/>
            <a:r>
              <a:rPr lang="en-US" dirty="0"/>
              <a:t>Project B3 Seminar (education/reinforcement)</a:t>
            </a:r>
          </a:p>
        </p:txBody>
      </p:sp>
    </p:spTree>
    <p:extLst>
      <p:ext uri="{BB962C8B-B14F-4D97-AF65-F5344CB8AC3E}">
        <p14:creationId xmlns:p14="http://schemas.microsoft.com/office/powerpoint/2010/main" val="4260235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od 12">
            <a:extLst>
              <a:ext uri="{FF2B5EF4-FFF2-40B4-BE49-F238E27FC236}">
                <a16:creationId xmlns:a16="http://schemas.microsoft.com/office/drawing/2014/main" id="{CBE992A1-3CF0-EC48-A5AB-80FE0E8E4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80" y="1532731"/>
            <a:ext cx="7183099" cy="51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starch">
            <a:extLst>
              <a:ext uri="{FF2B5EF4-FFF2-40B4-BE49-F238E27FC236}">
                <a16:creationId xmlns:a16="http://schemas.microsoft.com/office/drawing/2014/main" id="{47B01316-8C01-F349-B1F0-53E448F62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uit">
            <a:extLst>
              <a:ext uri="{FF2B5EF4-FFF2-40B4-BE49-F238E27FC236}">
                <a16:creationId xmlns:a16="http://schemas.microsoft.com/office/drawing/2014/main" id="{7A75F81A-02C5-554F-9B4E-7B2B506A2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at">
            <a:extLst>
              <a:ext uri="{FF2B5EF4-FFF2-40B4-BE49-F238E27FC236}">
                <a16:creationId xmlns:a16="http://schemas.microsoft.com/office/drawing/2014/main" id="{01C199F9-D612-AD4A-B7D6-8EFA9C7E8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rotein">
            <a:extLst>
              <a:ext uri="{FF2B5EF4-FFF2-40B4-BE49-F238E27FC236}">
                <a16:creationId xmlns:a16="http://schemas.microsoft.com/office/drawing/2014/main" id="{108B6AE4-88CA-8843-BB27-44BCDFF63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Text Box 7">
            <a:extLst>
              <a:ext uri="{FF2B5EF4-FFF2-40B4-BE49-F238E27FC236}">
                <a16:creationId xmlns:a16="http://schemas.microsoft.com/office/drawing/2014/main" id="{539C29E8-773C-B841-B0D9-F2E01CCB2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85801"/>
            <a:ext cx="716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80" name="Text Box 8">
            <a:extLst>
              <a:ext uri="{FF2B5EF4-FFF2-40B4-BE49-F238E27FC236}">
                <a16:creationId xmlns:a16="http://schemas.microsoft.com/office/drawing/2014/main" id="{4A2C2E15-B0AF-ED46-87EE-342189C55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57201"/>
            <a:ext cx="5715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6000">
                <a:latin typeface="Comic Sans MS" panose="030F0902030302020204" pitchFamily="66" charset="0"/>
              </a:rPr>
              <a:t>Breakfast</a:t>
            </a:r>
          </a:p>
        </p:txBody>
      </p:sp>
      <p:sp>
        <p:nvSpPr>
          <p:cNvPr id="3081" name="Text Box 9">
            <a:extLst>
              <a:ext uri="{FF2B5EF4-FFF2-40B4-BE49-F238E27FC236}">
                <a16:creationId xmlns:a16="http://schemas.microsoft.com/office/drawing/2014/main" id="{3CF480C5-0848-1B4C-B0E9-6E03FB169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191001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82" name="Text Box 10">
            <a:extLst>
              <a:ext uri="{FF2B5EF4-FFF2-40B4-BE49-F238E27FC236}">
                <a16:creationId xmlns:a16="http://schemas.microsoft.com/office/drawing/2014/main" id="{D22A0C0B-F53B-3440-A9F8-87471F3C0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267201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id="{E2A1D6E1-FE19-7846-8946-C1877F09D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191001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84" name="Text Box 12">
            <a:extLst>
              <a:ext uri="{FF2B5EF4-FFF2-40B4-BE49-F238E27FC236}">
                <a16:creationId xmlns:a16="http://schemas.microsoft.com/office/drawing/2014/main" id="{3A4A86C1-501F-C640-BB4E-F0E495FCF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000500"/>
            <a:ext cx="2743200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Tomato, Spinach, Mushrooms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Whole-wheat Bread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Egg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Swiss Cheese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</p:txBody>
      </p:sp>
      <p:pic>
        <p:nvPicPr>
          <p:cNvPr id="3085" name="Picture 13">
            <a:extLst>
              <a:ext uri="{FF2B5EF4-FFF2-40B4-BE49-F238E27FC236}">
                <a16:creationId xmlns:a16="http://schemas.microsoft.com/office/drawing/2014/main" id="{DE07581B-79CA-4F48-9E54-B1062E76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1513" y="-5434013"/>
            <a:ext cx="5027613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692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oise 2008 010">
            <a:extLst>
              <a:ext uri="{FF2B5EF4-FFF2-40B4-BE49-F238E27FC236}">
                <a16:creationId xmlns:a16="http://schemas.microsoft.com/office/drawing/2014/main" id="{3B94E333-588B-0547-9B44-D2C4E8118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22" y="1838740"/>
            <a:ext cx="6712226" cy="497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starch">
            <a:extLst>
              <a:ext uri="{FF2B5EF4-FFF2-40B4-BE49-F238E27FC236}">
                <a16:creationId xmlns:a16="http://schemas.microsoft.com/office/drawing/2014/main" id="{7BED11AE-BF0A-D340-A664-6AAF38703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13365D4B-2EA7-544F-A57B-A8BB7D9293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Breakfast</a:t>
            </a:r>
          </a:p>
        </p:txBody>
      </p:sp>
      <p:pic>
        <p:nvPicPr>
          <p:cNvPr id="4101" name="Picture 5" descr="Fruit">
            <a:extLst>
              <a:ext uri="{FF2B5EF4-FFF2-40B4-BE49-F238E27FC236}">
                <a16:creationId xmlns:a16="http://schemas.microsoft.com/office/drawing/2014/main" id="{007C2B7D-FEAC-7F46-A519-05F9DBEB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at">
            <a:extLst>
              <a:ext uri="{FF2B5EF4-FFF2-40B4-BE49-F238E27FC236}">
                <a16:creationId xmlns:a16="http://schemas.microsoft.com/office/drawing/2014/main" id="{91A2872D-9BF9-6F40-9F2B-5F47028AF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protein">
            <a:extLst>
              <a:ext uri="{FF2B5EF4-FFF2-40B4-BE49-F238E27FC236}">
                <a16:creationId xmlns:a16="http://schemas.microsoft.com/office/drawing/2014/main" id="{BEC8E638-DF0E-E04C-B5CE-4BF58F692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4" name="Text Box 8">
            <a:extLst>
              <a:ext uri="{FF2B5EF4-FFF2-40B4-BE49-F238E27FC236}">
                <a16:creationId xmlns:a16="http://schemas.microsoft.com/office/drawing/2014/main" id="{6EBDCBA0-B940-D04C-B154-2CF90F002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343401"/>
            <a:ext cx="2286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Strawberries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Whole Wheat Waffle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Cottage Cheese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Cream</a:t>
            </a:r>
          </a:p>
        </p:txBody>
      </p:sp>
      <p:pic>
        <p:nvPicPr>
          <p:cNvPr id="4105" name="Picture 9">
            <a:extLst>
              <a:ext uri="{FF2B5EF4-FFF2-40B4-BE49-F238E27FC236}">
                <a16:creationId xmlns:a16="http://schemas.microsoft.com/office/drawing/2014/main" id="{29229CC1-C81A-2944-99D6-989FA3673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203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oise 2008 016">
            <a:extLst>
              <a:ext uri="{FF2B5EF4-FFF2-40B4-BE49-F238E27FC236}">
                <a16:creationId xmlns:a16="http://schemas.microsoft.com/office/drawing/2014/main" id="{9B554DEC-BA7C-B64B-A527-ECB8AE907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2" y="1946276"/>
            <a:ext cx="6884504" cy="474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starch">
            <a:extLst>
              <a:ext uri="{FF2B5EF4-FFF2-40B4-BE49-F238E27FC236}">
                <a16:creationId xmlns:a16="http://schemas.microsoft.com/office/drawing/2014/main" id="{79966893-2157-AC4A-9238-7F517F8ED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id="{FF914312-493D-4041-B197-6442BAFFDB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Breakfast</a:t>
            </a:r>
          </a:p>
        </p:txBody>
      </p:sp>
      <p:pic>
        <p:nvPicPr>
          <p:cNvPr id="5125" name="Picture 5" descr="Fruit">
            <a:extLst>
              <a:ext uri="{FF2B5EF4-FFF2-40B4-BE49-F238E27FC236}">
                <a16:creationId xmlns:a16="http://schemas.microsoft.com/office/drawing/2014/main" id="{2BEFFECF-AF24-0843-8E96-117C6C72C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at">
            <a:extLst>
              <a:ext uri="{FF2B5EF4-FFF2-40B4-BE49-F238E27FC236}">
                <a16:creationId xmlns:a16="http://schemas.microsoft.com/office/drawing/2014/main" id="{AC1DFF29-C282-7D49-A7DE-9A6781BE3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protein">
            <a:extLst>
              <a:ext uri="{FF2B5EF4-FFF2-40B4-BE49-F238E27FC236}">
                <a16:creationId xmlns:a16="http://schemas.microsoft.com/office/drawing/2014/main" id="{DF2DF7FD-4FC0-0D49-A67B-283FF9C51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Text Box 8">
            <a:extLst>
              <a:ext uri="{FF2B5EF4-FFF2-40B4-BE49-F238E27FC236}">
                <a16:creationId xmlns:a16="http://schemas.microsoft.com/office/drawing/2014/main" id="{05F390DE-EF62-7848-A168-3F6DA78D0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343401"/>
            <a:ext cx="2286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Cantaloupe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Whole Wheat Toast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Cottage Cheese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Butter</a:t>
            </a:r>
          </a:p>
        </p:txBody>
      </p:sp>
      <p:pic>
        <p:nvPicPr>
          <p:cNvPr id="5129" name="Picture 9">
            <a:extLst>
              <a:ext uri="{FF2B5EF4-FFF2-40B4-BE49-F238E27FC236}">
                <a16:creationId xmlns:a16="http://schemas.microsoft.com/office/drawing/2014/main" id="{C93F5E62-EF07-F848-89E9-699102497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199CB1B6-42C2-2144-A712-CCE44C845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1513" y="-5434013"/>
            <a:ext cx="5027613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224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oise 2008 039">
            <a:extLst>
              <a:ext uri="{FF2B5EF4-FFF2-40B4-BE49-F238E27FC236}">
                <a16:creationId xmlns:a16="http://schemas.microsoft.com/office/drawing/2014/main" id="{7D0925E1-DB13-6448-B5AF-FA4FA7D7A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1" y="1672794"/>
            <a:ext cx="6758609" cy="503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3">
            <a:extLst>
              <a:ext uri="{FF2B5EF4-FFF2-40B4-BE49-F238E27FC236}">
                <a16:creationId xmlns:a16="http://schemas.microsoft.com/office/drawing/2014/main" id="{54B8421D-A03E-9541-B058-6F9BBACDB0A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Lunch</a:t>
            </a:r>
          </a:p>
        </p:txBody>
      </p:sp>
      <p:pic>
        <p:nvPicPr>
          <p:cNvPr id="6148" name="Picture 4" descr="Fruit">
            <a:extLst>
              <a:ext uri="{FF2B5EF4-FFF2-40B4-BE49-F238E27FC236}">
                <a16:creationId xmlns:a16="http://schemas.microsoft.com/office/drawing/2014/main" id="{55E091D5-2833-EC4D-879C-DB63B8480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at">
            <a:extLst>
              <a:ext uri="{FF2B5EF4-FFF2-40B4-BE49-F238E27FC236}">
                <a16:creationId xmlns:a16="http://schemas.microsoft.com/office/drawing/2014/main" id="{E38C3BEA-358D-8241-AB91-B7FBFA093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rotein">
            <a:extLst>
              <a:ext uri="{FF2B5EF4-FFF2-40B4-BE49-F238E27FC236}">
                <a16:creationId xmlns:a16="http://schemas.microsoft.com/office/drawing/2014/main" id="{9B091812-4DD1-EE48-B62A-CAD893E47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starch">
            <a:extLst>
              <a:ext uri="{FF2B5EF4-FFF2-40B4-BE49-F238E27FC236}">
                <a16:creationId xmlns:a16="http://schemas.microsoft.com/office/drawing/2014/main" id="{FB31E2E6-142E-1B4F-B947-5F2B85946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2" name="Text Box 8">
            <a:extLst>
              <a:ext uri="{FF2B5EF4-FFF2-40B4-BE49-F238E27FC236}">
                <a16:creationId xmlns:a16="http://schemas.microsoft.com/office/drawing/2014/main" id="{7AC95EA9-CBF1-6248-8B80-60C1671FF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343401"/>
            <a:ext cx="27432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Grapes, Lettuce, Tomato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Whole Wheat Bread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Turkey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Avocado </a:t>
            </a:r>
          </a:p>
        </p:txBody>
      </p:sp>
    </p:spTree>
    <p:extLst>
      <p:ext uri="{BB962C8B-B14F-4D97-AF65-F5344CB8AC3E}">
        <p14:creationId xmlns:p14="http://schemas.microsoft.com/office/powerpoint/2010/main" val="3762819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ood 3">
            <a:extLst>
              <a:ext uri="{FF2B5EF4-FFF2-40B4-BE49-F238E27FC236}">
                <a16:creationId xmlns:a16="http://schemas.microsoft.com/office/drawing/2014/main" id="{48A8E505-4BE1-4647-9A63-0F1AA1CA04B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906" y="1815578"/>
            <a:ext cx="6526694" cy="47976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C38BB0B3-568B-C04E-9C57-B80FAEDB0C3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Lunch</a:t>
            </a:r>
          </a:p>
        </p:txBody>
      </p:sp>
      <p:pic>
        <p:nvPicPr>
          <p:cNvPr id="7172" name="Picture 4" descr="Fruit">
            <a:extLst>
              <a:ext uri="{FF2B5EF4-FFF2-40B4-BE49-F238E27FC236}">
                <a16:creationId xmlns:a16="http://schemas.microsoft.com/office/drawing/2014/main" id="{883CFDF0-5B3F-9F43-9630-9C4448557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at">
            <a:extLst>
              <a:ext uri="{FF2B5EF4-FFF2-40B4-BE49-F238E27FC236}">
                <a16:creationId xmlns:a16="http://schemas.microsoft.com/office/drawing/2014/main" id="{2E75F62B-5A09-4349-9BD2-118C19181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rotein">
            <a:extLst>
              <a:ext uri="{FF2B5EF4-FFF2-40B4-BE49-F238E27FC236}">
                <a16:creationId xmlns:a16="http://schemas.microsoft.com/office/drawing/2014/main" id="{8E14E71D-4EB8-7A4E-993F-4AC1E51FE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starch">
            <a:extLst>
              <a:ext uri="{FF2B5EF4-FFF2-40B4-BE49-F238E27FC236}">
                <a16:creationId xmlns:a16="http://schemas.microsoft.com/office/drawing/2014/main" id="{509CC6C2-CC56-9242-B8C3-58D46B64C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6" name="Text Box 8">
            <a:extLst>
              <a:ext uri="{FF2B5EF4-FFF2-40B4-BE49-F238E27FC236}">
                <a16:creationId xmlns:a16="http://schemas.microsoft.com/office/drawing/2014/main" id="{AB4C1B9D-1128-1946-9F1E-B13848B69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199" y="4191000"/>
            <a:ext cx="3306417" cy="256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Carrots, Onions, Zucchini, Broccoli 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Brown Rice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Chicken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Olive oil for Cooking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531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ood 2 011">
            <a:extLst>
              <a:ext uri="{FF2B5EF4-FFF2-40B4-BE49-F238E27FC236}">
                <a16:creationId xmlns:a16="http://schemas.microsoft.com/office/drawing/2014/main" id="{51DEBC4D-9668-6045-8806-B903BA59F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" y="2066926"/>
            <a:ext cx="6993110" cy="465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starch">
            <a:extLst>
              <a:ext uri="{FF2B5EF4-FFF2-40B4-BE49-F238E27FC236}">
                <a16:creationId xmlns:a16="http://schemas.microsoft.com/office/drawing/2014/main" id="{70720567-AD86-B74C-B6EB-CCAE5C52F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>
            <a:extLst>
              <a:ext uri="{FF2B5EF4-FFF2-40B4-BE49-F238E27FC236}">
                <a16:creationId xmlns:a16="http://schemas.microsoft.com/office/drawing/2014/main" id="{363BD74B-8DB2-F249-B77D-4901A980C9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Lunch</a:t>
            </a:r>
          </a:p>
        </p:txBody>
      </p:sp>
      <p:pic>
        <p:nvPicPr>
          <p:cNvPr id="8197" name="Picture 5" descr="Fruit">
            <a:extLst>
              <a:ext uri="{FF2B5EF4-FFF2-40B4-BE49-F238E27FC236}">
                <a16:creationId xmlns:a16="http://schemas.microsoft.com/office/drawing/2014/main" id="{847BEABD-EC4A-BD42-B4D8-1AF40B170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at">
            <a:extLst>
              <a:ext uri="{FF2B5EF4-FFF2-40B4-BE49-F238E27FC236}">
                <a16:creationId xmlns:a16="http://schemas.microsoft.com/office/drawing/2014/main" id="{6D68ED76-D6AF-6D4D-B8A0-6596619B4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protein">
            <a:extLst>
              <a:ext uri="{FF2B5EF4-FFF2-40B4-BE49-F238E27FC236}">
                <a16:creationId xmlns:a16="http://schemas.microsoft.com/office/drawing/2014/main" id="{7ABEEFD3-CA12-3645-99A8-C1D8FA5EB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Text Box 8">
            <a:extLst>
              <a:ext uri="{FF2B5EF4-FFF2-40B4-BE49-F238E27FC236}">
                <a16:creationId xmlns:a16="http://schemas.microsoft.com/office/drawing/2014/main" id="{2A1C9435-5509-4C46-93DD-F0F3DFC6C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343401"/>
            <a:ext cx="25908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Cabbage mix, Salsa 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Corn Tortilla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Shrimp 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Cheese </a:t>
            </a:r>
          </a:p>
        </p:txBody>
      </p:sp>
      <p:pic>
        <p:nvPicPr>
          <p:cNvPr id="8201" name="Picture 9">
            <a:extLst>
              <a:ext uri="{FF2B5EF4-FFF2-40B4-BE49-F238E27FC236}">
                <a16:creationId xmlns:a16="http://schemas.microsoft.com/office/drawing/2014/main" id="{FE44C91A-280B-9F40-9265-6265168E3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37680C00-9B92-7741-ADA4-735A12742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1513" y="-5434013"/>
            <a:ext cx="5027613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60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tarch">
            <a:extLst>
              <a:ext uri="{FF2B5EF4-FFF2-40B4-BE49-F238E27FC236}">
                <a16:creationId xmlns:a16="http://schemas.microsoft.com/office/drawing/2014/main" id="{31FF04A1-7290-0B4A-89F5-2CD4EB234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Boise 2008 033">
            <a:extLst>
              <a:ext uri="{FF2B5EF4-FFF2-40B4-BE49-F238E27FC236}">
                <a16:creationId xmlns:a16="http://schemas.microsoft.com/office/drawing/2014/main" id="{0D279B79-D38E-C242-8C07-03B1EC8E2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4" y="2263776"/>
            <a:ext cx="7172738" cy="448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Rectangle 4">
            <a:extLst>
              <a:ext uri="{FF2B5EF4-FFF2-40B4-BE49-F238E27FC236}">
                <a16:creationId xmlns:a16="http://schemas.microsoft.com/office/drawing/2014/main" id="{E4795912-3773-A84E-97D2-D1DE2C7C8A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Lunch</a:t>
            </a:r>
          </a:p>
        </p:txBody>
      </p:sp>
      <p:pic>
        <p:nvPicPr>
          <p:cNvPr id="9221" name="Picture 5" descr="Fruit">
            <a:extLst>
              <a:ext uri="{FF2B5EF4-FFF2-40B4-BE49-F238E27FC236}">
                <a16:creationId xmlns:a16="http://schemas.microsoft.com/office/drawing/2014/main" id="{163719A0-C1F2-D447-88A5-D455E68EE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at">
            <a:extLst>
              <a:ext uri="{FF2B5EF4-FFF2-40B4-BE49-F238E27FC236}">
                <a16:creationId xmlns:a16="http://schemas.microsoft.com/office/drawing/2014/main" id="{F01A5913-6B95-5D45-AE70-8B0714353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protein">
            <a:extLst>
              <a:ext uri="{FF2B5EF4-FFF2-40B4-BE49-F238E27FC236}">
                <a16:creationId xmlns:a16="http://schemas.microsoft.com/office/drawing/2014/main" id="{6FA4B57B-1B49-EA47-90A1-E6AFFE311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Text Box 8">
            <a:extLst>
              <a:ext uri="{FF2B5EF4-FFF2-40B4-BE49-F238E27FC236}">
                <a16:creationId xmlns:a16="http://schemas.microsoft.com/office/drawing/2014/main" id="{177939E1-796F-B441-B6EE-63BE394B2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343401"/>
            <a:ext cx="25908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Green Beans, Marinara 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Whole Wheat Pasta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Lean Turkey Sausage 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Parmesan Cheese </a:t>
            </a:r>
          </a:p>
        </p:txBody>
      </p:sp>
      <p:pic>
        <p:nvPicPr>
          <p:cNvPr id="9225" name="Picture 9">
            <a:extLst>
              <a:ext uri="{FF2B5EF4-FFF2-40B4-BE49-F238E27FC236}">
                <a16:creationId xmlns:a16="http://schemas.microsoft.com/office/drawing/2014/main" id="{B84EFEB9-2D84-154E-8235-CEE2A080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096E6056-7FD9-F043-8FDD-608C16F4B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1513" y="-5434013"/>
            <a:ext cx="5027613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854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oise 2008 022">
            <a:extLst>
              <a:ext uri="{FF2B5EF4-FFF2-40B4-BE49-F238E27FC236}">
                <a16:creationId xmlns:a16="http://schemas.microsoft.com/office/drawing/2014/main" id="{45937DE9-44AF-BC40-89FF-942051072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" y="1878807"/>
            <a:ext cx="7184521" cy="477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starch">
            <a:extLst>
              <a:ext uri="{FF2B5EF4-FFF2-40B4-BE49-F238E27FC236}">
                <a16:creationId xmlns:a16="http://schemas.microsoft.com/office/drawing/2014/main" id="{8FE1FECB-A237-3D45-9E87-6B1273367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id="{9F2B20E9-9D25-B047-BCF1-3D5BE9EE07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Dinner</a:t>
            </a:r>
          </a:p>
        </p:txBody>
      </p:sp>
      <p:pic>
        <p:nvPicPr>
          <p:cNvPr id="10245" name="Picture 5" descr="Fruit">
            <a:extLst>
              <a:ext uri="{FF2B5EF4-FFF2-40B4-BE49-F238E27FC236}">
                <a16:creationId xmlns:a16="http://schemas.microsoft.com/office/drawing/2014/main" id="{2F4D8FA2-C2EB-824E-8039-877553FC7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at">
            <a:extLst>
              <a:ext uri="{FF2B5EF4-FFF2-40B4-BE49-F238E27FC236}">
                <a16:creationId xmlns:a16="http://schemas.microsoft.com/office/drawing/2014/main" id="{D7FD1DF2-9AF3-DC49-B48D-41806127B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protein">
            <a:extLst>
              <a:ext uri="{FF2B5EF4-FFF2-40B4-BE49-F238E27FC236}">
                <a16:creationId xmlns:a16="http://schemas.microsoft.com/office/drawing/2014/main" id="{BDEB47CA-B98E-524B-A27F-78F32F262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8" name="Text Box 8">
            <a:extLst>
              <a:ext uri="{FF2B5EF4-FFF2-40B4-BE49-F238E27FC236}">
                <a16:creationId xmlns:a16="http://schemas.microsoft.com/office/drawing/2014/main" id="{280B3580-4AA2-134E-B6F4-5C5A60454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343401"/>
            <a:ext cx="25908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Spinach, Berries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Brown Rice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Shrimp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Blue Cheese </a:t>
            </a:r>
          </a:p>
        </p:txBody>
      </p:sp>
      <p:pic>
        <p:nvPicPr>
          <p:cNvPr id="10249" name="Picture 9">
            <a:extLst>
              <a:ext uri="{FF2B5EF4-FFF2-40B4-BE49-F238E27FC236}">
                <a16:creationId xmlns:a16="http://schemas.microsoft.com/office/drawing/2014/main" id="{DFDBA25F-E31C-E14E-A6F1-9F124AD93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52AEFC03-D118-F04A-A10B-358D276D4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1513" y="-5434013"/>
            <a:ext cx="5027613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873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ECC1-8190-304C-A450-E48F0827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CB0C3-DAF8-C746-B4BE-E36E15A56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Weight Loss is a “Body” Issue…</a:t>
            </a:r>
          </a:p>
          <a:p>
            <a:pPr lvl="1"/>
            <a:r>
              <a:rPr lang="en-US" dirty="0"/>
              <a:t>Calories in / out</a:t>
            </a:r>
          </a:p>
          <a:p>
            <a:pPr lvl="1"/>
            <a:r>
              <a:rPr lang="en-US" dirty="0"/>
              <a:t>Poor diet</a:t>
            </a:r>
          </a:p>
          <a:p>
            <a:pPr lvl="1"/>
            <a:r>
              <a:rPr lang="en-US" dirty="0"/>
              <a:t>Appetite / cravings / “willpower”</a:t>
            </a:r>
          </a:p>
          <a:p>
            <a:pPr lvl="1"/>
            <a:r>
              <a:rPr lang="en-US" dirty="0"/>
              <a:t>Metabolism / metabolic rate</a:t>
            </a:r>
          </a:p>
          <a:p>
            <a:pPr lvl="1"/>
            <a:r>
              <a:rPr lang="en-US" dirty="0"/>
              <a:t>Hormones</a:t>
            </a:r>
          </a:p>
          <a:p>
            <a:pPr lvl="1"/>
            <a:r>
              <a:rPr lang="en-US" dirty="0"/>
              <a:t>Genetics</a:t>
            </a:r>
          </a:p>
          <a:p>
            <a:r>
              <a:rPr lang="en-US" dirty="0"/>
              <a:t>NO – actually a “Brain-Body-Biome” issue</a:t>
            </a:r>
          </a:p>
          <a:p>
            <a:pPr lvl="1"/>
            <a:r>
              <a:rPr lang="en-US" dirty="0"/>
              <a:t>Just as mental wellness issues are not ”just brain” issues – they are “gut-brain” issues (which are modifiable with natural approaches)</a:t>
            </a:r>
          </a:p>
        </p:txBody>
      </p:sp>
    </p:spTree>
    <p:extLst>
      <p:ext uri="{BB962C8B-B14F-4D97-AF65-F5344CB8AC3E}">
        <p14:creationId xmlns:p14="http://schemas.microsoft.com/office/powerpoint/2010/main" val="1891178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ood 6">
            <a:extLst>
              <a:ext uri="{FF2B5EF4-FFF2-40B4-BE49-F238E27FC236}">
                <a16:creationId xmlns:a16="http://schemas.microsoft.com/office/drawing/2014/main" id="{F30ABC78-D4CC-3140-AAD7-32D56F22F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7" y="1883272"/>
            <a:ext cx="6911008" cy="490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CAFA415E-05B5-B84B-AFC6-61614005D2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Dinner</a:t>
            </a:r>
          </a:p>
        </p:txBody>
      </p:sp>
      <p:pic>
        <p:nvPicPr>
          <p:cNvPr id="11268" name="Picture 4" descr="Fruit">
            <a:extLst>
              <a:ext uri="{FF2B5EF4-FFF2-40B4-BE49-F238E27FC236}">
                <a16:creationId xmlns:a16="http://schemas.microsoft.com/office/drawing/2014/main" id="{78098E28-0A12-B04D-AD79-95FC9634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fat">
            <a:extLst>
              <a:ext uri="{FF2B5EF4-FFF2-40B4-BE49-F238E27FC236}">
                <a16:creationId xmlns:a16="http://schemas.microsoft.com/office/drawing/2014/main" id="{16424A8F-190F-8448-AB0D-282F5F5F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rotein">
            <a:extLst>
              <a:ext uri="{FF2B5EF4-FFF2-40B4-BE49-F238E27FC236}">
                <a16:creationId xmlns:a16="http://schemas.microsoft.com/office/drawing/2014/main" id="{6975D074-E9D1-FC4B-9D1D-37D6A4DA0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starch">
            <a:extLst>
              <a:ext uri="{FF2B5EF4-FFF2-40B4-BE49-F238E27FC236}">
                <a16:creationId xmlns:a16="http://schemas.microsoft.com/office/drawing/2014/main" id="{67DEB59C-1145-8B48-AE49-21194C3B7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2" name="Text Box 8">
            <a:extLst>
              <a:ext uri="{FF2B5EF4-FFF2-40B4-BE49-F238E27FC236}">
                <a16:creationId xmlns:a16="http://schemas.microsoft.com/office/drawing/2014/main" id="{981657C5-82DF-6B46-9A5F-45A92FA7D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399" y="4191001"/>
            <a:ext cx="304468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Broccoli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Garlic Roasted Potatoes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Lean Beef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Olive Oil for Roasting Potatoes</a:t>
            </a:r>
          </a:p>
        </p:txBody>
      </p:sp>
    </p:spTree>
    <p:extLst>
      <p:ext uri="{BB962C8B-B14F-4D97-AF65-F5344CB8AC3E}">
        <p14:creationId xmlns:p14="http://schemas.microsoft.com/office/powerpoint/2010/main" val="89558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ood 2 019">
            <a:extLst>
              <a:ext uri="{FF2B5EF4-FFF2-40B4-BE49-F238E27FC236}">
                <a16:creationId xmlns:a16="http://schemas.microsoft.com/office/drawing/2014/main" id="{C459DB78-37DE-2C45-85FA-12AA7DEF7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6" y="1878807"/>
            <a:ext cx="7272129" cy="483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23307AAF-4985-EA45-8777-70C3700CF4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Dinner</a:t>
            </a:r>
          </a:p>
        </p:txBody>
      </p:sp>
      <p:pic>
        <p:nvPicPr>
          <p:cNvPr id="12292" name="Picture 4" descr="Fruit">
            <a:extLst>
              <a:ext uri="{FF2B5EF4-FFF2-40B4-BE49-F238E27FC236}">
                <a16:creationId xmlns:a16="http://schemas.microsoft.com/office/drawing/2014/main" id="{3FBED2D0-ED5E-E34C-84CC-0BF91FE2E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fat">
            <a:extLst>
              <a:ext uri="{FF2B5EF4-FFF2-40B4-BE49-F238E27FC236}">
                <a16:creationId xmlns:a16="http://schemas.microsoft.com/office/drawing/2014/main" id="{C17CAB37-DB27-514B-BE13-01FC199F8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protein">
            <a:extLst>
              <a:ext uri="{FF2B5EF4-FFF2-40B4-BE49-F238E27FC236}">
                <a16:creationId xmlns:a16="http://schemas.microsoft.com/office/drawing/2014/main" id="{368EF896-1029-0046-9221-2470135E2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starch">
            <a:extLst>
              <a:ext uri="{FF2B5EF4-FFF2-40B4-BE49-F238E27FC236}">
                <a16:creationId xmlns:a16="http://schemas.microsoft.com/office/drawing/2014/main" id="{BF818AA0-C351-594F-92F7-4113EA170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Text Box 8">
            <a:extLst>
              <a:ext uri="{FF2B5EF4-FFF2-40B4-BE49-F238E27FC236}">
                <a16:creationId xmlns:a16="http://schemas.microsoft.com/office/drawing/2014/main" id="{0188D59E-46EE-3049-8FD2-07ADD9766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267201"/>
            <a:ext cx="2922104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Spinach, Strawberry, Onion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Roasted Sweet Potatoes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Lean Pork Tenderloin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Olive Oil for Roasting Potatoes</a:t>
            </a:r>
          </a:p>
        </p:txBody>
      </p:sp>
    </p:spTree>
    <p:extLst>
      <p:ext uri="{BB962C8B-B14F-4D97-AF65-F5344CB8AC3E}">
        <p14:creationId xmlns:p14="http://schemas.microsoft.com/office/powerpoint/2010/main" val="2036436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oise 2008 019">
            <a:extLst>
              <a:ext uri="{FF2B5EF4-FFF2-40B4-BE49-F238E27FC236}">
                <a16:creationId xmlns:a16="http://schemas.microsoft.com/office/drawing/2014/main" id="{23FAC4DC-5020-CC44-AD4D-32233E91F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" y="1824037"/>
            <a:ext cx="6940102" cy="49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starch">
            <a:extLst>
              <a:ext uri="{FF2B5EF4-FFF2-40B4-BE49-F238E27FC236}">
                <a16:creationId xmlns:a16="http://schemas.microsoft.com/office/drawing/2014/main" id="{FCA501A8-198E-AA4E-9DF6-51E881231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Rectangle 4">
            <a:extLst>
              <a:ext uri="{FF2B5EF4-FFF2-40B4-BE49-F238E27FC236}">
                <a16:creationId xmlns:a16="http://schemas.microsoft.com/office/drawing/2014/main" id="{0726A527-A0E3-104E-BE0E-11026A631D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Dinner</a:t>
            </a:r>
          </a:p>
        </p:txBody>
      </p:sp>
      <p:pic>
        <p:nvPicPr>
          <p:cNvPr id="13317" name="Picture 5" descr="Fruit">
            <a:extLst>
              <a:ext uri="{FF2B5EF4-FFF2-40B4-BE49-F238E27FC236}">
                <a16:creationId xmlns:a16="http://schemas.microsoft.com/office/drawing/2014/main" id="{ABD06250-597B-BE4E-8C54-B3AA0D04E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fat">
            <a:extLst>
              <a:ext uri="{FF2B5EF4-FFF2-40B4-BE49-F238E27FC236}">
                <a16:creationId xmlns:a16="http://schemas.microsoft.com/office/drawing/2014/main" id="{46F7419E-27CC-C74E-A0DB-319DA6507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protein">
            <a:extLst>
              <a:ext uri="{FF2B5EF4-FFF2-40B4-BE49-F238E27FC236}">
                <a16:creationId xmlns:a16="http://schemas.microsoft.com/office/drawing/2014/main" id="{0883A550-59BD-2D45-8AE0-62E63286F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0" name="Text Box 8">
            <a:extLst>
              <a:ext uri="{FF2B5EF4-FFF2-40B4-BE49-F238E27FC236}">
                <a16:creationId xmlns:a16="http://schemas.microsoft.com/office/drawing/2014/main" id="{5C985321-74D5-E640-ACFB-68C10C46B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343401"/>
            <a:ext cx="27432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Onion, Zucchini, SweetPepper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Brown Rice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Lean Beef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Olive Oil on Vegetables </a:t>
            </a:r>
          </a:p>
        </p:txBody>
      </p:sp>
      <p:pic>
        <p:nvPicPr>
          <p:cNvPr id="13321" name="Picture 9">
            <a:extLst>
              <a:ext uri="{FF2B5EF4-FFF2-40B4-BE49-F238E27FC236}">
                <a16:creationId xmlns:a16="http://schemas.microsoft.com/office/drawing/2014/main" id="{25A62698-5C17-5448-AB09-51618AE04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>
            <a:extLst>
              <a:ext uri="{FF2B5EF4-FFF2-40B4-BE49-F238E27FC236}">
                <a16:creationId xmlns:a16="http://schemas.microsoft.com/office/drawing/2014/main" id="{61C337DD-7F5F-3E4A-9AE7-0ACCA09CD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1513" y="-5434013"/>
            <a:ext cx="5027613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953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ood 1">
            <a:extLst>
              <a:ext uri="{FF2B5EF4-FFF2-40B4-BE49-F238E27FC236}">
                <a16:creationId xmlns:a16="http://schemas.microsoft.com/office/drawing/2014/main" id="{9A946D39-4A66-9C41-B1C9-4D858D503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6" y="1690688"/>
            <a:ext cx="6804991" cy="499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starch">
            <a:extLst>
              <a:ext uri="{FF2B5EF4-FFF2-40B4-BE49-F238E27FC236}">
                <a16:creationId xmlns:a16="http://schemas.microsoft.com/office/drawing/2014/main" id="{775DE4AA-B936-B342-B7BF-E2B3658CD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Rectangle 4">
            <a:extLst>
              <a:ext uri="{FF2B5EF4-FFF2-40B4-BE49-F238E27FC236}">
                <a16:creationId xmlns:a16="http://schemas.microsoft.com/office/drawing/2014/main" id="{5E1E05F1-9939-6D43-B703-BFB6FC7FE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Snack</a:t>
            </a:r>
          </a:p>
        </p:txBody>
      </p:sp>
      <p:pic>
        <p:nvPicPr>
          <p:cNvPr id="14341" name="Picture 5" descr="Fruit">
            <a:extLst>
              <a:ext uri="{FF2B5EF4-FFF2-40B4-BE49-F238E27FC236}">
                <a16:creationId xmlns:a16="http://schemas.microsoft.com/office/drawing/2014/main" id="{BF77DBC0-8D96-FB48-9700-205A0CB02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fat">
            <a:extLst>
              <a:ext uri="{FF2B5EF4-FFF2-40B4-BE49-F238E27FC236}">
                <a16:creationId xmlns:a16="http://schemas.microsoft.com/office/drawing/2014/main" id="{598580B8-0F45-CC4B-879F-BDDE7D191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protein">
            <a:extLst>
              <a:ext uri="{FF2B5EF4-FFF2-40B4-BE49-F238E27FC236}">
                <a16:creationId xmlns:a16="http://schemas.microsoft.com/office/drawing/2014/main" id="{DD5927C4-4C71-CC4C-BDCE-17B24710E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4" name="Text Box 8">
            <a:extLst>
              <a:ext uri="{FF2B5EF4-FFF2-40B4-BE49-F238E27FC236}">
                <a16:creationId xmlns:a16="http://schemas.microsoft.com/office/drawing/2014/main" id="{93831003-79DE-B84F-B558-F15289045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343401"/>
            <a:ext cx="2286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Banana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Peanut Butter</a:t>
            </a:r>
          </a:p>
        </p:txBody>
      </p:sp>
      <p:pic>
        <p:nvPicPr>
          <p:cNvPr id="14345" name="Picture 9">
            <a:extLst>
              <a:ext uri="{FF2B5EF4-FFF2-40B4-BE49-F238E27FC236}">
                <a16:creationId xmlns:a16="http://schemas.microsoft.com/office/drawing/2014/main" id="{5B122766-EF9A-CA4E-9062-0A0C83AD1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176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ood 2 017">
            <a:extLst>
              <a:ext uri="{FF2B5EF4-FFF2-40B4-BE49-F238E27FC236}">
                <a16:creationId xmlns:a16="http://schemas.microsoft.com/office/drawing/2014/main" id="{F67EDEFD-60FE-0740-A7CE-8DFF2FBFE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8" y="2066926"/>
            <a:ext cx="7116416" cy="473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starch">
            <a:extLst>
              <a:ext uri="{FF2B5EF4-FFF2-40B4-BE49-F238E27FC236}">
                <a16:creationId xmlns:a16="http://schemas.microsoft.com/office/drawing/2014/main" id="{5E6374F1-BDA3-6B4D-8711-01AA3D026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Rectangle 4">
            <a:extLst>
              <a:ext uri="{FF2B5EF4-FFF2-40B4-BE49-F238E27FC236}">
                <a16:creationId xmlns:a16="http://schemas.microsoft.com/office/drawing/2014/main" id="{81F34FA9-75A1-9D44-B36F-415AF9685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Snack</a:t>
            </a:r>
          </a:p>
        </p:txBody>
      </p:sp>
      <p:pic>
        <p:nvPicPr>
          <p:cNvPr id="15365" name="Picture 5" descr="Fruit">
            <a:extLst>
              <a:ext uri="{FF2B5EF4-FFF2-40B4-BE49-F238E27FC236}">
                <a16:creationId xmlns:a16="http://schemas.microsoft.com/office/drawing/2014/main" id="{3EF29465-D973-0947-9282-C09A82B51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fat">
            <a:extLst>
              <a:ext uri="{FF2B5EF4-FFF2-40B4-BE49-F238E27FC236}">
                <a16:creationId xmlns:a16="http://schemas.microsoft.com/office/drawing/2014/main" id="{2280A806-C4C9-924B-B0F3-4EA31C71F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protein">
            <a:extLst>
              <a:ext uri="{FF2B5EF4-FFF2-40B4-BE49-F238E27FC236}">
                <a16:creationId xmlns:a16="http://schemas.microsoft.com/office/drawing/2014/main" id="{5797D74A-0E54-5148-9BF6-741B45E39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8" name="Text Box 8">
            <a:extLst>
              <a:ext uri="{FF2B5EF4-FFF2-40B4-BE49-F238E27FC236}">
                <a16:creationId xmlns:a16="http://schemas.microsoft.com/office/drawing/2014/main" id="{3592B342-B5C4-EC4F-AA17-60123D6AF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343401"/>
            <a:ext cx="2286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Apple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String Cheese</a:t>
            </a:r>
          </a:p>
        </p:txBody>
      </p:sp>
      <p:pic>
        <p:nvPicPr>
          <p:cNvPr id="15369" name="Picture 9">
            <a:extLst>
              <a:ext uri="{FF2B5EF4-FFF2-40B4-BE49-F238E27FC236}">
                <a16:creationId xmlns:a16="http://schemas.microsoft.com/office/drawing/2014/main" id="{2952C99E-0E7C-7443-9537-57B2BCE1A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601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ood 2 024">
            <a:extLst>
              <a:ext uri="{FF2B5EF4-FFF2-40B4-BE49-F238E27FC236}">
                <a16:creationId xmlns:a16="http://schemas.microsoft.com/office/drawing/2014/main" id="{99634992-2DF5-F54E-9BBE-13EE15918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4" y="1905000"/>
            <a:ext cx="7106477" cy="478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starch">
            <a:extLst>
              <a:ext uri="{FF2B5EF4-FFF2-40B4-BE49-F238E27FC236}">
                <a16:creationId xmlns:a16="http://schemas.microsoft.com/office/drawing/2014/main" id="{F0F48F72-0758-7545-93EB-B7841F56E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8B278655-8DF1-4C4F-A099-46C2AD63C2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Snack</a:t>
            </a:r>
          </a:p>
        </p:txBody>
      </p:sp>
      <p:pic>
        <p:nvPicPr>
          <p:cNvPr id="16389" name="Picture 5" descr="Fruit">
            <a:extLst>
              <a:ext uri="{FF2B5EF4-FFF2-40B4-BE49-F238E27FC236}">
                <a16:creationId xmlns:a16="http://schemas.microsoft.com/office/drawing/2014/main" id="{0E94D4E8-AB68-F847-8794-6E16DFD6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fat">
            <a:extLst>
              <a:ext uri="{FF2B5EF4-FFF2-40B4-BE49-F238E27FC236}">
                <a16:creationId xmlns:a16="http://schemas.microsoft.com/office/drawing/2014/main" id="{AD6CA337-BFFE-4F49-B2E2-5D810D87B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protein">
            <a:extLst>
              <a:ext uri="{FF2B5EF4-FFF2-40B4-BE49-F238E27FC236}">
                <a16:creationId xmlns:a16="http://schemas.microsoft.com/office/drawing/2014/main" id="{BA05C0E4-DEB3-A24B-BAEA-D673561ED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2" name="Text Box 8">
            <a:extLst>
              <a:ext uri="{FF2B5EF4-FFF2-40B4-BE49-F238E27FC236}">
                <a16:creationId xmlns:a16="http://schemas.microsoft.com/office/drawing/2014/main" id="{FD439AEB-C3EE-544D-A448-07C3E4FCD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343401"/>
            <a:ext cx="2286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Granola 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Yogurt 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</p:txBody>
      </p:sp>
      <p:pic>
        <p:nvPicPr>
          <p:cNvPr id="16393" name="Picture 9">
            <a:extLst>
              <a:ext uri="{FF2B5EF4-FFF2-40B4-BE49-F238E27FC236}">
                <a16:creationId xmlns:a16="http://schemas.microsoft.com/office/drawing/2014/main" id="{F01F83C1-92BE-0645-AF67-07739CBD6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2207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ood 2 005">
            <a:extLst>
              <a:ext uri="{FF2B5EF4-FFF2-40B4-BE49-F238E27FC236}">
                <a16:creationId xmlns:a16="http://schemas.microsoft.com/office/drawing/2014/main" id="{150F3E2F-65A2-FC45-9AB4-1C5560800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1" y="1712965"/>
            <a:ext cx="6679095" cy="495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starch">
            <a:extLst>
              <a:ext uri="{FF2B5EF4-FFF2-40B4-BE49-F238E27FC236}">
                <a16:creationId xmlns:a16="http://schemas.microsoft.com/office/drawing/2014/main" id="{EA071E17-3D86-6A47-A91F-B3175DDBF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Rectangle 4">
            <a:extLst>
              <a:ext uri="{FF2B5EF4-FFF2-40B4-BE49-F238E27FC236}">
                <a16:creationId xmlns:a16="http://schemas.microsoft.com/office/drawing/2014/main" id="{CB0D2FE6-CF7E-F646-BE4A-58B9B17C2C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Snack</a:t>
            </a:r>
          </a:p>
        </p:txBody>
      </p:sp>
      <p:pic>
        <p:nvPicPr>
          <p:cNvPr id="17413" name="Picture 5" descr="Fruit">
            <a:extLst>
              <a:ext uri="{FF2B5EF4-FFF2-40B4-BE49-F238E27FC236}">
                <a16:creationId xmlns:a16="http://schemas.microsoft.com/office/drawing/2014/main" id="{9FB2F7B9-7AE0-734D-8B36-E3CDA0A59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fat">
            <a:extLst>
              <a:ext uri="{FF2B5EF4-FFF2-40B4-BE49-F238E27FC236}">
                <a16:creationId xmlns:a16="http://schemas.microsoft.com/office/drawing/2014/main" id="{7590A489-B057-7541-A981-A472CEFC0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protein">
            <a:extLst>
              <a:ext uri="{FF2B5EF4-FFF2-40B4-BE49-F238E27FC236}">
                <a16:creationId xmlns:a16="http://schemas.microsoft.com/office/drawing/2014/main" id="{B2FE6D5C-2828-6049-AC82-14B48E1C3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6" name="Text Box 8">
            <a:extLst>
              <a:ext uri="{FF2B5EF4-FFF2-40B4-BE49-F238E27FC236}">
                <a16:creationId xmlns:a16="http://schemas.microsoft.com/office/drawing/2014/main" id="{3162F01E-F86A-5546-B447-857359F8D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343401"/>
            <a:ext cx="2286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Carrots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Vegetable Dip</a:t>
            </a:r>
          </a:p>
        </p:txBody>
      </p:sp>
      <p:pic>
        <p:nvPicPr>
          <p:cNvPr id="17417" name="Picture 9">
            <a:extLst>
              <a:ext uri="{FF2B5EF4-FFF2-40B4-BE49-F238E27FC236}">
                <a16:creationId xmlns:a16="http://schemas.microsoft.com/office/drawing/2014/main" id="{116BE6E1-4244-3B40-92B1-633DB0484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069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ood 2 008">
            <a:extLst>
              <a:ext uri="{FF2B5EF4-FFF2-40B4-BE49-F238E27FC236}">
                <a16:creationId xmlns:a16="http://schemas.microsoft.com/office/drawing/2014/main" id="{B0D9C303-749E-4E49-88DA-863DB419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68" y="1555750"/>
            <a:ext cx="7119731" cy="51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starch">
            <a:extLst>
              <a:ext uri="{FF2B5EF4-FFF2-40B4-BE49-F238E27FC236}">
                <a16:creationId xmlns:a16="http://schemas.microsoft.com/office/drawing/2014/main" id="{F853A8C3-68EE-514A-9E74-CC1DE4927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Rectangle 4">
            <a:extLst>
              <a:ext uri="{FF2B5EF4-FFF2-40B4-BE49-F238E27FC236}">
                <a16:creationId xmlns:a16="http://schemas.microsoft.com/office/drawing/2014/main" id="{DF5300B3-0ACB-0F40-A665-A074BD2DA7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Snack</a:t>
            </a:r>
          </a:p>
        </p:txBody>
      </p:sp>
      <p:pic>
        <p:nvPicPr>
          <p:cNvPr id="18437" name="Picture 5" descr="Fruit">
            <a:extLst>
              <a:ext uri="{FF2B5EF4-FFF2-40B4-BE49-F238E27FC236}">
                <a16:creationId xmlns:a16="http://schemas.microsoft.com/office/drawing/2014/main" id="{BE647A52-0033-004E-ACF1-3F5C0601D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fat">
            <a:extLst>
              <a:ext uri="{FF2B5EF4-FFF2-40B4-BE49-F238E27FC236}">
                <a16:creationId xmlns:a16="http://schemas.microsoft.com/office/drawing/2014/main" id="{CE82CA68-0D08-E847-A61D-8E6053BB1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protein">
            <a:extLst>
              <a:ext uri="{FF2B5EF4-FFF2-40B4-BE49-F238E27FC236}">
                <a16:creationId xmlns:a16="http://schemas.microsoft.com/office/drawing/2014/main" id="{B4C17C7D-9203-9E44-8C68-85D8830F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0" name="Text Box 8">
            <a:extLst>
              <a:ext uri="{FF2B5EF4-FFF2-40B4-BE49-F238E27FC236}">
                <a16:creationId xmlns:a16="http://schemas.microsoft.com/office/drawing/2014/main" id="{FC08835F-EB4F-7E4C-9883-E59D395F0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343401"/>
            <a:ext cx="2286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Apple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Almonds</a:t>
            </a:r>
          </a:p>
        </p:txBody>
      </p:sp>
      <p:pic>
        <p:nvPicPr>
          <p:cNvPr id="18441" name="Picture 9">
            <a:extLst>
              <a:ext uri="{FF2B5EF4-FFF2-40B4-BE49-F238E27FC236}">
                <a16:creationId xmlns:a16="http://schemas.microsoft.com/office/drawing/2014/main" id="{F26879BB-765C-9343-A195-F5C4E00F5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ood 025">
            <a:extLst>
              <a:ext uri="{FF2B5EF4-FFF2-40B4-BE49-F238E27FC236}">
                <a16:creationId xmlns:a16="http://schemas.microsoft.com/office/drawing/2014/main" id="{D95F154C-A1B9-CE4E-9010-A0652539C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" y="1878807"/>
            <a:ext cx="7136295" cy="474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starch">
            <a:extLst>
              <a:ext uri="{FF2B5EF4-FFF2-40B4-BE49-F238E27FC236}">
                <a16:creationId xmlns:a16="http://schemas.microsoft.com/office/drawing/2014/main" id="{532473F5-B810-864D-9BC9-F45B345C5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Rectangle 4">
            <a:extLst>
              <a:ext uri="{FF2B5EF4-FFF2-40B4-BE49-F238E27FC236}">
                <a16:creationId xmlns:a16="http://schemas.microsoft.com/office/drawing/2014/main" id="{2569E9E0-33D7-7E45-94E5-BFECF557C5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Snack</a:t>
            </a:r>
          </a:p>
        </p:txBody>
      </p:sp>
      <p:pic>
        <p:nvPicPr>
          <p:cNvPr id="19461" name="Picture 5" descr="Fruit">
            <a:extLst>
              <a:ext uri="{FF2B5EF4-FFF2-40B4-BE49-F238E27FC236}">
                <a16:creationId xmlns:a16="http://schemas.microsoft.com/office/drawing/2014/main" id="{DF6A7E81-8AF1-7A46-B173-B4412A9BD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fat">
            <a:extLst>
              <a:ext uri="{FF2B5EF4-FFF2-40B4-BE49-F238E27FC236}">
                <a16:creationId xmlns:a16="http://schemas.microsoft.com/office/drawing/2014/main" id="{264981F2-7D71-2E4C-AE31-2BCC9EABC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protein">
            <a:extLst>
              <a:ext uri="{FF2B5EF4-FFF2-40B4-BE49-F238E27FC236}">
                <a16:creationId xmlns:a16="http://schemas.microsoft.com/office/drawing/2014/main" id="{361B4843-F49F-274B-9608-6DB640AB4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Text Box 8">
            <a:extLst>
              <a:ext uri="{FF2B5EF4-FFF2-40B4-BE49-F238E27FC236}">
                <a16:creationId xmlns:a16="http://schemas.microsoft.com/office/drawing/2014/main" id="{FA4C7984-F2D5-A044-A7A0-F475BABB4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343401"/>
            <a:ext cx="2286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Blackberries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Yogurt 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</p:txBody>
      </p:sp>
      <p:pic>
        <p:nvPicPr>
          <p:cNvPr id="19465" name="Picture 9">
            <a:extLst>
              <a:ext uri="{FF2B5EF4-FFF2-40B4-BE49-F238E27FC236}">
                <a16:creationId xmlns:a16="http://schemas.microsoft.com/office/drawing/2014/main" id="{400615A3-76BF-1042-B195-AF122A878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439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oise 2008 041">
            <a:extLst>
              <a:ext uri="{FF2B5EF4-FFF2-40B4-BE49-F238E27FC236}">
                <a16:creationId xmlns:a16="http://schemas.microsoft.com/office/drawing/2014/main" id="{787B9931-F061-A14E-A71F-2F2373836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6" y="1690688"/>
            <a:ext cx="6732104" cy="505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starch">
            <a:extLst>
              <a:ext uri="{FF2B5EF4-FFF2-40B4-BE49-F238E27FC236}">
                <a16:creationId xmlns:a16="http://schemas.microsoft.com/office/drawing/2014/main" id="{3360820C-4930-EF4A-8CE0-F11E241A2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Rectangle 4">
            <a:extLst>
              <a:ext uri="{FF2B5EF4-FFF2-40B4-BE49-F238E27FC236}">
                <a16:creationId xmlns:a16="http://schemas.microsoft.com/office/drawing/2014/main" id="{96C53DF4-D14C-434C-8CAF-901F469D91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Snack</a:t>
            </a:r>
          </a:p>
        </p:txBody>
      </p:sp>
      <p:pic>
        <p:nvPicPr>
          <p:cNvPr id="20485" name="Picture 5" descr="Fruit">
            <a:extLst>
              <a:ext uri="{FF2B5EF4-FFF2-40B4-BE49-F238E27FC236}">
                <a16:creationId xmlns:a16="http://schemas.microsoft.com/office/drawing/2014/main" id="{358A046B-8E42-B343-9F0C-4DF80BD80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fat">
            <a:extLst>
              <a:ext uri="{FF2B5EF4-FFF2-40B4-BE49-F238E27FC236}">
                <a16:creationId xmlns:a16="http://schemas.microsoft.com/office/drawing/2014/main" id="{52D033E4-6C2D-9C47-991F-9196519A9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protein">
            <a:extLst>
              <a:ext uri="{FF2B5EF4-FFF2-40B4-BE49-F238E27FC236}">
                <a16:creationId xmlns:a16="http://schemas.microsoft.com/office/drawing/2014/main" id="{6772EC9E-E0CC-5549-B8BC-711BC0817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8" name="Text Box 8">
            <a:extLst>
              <a:ext uri="{FF2B5EF4-FFF2-40B4-BE49-F238E27FC236}">
                <a16:creationId xmlns:a16="http://schemas.microsoft.com/office/drawing/2014/main" id="{C656C4B6-F597-FD41-B09A-A044EA83D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343401"/>
            <a:ext cx="2286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Turkey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Avocado </a:t>
            </a:r>
          </a:p>
        </p:txBody>
      </p:sp>
      <p:pic>
        <p:nvPicPr>
          <p:cNvPr id="20489" name="Picture 9">
            <a:extLst>
              <a:ext uri="{FF2B5EF4-FFF2-40B4-BE49-F238E27FC236}">
                <a16:creationId xmlns:a16="http://schemas.microsoft.com/office/drawing/2014/main" id="{C67E943C-A3C3-8F42-A09F-64BC5884D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634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64AF4A-E98B-0D47-9E09-D910630F0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15" y="63908"/>
            <a:ext cx="11609569" cy="673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65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ECC1-8190-304C-A450-E48F0827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DO? (simple)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CB0C3-DAF8-C746-B4BE-E36E15A56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Daily</a:t>
            </a:r>
          </a:p>
          <a:p>
            <a:pPr lvl="1"/>
            <a:r>
              <a:rPr lang="en-US" dirty="0"/>
              <a:t>Fundamentals (</a:t>
            </a:r>
            <a:r>
              <a:rPr lang="en-US" dirty="0" err="1"/>
              <a:t>Mentabiotics</a:t>
            </a:r>
            <a:r>
              <a:rPr lang="en-US" dirty="0"/>
              <a:t>, </a:t>
            </a:r>
            <a:r>
              <a:rPr lang="en-US" dirty="0" err="1"/>
              <a:t>MentaFocus</a:t>
            </a:r>
            <a:r>
              <a:rPr lang="en-US" dirty="0"/>
              <a:t>, </a:t>
            </a:r>
            <a:r>
              <a:rPr lang="en-US" dirty="0" err="1"/>
              <a:t>MentaSync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VitaGBX</a:t>
            </a:r>
            <a:r>
              <a:rPr lang="en-US" dirty="0"/>
              <a:t> (breakfast &amp; dinner)</a:t>
            </a:r>
          </a:p>
          <a:p>
            <a:pPr lvl="1"/>
            <a:r>
              <a:rPr lang="en-US" dirty="0"/>
              <a:t>GBX Shake/Smoothie (Protein, </a:t>
            </a:r>
            <a:r>
              <a:rPr lang="en-US" dirty="0" err="1"/>
              <a:t>SuperFood</a:t>
            </a:r>
            <a:r>
              <a:rPr lang="en-US" dirty="0"/>
              <a:t>, </a:t>
            </a:r>
            <a:r>
              <a:rPr lang="en-US" dirty="0" err="1"/>
              <a:t>SeedFiber</a:t>
            </a:r>
            <a:r>
              <a:rPr lang="en-US" dirty="0"/>
              <a:t>) – breakfast/lunch?</a:t>
            </a:r>
          </a:p>
          <a:p>
            <a:pPr lvl="1"/>
            <a:r>
              <a:rPr lang="en-US" dirty="0"/>
              <a:t>Eat REAL Food! (Helping Hand)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Project B3 FB Group (check-in)</a:t>
            </a:r>
          </a:p>
          <a:p>
            <a:r>
              <a:rPr lang="en-US" dirty="0"/>
              <a:t>Weekly</a:t>
            </a:r>
          </a:p>
          <a:p>
            <a:pPr lvl="1"/>
            <a:r>
              <a:rPr lang="en-US" dirty="0"/>
              <a:t>HIIT – 3x</a:t>
            </a:r>
          </a:p>
          <a:p>
            <a:pPr lvl="1"/>
            <a:r>
              <a:rPr lang="en-US" dirty="0"/>
              <a:t>Weights – 2x</a:t>
            </a:r>
          </a:p>
          <a:p>
            <a:pPr lvl="1"/>
            <a:r>
              <a:rPr lang="en-US" dirty="0"/>
              <a:t>Project B3 Seminar (education/reinforcement)</a:t>
            </a:r>
          </a:p>
        </p:txBody>
      </p:sp>
    </p:spTree>
    <p:extLst>
      <p:ext uri="{BB962C8B-B14F-4D97-AF65-F5344CB8AC3E}">
        <p14:creationId xmlns:p14="http://schemas.microsoft.com/office/powerpoint/2010/main" val="20868320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>
            <a:extLst>
              <a:ext uri="{FF2B5EF4-FFF2-40B4-BE49-F238E27FC236}">
                <a16:creationId xmlns:a16="http://schemas.microsoft.com/office/drawing/2014/main" id="{87D4AA00-E4E1-1945-89DA-3AECC57EFCE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t="48006" r="51591" b="16000"/>
          <a:stretch>
            <a:fillRect/>
          </a:stretch>
        </p:blipFill>
        <p:spPr bwMode="auto">
          <a:xfrm>
            <a:off x="4233864" y="1066801"/>
            <a:ext cx="6053137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70F0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Rectangle 2">
            <a:extLst>
              <a:ext uri="{FF2B5EF4-FFF2-40B4-BE49-F238E27FC236}">
                <a16:creationId xmlns:a16="http://schemas.microsoft.com/office/drawing/2014/main" id="{413007C1-01AB-FD44-B422-C710D19B5087}"/>
              </a:ext>
            </a:extLst>
          </p:cNvPr>
          <p:cNvSpPr>
            <a:spLocks/>
          </p:cNvSpPr>
          <p:nvPr/>
        </p:nvSpPr>
        <p:spPr bwMode="auto">
          <a:xfrm>
            <a:off x="1795464" y="2590800"/>
            <a:ext cx="2909887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" pitchFamily="2" charset="0"/>
              </a:defRPr>
            </a:lvl1pPr>
            <a:lvl2pPr>
              <a:defRPr sz="1200">
                <a:solidFill>
                  <a:schemeClr val="tx1"/>
                </a:solidFill>
                <a:latin typeface="Times" pitchFamily="2" charset="0"/>
              </a:defRPr>
            </a:lvl2pPr>
            <a:lvl3pPr>
              <a:defRPr sz="1200">
                <a:solidFill>
                  <a:schemeClr val="tx1"/>
                </a:solidFill>
                <a:latin typeface="Times" pitchFamily="2" charset="0"/>
              </a:defRPr>
            </a:lvl3pPr>
            <a:lvl4pPr>
              <a:defRPr sz="1200">
                <a:solidFill>
                  <a:schemeClr val="tx1"/>
                </a:solidFill>
                <a:latin typeface="Times" pitchFamily="2" charset="0"/>
              </a:defRPr>
            </a:lvl4pPr>
            <a:lvl5pPr>
              <a:defRPr sz="1200">
                <a:solidFill>
                  <a:schemeClr val="tx1"/>
                </a:solidFill>
                <a:latin typeface="Times" pitchFamily="2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4800" b="1">
                <a:solidFill>
                  <a:srgbClr val="F70F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GOOD</a:t>
            </a:r>
          </a:p>
          <a:p>
            <a:r>
              <a:rPr lang="en-US" altLang="en-US" sz="4800" b="1">
                <a:solidFill>
                  <a:srgbClr val="F70F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HEALTH!</a:t>
            </a:r>
          </a:p>
        </p:txBody>
      </p:sp>
    </p:spTree>
    <p:extLst>
      <p:ext uri="{BB962C8B-B14F-4D97-AF65-F5344CB8AC3E}">
        <p14:creationId xmlns:p14="http://schemas.microsoft.com/office/powerpoint/2010/main" val="1810433446"/>
      </p:ext>
    </p:extLst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B9C993-79F1-274C-9367-9D5AD032D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030" y="41744"/>
            <a:ext cx="9467022" cy="681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59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39652D-2A5F-8149-827D-B04DF1D8F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5CB4A8-58AD-C144-AA05-358736E15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461" y="-13542"/>
            <a:ext cx="9621078" cy="688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80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ECC1-8190-304C-A450-E48F0827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CB0C3-DAF8-C746-B4BE-E36E15A56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Restore balance across Brain-Body-Biome Axis</a:t>
            </a:r>
          </a:p>
          <a:p>
            <a:pPr lvl="1"/>
            <a:r>
              <a:rPr lang="en-US" dirty="0"/>
              <a:t>Microbiome</a:t>
            </a:r>
          </a:p>
          <a:p>
            <a:pPr lvl="1"/>
            <a:r>
              <a:rPr lang="en-US" dirty="0"/>
              <a:t>Gut integrity</a:t>
            </a:r>
          </a:p>
          <a:p>
            <a:pPr lvl="1"/>
            <a:r>
              <a:rPr lang="en-US" dirty="0"/>
              <a:t>Immune system</a:t>
            </a:r>
          </a:p>
          <a:p>
            <a:pPr lvl="1"/>
            <a:r>
              <a:rPr lang="en-US" dirty="0"/>
              <a:t>Inflammation</a:t>
            </a:r>
          </a:p>
          <a:p>
            <a:pPr lvl="1"/>
            <a:r>
              <a:rPr lang="en-US" dirty="0"/>
              <a:t>Neurotransmitters</a:t>
            </a:r>
          </a:p>
          <a:p>
            <a:r>
              <a:rPr lang="en-US" dirty="0"/>
              <a:t>Mood, Stress, Tension, Energy, Vigor (motivation)</a:t>
            </a:r>
          </a:p>
          <a:p>
            <a:r>
              <a:rPr lang="en-US" dirty="0"/>
              <a:t>SENSE = stress/sleep, exercise, nutrition, supplements, evaluation</a:t>
            </a:r>
          </a:p>
        </p:txBody>
      </p:sp>
    </p:spTree>
    <p:extLst>
      <p:ext uri="{BB962C8B-B14F-4D97-AF65-F5344CB8AC3E}">
        <p14:creationId xmlns:p14="http://schemas.microsoft.com/office/powerpoint/2010/main" val="445706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E6A2A-7BBB-0A40-9BC7-68DD38B9C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0"/>
            <a:ext cx="8382000" cy="1600200"/>
          </a:xfrm>
        </p:spPr>
        <p:txBody>
          <a:bodyPr/>
          <a:lstStyle/>
          <a:p>
            <a:r>
              <a:rPr lang="en-US" b="1" dirty="0"/>
              <a:t>What Benefits Should I Expect?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84DEF-BCF1-7B4E-B0FA-C1EA684A1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999680"/>
            <a:ext cx="7772400" cy="55108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Improve Gut Health</a:t>
            </a:r>
          </a:p>
          <a:p>
            <a:r>
              <a:rPr lang="en-US" dirty="0"/>
              <a:t>Balance Microbiome</a:t>
            </a:r>
          </a:p>
          <a:p>
            <a:r>
              <a:rPr lang="en-US" dirty="0"/>
              <a:t>Optimize Gut-Brain-Axis Function</a:t>
            </a:r>
          </a:p>
          <a:p>
            <a:r>
              <a:rPr lang="en-US" dirty="0"/>
              <a:t>Reduce Stress</a:t>
            </a:r>
          </a:p>
          <a:p>
            <a:r>
              <a:rPr lang="en-US" dirty="0"/>
              <a:t>Improve Vigor</a:t>
            </a:r>
          </a:p>
          <a:p>
            <a:r>
              <a:rPr lang="en-US" dirty="0"/>
              <a:t>Boost Energy</a:t>
            </a:r>
          </a:p>
          <a:p>
            <a:r>
              <a:rPr lang="en-US" dirty="0"/>
              <a:t>Maximize Sleep Quality</a:t>
            </a:r>
          </a:p>
          <a:p>
            <a:r>
              <a:rPr lang="en-US" dirty="0"/>
              <a:t>Sharpen Mental Clarity</a:t>
            </a:r>
          </a:p>
          <a:p>
            <a:r>
              <a:rPr lang="en-US" dirty="0"/>
              <a:t>Enhance Skin Tone</a:t>
            </a:r>
          </a:p>
          <a:p>
            <a:r>
              <a:rPr lang="en-US" dirty="0"/>
              <a:t>Reduced Cravings</a:t>
            </a:r>
          </a:p>
          <a:p>
            <a:r>
              <a:rPr lang="en-US" dirty="0"/>
              <a:t>Improve Body Composition = Fat/Lean</a:t>
            </a:r>
          </a:p>
        </p:txBody>
      </p:sp>
    </p:spTree>
    <p:extLst>
      <p:ext uri="{BB962C8B-B14F-4D97-AF65-F5344CB8AC3E}">
        <p14:creationId xmlns:p14="http://schemas.microsoft.com/office/powerpoint/2010/main" val="3707953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ECC1-8190-304C-A450-E48F0827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DO? (simple)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CB0C3-DAF8-C746-B4BE-E36E15A56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Daily</a:t>
            </a:r>
          </a:p>
          <a:p>
            <a:pPr lvl="1"/>
            <a:r>
              <a:rPr lang="en-US" dirty="0"/>
              <a:t>Fundamentals (</a:t>
            </a:r>
            <a:r>
              <a:rPr lang="en-US" dirty="0" err="1"/>
              <a:t>Mentabiotics</a:t>
            </a:r>
            <a:r>
              <a:rPr lang="en-US" dirty="0"/>
              <a:t>, </a:t>
            </a:r>
            <a:r>
              <a:rPr lang="en-US" dirty="0" err="1"/>
              <a:t>MentaFocus</a:t>
            </a:r>
            <a:r>
              <a:rPr lang="en-US" dirty="0"/>
              <a:t>, </a:t>
            </a:r>
            <a:r>
              <a:rPr lang="en-US" dirty="0" err="1"/>
              <a:t>MentaSync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VitaGBX</a:t>
            </a:r>
            <a:r>
              <a:rPr lang="en-US" dirty="0"/>
              <a:t> (breakfast &amp; dinner)</a:t>
            </a:r>
          </a:p>
          <a:p>
            <a:pPr lvl="1"/>
            <a:r>
              <a:rPr lang="en-US" dirty="0"/>
              <a:t>GBX Shake/Smoothie (Protein, </a:t>
            </a:r>
            <a:r>
              <a:rPr lang="en-US" dirty="0" err="1"/>
              <a:t>SuperFood</a:t>
            </a:r>
            <a:r>
              <a:rPr lang="en-US" dirty="0"/>
              <a:t>, </a:t>
            </a:r>
            <a:r>
              <a:rPr lang="en-US" dirty="0" err="1"/>
              <a:t>SeedFiber</a:t>
            </a:r>
            <a:r>
              <a:rPr lang="en-US" dirty="0"/>
              <a:t>) – breakfast/lunch?</a:t>
            </a:r>
          </a:p>
          <a:p>
            <a:pPr lvl="1"/>
            <a:r>
              <a:rPr lang="en-US" dirty="0"/>
              <a:t>Eat REAL Food! (Helping Hand)</a:t>
            </a:r>
          </a:p>
          <a:p>
            <a:pPr lvl="1"/>
            <a:r>
              <a:rPr lang="en-US" dirty="0"/>
              <a:t>Project B3 FB Group (check-in)</a:t>
            </a:r>
          </a:p>
          <a:p>
            <a:r>
              <a:rPr lang="en-US" dirty="0">
                <a:solidFill>
                  <a:srgbClr val="FF0000"/>
                </a:solidFill>
              </a:rPr>
              <a:t>Weekly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HIIT – 3x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Weights – 2x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Project B3 Seminar (education/reinforcement)</a:t>
            </a:r>
          </a:p>
        </p:txBody>
      </p:sp>
    </p:spTree>
    <p:extLst>
      <p:ext uri="{BB962C8B-B14F-4D97-AF65-F5344CB8AC3E}">
        <p14:creationId xmlns:p14="http://schemas.microsoft.com/office/powerpoint/2010/main" val="3131082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2887</TotalTime>
  <Words>1142</Words>
  <Application>Microsoft Macintosh PowerPoint</Application>
  <PresentationFormat>Widescreen</PresentationFormat>
  <Paragraphs>313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Aller</vt:lpstr>
      <vt:lpstr>Arial</vt:lpstr>
      <vt:lpstr>Calibri</vt:lpstr>
      <vt:lpstr>Calibri Light</vt:lpstr>
      <vt:lpstr>Comic Sans MS</vt:lpstr>
      <vt:lpstr>Times New Roman</vt:lpstr>
      <vt:lpstr>Verdana</vt:lpstr>
      <vt:lpstr>Office Theme</vt:lpstr>
      <vt:lpstr>Project B3 PILOT  Brain / Body</vt:lpstr>
      <vt:lpstr>PowerPoint Presentation</vt:lpstr>
      <vt:lpstr>Problem</vt:lpstr>
      <vt:lpstr>PowerPoint Presentation</vt:lpstr>
      <vt:lpstr>PowerPoint Presentation</vt:lpstr>
      <vt:lpstr>PowerPoint Presentation</vt:lpstr>
      <vt:lpstr>Solution</vt:lpstr>
      <vt:lpstr>What Benefits Should I Expect? </vt:lpstr>
      <vt:lpstr>What to DO? (simple)</vt:lpstr>
      <vt:lpstr>PowerPoint Presentation</vt:lpstr>
      <vt:lpstr>Strength Training</vt:lpstr>
      <vt:lpstr>PowerPoint Presentation</vt:lpstr>
      <vt:lpstr>Project B3 Topic Schedule </vt:lpstr>
      <vt:lpstr>Weekly Education (Zoom &amp; FB Live)</vt:lpstr>
      <vt:lpstr>Sharing / Support</vt:lpstr>
      <vt:lpstr>What to DO? (simple)</vt:lpstr>
      <vt:lpstr>Recommended “Core” Products </vt:lpstr>
      <vt:lpstr>World’s First Award-Winning  Gut-Brain Axis Nutrition System!</vt:lpstr>
      <vt:lpstr>PowerPoint Presentation</vt:lpstr>
      <vt:lpstr>PowerPoint Presentation</vt:lpstr>
      <vt:lpstr>What to DO? (simple)</vt:lpstr>
      <vt:lpstr>PowerPoint Presentation</vt:lpstr>
      <vt:lpstr>Breakfast</vt:lpstr>
      <vt:lpstr>Breakfast</vt:lpstr>
      <vt:lpstr>Lunch</vt:lpstr>
      <vt:lpstr>Lunch</vt:lpstr>
      <vt:lpstr>Lunch</vt:lpstr>
      <vt:lpstr>Lunch</vt:lpstr>
      <vt:lpstr>Dinner</vt:lpstr>
      <vt:lpstr>Dinner</vt:lpstr>
      <vt:lpstr>Dinner</vt:lpstr>
      <vt:lpstr>Dinner</vt:lpstr>
      <vt:lpstr>Snack</vt:lpstr>
      <vt:lpstr>Snack</vt:lpstr>
      <vt:lpstr>Snack</vt:lpstr>
      <vt:lpstr>Snack</vt:lpstr>
      <vt:lpstr>Snack</vt:lpstr>
      <vt:lpstr>Snack</vt:lpstr>
      <vt:lpstr>Snack</vt:lpstr>
      <vt:lpstr>What to DO? (simple)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Weiher</dc:creator>
  <cp:lastModifiedBy>Shawn Talbott</cp:lastModifiedBy>
  <cp:revision>27</cp:revision>
  <dcterms:created xsi:type="dcterms:W3CDTF">2017-09-11T19:24:11Z</dcterms:created>
  <dcterms:modified xsi:type="dcterms:W3CDTF">2018-11-15T16:04:02Z</dcterms:modified>
</cp:coreProperties>
</file>