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83" r:id="rId2"/>
    <p:sldId id="762" r:id="rId3"/>
    <p:sldId id="263" r:id="rId4"/>
    <p:sldId id="334" r:id="rId5"/>
    <p:sldId id="264" r:id="rId6"/>
    <p:sldId id="265" r:id="rId7"/>
    <p:sldId id="351" r:id="rId8"/>
    <p:sldId id="768" r:id="rId9"/>
    <p:sldId id="767" r:id="rId10"/>
    <p:sldId id="765" r:id="rId11"/>
    <p:sldId id="266" r:id="rId12"/>
    <p:sldId id="268" r:id="rId13"/>
    <p:sldId id="269" r:id="rId14"/>
    <p:sldId id="270" r:id="rId15"/>
    <p:sldId id="271" r:id="rId16"/>
    <p:sldId id="272" r:id="rId17"/>
    <p:sldId id="769" r:id="rId18"/>
    <p:sldId id="770" r:id="rId19"/>
    <p:sldId id="771" r:id="rId20"/>
    <p:sldId id="772" r:id="rId21"/>
    <p:sldId id="773" r:id="rId22"/>
    <p:sldId id="774" r:id="rId23"/>
    <p:sldId id="279" r:id="rId24"/>
    <p:sldId id="280" r:id="rId25"/>
    <p:sldId id="281" r:id="rId26"/>
    <p:sldId id="350" r:id="rId27"/>
    <p:sldId id="763" r:id="rId28"/>
    <p:sldId id="349" r:id="rId29"/>
    <p:sldId id="373" r:id="rId30"/>
    <p:sldId id="372" r:id="rId31"/>
    <p:sldId id="398" r:id="rId32"/>
    <p:sldId id="399" r:id="rId33"/>
    <p:sldId id="400" r:id="rId34"/>
    <p:sldId id="760" r:id="rId35"/>
    <p:sldId id="761" r:id="rId36"/>
    <p:sldId id="775" r:id="rId37"/>
    <p:sldId id="776"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2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p:normalViewPr>
  <p:slideViewPr>
    <p:cSldViewPr snapToGrid="0">
      <p:cViewPr varScale="1">
        <p:scale>
          <a:sx n="97" d="100"/>
          <a:sy n="97" d="100"/>
        </p:scale>
        <p:origin x="216" y="928"/>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Instant Oatmeal</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GBX Protein</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GBX SeedFiber</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add half &amp; half</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switch to steel cut oats</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Eggo waffle w/syrup</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protein/fat</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butter</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add berries</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switch to whole grain</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Green Salad</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Chicken</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full-fat dressing</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add hanful seeds/nuts</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add whole grain roll</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Crunchy roll</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turkey</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veggies/pickles</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add mustrad/cheese</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switch to whole grain</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 bread + jelly</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peanut butter</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full fat milk</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switch to whole wheat bread</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add side of cheese/carrots/apples</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“Q-factor”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Pasta</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CBD8-EA45-8B33-CF45E941327E}"/>
            </c:ext>
          </c:extLst>
        </c:ser>
        <c:ser>
          <c:idx val="1"/>
          <c:order val="1"/>
          <c:tx>
            <c:strRef>
              <c:f>Sheet1!$C$1</c:f>
              <c:strCache>
                <c:ptCount val="1"/>
                <c:pt idx="0">
                  <c:v>add Chicken</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40</c:v>
                </c:pt>
              </c:numCache>
            </c:numRef>
          </c:val>
          <c:extLst>
            <c:ext xmlns:c16="http://schemas.microsoft.com/office/drawing/2014/chart" uri="{C3380CC4-5D6E-409C-BE32-E72D297353CC}">
              <c16:uniqueId val="{00000001-CBD8-EA45-8B33-CF45E941327E}"/>
            </c:ext>
          </c:extLst>
        </c:ser>
        <c:ser>
          <c:idx val="2"/>
          <c:order val="2"/>
          <c:tx>
            <c:strRef>
              <c:f>Sheet1!$D$1</c:f>
              <c:strCache>
                <c:ptCount val="1"/>
                <c:pt idx="0">
                  <c:v>add Pesto</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60</c:v>
                </c:pt>
              </c:numCache>
            </c:numRef>
          </c:val>
          <c:extLst>
            <c:ext xmlns:c16="http://schemas.microsoft.com/office/drawing/2014/chart" uri="{C3380CC4-5D6E-409C-BE32-E72D297353CC}">
              <c16:uniqueId val="{00000002-CBD8-EA45-8B33-CF45E941327E}"/>
            </c:ext>
          </c:extLst>
        </c:ser>
        <c:ser>
          <c:idx val="3"/>
          <c:order val="3"/>
          <c:tx>
            <c:strRef>
              <c:f>Sheet1!$E$1</c:f>
              <c:strCache>
                <c:ptCount val="1"/>
                <c:pt idx="0">
                  <c:v>add Veggies</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CBD8-EA45-8B33-CF45E941327E}"/>
            </c:ext>
          </c:extLst>
        </c:ser>
        <c:ser>
          <c:idx val="4"/>
          <c:order val="4"/>
          <c:tx>
            <c:strRef>
              <c:f>Sheet1!$F$1</c:f>
              <c:strCache>
                <c:ptCount val="1"/>
                <c:pt idx="0">
                  <c:v>switch to steel cut oats</c:v>
                </c:pt>
              </c:strCache>
            </c:strRef>
          </c:tx>
          <c:spPr>
            <a:solidFill>
              <a:schemeClr val="accent5"/>
            </a:solidFill>
            <a:ln>
              <a:noFill/>
            </a:ln>
            <a:effectLst/>
          </c:spPr>
          <c:invertIfNegative val="0"/>
          <c:cat>
            <c:numRef>
              <c:f>Sheet1!$A$2</c:f>
              <c:numCache>
                <c:formatCode>General</c:formatCode>
                <c:ptCount val="1"/>
              </c:numCache>
            </c:numRef>
          </c:cat>
          <c:val>
            <c:numRef>
              <c:f>Sheet1!$F$2</c:f>
              <c:numCache>
                <c:formatCode>General</c:formatCode>
                <c:ptCount val="1"/>
                <c:pt idx="0">
                  <c:v>100</c:v>
                </c:pt>
              </c:numCache>
            </c:numRef>
          </c:val>
          <c:extLst>
            <c:ext xmlns:c16="http://schemas.microsoft.com/office/drawing/2014/chart" uri="{C3380CC4-5D6E-409C-BE32-E72D297353CC}">
              <c16:uniqueId val="{00000004-CBD8-EA45-8B33-CF45E941327E}"/>
            </c:ext>
          </c:extLst>
        </c:ser>
        <c:dLbls>
          <c:showLegendKey val="0"/>
          <c:showVal val="0"/>
          <c:showCatName val="0"/>
          <c:showSerName val="0"/>
          <c:showPercent val="0"/>
          <c:showBubbleSize val="0"/>
        </c:dLbls>
        <c:gapWidth val="219"/>
        <c:overlap val="-27"/>
        <c:axId val="1984592271"/>
        <c:axId val="1984593951"/>
      </c:barChart>
      <c:catAx>
        <c:axId val="1984592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3951"/>
        <c:crosses val="autoZero"/>
        <c:auto val="1"/>
        <c:lblAlgn val="ctr"/>
        <c:lblOffset val="100"/>
        <c:noMultiLvlLbl val="0"/>
      </c:catAx>
      <c:valAx>
        <c:axId val="1984593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592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8274642752989E-2"/>
          <c:y val="3.41806649168854E-2"/>
          <c:w val="0.41637500919861697"/>
          <c:h val="0.64416659238349905"/>
        </c:manualLayout>
      </c:layout>
      <c:barChart>
        <c:barDir val="col"/>
        <c:grouping val="clustered"/>
        <c:varyColors val="0"/>
        <c:ser>
          <c:idx val="0"/>
          <c:order val="0"/>
          <c:tx>
            <c:strRef>
              <c:f>Sheet1!$B$1</c:f>
              <c:strCache>
                <c:ptCount val="1"/>
                <c:pt idx="0">
                  <c:v>Sebatin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Sheet1!$B$2</c:f>
              <c:numCache>
                <c:formatCode>General</c:formatCode>
                <c:ptCount val="1"/>
                <c:pt idx="0">
                  <c:v>62.9</c:v>
                </c:pt>
              </c:numCache>
            </c:numRef>
          </c:val>
          <c:extLst>
            <c:ext xmlns:c16="http://schemas.microsoft.com/office/drawing/2014/chart" uri="{C3380CC4-5D6E-409C-BE32-E72D297353CC}">
              <c16:uniqueId val="{00000000-52E1-48BD-8F6A-AD088C0FDDA8}"/>
            </c:ext>
          </c:extLst>
        </c:ser>
        <c:ser>
          <c:idx val="1"/>
          <c:order val="1"/>
          <c:tx>
            <c:strRef>
              <c:f>Sheet1!$C$1</c:f>
              <c:strCache>
                <c:ptCount val="1"/>
                <c:pt idx="0">
                  <c:v>Milk Thistle</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Sheet1!$C$2</c:f>
              <c:numCache>
                <c:formatCode>General</c:formatCode>
                <c:ptCount val="1"/>
                <c:pt idx="0">
                  <c:v>16.100000000000001</c:v>
                </c:pt>
              </c:numCache>
            </c:numRef>
          </c:val>
          <c:extLst>
            <c:ext xmlns:c16="http://schemas.microsoft.com/office/drawing/2014/chart" uri="{C3380CC4-5D6E-409C-BE32-E72D297353CC}">
              <c16:uniqueId val="{00000001-52E1-48BD-8F6A-AD088C0FDDA8}"/>
            </c:ext>
          </c:extLst>
        </c:ser>
        <c:ser>
          <c:idx val="2"/>
          <c:order val="2"/>
          <c:tx>
            <c:strRef>
              <c:f>Sheet1!$D$1</c:f>
              <c:strCache>
                <c:ptCount val="1"/>
                <c:pt idx="0">
                  <c:v>Hovenia dulcis</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Sheet1!$D$2</c:f>
              <c:numCache>
                <c:formatCode>General</c:formatCode>
                <c:ptCount val="1"/>
                <c:pt idx="0">
                  <c:v>2</c:v>
                </c:pt>
              </c:numCache>
            </c:numRef>
          </c:val>
          <c:extLst>
            <c:ext xmlns:c16="http://schemas.microsoft.com/office/drawing/2014/chart" uri="{C3380CC4-5D6E-409C-BE32-E72D297353CC}">
              <c16:uniqueId val="{00000002-52E1-48BD-8F6A-AD088C0FDDA8}"/>
            </c:ext>
          </c:extLst>
        </c:ser>
        <c:ser>
          <c:idx val="3"/>
          <c:order val="3"/>
          <c:tx>
            <c:strRef>
              <c:f>Sheet1!$E$1</c:f>
              <c:strCache>
                <c:ptCount val="1"/>
                <c:pt idx="0">
                  <c:v>Ursodeoxycholic acid</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Sheet1!$E$2</c:f>
              <c:numCache>
                <c:formatCode>General</c:formatCode>
                <c:ptCount val="1"/>
                <c:pt idx="0">
                  <c:v>57.2</c:v>
                </c:pt>
              </c:numCache>
            </c:numRef>
          </c:val>
          <c:extLst>
            <c:ext xmlns:c16="http://schemas.microsoft.com/office/drawing/2014/chart" uri="{C3380CC4-5D6E-409C-BE32-E72D297353CC}">
              <c16:uniqueId val="{00000003-52E1-48BD-8F6A-AD088C0FDDA8}"/>
            </c:ext>
          </c:extLst>
        </c:ser>
        <c:ser>
          <c:idx val="4"/>
          <c:order val="4"/>
          <c:tx>
            <c:strRef>
              <c:f>Sheet1!$F$1</c:f>
              <c:strCache>
                <c:ptCount val="1"/>
                <c:pt idx="0">
                  <c:v>Argimonia eupatoria</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Sheet1!$F$2</c:f>
              <c:numCache>
                <c:formatCode>General</c:formatCode>
                <c:ptCount val="1"/>
                <c:pt idx="0">
                  <c:v>13.1</c:v>
                </c:pt>
              </c:numCache>
            </c:numRef>
          </c:val>
          <c:extLst>
            <c:ext xmlns:c16="http://schemas.microsoft.com/office/drawing/2014/chart" uri="{C3380CC4-5D6E-409C-BE32-E72D297353CC}">
              <c16:uniqueId val="{00000004-52E1-48BD-8F6A-AD088C0FDDA8}"/>
            </c:ext>
          </c:extLst>
        </c:ser>
        <c:ser>
          <c:idx val="5"/>
          <c:order val="5"/>
          <c:tx>
            <c:strRef>
              <c:f>Sheet1!$G$1</c:f>
              <c:strCache>
                <c:ptCount val="1"/>
                <c:pt idx="0">
                  <c:v>Acetyl Cystein</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cat>
            <c:strRef>
              <c:f>Sheet1!$A$2</c:f>
              <c:strCache>
                <c:ptCount val="1"/>
                <c:pt idx="0">
                  <c:v>APAP</c:v>
                </c:pt>
              </c:strCache>
            </c:strRef>
          </c:cat>
          <c:val>
            <c:numRef>
              <c:f>Sheet1!$G$2</c:f>
              <c:numCache>
                <c:formatCode>General</c:formatCode>
                <c:ptCount val="1"/>
                <c:pt idx="0">
                  <c:v>69.400000000000006</c:v>
                </c:pt>
              </c:numCache>
            </c:numRef>
          </c:val>
          <c:extLst>
            <c:ext xmlns:c16="http://schemas.microsoft.com/office/drawing/2014/chart" uri="{C3380CC4-5D6E-409C-BE32-E72D297353CC}">
              <c16:uniqueId val="{00000005-52E1-48BD-8F6A-AD088C0FDDA8}"/>
            </c:ext>
          </c:extLst>
        </c:ser>
        <c:dLbls>
          <c:showLegendKey val="0"/>
          <c:showVal val="0"/>
          <c:showCatName val="0"/>
          <c:showSerName val="0"/>
          <c:showPercent val="0"/>
          <c:showBubbleSize val="0"/>
        </c:dLbls>
        <c:gapWidth val="100"/>
        <c:overlap val="-24"/>
        <c:axId val="-655409216"/>
        <c:axId val="-655919520"/>
      </c:barChart>
      <c:catAx>
        <c:axId val="-65540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919520"/>
        <c:crosses val="autoZero"/>
        <c:auto val="1"/>
        <c:lblAlgn val="ctr"/>
        <c:lblOffset val="100"/>
        <c:noMultiLvlLbl val="0"/>
      </c:catAx>
      <c:valAx>
        <c:axId val="-6559195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55409216"/>
        <c:crosses val="autoZero"/>
        <c:crossBetween val="between"/>
      </c:valAx>
      <c:spPr>
        <a:noFill/>
        <a:ln>
          <a:noFill/>
        </a:ln>
        <a:effectLst/>
      </c:spPr>
    </c:plotArea>
    <c:legend>
      <c:legendPos val="b"/>
      <c:layout>
        <c:manualLayout>
          <c:xMode val="edge"/>
          <c:yMode val="edge"/>
          <c:x val="0"/>
          <c:y val="0.90030051333953798"/>
          <c:w val="0.96194770465012602"/>
          <c:h val="9.969947506561679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89209682123"/>
          <c:y val="3.41806649168854E-2"/>
          <c:w val="0.85556017303392595"/>
          <c:h val="0.848305336832896"/>
        </c:manualLayout>
      </c:layout>
      <c:barChart>
        <c:barDir val="col"/>
        <c:grouping val="clustered"/>
        <c:varyColors val="0"/>
        <c:ser>
          <c:idx val="0"/>
          <c:order val="0"/>
          <c:tx>
            <c:strRef>
              <c:f>Sheet1!$A$2</c:f>
              <c:strCache>
                <c:ptCount val="1"/>
                <c:pt idx="0">
                  <c:v>Sebatin</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Sheet1!$B$2:$B$2</c:f>
              <c:numCache>
                <c:formatCode>General</c:formatCode>
                <c:ptCount val="1"/>
                <c:pt idx="0">
                  <c:v>80</c:v>
                </c:pt>
              </c:numCache>
            </c:numRef>
          </c:val>
          <c:extLst>
            <c:ext xmlns:c16="http://schemas.microsoft.com/office/drawing/2014/chart" uri="{C3380CC4-5D6E-409C-BE32-E72D297353CC}">
              <c16:uniqueId val="{00000000-6CEB-4F03-AC50-45D67F93E133}"/>
            </c:ext>
          </c:extLst>
        </c:ser>
        <c:ser>
          <c:idx val="1"/>
          <c:order val="1"/>
          <c:tx>
            <c:strRef>
              <c:f>Sheet1!$A$3</c:f>
              <c:strCache>
                <c:ptCount val="1"/>
                <c:pt idx="0">
                  <c:v>Milk Thistle</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Sheet1!$B$3:$B$3</c:f>
              <c:numCache>
                <c:formatCode>General</c:formatCode>
                <c:ptCount val="1"/>
                <c:pt idx="0">
                  <c:v>39</c:v>
                </c:pt>
              </c:numCache>
            </c:numRef>
          </c:val>
          <c:extLst>
            <c:ext xmlns:c16="http://schemas.microsoft.com/office/drawing/2014/chart" uri="{C3380CC4-5D6E-409C-BE32-E72D297353CC}">
              <c16:uniqueId val="{00000001-6CEB-4F03-AC50-45D67F93E133}"/>
            </c:ext>
          </c:extLst>
        </c:ser>
        <c:ser>
          <c:idx val="2"/>
          <c:order val="2"/>
          <c:tx>
            <c:strRef>
              <c:f>Sheet1!$A$4</c:f>
              <c:strCache>
                <c:ptCount val="1"/>
                <c:pt idx="0">
                  <c:v>Hovenia dulcis</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Sheet1!$B$4:$B$4</c:f>
              <c:numCache>
                <c:formatCode>General</c:formatCode>
                <c:ptCount val="1"/>
                <c:pt idx="0">
                  <c:v>-5.3</c:v>
                </c:pt>
              </c:numCache>
            </c:numRef>
          </c:val>
          <c:extLst>
            <c:ext xmlns:c16="http://schemas.microsoft.com/office/drawing/2014/chart" uri="{C3380CC4-5D6E-409C-BE32-E72D297353CC}">
              <c16:uniqueId val="{00000002-6CEB-4F03-AC50-45D67F93E133}"/>
            </c:ext>
          </c:extLst>
        </c:ser>
        <c:ser>
          <c:idx val="3"/>
          <c:order val="3"/>
          <c:tx>
            <c:strRef>
              <c:f>Sheet1!$A$5</c:f>
              <c:strCache>
                <c:ptCount val="1"/>
                <c:pt idx="0">
                  <c:v>Ursodeoxycholic acid</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Sheet1!$B$5:$B$5</c:f>
              <c:numCache>
                <c:formatCode>General</c:formatCode>
                <c:ptCount val="1"/>
                <c:pt idx="0">
                  <c:v>25</c:v>
                </c:pt>
              </c:numCache>
            </c:numRef>
          </c:val>
          <c:extLst>
            <c:ext xmlns:c16="http://schemas.microsoft.com/office/drawing/2014/chart" uri="{C3380CC4-5D6E-409C-BE32-E72D297353CC}">
              <c16:uniqueId val="{00000003-6CEB-4F03-AC50-45D67F93E133}"/>
            </c:ext>
          </c:extLst>
        </c:ser>
        <c:ser>
          <c:idx val="4"/>
          <c:order val="4"/>
          <c:tx>
            <c:strRef>
              <c:f>Sheet1!$A$6</c:f>
              <c:strCache>
                <c:ptCount val="1"/>
                <c:pt idx="0">
                  <c:v>Agrimonia eupatoria</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Sheet1!$B$6:$B$6</c:f>
              <c:numCache>
                <c:formatCode>General</c:formatCode>
                <c:ptCount val="1"/>
                <c:pt idx="0">
                  <c:v>28.2</c:v>
                </c:pt>
              </c:numCache>
            </c:numRef>
          </c:val>
          <c:extLst>
            <c:ext xmlns:c16="http://schemas.microsoft.com/office/drawing/2014/chart" uri="{C3380CC4-5D6E-409C-BE32-E72D297353CC}">
              <c16:uniqueId val="{00000004-6CEB-4F03-AC50-45D67F93E133}"/>
            </c:ext>
          </c:extLst>
        </c:ser>
        <c:ser>
          <c:idx val="5"/>
          <c:order val="5"/>
          <c:tx>
            <c:strRef>
              <c:f>Sheet1!$A$7</c:f>
              <c:strCache>
                <c:ptCount val="1"/>
                <c:pt idx="0">
                  <c:v>Acetyl Cystein</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a:outerShdw blurRad="40000" dist="20000" dir="5400000" rotWithShape="0">
                <a:srgbClr val="000000">
                  <a:alpha val="38000"/>
                </a:srgbClr>
              </a:outerShdw>
            </a:effectLst>
          </c:spPr>
          <c:invertIfNegative val="0"/>
          <c:cat>
            <c:strRef>
              <c:f>Sheet1!$B$1:$B$1</c:f>
              <c:strCache>
                <c:ptCount val="1"/>
                <c:pt idx="0">
                  <c:v>CCl4</c:v>
                </c:pt>
              </c:strCache>
            </c:strRef>
          </c:cat>
          <c:val>
            <c:numRef>
              <c:f>Sheet1!$B$7:$B$7</c:f>
              <c:numCache>
                <c:formatCode>General</c:formatCode>
                <c:ptCount val="1"/>
                <c:pt idx="0">
                  <c:v>-14.3</c:v>
                </c:pt>
              </c:numCache>
            </c:numRef>
          </c:val>
          <c:extLst>
            <c:ext xmlns:c16="http://schemas.microsoft.com/office/drawing/2014/chart" uri="{C3380CC4-5D6E-409C-BE32-E72D297353CC}">
              <c16:uniqueId val="{00000005-6CEB-4F03-AC50-45D67F93E133}"/>
            </c:ext>
          </c:extLst>
        </c:ser>
        <c:dLbls>
          <c:showLegendKey val="0"/>
          <c:showVal val="0"/>
          <c:showCatName val="0"/>
          <c:showSerName val="0"/>
          <c:showPercent val="0"/>
          <c:showBubbleSize val="0"/>
        </c:dLbls>
        <c:gapWidth val="100"/>
        <c:overlap val="-24"/>
        <c:axId val="-625944544"/>
        <c:axId val="-625941904"/>
      </c:barChart>
      <c:catAx>
        <c:axId val="-625944544"/>
        <c:scaling>
          <c:orientation val="minMax"/>
        </c:scaling>
        <c:delete val="1"/>
        <c:axPos val="b"/>
        <c:title>
          <c:tx>
            <c:rich>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r>
                  <a:rPr lang="en-US" dirty="0"/>
                  <a:t>CCl4</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crossAx val="-625941904"/>
        <c:crosses val="autoZero"/>
        <c:auto val="1"/>
        <c:lblAlgn val="ctr"/>
        <c:lblOffset val="100"/>
        <c:noMultiLvlLbl val="0"/>
      </c:catAx>
      <c:valAx>
        <c:axId val="-62594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25944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A3EFC9-026D-479C-99BC-91E2CC7554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3C5BB7-2E6C-47BC-A2C3-E75B04F196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67F8E6-6991-43F6-BF87-D3029198A34E}" type="datetimeFigureOut">
              <a:rPr lang="en-US" smtClean="0"/>
              <a:t>11/8/18</a:t>
            </a:fld>
            <a:endParaRPr lang="en-US"/>
          </a:p>
        </p:txBody>
      </p:sp>
      <p:sp>
        <p:nvSpPr>
          <p:cNvPr id="4" name="Footer Placeholder 3">
            <a:extLst>
              <a:ext uri="{FF2B5EF4-FFF2-40B4-BE49-F238E27FC236}">
                <a16:creationId xmlns:a16="http://schemas.microsoft.com/office/drawing/2014/main" id="{5C895CD5-7195-441B-9E69-2B248AABC1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7EEB30-47A1-4B69-B24F-F2D2ADDAA4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1B343-5332-4E0B-936E-B27CE9A9AAE7}" type="slidenum">
              <a:rPr lang="en-US" smtClean="0"/>
              <a:t>‹#›</a:t>
            </a:fld>
            <a:endParaRPr lang="en-US"/>
          </a:p>
        </p:txBody>
      </p:sp>
    </p:spTree>
    <p:extLst>
      <p:ext uri="{BB962C8B-B14F-4D97-AF65-F5344CB8AC3E}">
        <p14:creationId xmlns:p14="http://schemas.microsoft.com/office/powerpoint/2010/main" val="1328362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DF353-A772-294A-A440-CFF4DFB463B3}" type="datetimeFigureOut">
              <a:rPr lang="en-US" smtClean="0"/>
              <a:t>11/8/18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3E2347-99FD-7345-B23D-ECE5C3F3F33C}" type="slidenum">
              <a:rPr lang="en-US" smtClean="0"/>
              <a:t>‹#›</a:t>
            </a:fld>
            <a:endParaRPr lang="en-US"/>
          </a:p>
        </p:txBody>
      </p:sp>
    </p:spTree>
    <p:extLst>
      <p:ext uri="{BB962C8B-B14F-4D97-AF65-F5344CB8AC3E}">
        <p14:creationId xmlns:p14="http://schemas.microsoft.com/office/powerpoint/2010/main" val="54421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Morita T, Jinno K, Kawagishi H, Arimoto Y, Sμganuma H, Inakuma T, et al. Hepatoprotective Effect of Myristicin from Nutmeg (Myristica fragrans) on Lipopolysaccharide / D-Galactosamine- Induced Liver Injury. J Agric Food Chem. 2003; 51:1560–5. </a:t>
            </a:r>
          </a:p>
          <a:p>
            <a:endParaRPr lang="en-US" dirty="0"/>
          </a:p>
          <a:p>
            <a:pPr defTabSz="933237">
              <a:defRPr/>
            </a:pPr>
            <a:r>
              <a:rPr lang="en-US" dirty="0"/>
              <a:t>Liu W, Gao FF, Li Q, Lv JW, Wang Y, Hu PC, Xiang QM, Wei L. Protective effect of astragalus polysaccharides on liver injury induced by several different chemotherapeutics in mice. Asian Pac J Cancer Prev. 2014; 15(23):10413-20. </a:t>
            </a:r>
          </a:p>
          <a:p>
            <a:endParaRPr lang="en-US" dirty="0"/>
          </a:p>
          <a:p>
            <a:r>
              <a:rPr lang="en-US" dirty="0"/>
              <a:t>Park YH, Son IH, Kim B, Lyu YS, Moon HI, Kang HW: Poria cocos water extract (PCW) protects PC12 neuronal cells from beta-amyloid-induced cell death throμgh antioxidant and antiapoptotic functions. Pharmazie 2009, 64:760–764. </a:t>
            </a:r>
          </a:p>
          <a:p>
            <a:endParaRPr lang="en-US" dirty="0"/>
          </a:p>
          <a:p>
            <a:r>
              <a:rPr lang="en-US" dirty="0"/>
              <a:t>Pu X, Fan W, Yu S, Li Y, Ma X, Liu L, Ren J, Zhang W. Polysaccharides from Angelica and Astragalus exert hepatoprotective effects against carbon-tetrachloride-induced intoxication in mice. Can J Physiol Pharmacol. 2015; 93(1):39-43. </a:t>
            </a:r>
          </a:p>
          <a:p>
            <a:endParaRPr lang="en-US" dirty="0"/>
          </a:p>
          <a:p>
            <a:r>
              <a:rPr lang="en-US" dirty="0"/>
              <a:t>Ren S, Zhang H, Mu Y, Sun M, Liu P. Pharmacological effects of Astragaloside IV: a literature review. J Tradit Chin Med. 2013; 33(3):413-6. </a:t>
            </a:r>
          </a:p>
          <a:p>
            <a:r>
              <a:rPr lang="en-US" dirty="0"/>
              <a:t>Ríos JL. Chemical constituents and pharmacological properties of Poria cocos. Planta Med. 2011; 77(7):681-91. </a:t>
            </a:r>
          </a:p>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30</a:t>
            </a:fld>
            <a:endParaRPr lang="en-US" dirty="0"/>
          </a:p>
        </p:txBody>
      </p:sp>
    </p:spTree>
    <p:extLst>
      <p:ext uri="{BB962C8B-B14F-4D97-AF65-F5344CB8AC3E}">
        <p14:creationId xmlns:p14="http://schemas.microsoft.com/office/powerpoint/2010/main" val="609505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0F406A"/>
                </a:solidFill>
                <a:ea typeface="Verdana" panose="020B0604030504040204" pitchFamily="34" charset="0"/>
                <a:cs typeface="Verdana" panose="020B0604030504040204" pitchFamily="34" charset="0"/>
              </a:rPr>
              <a:t>Sources:</a:t>
            </a:r>
          </a:p>
          <a:p>
            <a:pPr defTabSz="933237">
              <a:defRPr/>
            </a:pPr>
            <a:r>
              <a:rPr lang="en-US" sz="1100" dirty="0"/>
              <a:t>Letenneur et al. 2007, American Journal of Epidemiology 165: 1364.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31</a:t>
            </a:fld>
            <a:endParaRPr lang="en-US" dirty="0"/>
          </a:p>
        </p:txBody>
      </p:sp>
    </p:spTree>
    <p:extLst>
      <p:ext uri="{BB962C8B-B14F-4D97-AF65-F5344CB8AC3E}">
        <p14:creationId xmlns:p14="http://schemas.microsoft.com/office/powerpoint/2010/main" val="425224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100" b="1" dirty="0">
                <a:solidFill>
                  <a:srgbClr val="0F406A"/>
                </a:solidFill>
                <a:ea typeface="Verdana" panose="020B0604030504040204" pitchFamily="34" charset="0"/>
                <a:cs typeface="Verdana" panose="020B0604030504040204" pitchFamily="34" charset="0"/>
              </a:rPr>
              <a:t>Sources:</a:t>
            </a:r>
          </a:p>
          <a:p>
            <a:pPr defTabSz="933237">
              <a:defRPr/>
            </a:pPr>
            <a:r>
              <a:rPr lang="en-US" sz="1100" dirty="0"/>
              <a:t>Letenneur et al. 2007, American Journal of Epidemiology 165: 1364. </a:t>
            </a:r>
          </a:p>
          <a:p>
            <a:endParaRPr lang="en-US" sz="1100" dirty="0"/>
          </a:p>
        </p:txBody>
      </p:sp>
      <p:sp>
        <p:nvSpPr>
          <p:cNvPr id="4" name="Slide Number Placeholder 3"/>
          <p:cNvSpPr>
            <a:spLocks noGrp="1"/>
          </p:cNvSpPr>
          <p:nvPr>
            <p:ph type="sldNum" sz="quarter" idx="10"/>
          </p:nvPr>
        </p:nvSpPr>
        <p:spPr/>
        <p:txBody>
          <a:bodyPr/>
          <a:lstStyle/>
          <a:p>
            <a:fld id="{62EBB34B-1EE1-7046-9BB4-E3528EEDFAE3}" type="slidenum">
              <a:rPr lang="en-US" smtClean="0"/>
              <a:t>32</a:t>
            </a:fld>
            <a:endParaRPr lang="en-US" dirty="0"/>
          </a:p>
        </p:txBody>
      </p:sp>
    </p:spTree>
    <p:extLst>
      <p:ext uri="{BB962C8B-B14F-4D97-AF65-F5344CB8AC3E}">
        <p14:creationId xmlns:p14="http://schemas.microsoft.com/office/powerpoint/2010/main" val="427399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Confidential Unigen Technical Development Tech Pack</a:t>
            </a:r>
          </a:p>
        </p:txBody>
      </p:sp>
      <p:sp>
        <p:nvSpPr>
          <p:cNvPr id="4" name="Slide Number Placeholder 3"/>
          <p:cNvSpPr>
            <a:spLocks noGrp="1"/>
          </p:cNvSpPr>
          <p:nvPr>
            <p:ph type="sldNum" sz="quarter" idx="10"/>
          </p:nvPr>
        </p:nvSpPr>
        <p:spPr/>
        <p:txBody>
          <a:bodyPr/>
          <a:lstStyle/>
          <a:p>
            <a:fld id="{62EBB34B-1EE1-7046-9BB4-E3528EEDFAE3}" type="slidenum">
              <a:rPr lang="en-US" smtClean="0"/>
              <a:t>33</a:t>
            </a:fld>
            <a:endParaRPr lang="en-US" dirty="0"/>
          </a:p>
        </p:txBody>
      </p:sp>
    </p:spTree>
    <p:extLst>
      <p:ext uri="{BB962C8B-B14F-4D97-AF65-F5344CB8AC3E}">
        <p14:creationId xmlns:p14="http://schemas.microsoft.com/office/powerpoint/2010/main" val="4121376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34</a:t>
            </a:fld>
            <a:endParaRPr lang="en-US" dirty="0"/>
          </a:p>
        </p:txBody>
      </p:sp>
    </p:spTree>
    <p:extLst>
      <p:ext uri="{BB962C8B-B14F-4D97-AF65-F5344CB8AC3E}">
        <p14:creationId xmlns:p14="http://schemas.microsoft.com/office/powerpoint/2010/main" val="376534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35</a:t>
            </a:fld>
            <a:endParaRPr lang="en-US" dirty="0"/>
          </a:p>
        </p:txBody>
      </p:sp>
    </p:spTree>
    <p:extLst>
      <p:ext uri="{BB962C8B-B14F-4D97-AF65-F5344CB8AC3E}">
        <p14:creationId xmlns:p14="http://schemas.microsoft.com/office/powerpoint/2010/main" val="2288044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0340A-1E8D-475A-91F4-E4E992D9BC06}"/>
              </a:ext>
            </a:extLst>
          </p:cNvPr>
          <p:cNvSpPr>
            <a:spLocks noGrp="1"/>
          </p:cNvSpPr>
          <p:nvPr>
            <p:ph type="ctrTitle"/>
          </p:nvPr>
        </p:nvSpPr>
        <p:spPr>
          <a:xfrm>
            <a:off x="3826803" y="1122363"/>
            <a:ext cx="7560857"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C031E7-3889-485A-86B7-59A3BB181634}"/>
              </a:ext>
            </a:extLst>
          </p:cNvPr>
          <p:cNvSpPr>
            <a:spLocks noGrp="1"/>
          </p:cNvSpPr>
          <p:nvPr>
            <p:ph type="subTitle" idx="1"/>
          </p:nvPr>
        </p:nvSpPr>
        <p:spPr>
          <a:xfrm>
            <a:off x="3826803" y="3602038"/>
            <a:ext cx="756085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27658EFE-9601-4ED6-924A-2DD4CCE9F2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311" y="2349023"/>
            <a:ext cx="4017522" cy="2409777"/>
          </a:xfrm>
          <a:prstGeom prst="rect">
            <a:avLst/>
          </a:prstGeom>
        </p:spPr>
      </p:pic>
      <p:cxnSp>
        <p:nvCxnSpPr>
          <p:cNvPr id="8" name="Straight Connector 7">
            <a:extLst>
              <a:ext uri="{FF2B5EF4-FFF2-40B4-BE49-F238E27FC236}">
                <a16:creationId xmlns:a16="http://schemas.microsoft.com/office/drawing/2014/main" id="{4DB2B375-A625-4841-9B60-75AB873727B3}"/>
              </a:ext>
            </a:extLst>
          </p:cNvPr>
          <p:cNvCxnSpPr>
            <a:cxnSpLocks/>
          </p:cNvCxnSpPr>
          <p:nvPr userDrawn="1"/>
        </p:nvCxnSpPr>
        <p:spPr>
          <a:xfrm>
            <a:off x="3346315" y="2850204"/>
            <a:ext cx="0" cy="115759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2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4F3C7-62F4-43E4-BAEE-6EEEE2BDC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91AB4-3489-4B5C-887F-9107A4C8C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BD9327-F824-4D87-9D30-E13A1E7714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E1933D-8927-4DBB-8CF7-FD63B18FC58C}"/>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6" name="Footer Placeholder 5">
            <a:extLst>
              <a:ext uri="{FF2B5EF4-FFF2-40B4-BE49-F238E27FC236}">
                <a16:creationId xmlns:a16="http://schemas.microsoft.com/office/drawing/2014/main" id="{C5239578-22DA-4F9B-A8CC-94EA6A2FC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73FBD4-A0B3-4A2B-B9AE-C3A5364D96A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8982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C834-AD18-4C7F-8252-78862353FD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9AB808-44BF-4CB1-9876-D238ECBF0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A416A5-DE8D-40EF-B446-44797047A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6BC45-70B4-48B7-B9CA-53B354760C7B}"/>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6" name="Footer Placeholder 5">
            <a:extLst>
              <a:ext uri="{FF2B5EF4-FFF2-40B4-BE49-F238E27FC236}">
                <a16:creationId xmlns:a16="http://schemas.microsoft.com/office/drawing/2014/main" id="{6A03F853-19F3-42EF-9CC6-815E87AC5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58BC7D-D33E-436D-811B-184FA75038B0}"/>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39487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9D113-2561-4E4C-B1F0-D034F55118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C9439-D9E0-4904-BC40-996416222B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E639D-B9CD-4402-B083-737D2D0589E7}"/>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5" name="Footer Placeholder 4">
            <a:extLst>
              <a:ext uri="{FF2B5EF4-FFF2-40B4-BE49-F238E27FC236}">
                <a16:creationId xmlns:a16="http://schemas.microsoft.com/office/drawing/2014/main" id="{8E650B76-B516-4118-A7AD-FC1C7E39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39E71-A350-4513-A36A-19F2BB7CCBB1}"/>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055734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E84219-33D8-438B-B6EC-C8A093B8F1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A8F0E3-E9DF-466F-9D9B-E7BAB8D7B6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A7A44-BF04-4DB6-AA2D-2FB844B9A50D}"/>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5" name="Footer Placeholder 4">
            <a:extLst>
              <a:ext uri="{FF2B5EF4-FFF2-40B4-BE49-F238E27FC236}">
                <a16:creationId xmlns:a16="http://schemas.microsoft.com/office/drawing/2014/main" id="{766E7F60-B7F9-42AF-9806-82991203E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17F45-D838-47CD-BED4-EAD3B5EF57F8}"/>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04312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7" y="6357726"/>
            <a:ext cx="4003209" cy="318964"/>
          </a:xfrm>
          <a:prstGeom prst="rect">
            <a:avLst/>
          </a:prstGeom>
        </p:spPr>
      </p:pic>
    </p:spTree>
    <p:extLst>
      <p:ext uri="{BB962C8B-B14F-4D97-AF65-F5344CB8AC3E}">
        <p14:creationId xmlns:p14="http://schemas.microsoft.com/office/powerpoint/2010/main" val="85398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94396" y="6357726"/>
            <a:ext cx="4003209" cy="318964"/>
          </a:xfrm>
          <a:prstGeom prst="rect">
            <a:avLst/>
          </a:prstGeom>
        </p:spPr>
      </p:pic>
    </p:spTree>
    <p:extLst>
      <p:ext uri="{BB962C8B-B14F-4D97-AF65-F5344CB8AC3E}">
        <p14:creationId xmlns:p14="http://schemas.microsoft.com/office/powerpoint/2010/main" val="298658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714651-BFC3-42E6-9A0D-7BBCBED71F7E}"/>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5" name="Footer Placeholder 4">
            <a:extLst>
              <a:ext uri="{FF2B5EF4-FFF2-40B4-BE49-F238E27FC236}">
                <a16:creationId xmlns:a16="http://schemas.microsoft.com/office/drawing/2014/main" id="{37FA875C-F6B2-49CC-B04E-2F02C0870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C376F-C85B-46B5-87A7-9B21895FA38F}"/>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2749397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89D12-5C4F-4DD3-9434-FD5CE57316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A4A92-A1DE-464D-A1ED-C3C9A08FD4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A40868E-0BC1-4649-8968-4B34C7E1A8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8" name="TextBox 7">
            <a:extLst>
              <a:ext uri="{FF2B5EF4-FFF2-40B4-BE49-F238E27FC236}">
                <a16:creationId xmlns:a16="http://schemas.microsoft.com/office/drawing/2014/main" id="{6FC477BC-22A0-4FBC-BE98-837A4969176D}"/>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9" name="Straight Connector 8">
            <a:extLst>
              <a:ext uri="{FF2B5EF4-FFF2-40B4-BE49-F238E27FC236}">
                <a16:creationId xmlns:a16="http://schemas.microsoft.com/office/drawing/2014/main" id="{23BC555A-F53C-464F-9280-44FEDD7B06B5}"/>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75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F097-B926-45AA-BD74-299EA67E0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69AA17-5744-4396-9226-4983AA86A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75A775-7CB7-4ACC-B0E1-CD460D7048B3}"/>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5" name="Footer Placeholder 4">
            <a:extLst>
              <a:ext uri="{FF2B5EF4-FFF2-40B4-BE49-F238E27FC236}">
                <a16:creationId xmlns:a16="http://schemas.microsoft.com/office/drawing/2014/main" id="{9AE1A344-73C2-48BD-86B2-E34271A2F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3D8F1-B6B3-42E3-BDDE-04A8FBD530B9}"/>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31954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33605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6551-5B51-40AD-AB53-1E1B5E597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85400-C60A-4DCE-93AB-2FFDF64FDA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B1DCE-6282-463C-9975-A4441816728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8C73FA92-2807-4BF5-8BB9-CE0D22EEA4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97AC0FD4-4BB7-486E-995C-F6F2AA987C28}"/>
              </a:ext>
            </a:extLst>
          </p:cNvPr>
          <p:cNvSpPr txBox="1"/>
          <p:nvPr userDrawn="1"/>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cxnSp>
        <p:nvCxnSpPr>
          <p:cNvPr id="7" name="Straight Connector 6">
            <a:extLst>
              <a:ext uri="{FF2B5EF4-FFF2-40B4-BE49-F238E27FC236}">
                <a16:creationId xmlns:a16="http://schemas.microsoft.com/office/drawing/2014/main" id="{5FAA0582-7024-4E27-A23F-0B40A35C634C}"/>
              </a:ext>
            </a:extLst>
          </p:cNvPr>
          <p:cNvCxnSpPr>
            <a:cxnSpLocks/>
          </p:cNvCxnSpPr>
          <p:nvPr userDrawn="1"/>
        </p:nvCxnSpPr>
        <p:spPr>
          <a:xfrm>
            <a:off x="583660" y="365125"/>
            <a:ext cx="0" cy="1325563"/>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57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3773D-6FC4-4740-B1AB-199C364D5E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CFC33D-1742-4F43-9A2E-006B435F1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E47B54-C325-485C-B741-0224A45C37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C6C800-C9DB-426A-9B89-27100D20A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0E00AC-571C-4921-9FD0-85CADEF7A2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6288AB-A434-402A-96D8-6753D6AC32B2}"/>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8" name="Footer Placeholder 7">
            <a:extLst>
              <a:ext uri="{FF2B5EF4-FFF2-40B4-BE49-F238E27FC236}">
                <a16:creationId xmlns:a16="http://schemas.microsoft.com/office/drawing/2014/main" id="{A2833D90-D731-498A-916B-4D4FA3982A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ECAC268-8CED-4A52-9A57-3048348756FD}"/>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371644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05574-2BA1-425F-A8AF-3A722223DC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F64E6-50E3-4061-948C-4DFB506B1818}"/>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4" name="Footer Placeholder 3">
            <a:extLst>
              <a:ext uri="{FF2B5EF4-FFF2-40B4-BE49-F238E27FC236}">
                <a16:creationId xmlns:a16="http://schemas.microsoft.com/office/drawing/2014/main" id="{E0DFAC6B-E992-4694-A503-3AB9EE7266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8AC6-F162-41B5-8091-8188B762A8A7}"/>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162351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30F9F-474D-4FDB-B0F5-24494DE3DCBB}"/>
              </a:ext>
            </a:extLst>
          </p:cNvPr>
          <p:cNvSpPr>
            <a:spLocks noGrp="1"/>
          </p:cNvSpPr>
          <p:nvPr>
            <p:ph type="dt" sz="half" idx="10"/>
          </p:nvPr>
        </p:nvSpPr>
        <p:spPr/>
        <p:txBody>
          <a:bodyPr/>
          <a:lstStyle/>
          <a:p>
            <a:fld id="{6310E3E5-0F13-4CB7-9BBE-A49F2A05A824}" type="datetimeFigureOut">
              <a:rPr lang="en-US" smtClean="0"/>
              <a:t>11/8/18</a:t>
            </a:fld>
            <a:endParaRPr lang="en-US"/>
          </a:p>
        </p:txBody>
      </p:sp>
      <p:sp>
        <p:nvSpPr>
          <p:cNvPr id="3" name="Footer Placeholder 2">
            <a:extLst>
              <a:ext uri="{FF2B5EF4-FFF2-40B4-BE49-F238E27FC236}">
                <a16:creationId xmlns:a16="http://schemas.microsoft.com/office/drawing/2014/main" id="{3B806669-8C94-4B4C-970C-B185084A5F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520BAF-8204-47E0-A083-8401D1C87F9B}"/>
              </a:ext>
            </a:extLst>
          </p:cNvPr>
          <p:cNvSpPr>
            <a:spLocks noGrp="1"/>
          </p:cNvSpPr>
          <p:nvPr>
            <p:ph type="sldNum" sz="quarter" idx="12"/>
          </p:nvPr>
        </p:nvSpPr>
        <p:spPr/>
        <p:txBody>
          <a:bodyPr/>
          <a:lstStyle/>
          <a:p>
            <a:fld id="{8423780C-A6CC-4C1D-AAAD-24CA262988E9}" type="slidenum">
              <a:rPr lang="en-US" smtClean="0"/>
              <a:t>‹#›</a:t>
            </a:fld>
            <a:endParaRPr lang="en-US"/>
          </a:p>
        </p:txBody>
      </p:sp>
    </p:spTree>
    <p:extLst>
      <p:ext uri="{BB962C8B-B14F-4D97-AF65-F5344CB8AC3E}">
        <p14:creationId xmlns:p14="http://schemas.microsoft.com/office/powerpoint/2010/main" val="623375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4B2FA7-8C85-4885-B3C9-ED8195FDAB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CB5D20-B541-4EC9-8F8D-244AD04BA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6E872-6604-4D6A-8D54-48EB26BD04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E3E5-0F13-4CB7-9BBE-A49F2A05A824}" type="datetimeFigureOut">
              <a:rPr lang="en-US" smtClean="0"/>
              <a:t>11/8/18</a:t>
            </a:fld>
            <a:endParaRPr lang="en-US"/>
          </a:p>
        </p:txBody>
      </p:sp>
      <p:sp>
        <p:nvSpPr>
          <p:cNvPr id="5" name="Footer Placeholder 4">
            <a:extLst>
              <a:ext uri="{FF2B5EF4-FFF2-40B4-BE49-F238E27FC236}">
                <a16:creationId xmlns:a16="http://schemas.microsoft.com/office/drawing/2014/main" id="{720331E3-5830-45C2-9626-E81ED4E9BD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79BB35-A038-432D-BB65-3A06FED314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3780C-A6CC-4C1D-AAAD-24CA262988E9}" type="slidenum">
              <a:rPr lang="en-US" smtClean="0"/>
              <a:t>‹#›</a:t>
            </a:fld>
            <a:endParaRPr lang="en-US"/>
          </a:p>
        </p:txBody>
      </p:sp>
    </p:spTree>
    <p:extLst>
      <p:ext uri="{BB962C8B-B14F-4D97-AF65-F5344CB8AC3E}">
        <p14:creationId xmlns:p14="http://schemas.microsoft.com/office/powerpoint/2010/main" val="740134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36.wmf"/><Relationship Id="rId3" Type="http://schemas.openxmlformats.org/officeDocument/2006/relationships/notesSlide" Target="../notesSlides/notesSlide3.xml"/><Relationship Id="rId7" Type="http://schemas.openxmlformats.org/officeDocument/2006/relationships/image" Target="../media/image40.jpeg"/><Relationship Id="rId12"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9.jpg"/><Relationship Id="rId11" Type="http://schemas.openxmlformats.org/officeDocument/2006/relationships/image" Target="../media/image35.wmf"/><Relationship Id="rId5" Type="http://schemas.openxmlformats.org/officeDocument/2006/relationships/image" Target="../media/image38.jpg"/><Relationship Id="rId10" Type="http://schemas.openxmlformats.org/officeDocument/2006/relationships/oleObject" Target="../embeddings/oleObject2.bin"/><Relationship Id="rId4" Type="http://schemas.openxmlformats.org/officeDocument/2006/relationships/image" Target="../media/image37.jpg"/><Relationship Id="rId9" Type="http://schemas.openxmlformats.org/officeDocument/2006/relationships/image" Target="../media/image34.wmf"/></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amareassets.blob.core.windows.net/webassets/resources/recipes/Reboot_Recipes.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2105-4441-4406-849B-1692138A7955}"/>
              </a:ext>
            </a:extLst>
          </p:cNvPr>
          <p:cNvSpPr>
            <a:spLocks noGrp="1"/>
          </p:cNvSpPr>
          <p:nvPr>
            <p:ph type="ctrTitle"/>
          </p:nvPr>
        </p:nvSpPr>
        <p:spPr>
          <a:xfrm>
            <a:off x="3896375" y="0"/>
            <a:ext cx="7560857" cy="1829803"/>
          </a:xfrm>
        </p:spPr>
        <p:txBody>
          <a:bodyPr/>
          <a:lstStyle/>
          <a:p>
            <a:r>
              <a:rPr lang="en-US" dirty="0"/>
              <a:t>Project B3 PILOT </a:t>
            </a:r>
            <a:br>
              <a:rPr lang="en-US" dirty="0"/>
            </a:br>
            <a:r>
              <a:rPr lang="en-US" dirty="0"/>
              <a:t>Diet Quality</a:t>
            </a:r>
          </a:p>
        </p:txBody>
      </p:sp>
      <p:sp>
        <p:nvSpPr>
          <p:cNvPr id="3" name="Subtitle 2">
            <a:extLst>
              <a:ext uri="{FF2B5EF4-FFF2-40B4-BE49-F238E27FC236}">
                <a16:creationId xmlns:a16="http://schemas.microsoft.com/office/drawing/2014/main" id="{4BE6E589-29DC-4544-9C49-BB401D5AA4E9}"/>
              </a:ext>
            </a:extLst>
          </p:cNvPr>
          <p:cNvSpPr>
            <a:spLocks noGrp="1"/>
          </p:cNvSpPr>
          <p:nvPr>
            <p:ph type="subTitle" idx="1"/>
          </p:nvPr>
        </p:nvSpPr>
        <p:spPr>
          <a:xfrm>
            <a:off x="3896375" y="1829803"/>
            <a:ext cx="7560857" cy="559146"/>
          </a:xfrm>
        </p:spPr>
        <p:txBody>
          <a:bodyPr/>
          <a:lstStyle/>
          <a:p>
            <a:r>
              <a:rPr lang="en-US" dirty="0"/>
              <a:t>Shawn Talbott, PhD</a:t>
            </a:r>
          </a:p>
        </p:txBody>
      </p:sp>
      <p:pic>
        <p:nvPicPr>
          <p:cNvPr id="4" name="Picture 3">
            <a:extLst>
              <a:ext uri="{FF2B5EF4-FFF2-40B4-BE49-F238E27FC236}">
                <a16:creationId xmlns:a16="http://schemas.microsoft.com/office/drawing/2014/main" id="{118BEAAA-659E-DF41-9FD4-B225E954428B}"/>
              </a:ext>
            </a:extLst>
          </p:cNvPr>
          <p:cNvPicPr>
            <a:picLocks noChangeAspect="1"/>
          </p:cNvPicPr>
          <p:nvPr/>
        </p:nvPicPr>
        <p:blipFill rotWithShape="1">
          <a:blip r:embed="rId2"/>
          <a:srcRect b="3726"/>
          <a:stretch/>
        </p:blipFill>
        <p:spPr>
          <a:xfrm>
            <a:off x="4069415" y="2534478"/>
            <a:ext cx="7214775" cy="4323522"/>
          </a:xfrm>
          <a:prstGeom prst="rect">
            <a:avLst/>
          </a:prstGeom>
        </p:spPr>
      </p:pic>
    </p:spTree>
    <p:extLst>
      <p:ext uri="{BB962C8B-B14F-4D97-AF65-F5344CB8AC3E}">
        <p14:creationId xmlns:p14="http://schemas.microsoft.com/office/powerpoint/2010/main" val="90313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9652D-2A5F-8149-827D-B04DF1D8FE54}"/>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95CB4A8-58AD-C144-AA05-358736E15A71}"/>
              </a:ext>
            </a:extLst>
          </p:cNvPr>
          <p:cNvPicPr>
            <a:picLocks noChangeAspect="1"/>
          </p:cNvPicPr>
          <p:nvPr/>
        </p:nvPicPr>
        <p:blipFill>
          <a:blip r:embed="rId3"/>
          <a:stretch>
            <a:fillRect/>
          </a:stretch>
        </p:blipFill>
        <p:spPr>
          <a:xfrm>
            <a:off x="1285461" y="-13542"/>
            <a:ext cx="9621078" cy="6885084"/>
          </a:xfrm>
          <a:prstGeom prst="rect">
            <a:avLst/>
          </a:prstGeom>
        </p:spPr>
      </p:pic>
    </p:spTree>
    <p:extLst>
      <p:ext uri="{BB962C8B-B14F-4D97-AF65-F5344CB8AC3E}">
        <p14:creationId xmlns:p14="http://schemas.microsoft.com/office/powerpoint/2010/main" val="2542465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CE24F9C6-BC28-2B4F-823A-717A4666162E}"/>
              </a:ext>
            </a:extLst>
          </p:cNvPr>
          <p:cNvSpPr>
            <a:spLocks noGrp="1" noChangeArrowheads="1"/>
          </p:cNvSpPr>
          <p:nvPr>
            <p:ph type="title"/>
          </p:nvPr>
        </p:nvSpPr>
        <p:spPr>
          <a:xfrm>
            <a:off x="1795463" y="0"/>
            <a:ext cx="8610600" cy="990600"/>
          </a:xfrm>
          <a:ln/>
        </p:spPr>
        <p:txBody>
          <a:bodyPr vert="horz" lIns="91440" tIns="45720" rIns="132080" bIns="45720" rtlCol="0" anchor="ctr">
            <a:normAutofit/>
          </a:bodyPr>
          <a:lstStyle/>
          <a:p>
            <a:r>
              <a:rPr lang="en-US" altLang="en-US" sz="4800"/>
              <a:t>Balanced Nutrition</a:t>
            </a:r>
          </a:p>
        </p:txBody>
      </p:sp>
      <p:sp>
        <p:nvSpPr>
          <p:cNvPr id="7170" name="Rectangle 2">
            <a:extLst>
              <a:ext uri="{FF2B5EF4-FFF2-40B4-BE49-F238E27FC236}">
                <a16:creationId xmlns:a16="http://schemas.microsoft.com/office/drawing/2014/main" id="{97F91521-C31B-4E44-A7D2-4F8462C22FC2}"/>
              </a:ext>
            </a:extLst>
          </p:cNvPr>
          <p:cNvSpPr>
            <a:spLocks noGrp="1" noChangeArrowheads="1"/>
          </p:cNvSpPr>
          <p:nvPr>
            <p:ph type="body" idx="1"/>
          </p:nvPr>
        </p:nvSpPr>
        <p:spPr>
          <a:xfrm>
            <a:off x="1013791" y="1752599"/>
            <a:ext cx="6735417" cy="4610100"/>
          </a:xfrm>
          <a:ln/>
        </p:spPr>
        <p:txBody>
          <a:bodyPr vert="horz" lIns="91440" tIns="45720" rIns="132080" bIns="45720" rtlCol="0">
            <a:normAutofit/>
          </a:bodyPr>
          <a:lstStyle/>
          <a:p>
            <a:pPr>
              <a:lnSpc>
                <a:spcPct val="90000"/>
              </a:lnSpc>
              <a:buClr>
                <a:srgbClr val="399834"/>
              </a:buClr>
              <a:buFont typeface="Times New Roman" panose="02020603050405020304" pitchFamily="18" charset="0"/>
              <a:buChar char="•"/>
            </a:pPr>
            <a:r>
              <a:rPr lang="en-US" altLang="en-US" b="1" dirty="0">
                <a:solidFill>
                  <a:srgbClr val="399834"/>
                </a:solidFill>
              </a:rPr>
              <a:t>Protein </a:t>
            </a:r>
            <a:r>
              <a:rPr lang="en-US" altLang="en-US" b="1" dirty="0"/>
              <a:t>for lean muscle maintenance</a:t>
            </a:r>
            <a:endParaRPr lang="en-US" altLang="en-US" b="1" dirty="0">
              <a:ea typeface="ヒラギノ明朝 Pro W6" panose="02020300000000000000" pitchFamily="18" charset="-128"/>
            </a:endParaRPr>
          </a:p>
          <a:p>
            <a:pPr>
              <a:lnSpc>
                <a:spcPct val="90000"/>
              </a:lnSpc>
              <a:buClr>
                <a:srgbClr val="399834"/>
              </a:buClr>
              <a:buFont typeface="Times New Roman" panose="02020603050405020304" pitchFamily="18" charset="0"/>
              <a:buChar char="•"/>
            </a:pPr>
            <a:r>
              <a:rPr lang="en-US" altLang="en-US" b="1" dirty="0">
                <a:solidFill>
                  <a:srgbClr val="399834"/>
                </a:solidFill>
              </a:rPr>
              <a:t>Carbohydrate </a:t>
            </a:r>
            <a:r>
              <a:rPr lang="en-US" altLang="en-US" b="1" dirty="0"/>
              <a:t>for energy &amp; metabolism</a:t>
            </a:r>
            <a:endParaRPr lang="en-US" altLang="en-US" b="1" dirty="0">
              <a:ea typeface="ヒラギノ明朝 Pro W6" panose="02020300000000000000" pitchFamily="18" charset="-128"/>
            </a:endParaRPr>
          </a:p>
          <a:p>
            <a:pPr>
              <a:lnSpc>
                <a:spcPct val="90000"/>
              </a:lnSpc>
              <a:buClr>
                <a:srgbClr val="399834"/>
              </a:buClr>
              <a:buFont typeface="Times New Roman" panose="02020603050405020304" pitchFamily="18" charset="0"/>
              <a:buChar char="•"/>
            </a:pPr>
            <a:r>
              <a:rPr lang="en-US" altLang="en-US" b="1" dirty="0">
                <a:solidFill>
                  <a:srgbClr val="399834"/>
                </a:solidFill>
              </a:rPr>
              <a:t>Fat </a:t>
            </a:r>
            <a:r>
              <a:rPr lang="en-US" altLang="en-US" b="1" dirty="0"/>
              <a:t>for flavor &amp; satiety</a:t>
            </a:r>
            <a:endParaRPr lang="en-US" altLang="en-US" b="1" dirty="0">
              <a:ea typeface="ヒラギノ明朝 Pro W6" panose="02020300000000000000" pitchFamily="18" charset="-128"/>
            </a:endParaRPr>
          </a:p>
          <a:p>
            <a:pPr>
              <a:lnSpc>
                <a:spcPct val="90000"/>
              </a:lnSpc>
              <a:buClr>
                <a:srgbClr val="399834"/>
              </a:buClr>
              <a:buFont typeface="Times New Roman" panose="02020603050405020304" pitchFamily="18" charset="0"/>
              <a:buChar char="•"/>
            </a:pPr>
            <a:r>
              <a:rPr lang="en-US" altLang="en-US" b="1" dirty="0">
                <a:solidFill>
                  <a:srgbClr val="399834"/>
                </a:solidFill>
              </a:rPr>
              <a:t>Fiber </a:t>
            </a:r>
            <a:r>
              <a:rPr lang="en-US" altLang="en-US" b="1" dirty="0"/>
              <a:t>for digestion &amp; satiety</a:t>
            </a:r>
            <a:endParaRPr lang="en-US" altLang="en-US" b="1" dirty="0">
              <a:ea typeface="ヒラギノ明朝 Pro W6" panose="02020300000000000000" pitchFamily="18" charset="-128"/>
            </a:endParaRPr>
          </a:p>
        </p:txBody>
      </p:sp>
      <p:pic>
        <p:nvPicPr>
          <p:cNvPr id="7171" name="Picture 3">
            <a:extLst>
              <a:ext uri="{FF2B5EF4-FFF2-40B4-BE49-F238E27FC236}">
                <a16:creationId xmlns:a16="http://schemas.microsoft.com/office/drawing/2014/main" id="{15080E5A-B279-2848-87B4-525F720FDE4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914400"/>
            <a:ext cx="372054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a:extLst>
              <a:ext uri="{FF2B5EF4-FFF2-40B4-BE49-F238E27FC236}">
                <a16:creationId xmlns:a16="http://schemas.microsoft.com/office/drawing/2014/main" id="{1151278C-A592-4A42-8889-4C5FDF614EA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105401"/>
            <a:ext cx="31242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795732"/>
      </p:ext>
    </p:extLst>
  </p:cSld>
  <p:clrMapOvr>
    <a:masterClrMapping/>
  </p:clrMapOvr>
  <p:transition spd="med">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ECDE336C-CFAE-FA43-92C8-CD01B718C33E}"/>
              </a:ext>
            </a:extLst>
          </p:cNvPr>
          <p:cNvSpPr>
            <a:spLocks noGrp="1" noChangeArrowheads="1"/>
          </p:cNvSpPr>
          <p:nvPr>
            <p:ph type="title"/>
          </p:nvPr>
        </p:nvSpPr>
        <p:spPr>
          <a:xfrm>
            <a:off x="2362200" y="0"/>
            <a:ext cx="7772400" cy="1143000"/>
          </a:xfrm>
          <a:ln/>
        </p:spPr>
        <p:txBody>
          <a:bodyPr vert="horz" lIns="91440" tIns="45720" rIns="132080" bIns="45720" rtlCol="0" anchor="ctr">
            <a:normAutofit/>
          </a:bodyPr>
          <a:lstStyle/>
          <a:p>
            <a:r>
              <a:rPr lang="en-US" altLang="en-US" sz="6000"/>
              <a:t>Quality</a:t>
            </a:r>
            <a:r>
              <a:rPr lang="en-US" altLang="en-US"/>
              <a:t> - </a:t>
            </a:r>
            <a:r>
              <a:rPr lang="en-US" altLang="en-US" i="1">
                <a:solidFill>
                  <a:srgbClr val="F70F0F"/>
                </a:solidFill>
              </a:rPr>
              <a:t>What</a:t>
            </a:r>
            <a:r>
              <a:rPr lang="en-US" altLang="en-US"/>
              <a:t> to Eat?</a:t>
            </a:r>
          </a:p>
        </p:txBody>
      </p:sp>
      <p:sp>
        <p:nvSpPr>
          <p:cNvPr id="9218" name="Rectangle 2">
            <a:extLst>
              <a:ext uri="{FF2B5EF4-FFF2-40B4-BE49-F238E27FC236}">
                <a16:creationId xmlns:a16="http://schemas.microsoft.com/office/drawing/2014/main" id="{11EC010F-6FDF-6040-A776-D78B404E9CD1}"/>
              </a:ext>
            </a:extLst>
          </p:cNvPr>
          <p:cNvSpPr>
            <a:spLocks noGrp="1" noChangeArrowheads="1"/>
          </p:cNvSpPr>
          <p:nvPr>
            <p:ph type="body" idx="1"/>
          </p:nvPr>
        </p:nvSpPr>
        <p:spPr>
          <a:xfrm>
            <a:off x="2286000" y="1752600"/>
            <a:ext cx="7772400" cy="4762500"/>
          </a:xfrm>
          <a:ln/>
        </p:spPr>
        <p:txBody>
          <a:bodyPr vert="horz" lIns="91440" tIns="45720" rIns="132080" bIns="45720" rtlCol="0">
            <a:normAutofit/>
          </a:bodyPr>
          <a:lstStyle/>
          <a:p>
            <a:pPr>
              <a:lnSpc>
                <a:spcPct val="90000"/>
              </a:lnSpc>
            </a:pPr>
            <a:r>
              <a:rPr lang="en-US" altLang="en-US"/>
              <a:t>Step 1 - Consider carbohydrates</a:t>
            </a:r>
          </a:p>
          <a:p>
            <a:pPr>
              <a:lnSpc>
                <a:spcPct val="90000"/>
              </a:lnSpc>
            </a:pPr>
            <a:endParaRPr lang="en-US" altLang="en-US"/>
          </a:p>
          <a:p>
            <a:pPr>
              <a:lnSpc>
                <a:spcPct val="90000"/>
              </a:lnSpc>
            </a:pPr>
            <a:r>
              <a:rPr lang="en-US" altLang="en-US"/>
              <a:t>Step 2 - Provide protein</a:t>
            </a:r>
          </a:p>
          <a:p>
            <a:pPr>
              <a:lnSpc>
                <a:spcPct val="90000"/>
              </a:lnSpc>
            </a:pPr>
            <a:endParaRPr lang="en-US" altLang="en-US"/>
          </a:p>
          <a:p>
            <a:pPr>
              <a:lnSpc>
                <a:spcPct val="90000"/>
              </a:lnSpc>
            </a:pPr>
            <a:r>
              <a:rPr lang="en-US" altLang="en-US"/>
              <a:t>Step 3 - Finish with Fat</a:t>
            </a:r>
          </a:p>
        </p:txBody>
      </p:sp>
      <p:pic>
        <p:nvPicPr>
          <p:cNvPr id="9219" name="Picture 3">
            <a:extLst>
              <a:ext uri="{FF2B5EF4-FFF2-40B4-BE49-F238E27FC236}">
                <a16:creationId xmlns:a16="http://schemas.microsoft.com/office/drawing/2014/main" id="{F66EB747-3F15-1E44-B74C-C3F75098386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36576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5451698"/>
      </p:ext>
    </p:extLst>
  </p:cSld>
  <p:clrMapOvr>
    <a:masterClrMapping/>
  </p:clrMapOvr>
  <p:transition spd="med">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C7566CE6-D969-6D41-9C26-249525A7A6C8}"/>
              </a:ext>
            </a:extLst>
          </p:cNvPr>
          <p:cNvSpPr>
            <a:spLocks noGrp="1" noChangeArrowheads="1"/>
          </p:cNvSpPr>
          <p:nvPr>
            <p:ph type="title"/>
          </p:nvPr>
        </p:nvSpPr>
        <p:spPr>
          <a:xfrm>
            <a:off x="2362200" y="0"/>
            <a:ext cx="7772400" cy="1143000"/>
          </a:xfrm>
          <a:ln/>
        </p:spPr>
        <p:txBody>
          <a:bodyPr vert="horz" lIns="91440" tIns="45720" rIns="132080" bIns="45720" rtlCol="0" anchor="ctr">
            <a:normAutofit/>
          </a:bodyPr>
          <a:lstStyle/>
          <a:p>
            <a:r>
              <a:rPr lang="en-US" altLang="en-US">
                <a:solidFill>
                  <a:srgbClr val="25CB99"/>
                </a:solidFill>
              </a:rPr>
              <a:t>Carbs</a:t>
            </a:r>
          </a:p>
        </p:txBody>
      </p:sp>
      <p:sp>
        <p:nvSpPr>
          <p:cNvPr id="10242" name="Rectangle 2">
            <a:extLst>
              <a:ext uri="{FF2B5EF4-FFF2-40B4-BE49-F238E27FC236}">
                <a16:creationId xmlns:a16="http://schemas.microsoft.com/office/drawing/2014/main" id="{D68DB4FD-72A5-4649-9D0A-CC0B52F4130F}"/>
              </a:ext>
            </a:extLst>
          </p:cNvPr>
          <p:cNvSpPr>
            <a:spLocks noGrp="1" noChangeArrowheads="1"/>
          </p:cNvSpPr>
          <p:nvPr>
            <p:ph type="body" idx="1"/>
          </p:nvPr>
        </p:nvSpPr>
        <p:spPr>
          <a:xfrm>
            <a:off x="735495" y="990600"/>
            <a:ext cx="11161643" cy="3416300"/>
          </a:xfrm>
          <a:ln/>
        </p:spPr>
        <p:txBody>
          <a:bodyPr vert="horz" lIns="91440" tIns="45720" rIns="132080" bIns="45720" rtlCol="0">
            <a:normAutofit/>
          </a:bodyPr>
          <a:lstStyle/>
          <a:p>
            <a:pPr>
              <a:lnSpc>
                <a:spcPct val="90000"/>
              </a:lnSpc>
              <a:buClr>
                <a:srgbClr val="F70F0F"/>
              </a:buClr>
              <a:buFont typeface="Times New Roman" panose="02020603050405020304" pitchFamily="18" charset="0"/>
              <a:buChar char="•"/>
            </a:pPr>
            <a:r>
              <a:rPr lang="en-US" altLang="en-US" dirty="0">
                <a:solidFill>
                  <a:srgbClr val="F70F0F"/>
                </a:solidFill>
              </a:rPr>
              <a:t>General rule = foods that are in their “whole”(unprocessed, natural) state are better</a:t>
            </a:r>
          </a:p>
          <a:p>
            <a:pPr>
              <a:lnSpc>
                <a:spcPct val="90000"/>
              </a:lnSpc>
            </a:pPr>
            <a:r>
              <a:rPr lang="en-US" altLang="en-US" sz="2400" dirty="0"/>
              <a:t>Whole Apple &gt; Applesauce &gt; Apple juice</a:t>
            </a:r>
          </a:p>
          <a:p>
            <a:pPr>
              <a:lnSpc>
                <a:spcPct val="90000"/>
              </a:lnSpc>
            </a:pPr>
            <a:r>
              <a:rPr lang="en-US" altLang="en-US" sz="2400" dirty="0"/>
              <a:t>Whole fruits/veggies to “balance” other protein foods such</a:t>
            </a:r>
          </a:p>
          <a:p>
            <a:pPr>
              <a:lnSpc>
                <a:spcPct val="90000"/>
              </a:lnSpc>
            </a:pPr>
            <a:r>
              <a:rPr lang="en-US" altLang="en-US" sz="2400" dirty="0"/>
              <a:t>Always look for “whole grain flour” when selecting grains (“wheat flour” indicates highly refined grains)</a:t>
            </a:r>
          </a:p>
          <a:p>
            <a:pPr>
              <a:lnSpc>
                <a:spcPct val="90000"/>
              </a:lnSpc>
            </a:pPr>
            <a:r>
              <a:rPr lang="en-US" altLang="en-US" sz="2400" dirty="0"/>
              <a:t>No labels? Choose darker, thicker, chewier breads over “white &amp; soft &amp; fluffy” breads</a:t>
            </a:r>
          </a:p>
        </p:txBody>
      </p:sp>
      <p:pic>
        <p:nvPicPr>
          <p:cNvPr id="10243" name="Picture 3">
            <a:extLst>
              <a:ext uri="{FF2B5EF4-FFF2-40B4-BE49-F238E27FC236}">
                <a16:creationId xmlns:a16="http://schemas.microsoft.com/office/drawing/2014/main" id="{98DCC802-F948-BA4A-B8A4-807A78B2295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5126038"/>
            <a:ext cx="2209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a:extLst>
              <a:ext uri="{FF2B5EF4-FFF2-40B4-BE49-F238E27FC236}">
                <a16:creationId xmlns:a16="http://schemas.microsoft.com/office/drawing/2014/main" id="{2EBD0FFF-7F6D-874B-8643-92724D039A4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186364"/>
            <a:ext cx="21336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2712"/>
      </p:ext>
    </p:extLst>
  </p:cSld>
  <p:clrMapOvr>
    <a:masterClrMapping/>
  </p:clrMapOvr>
  <p:transition spd="med">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909C5565-3096-264D-B8F3-6ECC9039D575}"/>
              </a:ext>
            </a:extLst>
          </p:cNvPr>
          <p:cNvSpPr>
            <a:spLocks noGrp="1" noChangeArrowheads="1"/>
          </p:cNvSpPr>
          <p:nvPr>
            <p:ph type="title"/>
          </p:nvPr>
        </p:nvSpPr>
        <p:spPr>
          <a:xfrm>
            <a:off x="2286000" y="0"/>
            <a:ext cx="7772400" cy="1143000"/>
          </a:xfrm>
          <a:ln/>
        </p:spPr>
        <p:txBody>
          <a:bodyPr vert="horz" lIns="91440" tIns="45720" rIns="132080" bIns="45720" rtlCol="0" anchor="ctr">
            <a:normAutofit/>
          </a:bodyPr>
          <a:lstStyle/>
          <a:p>
            <a:r>
              <a:rPr lang="en-US" altLang="en-US">
                <a:solidFill>
                  <a:srgbClr val="25CB99"/>
                </a:solidFill>
              </a:rPr>
              <a:t>Proteins</a:t>
            </a:r>
          </a:p>
        </p:txBody>
      </p:sp>
      <p:sp>
        <p:nvSpPr>
          <p:cNvPr id="11266" name="Rectangle 2">
            <a:extLst>
              <a:ext uri="{FF2B5EF4-FFF2-40B4-BE49-F238E27FC236}">
                <a16:creationId xmlns:a16="http://schemas.microsoft.com/office/drawing/2014/main" id="{144BFA88-46AA-8645-8E32-F838ED079190}"/>
              </a:ext>
            </a:extLst>
          </p:cNvPr>
          <p:cNvSpPr>
            <a:spLocks noGrp="1" noChangeArrowheads="1"/>
          </p:cNvSpPr>
          <p:nvPr>
            <p:ph type="body" idx="1"/>
          </p:nvPr>
        </p:nvSpPr>
        <p:spPr>
          <a:xfrm>
            <a:off x="616226" y="1219200"/>
            <a:ext cx="11449878" cy="4762500"/>
          </a:xfrm>
          <a:ln/>
        </p:spPr>
        <p:txBody>
          <a:bodyPr vert="horz" lIns="91440" tIns="45720" rIns="132080" bIns="45720" rtlCol="0">
            <a:normAutofit/>
          </a:bodyPr>
          <a:lstStyle/>
          <a:p>
            <a:pPr>
              <a:lnSpc>
                <a:spcPct val="90000"/>
              </a:lnSpc>
              <a:buClr>
                <a:srgbClr val="F70F0F"/>
              </a:buClr>
              <a:buFont typeface="Times New Roman" panose="02020603050405020304" pitchFamily="18" charset="0"/>
              <a:buChar char="•"/>
            </a:pPr>
            <a:r>
              <a:rPr lang="en-US" altLang="en-US" dirty="0">
                <a:solidFill>
                  <a:srgbClr val="F70F0F"/>
                </a:solidFill>
              </a:rPr>
              <a:t>General rule = any form of protein can be used to “balance” a refined carbohydrate</a:t>
            </a:r>
          </a:p>
          <a:p>
            <a:pPr>
              <a:lnSpc>
                <a:spcPct val="90000"/>
              </a:lnSpc>
            </a:pPr>
            <a:r>
              <a:rPr lang="en-US" altLang="en-US" sz="2400" dirty="0"/>
              <a:t>Protein and carbs are the “yin and yang” of nutrition - they must be consumed together</a:t>
            </a:r>
          </a:p>
          <a:p>
            <a:pPr>
              <a:lnSpc>
                <a:spcPct val="90000"/>
              </a:lnSpc>
            </a:pPr>
            <a:r>
              <a:rPr lang="en-US" altLang="en-US" sz="2400" dirty="0"/>
              <a:t>A bagel for breakfast is not “bad” - but it has a poor glycemic-index until you add some protein (smoked salmon, eggs, nut butter, </a:t>
            </a:r>
            <a:r>
              <a:rPr lang="en-US" altLang="en-US" sz="2400" dirty="0" err="1"/>
              <a:t>etc</a:t>
            </a:r>
            <a:r>
              <a:rPr lang="en-US" altLang="en-US" sz="2400" dirty="0"/>
              <a:t>)</a:t>
            </a:r>
          </a:p>
          <a:p>
            <a:pPr>
              <a:lnSpc>
                <a:spcPct val="90000"/>
              </a:lnSpc>
            </a:pPr>
            <a:r>
              <a:rPr lang="en-US" altLang="en-US" sz="2400" dirty="0"/>
              <a:t>Some foods can masquerade as protein - such as bacon, sausage, hot dogs, etc. - and need to be treated as added fat</a:t>
            </a:r>
          </a:p>
        </p:txBody>
      </p:sp>
      <p:pic>
        <p:nvPicPr>
          <p:cNvPr id="11267" name="Picture 3">
            <a:extLst>
              <a:ext uri="{FF2B5EF4-FFF2-40B4-BE49-F238E27FC236}">
                <a16:creationId xmlns:a16="http://schemas.microsoft.com/office/drawing/2014/main" id="{A4027548-513F-2242-A321-7C18E7C8F82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5065714"/>
            <a:ext cx="2286000" cy="17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453238"/>
      </p:ext>
    </p:extLst>
  </p:cSld>
  <p:clrMapOvr>
    <a:masterClrMapping/>
  </p:clrMapOvr>
  <p:transition spd="med">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a:extLst>
              <a:ext uri="{FF2B5EF4-FFF2-40B4-BE49-F238E27FC236}">
                <a16:creationId xmlns:a16="http://schemas.microsoft.com/office/drawing/2014/main" id="{2CAFCDA3-F81A-D94F-B33D-24886D8E78F9}"/>
              </a:ext>
            </a:extLst>
          </p:cNvPr>
          <p:cNvSpPr>
            <a:spLocks noGrp="1" noChangeArrowheads="1"/>
          </p:cNvSpPr>
          <p:nvPr>
            <p:ph type="title"/>
          </p:nvPr>
        </p:nvSpPr>
        <p:spPr>
          <a:xfrm>
            <a:off x="2286000" y="0"/>
            <a:ext cx="7772400" cy="1143000"/>
          </a:xfrm>
          <a:ln/>
        </p:spPr>
        <p:txBody>
          <a:bodyPr vert="horz" lIns="91440" tIns="45720" rIns="132080" bIns="45720" rtlCol="0" anchor="ctr">
            <a:normAutofit/>
          </a:bodyPr>
          <a:lstStyle/>
          <a:p>
            <a:r>
              <a:rPr lang="en-US" altLang="en-US">
                <a:solidFill>
                  <a:srgbClr val="47AC92"/>
                </a:solidFill>
              </a:rPr>
              <a:t>Fats</a:t>
            </a:r>
          </a:p>
        </p:txBody>
      </p:sp>
      <p:sp>
        <p:nvSpPr>
          <p:cNvPr id="12290" name="Rectangle 2">
            <a:extLst>
              <a:ext uri="{FF2B5EF4-FFF2-40B4-BE49-F238E27FC236}">
                <a16:creationId xmlns:a16="http://schemas.microsoft.com/office/drawing/2014/main" id="{B6BC98B8-2DAB-2543-A6B4-5E57B8B3E2FD}"/>
              </a:ext>
            </a:extLst>
          </p:cNvPr>
          <p:cNvSpPr>
            <a:spLocks noGrp="1" noChangeArrowheads="1"/>
          </p:cNvSpPr>
          <p:nvPr>
            <p:ph type="body" idx="1"/>
          </p:nvPr>
        </p:nvSpPr>
        <p:spPr>
          <a:xfrm>
            <a:off x="1272209" y="1524000"/>
            <a:ext cx="9959008" cy="2349500"/>
          </a:xfrm>
          <a:ln/>
        </p:spPr>
        <p:txBody>
          <a:bodyPr vert="horz" lIns="91440" tIns="45720" rIns="132080" bIns="45720" rtlCol="0">
            <a:normAutofit/>
          </a:bodyPr>
          <a:lstStyle/>
          <a:p>
            <a:pPr>
              <a:lnSpc>
                <a:spcPct val="90000"/>
              </a:lnSpc>
              <a:buClr>
                <a:srgbClr val="F70F0F"/>
              </a:buClr>
              <a:buFont typeface="Times New Roman" panose="02020603050405020304" pitchFamily="18" charset="0"/>
              <a:buChar char="•"/>
            </a:pPr>
            <a:r>
              <a:rPr lang="en-US" altLang="en-US" dirty="0">
                <a:solidFill>
                  <a:srgbClr val="F70F0F"/>
                </a:solidFill>
              </a:rPr>
              <a:t>General rule = a small amount of added fat at each meal is a “metabolic regulator”</a:t>
            </a:r>
          </a:p>
          <a:p>
            <a:pPr>
              <a:lnSpc>
                <a:spcPct val="90000"/>
              </a:lnSpc>
            </a:pPr>
            <a:r>
              <a:rPr lang="en-US" altLang="en-US" sz="2400" dirty="0"/>
              <a:t>Pat of butter, dash of olive oil, square of cheese, </a:t>
            </a:r>
            <a:r>
              <a:rPr lang="en-US" altLang="en-US" sz="2400" dirty="0">
                <a:solidFill>
                  <a:srgbClr val="FF0000"/>
                </a:solidFill>
              </a:rPr>
              <a:t>handful of nuts</a:t>
            </a:r>
          </a:p>
          <a:p>
            <a:pPr>
              <a:lnSpc>
                <a:spcPct val="90000"/>
              </a:lnSpc>
            </a:pPr>
            <a:r>
              <a:rPr lang="en-US" altLang="en-US" sz="2400" dirty="0"/>
              <a:t>Slows the rise in blood sugar</a:t>
            </a:r>
          </a:p>
          <a:p>
            <a:pPr>
              <a:lnSpc>
                <a:spcPct val="90000"/>
              </a:lnSpc>
            </a:pPr>
            <a:r>
              <a:rPr lang="en-US" altLang="en-US" sz="2400" dirty="0"/>
              <a:t>Appetite control + fat-burning</a:t>
            </a:r>
          </a:p>
        </p:txBody>
      </p:sp>
      <p:pic>
        <p:nvPicPr>
          <p:cNvPr id="12291" name="Picture 3">
            <a:extLst>
              <a:ext uri="{FF2B5EF4-FFF2-40B4-BE49-F238E27FC236}">
                <a16:creationId xmlns:a16="http://schemas.microsoft.com/office/drawing/2014/main" id="{A8A35DCA-36B5-304D-90A0-B86AB146691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4049714"/>
            <a:ext cx="35814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136859"/>
      </p:ext>
    </p:extLst>
  </p:cSld>
  <p:clrMapOvr>
    <a:masterClrMapping/>
  </p:clrMapOvr>
  <p:transition spd="med">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62C0759B-AF7C-8140-A9B4-A2E7C3DB7FF6}"/>
              </a:ext>
            </a:extLst>
          </p:cNvPr>
          <p:cNvSpPr>
            <a:spLocks noGrp="1" noChangeArrowheads="1"/>
          </p:cNvSpPr>
          <p:nvPr>
            <p:ph type="title"/>
          </p:nvPr>
        </p:nvSpPr>
        <p:spPr>
          <a:xfrm>
            <a:off x="2286000" y="0"/>
            <a:ext cx="7772400" cy="1143000"/>
          </a:xfrm>
          <a:ln/>
        </p:spPr>
        <p:txBody>
          <a:bodyPr vert="horz" lIns="91440" tIns="45720" rIns="132080" bIns="45720" rtlCol="0" anchor="ctr">
            <a:normAutofit/>
          </a:bodyPr>
          <a:lstStyle/>
          <a:p>
            <a:pPr algn="ctr"/>
            <a:r>
              <a:rPr lang="en-US" altLang="en-US" dirty="0">
                <a:solidFill>
                  <a:srgbClr val="3733CA"/>
                </a:solidFill>
              </a:rPr>
              <a:t>How to get more fiber?</a:t>
            </a:r>
            <a:br>
              <a:rPr lang="en-US" altLang="en-US" dirty="0">
                <a:solidFill>
                  <a:srgbClr val="3733CA"/>
                </a:solidFill>
              </a:rPr>
            </a:br>
            <a:r>
              <a:rPr lang="en-US" altLang="en-US" sz="2400" dirty="0"/>
              <a:t>25 gram target</a:t>
            </a:r>
          </a:p>
        </p:txBody>
      </p:sp>
      <p:sp>
        <p:nvSpPr>
          <p:cNvPr id="13314" name="Rectangle 2">
            <a:extLst>
              <a:ext uri="{FF2B5EF4-FFF2-40B4-BE49-F238E27FC236}">
                <a16:creationId xmlns:a16="http://schemas.microsoft.com/office/drawing/2014/main" id="{E3F31629-A360-CE41-8414-B920FDB1F825}"/>
              </a:ext>
            </a:extLst>
          </p:cNvPr>
          <p:cNvSpPr>
            <a:spLocks noGrp="1" noChangeArrowheads="1"/>
          </p:cNvSpPr>
          <p:nvPr>
            <p:ph type="body" idx="1"/>
          </p:nvPr>
        </p:nvSpPr>
        <p:spPr>
          <a:xfrm>
            <a:off x="1981200" y="1524000"/>
            <a:ext cx="3810000" cy="4762500"/>
          </a:xfrm>
          <a:ln/>
        </p:spPr>
        <p:txBody>
          <a:bodyPr vert="horz" lIns="91440" tIns="45720" rIns="132080" bIns="45720" rtlCol="0">
            <a:normAutofit/>
          </a:bodyPr>
          <a:lstStyle/>
          <a:p>
            <a:pPr>
              <a:lnSpc>
                <a:spcPct val="90000"/>
              </a:lnSpc>
              <a:buFont typeface="Lucida Grande" panose="020B0600040502020204" pitchFamily="34" charset="0"/>
              <a:buNone/>
            </a:pPr>
            <a:r>
              <a:rPr lang="en-US" altLang="en-US" sz="2000">
                <a:solidFill>
                  <a:srgbClr val="3733CA"/>
                </a:solidFill>
              </a:rPr>
              <a:t>Processed foods</a:t>
            </a:r>
          </a:p>
          <a:p>
            <a:pPr>
              <a:lnSpc>
                <a:spcPct val="90000"/>
              </a:lnSpc>
            </a:pPr>
            <a:r>
              <a:rPr lang="en-US" altLang="en-US" sz="1800"/>
              <a:t>2 bowls Total cereal</a:t>
            </a:r>
          </a:p>
          <a:p>
            <a:pPr>
              <a:lnSpc>
                <a:spcPct val="90000"/>
              </a:lnSpc>
            </a:pPr>
            <a:r>
              <a:rPr lang="en-US" altLang="en-US" sz="1800"/>
              <a:t>1 Sara Lee Honey Wheat Bagel</a:t>
            </a:r>
          </a:p>
          <a:p>
            <a:pPr>
              <a:lnSpc>
                <a:spcPct val="90000"/>
              </a:lnSpc>
            </a:pPr>
            <a:r>
              <a:rPr lang="en-US" altLang="en-US" sz="1800"/>
              <a:t>2 cups (4 servings) white rice</a:t>
            </a:r>
          </a:p>
          <a:p>
            <a:pPr>
              <a:lnSpc>
                <a:spcPct val="90000"/>
              </a:lnSpc>
            </a:pPr>
            <a:r>
              <a:rPr lang="en-US" altLang="en-US" sz="1800"/>
              <a:t>48 (3 servings) Wheat Thins</a:t>
            </a:r>
          </a:p>
          <a:p>
            <a:pPr>
              <a:lnSpc>
                <a:spcPct val="90000"/>
              </a:lnSpc>
            </a:pPr>
            <a:r>
              <a:rPr lang="en-US" altLang="en-US" sz="1800"/>
              <a:t>1/4 box (2 servings) spaghetti</a:t>
            </a:r>
          </a:p>
          <a:p>
            <a:pPr>
              <a:lnSpc>
                <a:spcPct val="90000"/>
              </a:lnSpc>
            </a:pPr>
            <a:r>
              <a:rPr lang="en-US" altLang="en-US" sz="1800"/>
              <a:t>1/2 can Campbell’s Chunky Vegetable Soup</a:t>
            </a:r>
          </a:p>
        </p:txBody>
      </p:sp>
      <p:sp>
        <p:nvSpPr>
          <p:cNvPr id="13315" name="Rectangle 3">
            <a:extLst>
              <a:ext uri="{FF2B5EF4-FFF2-40B4-BE49-F238E27FC236}">
                <a16:creationId xmlns:a16="http://schemas.microsoft.com/office/drawing/2014/main" id="{89638EF5-7569-E04B-BC87-1386A0B3EDDC}"/>
              </a:ext>
            </a:extLst>
          </p:cNvPr>
          <p:cNvSpPr>
            <a:spLocks/>
          </p:cNvSpPr>
          <p:nvPr/>
        </p:nvSpPr>
        <p:spPr bwMode="auto">
          <a:xfrm>
            <a:off x="6248400" y="1524000"/>
            <a:ext cx="381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40639" bIns="0"/>
          <a:lstStyle>
            <a:lvl1pPr marL="382588" indent="-342900">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spcBef>
                <a:spcPts val="538"/>
              </a:spcBef>
            </a:pPr>
            <a:r>
              <a:rPr lang="en-US" altLang="en-US" sz="2400">
                <a:solidFill>
                  <a:srgbClr val="3733CA"/>
                </a:solidFill>
                <a:cs typeface="Times New Roman" panose="02020603050405020304" pitchFamily="18" charset="0"/>
              </a:rPr>
              <a:t>Whole foods</a:t>
            </a:r>
          </a:p>
          <a:p>
            <a:pPr>
              <a:spcBef>
                <a:spcPts val="450"/>
              </a:spcBef>
              <a:buClr>
                <a:srgbClr val="000000"/>
              </a:buClr>
              <a:buSzPct val="100000"/>
              <a:buFont typeface="Times New Roman" panose="02020603050405020304" pitchFamily="18" charset="0"/>
              <a:buChar char="•"/>
            </a:pPr>
            <a:r>
              <a:rPr lang="en-US" altLang="en-US" sz="2000">
                <a:cs typeface="Times New Roman" panose="02020603050405020304" pitchFamily="18" charset="0"/>
              </a:rPr>
              <a:t>1 pear</a:t>
            </a:r>
          </a:p>
          <a:p>
            <a:pPr>
              <a:spcBef>
                <a:spcPts val="450"/>
              </a:spcBef>
              <a:buClr>
                <a:srgbClr val="000000"/>
              </a:buClr>
              <a:buSzPct val="100000"/>
              <a:buFont typeface="Times New Roman" panose="02020603050405020304" pitchFamily="18" charset="0"/>
              <a:buChar char="•"/>
            </a:pPr>
            <a:r>
              <a:rPr lang="en-US" altLang="en-US" sz="2000">
                <a:cs typeface="Times New Roman" panose="02020603050405020304" pitchFamily="18" charset="0"/>
              </a:rPr>
              <a:t>2 apples</a:t>
            </a:r>
          </a:p>
          <a:p>
            <a:pPr>
              <a:spcBef>
                <a:spcPts val="450"/>
              </a:spcBef>
              <a:buClr>
                <a:srgbClr val="000000"/>
              </a:buClr>
              <a:buSzPct val="100000"/>
              <a:buFont typeface="Times New Roman" panose="02020603050405020304" pitchFamily="18" charset="0"/>
              <a:buChar char="•"/>
            </a:pPr>
            <a:r>
              <a:rPr lang="en-US" altLang="en-US" sz="2000">
                <a:cs typeface="Times New Roman" panose="02020603050405020304" pitchFamily="18" charset="0"/>
              </a:rPr>
              <a:t>1/2 cup chili beans</a:t>
            </a:r>
          </a:p>
          <a:p>
            <a:pPr>
              <a:spcBef>
                <a:spcPts val="450"/>
              </a:spcBef>
              <a:buClr>
                <a:srgbClr val="000000"/>
              </a:buClr>
              <a:buSzPct val="100000"/>
              <a:buFont typeface="Times New Roman" panose="02020603050405020304" pitchFamily="18" charset="0"/>
              <a:buChar char="•"/>
            </a:pPr>
            <a:r>
              <a:rPr lang="en-US" altLang="en-US" sz="2000">
                <a:cs typeface="Times New Roman" panose="02020603050405020304" pitchFamily="18" charset="0"/>
              </a:rPr>
              <a:t>3 slices whole-grain bread</a:t>
            </a:r>
          </a:p>
        </p:txBody>
      </p:sp>
      <p:pic>
        <p:nvPicPr>
          <p:cNvPr id="13316" name="Picture 4">
            <a:extLst>
              <a:ext uri="{FF2B5EF4-FFF2-40B4-BE49-F238E27FC236}">
                <a16:creationId xmlns:a16="http://schemas.microsoft.com/office/drawing/2014/main" id="{4A17C0D8-B1DF-914A-8E64-8443F0FCC32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57600"/>
            <a:ext cx="35814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0209266"/>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Breakfast example (1)</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104027094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6530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Breakfast example (2)</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645252845"/>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2957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Adult Lunch example (1)</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232690453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20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2286000" y="0"/>
            <a:ext cx="7772400" cy="1600200"/>
          </a:xfrm>
        </p:spPr>
        <p:txBody>
          <a:bodyPr/>
          <a:lstStyle/>
          <a:p>
            <a:r>
              <a:rPr lang="en-US" b="1" dirty="0"/>
              <a:t>Topic Schedule</a:t>
            </a:r>
            <a:br>
              <a:rPr lang="en-US" dirty="0"/>
            </a:br>
            <a:endParaRPr lang="en-US"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2209800" y="914400"/>
            <a:ext cx="7772400" cy="5760720"/>
          </a:xfrm>
        </p:spPr>
        <p:txBody>
          <a:bodyPr>
            <a:normAutofit/>
          </a:bodyPr>
          <a:lstStyle/>
          <a:p>
            <a:r>
              <a:rPr lang="en-US" dirty="0"/>
              <a:t>Nov 1 (week 0) = Overview</a:t>
            </a:r>
          </a:p>
          <a:p>
            <a:r>
              <a:rPr lang="en-US" dirty="0"/>
              <a:t>Nov 8 (week 1) = Reboot/Biome</a:t>
            </a:r>
          </a:p>
          <a:p>
            <a:r>
              <a:rPr lang="en-US" dirty="0"/>
              <a:t>Nov 15 (week 2) = Body/Brain</a:t>
            </a:r>
          </a:p>
          <a:p>
            <a:r>
              <a:rPr lang="en-US" dirty="0"/>
              <a:t>Nov 22 (week 3) = OFF – Thanksgiving</a:t>
            </a:r>
          </a:p>
          <a:p>
            <a:r>
              <a:rPr lang="en-US" dirty="0"/>
              <a:t>Nov 29 (week 4) = Stress / Sleep</a:t>
            </a:r>
          </a:p>
          <a:p>
            <a:r>
              <a:rPr lang="en-US" dirty="0"/>
              <a:t>Dec 6 (week 5) = Exercise</a:t>
            </a:r>
          </a:p>
          <a:p>
            <a:r>
              <a:rPr lang="en-US" dirty="0"/>
              <a:t>Dec 13 (week 6) = Nutrition</a:t>
            </a:r>
          </a:p>
          <a:p>
            <a:r>
              <a:rPr lang="en-US" dirty="0"/>
              <a:t>Dec 20 (week 7) = Supplementation</a:t>
            </a:r>
          </a:p>
          <a:p>
            <a:r>
              <a:rPr lang="en-US" dirty="0"/>
              <a:t>Dec 27 (week 8) = Evaluation</a:t>
            </a:r>
          </a:p>
          <a:p>
            <a:r>
              <a:rPr lang="en-US" dirty="0"/>
              <a:t>Jan 3 = start 2019 RIGHT!</a:t>
            </a:r>
          </a:p>
        </p:txBody>
      </p:sp>
    </p:spTree>
    <p:extLst>
      <p:ext uri="{BB962C8B-B14F-4D97-AF65-F5344CB8AC3E}">
        <p14:creationId xmlns:p14="http://schemas.microsoft.com/office/powerpoint/2010/main" val="3613309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Adult Lunch example (2)</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75441237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6759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Kids Lunch example</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130863242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15947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531F-E4F7-F146-B4AF-1123FFA2FC81}"/>
              </a:ext>
            </a:extLst>
          </p:cNvPr>
          <p:cNvSpPr>
            <a:spLocks noGrp="1"/>
          </p:cNvSpPr>
          <p:nvPr>
            <p:ph type="title"/>
          </p:nvPr>
        </p:nvSpPr>
        <p:spPr/>
        <p:txBody>
          <a:bodyPr/>
          <a:lstStyle/>
          <a:p>
            <a:r>
              <a:rPr lang="en-US" dirty="0"/>
              <a:t>Dinner example (1)</a:t>
            </a:r>
          </a:p>
        </p:txBody>
      </p:sp>
      <p:graphicFrame>
        <p:nvGraphicFramePr>
          <p:cNvPr id="4" name="Content Placeholder 3">
            <a:extLst>
              <a:ext uri="{FF2B5EF4-FFF2-40B4-BE49-F238E27FC236}">
                <a16:creationId xmlns:a16="http://schemas.microsoft.com/office/drawing/2014/main" id="{02607CBA-A7D6-EB47-95CA-3750440A5EAD}"/>
              </a:ext>
            </a:extLst>
          </p:cNvPr>
          <p:cNvGraphicFramePr>
            <a:graphicFrameLocks noGrp="1"/>
          </p:cNvGraphicFramePr>
          <p:nvPr>
            <p:ph idx="1"/>
            <p:extLst>
              <p:ext uri="{D42A27DB-BD31-4B8C-83A1-F6EECF244321}">
                <p14:modId xmlns:p14="http://schemas.microsoft.com/office/powerpoint/2010/main" val="160354983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088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C56D29BA-E935-CC46-9AC3-9AB144396164}"/>
              </a:ext>
            </a:extLst>
          </p:cNvPr>
          <p:cNvSpPr>
            <a:spLocks noGrp="1" noChangeArrowheads="1"/>
          </p:cNvSpPr>
          <p:nvPr>
            <p:ph type="title"/>
          </p:nvPr>
        </p:nvSpPr>
        <p:spPr>
          <a:xfrm>
            <a:off x="2209800" y="0"/>
            <a:ext cx="7772400" cy="1143000"/>
          </a:xfrm>
          <a:ln/>
        </p:spPr>
        <p:txBody>
          <a:bodyPr vert="horz" lIns="91440" tIns="45720" rIns="132080" bIns="45720" rtlCol="0" anchor="ctr">
            <a:normAutofit/>
          </a:bodyPr>
          <a:lstStyle/>
          <a:p>
            <a:r>
              <a:rPr lang="en-US" altLang="en-US">
                <a:solidFill>
                  <a:srgbClr val="47AC92"/>
                </a:solidFill>
              </a:rPr>
              <a:t>Two food “additives” to avoid</a:t>
            </a:r>
          </a:p>
        </p:txBody>
      </p:sp>
      <p:sp>
        <p:nvSpPr>
          <p:cNvPr id="20482" name="Rectangle 2">
            <a:extLst>
              <a:ext uri="{FF2B5EF4-FFF2-40B4-BE49-F238E27FC236}">
                <a16:creationId xmlns:a16="http://schemas.microsoft.com/office/drawing/2014/main" id="{7D4921EF-8886-0743-9AF5-0DD342BE0A78}"/>
              </a:ext>
            </a:extLst>
          </p:cNvPr>
          <p:cNvSpPr>
            <a:spLocks noGrp="1" noChangeArrowheads="1"/>
          </p:cNvSpPr>
          <p:nvPr>
            <p:ph type="body" idx="1"/>
          </p:nvPr>
        </p:nvSpPr>
        <p:spPr>
          <a:xfrm>
            <a:off x="2197100" y="1473200"/>
            <a:ext cx="9144000" cy="4762500"/>
          </a:xfrm>
          <a:ln/>
        </p:spPr>
        <p:txBody>
          <a:bodyPr vert="horz" lIns="91440" tIns="45720" rIns="132080" bIns="45720" rtlCol="0">
            <a:normAutofit/>
          </a:bodyPr>
          <a:lstStyle/>
          <a:p>
            <a:pPr>
              <a:lnSpc>
                <a:spcPct val="90000"/>
              </a:lnSpc>
              <a:buFont typeface="Lucida Grande" panose="020B0600040502020204" pitchFamily="34" charset="0"/>
              <a:buNone/>
            </a:pPr>
            <a:r>
              <a:rPr lang="en-US" altLang="en-US" sz="2400">
                <a:solidFill>
                  <a:srgbClr val="F70F0F"/>
                </a:solidFill>
              </a:rPr>
              <a:t>High fructose corn syrup</a:t>
            </a:r>
          </a:p>
          <a:p>
            <a:pPr>
              <a:lnSpc>
                <a:spcPct val="90000"/>
              </a:lnSpc>
            </a:pPr>
            <a:r>
              <a:rPr lang="en-US" altLang="en-US" sz="2400"/>
              <a:t>26% increase in HFCS consumption</a:t>
            </a:r>
          </a:p>
          <a:p>
            <a:pPr marL="782638" lvl="1"/>
            <a:r>
              <a:rPr lang="en-US" altLang="en-US" sz="2000"/>
              <a:t>1970 = 64 grams/day</a:t>
            </a:r>
          </a:p>
          <a:p>
            <a:pPr marL="782638" lvl="1"/>
            <a:r>
              <a:rPr lang="en-US" altLang="en-US" sz="2000"/>
              <a:t>1997 = 81 grams/day (100g + for teenagers)</a:t>
            </a:r>
          </a:p>
          <a:p>
            <a:pPr>
              <a:lnSpc>
                <a:spcPct val="90000"/>
              </a:lnSpc>
            </a:pPr>
            <a:r>
              <a:rPr lang="en-US" altLang="en-US" sz="2400"/>
              <a:t>Fructose is metabolized differently</a:t>
            </a:r>
          </a:p>
          <a:p>
            <a:pPr>
              <a:lnSpc>
                <a:spcPct val="90000"/>
              </a:lnSpc>
            </a:pPr>
            <a:r>
              <a:rPr lang="en-US" altLang="en-US" sz="2400"/>
              <a:t>Disrupted cortisol metabolism in fat cells (more fat storage)</a:t>
            </a:r>
          </a:p>
          <a:p>
            <a:pPr>
              <a:lnSpc>
                <a:spcPct val="90000"/>
              </a:lnSpc>
            </a:pPr>
            <a:r>
              <a:rPr lang="en-US" altLang="en-US" sz="2400"/>
              <a:t>Insulin resistance</a:t>
            </a:r>
          </a:p>
          <a:p>
            <a:pPr>
              <a:lnSpc>
                <a:spcPct val="90000"/>
              </a:lnSpc>
            </a:pPr>
            <a:r>
              <a:rPr lang="en-US" altLang="en-US" sz="2400"/>
              <a:t>Increased appetite (reduced leptin levels)</a:t>
            </a:r>
          </a:p>
          <a:p>
            <a:pPr>
              <a:lnSpc>
                <a:spcPct val="90000"/>
              </a:lnSpc>
            </a:pPr>
            <a:r>
              <a:rPr lang="en-US" altLang="en-US" sz="2400"/>
              <a:t>Body does not “register” fructose calories…</a:t>
            </a:r>
          </a:p>
        </p:txBody>
      </p:sp>
    </p:spTree>
    <p:extLst>
      <p:ext uri="{BB962C8B-B14F-4D97-AF65-F5344CB8AC3E}">
        <p14:creationId xmlns:p14="http://schemas.microsoft.com/office/powerpoint/2010/main" val="1562613535"/>
      </p:ext>
    </p:extLst>
  </p:cSld>
  <p:clrMapOvr>
    <a:masterClrMapping/>
  </p:clrMapOvr>
  <p:transition spd="med">
    <p:dissolv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5DA416C2-CDD8-6F48-8D46-B56A97F77F6E}"/>
              </a:ext>
            </a:extLst>
          </p:cNvPr>
          <p:cNvSpPr>
            <a:spLocks noGrp="1" noChangeArrowheads="1"/>
          </p:cNvSpPr>
          <p:nvPr>
            <p:ph type="title"/>
          </p:nvPr>
        </p:nvSpPr>
        <p:spPr>
          <a:xfrm>
            <a:off x="2209800" y="0"/>
            <a:ext cx="7772400" cy="1143000"/>
          </a:xfrm>
          <a:ln/>
        </p:spPr>
        <p:txBody>
          <a:bodyPr vert="horz" lIns="91440" tIns="45720" rIns="132080" bIns="45720" rtlCol="0" anchor="ctr">
            <a:normAutofit/>
          </a:bodyPr>
          <a:lstStyle/>
          <a:p>
            <a:r>
              <a:rPr lang="en-US" altLang="en-US">
                <a:solidFill>
                  <a:srgbClr val="47AC92"/>
                </a:solidFill>
              </a:rPr>
              <a:t>Two food “additives” to avoid</a:t>
            </a:r>
          </a:p>
        </p:txBody>
      </p:sp>
      <p:sp>
        <p:nvSpPr>
          <p:cNvPr id="21506" name="Rectangle 2">
            <a:extLst>
              <a:ext uri="{FF2B5EF4-FFF2-40B4-BE49-F238E27FC236}">
                <a16:creationId xmlns:a16="http://schemas.microsoft.com/office/drawing/2014/main" id="{B344F6C7-283C-5849-A22B-7EF3AB4C371F}"/>
              </a:ext>
            </a:extLst>
          </p:cNvPr>
          <p:cNvSpPr>
            <a:spLocks noGrp="1" noChangeArrowheads="1"/>
          </p:cNvSpPr>
          <p:nvPr>
            <p:ph type="body" idx="1"/>
          </p:nvPr>
        </p:nvSpPr>
        <p:spPr>
          <a:xfrm>
            <a:off x="1968500" y="1409700"/>
            <a:ext cx="9144000" cy="4762500"/>
          </a:xfrm>
          <a:ln/>
        </p:spPr>
        <p:txBody>
          <a:bodyPr vert="horz" lIns="91440" tIns="45720" rIns="132080" bIns="45720" rtlCol="0">
            <a:normAutofit/>
          </a:bodyPr>
          <a:lstStyle/>
          <a:p>
            <a:pPr>
              <a:lnSpc>
                <a:spcPct val="90000"/>
              </a:lnSpc>
              <a:buFont typeface="Lucida Grande" panose="020B0600040502020204" pitchFamily="34" charset="0"/>
              <a:buNone/>
            </a:pPr>
            <a:r>
              <a:rPr lang="en-US" altLang="en-US" sz="2000" dirty="0">
                <a:solidFill>
                  <a:srgbClr val="F70F0F"/>
                </a:solidFill>
              </a:rPr>
              <a:t>Hydrogenated oils (“trans-” fatty acids)</a:t>
            </a:r>
          </a:p>
          <a:p>
            <a:pPr>
              <a:lnSpc>
                <a:spcPct val="90000"/>
              </a:lnSpc>
            </a:pPr>
            <a:r>
              <a:rPr lang="en-US" altLang="en-US" sz="2000" dirty="0"/>
              <a:t>Liquid vegetable oils, chemically </a:t>
            </a:r>
            <a:r>
              <a:rPr lang="en-US" altLang="en-US" sz="2000" dirty="0" err="1"/>
              <a:t>modifed</a:t>
            </a:r>
            <a:r>
              <a:rPr lang="en-US" altLang="en-US" sz="2000" dirty="0"/>
              <a:t> with hydrogen, to become more solid at room temperature (Crisco)</a:t>
            </a:r>
          </a:p>
          <a:p>
            <a:pPr>
              <a:lnSpc>
                <a:spcPct val="90000"/>
              </a:lnSpc>
            </a:pPr>
            <a:r>
              <a:rPr lang="en-US" altLang="en-US" sz="2000" dirty="0"/>
              <a:t>Increase LDL cholesterol</a:t>
            </a:r>
          </a:p>
          <a:p>
            <a:pPr>
              <a:lnSpc>
                <a:spcPct val="90000"/>
              </a:lnSpc>
            </a:pPr>
            <a:r>
              <a:rPr lang="en-US" altLang="en-US" sz="2000" dirty="0"/>
              <a:t>Reduce HDL cholesterol</a:t>
            </a:r>
          </a:p>
          <a:p>
            <a:pPr>
              <a:lnSpc>
                <a:spcPct val="90000"/>
              </a:lnSpc>
            </a:pPr>
            <a:r>
              <a:rPr lang="en-US" altLang="en-US" sz="2000" dirty="0"/>
              <a:t>Increase cortisol levels (more fat storage)</a:t>
            </a:r>
          </a:p>
          <a:p>
            <a:pPr>
              <a:lnSpc>
                <a:spcPct val="90000"/>
              </a:lnSpc>
            </a:pPr>
            <a:r>
              <a:rPr lang="en-US" altLang="en-US" sz="2000" dirty="0"/>
              <a:t>Inhibit insulin function (higher blood sugar)</a:t>
            </a:r>
          </a:p>
          <a:p>
            <a:pPr>
              <a:lnSpc>
                <a:spcPct val="90000"/>
              </a:lnSpc>
            </a:pPr>
            <a:r>
              <a:rPr lang="en-US" altLang="en-US" sz="2000" dirty="0"/>
              <a:t>Increase inflammation (cortisol/fat/tissue damage)</a:t>
            </a:r>
          </a:p>
          <a:p>
            <a:pPr>
              <a:lnSpc>
                <a:spcPct val="90000"/>
              </a:lnSpc>
            </a:pPr>
            <a:r>
              <a:rPr lang="en-US" altLang="en-US" sz="2000" dirty="0"/>
              <a:t>Good news = eating more “whole” foods and fewer “processed” foods will automatically reduce your trans-fat intake</a:t>
            </a:r>
          </a:p>
        </p:txBody>
      </p:sp>
    </p:spTree>
    <p:extLst>
      <p:ext uri="{BB962C8B-B14F-4D97-AF65-F5344CB8AC3E}">
        <p14:creationId xmlns:p14="http://schemas.microsoft.com/office/powerpoint/2010/main" val="2763923682"/>
      </p:ext>
    </p:extLst>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B881890A-CB26-964C-939B-993B5DF5127F}"/>
              </a:ext>
            </a:extLst>
          </p:cNvPr>
          <p:cNvSpPr>
            <a:spLocks noGrp="1" noChangeArrowheads="1"/>
          </p:cNvSpPr>
          <p:nvPr>
            <p:ph type="title"/>
          </p:nvPr>
        </p:nvSpPr>
        <p:spPr>
          <a:xfrm>
            <a:off x="2286000" y="0"/>
            <a:ext cx="7772400" cy="1143000"/>
          </a:xfrm>
          <a:ln/>
        </p:spPr>
        <p:txBody>
          <a:bodyPr vert="horz" lIns="91440" tIns="45720" rIns="132080" bIns="45720" rtlCol="0" anchor="ctr">
            <a:normAutofit/>
          </a:bodyPr>
          <a:lstStyle/>
          <a:p>
            <a:r>
              <a:rPr lang="en-US" altLang="en-US">
                <a:solidFill>
                  <a:srgbClr val="47AC92"/>
                </a:solidFill>
              </a:rPr>
              <a:t>Timing - </a:t>
            </a:r>
            <a:r>
              <a:rPr lang="en-US" altLang="en-US" i="1">
                <a:solidFill>
                  <a:srgbClr val="F70F0F"/>
                </a:solidFill>
              </a:rPr>
              <a:t>When</a:t>
            </a:r>
            <a:r>
              <a:rPr lang="en-US" altLang="en-US">
                <a:solidFill>
                  <a:srgbClr val="47AC92"/>
                </a:solidFill>
              </a:rPr>
              <a:t> to eat?</a:t>
            </a:r>
          </a:p>
        </p:txBody>
      </p:sp>
      <p:sp>
        <p:nvSpPr>
          <p:cNvPr id="22530" name="Rectangle 2">
            <a:extLst>
              <a:ext uri="{FF2B5EF4-FFF2-40B4-BE49-F238E27FC236}">
                <a16:creationId xmlns:a16="http://schemas.microsoft.com/office/drawing/2014/main" id="{F179DA09-45E6-3545-B6BB-717230EF9A08}"/>
              </a:ext>
            </a:extLst>
          </p:cNvPr>
          <p:cNvSpPr>
            <a:spLocks noGrp="1" noChangeArrowheads="1"/>
          </p:cNvSpPr>
          <p:nvPr>
            <p:ph type="body" idx="1"/>
          </p:nvPr>
        </p:nvSpPr>
        <p:spPr>
          <a:xfrm>
            <a:off x="2057400" y="1447800"/>
            <a:ext cx="8610600" cy="4762500"/>
          </a:xfrm>
          <a:ln/>
        </p:spPr>
        <p:txBody>
          <a:bodyPr vert="horz" lIns="91440" tIns="45720" rIns="132080" bIns="45720" rtlCol="0">
            <a:normAutofit/>
          </a:bodyPr>
          <a:lstStyle/>
          <a:p>
            <a:pPr>
              <a:lnSpc>
                <a:spcPct val="90000"/>
              </a:lnSpc>
            </a:pPr>
            <a:r>
              <a:rPr lang="en-US" altLang="en-US" sz="2400"/>
              <a:t>7AM = Snack (before leaving for work/school)</a:t>
            </a:r>
          </a:p>
          <a:p>
            <a:pPr>
              <a:lnSpc>
                <a:spcPct val="90000"/>
              </a:lnSpc>
            </a:pPr>
            <a:r>
              <a:rPr lang="en-US" altLang="en-US" sz="2400"/>
              <a:t>9AM = Breakfast (at work if need be)</a:t>
            </a:r>
          </a:p>
          <a:p>
            <a:pPr>
              <a:lnSpc>
                <a:spcPct val="90000"/>
              </a:lnSpc>
            </a:pPr>
            <a:r>
              <a:rPr lang="en-US" altLang="en-US" sz="2400"/>
              <a:t>Noon = Snack (+ Exercise if possible)</a:t>
            </a:r>
          </a:p>
          <a:p>
            <a:pPr>
              <a:lnSpc>
                <a:spcPct val="90000"/>
              </a:lnSpc>
            </a:pPr>
            <a:r>
              <a:rPr lang="en-US" altLang="en-US" sz="2400"/>
              <a:t>2PM = Lunch</a:t>
            </a:r>
          </a:p>
          <a:p>
            <a:pPr>
              <a:lnSpc>
                <a:spcPct val="90000"/>
              </a:lnSpc>
            </a:pPr>
            <a:r>
              <a:rPr lang="en-US" altLang="en-US" sz="2400"/>
              <a:t>5PM = Snack (before leaving work, on the way home)</a:t>
            </a:r>
          </a:p>
          <a:p>
            <a:pPr>
              <a:lnSpc>
                <a:spcPct val="90000"/>
              </a:lnSpc>
            </a:pPr>
            <a:r>
              <a:rPr lang="en-US" altLang="en-US" sz="2400"/>
              <a:t>7PM = Dinner</a:t>
            </a:r>
          </a:p>
          <a:p>
            <a:pPr>
              <a:lnSpc>
                <a:spcPct val="90000"/>
              </a:lnSpc>
            </a:pPr>
            <a:r>
              <a:rPr lang="en-US" altLang="en-US" sz="2400"/>
              <a:t>10PM = Snack (if you have exercised)</a:t>
            </a:r>
          </a:p>
          <a:p>
            <a:pPr>
              <a:lnSpc>
                <a:spcPct val="90000"/>
              </a:lnSpc>
            </a:pPr>
            <a:endParaRPr lang="en-US" altLang="en-US" sz="2400"/>
          </a:p>
          <a:p>
            <a:pPr marL="782638" lvl="1">
              <a:buNone/>
            </a:pPr>
            <a:r>
              <a:rPr lang="en-US" altLang="en-US" sz="2000"/>
              <a:t>*Each snack “lasts” for ~2 hours</a:t>
            </a:r>
          </a:p>
          <a:p>
            <a:pPr marL="782638" lvl="1">
              <a:buNone/>
            </a:pPr>
            <a:r>
              <a:rPr lang="en-US" altLang="en-US" sz="2000"/>
              <a:t>*Each meal “lasts” for ~3 hours</a:t>
            </a:r>
          </a:p>
          <a:p>
            <a:pPr marL="782638" lvl="1">
              <a:buNone/>
            </a:pPr>
            <a:r>
              <a:rPr lang="en-US" altLang="en-US" sz="2000"/>
              <a:t>*Snacks act as “bridges” to each meal </a:t>
            </a:r>
          </a:p>
        </p:txBody>
      </p:sp>
      <p:pic>
        <p:nvPicPr>
          <p:cNvPr id="22531" name="Picture 3">
            <a:extLst>
              <a:ext uri="{FF2B5EF4-FFF2-40B4-BE49-F238E27FC236}">
                <a16:creationId xmlns:a16="http://schemas.microsoft.com/office/drawing/2014/main" id="{1E80D073-9BF5-354B-9004-0EB1A7C674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1064" y="5159376"/>
            <a:ext cx="21669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427291"/>
      </p:ext>
    </p:extLst>
  </p:cSld>
  <p:clrMapOvr>
    <a:masterClrMapping/>
  </p:clrMapOvr>
  <p:transition spd="med">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6A2A-7BBB-0A40-9BC7-68DD38B9C26D}"/>
              </a:ext>
            </a:extLst>
          </p:cNvPr>
          <p:cNvSpPr>
            <a:spLocks noGrp="1"/>
          </p:cNvSpPr>
          <p:nvPr>
            <p:ph type="title"/>
          </p:nvPr>
        </p:nvSpPr>
        <p:spPr>
          <a:xfrm>
            <a:off x="1752600" y="0"/>
            <a:ext cx="8382000" cy="1600200"/>
          </a:xfrm>
        </p:spPr>
        <p:txBody>
          <a:bodyPr/>
          <a:lstStyle/>
          <a:p>
            <a:r>
              <a:rPr lang="en-US" b="1" dirty="0"/>
              <a:t>Recommended “Core” Products</a:t>
            </a:r>
            <a:br>
              <a:rPr lang="en-US" dirty="0"/>
            </a:br>
            <a:endParaRPr lang="en-US" dirty="0"/>
          </a:p>
        </p:txBody>
      </p:sp>
      <p:sp>
        <p:nvSpPr>
          <p:cNvPr id="3" name="Content Placeholder 2">
            <a:extLst>
              <a:ext uri="{FF2B5EF4-FFF2-40B4-BE49-F238E27FC236}">
                <a16:creationId xmlns:a16="http://schemas.microsoft.com/office/drawing/2014/main" id="{3A184DEF-BCF1-7B4E-B0FA-C1EA684A17BE}"/>
              </a:ext>
            </a:extLst>
          </p:cNvPr>
          <p:cNvSpPr>
            <a:spLocks noGrp="1"/>
          </p:cNvSpPr>
          <p:nvPr>
            <p:ph idx="1"/>
          </p:nvPr>
        </p:nvSpPr>
        <p:spPr>
          <a:xfrm>
            <a:off x="2057400" y="914400"/>
            <a:ext cx="8897112" cy="5715000"/>
          </a:xfrm>
        </p:spPr>
        <p:txBody>
          <a:bodyPr/>
          <a:lstStyle/>
          <a:p>
            <a:r>
              <a:rPr lang="en-US" sz="2000" dirty="0"/>
              <a:t>Reboot+</a:t>
            </a:r>
          </a:p>
          <a:p>
            <a:r>
              <a:rPr lang="en-US" sz="2000" dirty="0" err="1"/>
              <a:t>FundaMentals</a:t>
            </a:r>
            <a:r>
              <a:rPr lang="en-US" sz="2000" dirty="0"/>
              <a:t> (</a:t>
            </a:r>
            <a:r>
              <a:rPr lang="en-US" sz="2000" dirty="0" err="1"/>
              <a:t>MentaBiotics</a:t>
            </a:r>
            <a:r>
              <a:rPr lang="en-US" sz="2000" dirty="0"/>
              <a:t>, </a:t>
            </a:r>
            <a:r>
              <a:rPr lang="en-US" sz="2000" dirty="0" err="1"/>
              <a:t>MentaFocus</a:t>
            </a:r>
            <a:r>
              <a:rPr lang="en-US" sz="2000" dirty="0"/>
              <a:t>, </a:t>
            </a:r>
            <a:r>
              <a:rPr lang="en-US" sz="2000" dirty="0" err="1"/>
              <a:t>MentaSync</a:t>
            </a:r>
            <a:r>
              <a:rPr lang="en-US" sz="2000" dirty="0"/>
              <a:t>)</a:t>
            </a:r>
          </a:p>
          <a:p>
            <a:r>
              <a:rPr lang="en-US" sz="2000" dirty="0"/>
              <a:t>GBX Protein (1-2)</a:t>
            </a:r>
          </a:p>
          <a:p>
            <a:r>
              <a:rPr lang="en-US" sz="2000" dirty="0"/>
              <a:t>GBX </a:t>
            </a:r>
            <a:r>
              <a:rPr lang="en-US" sz="2000" dirty="0" err="1"/>
              <a:t>SuperFood</a:t>
            </a:r>
            <a:r>
              <a:rPr lang="en-US" sz="2000" dirty="0"/>
              <a:t> (1-2)</a:t>
            </a:r>
          </a:p>
          <a:p>
            <a:r>
              <a:rPr lang="en-US" sz="2000" dirty="0"/>
              <a:t>GBX </a:t>
            </a:r>
            <a:r>
              <a:rPr lang="en-US" sz="2000" dirty="0" err="1"/>
              <a:t>SeedFiber</a:t>
            </a:r>
            <a:r>
              <a:rPr lang="en-US" sz="2000" dirty="0"/>
              <a:t> (1-2)</a:t>
            </a:r>
          </a:p>
          <a:p>
            <a:r>
              <a:rPr lang="en-US" sz="2000" dirty="0" err="1"/>
              <a:t>VitaGBX</a:t>
            </a:r>
            <a:endParaRPr lang="en-US" sz="2000" dirty="0"/>
          </a:p>
          <a:p>
            <a:pPr marL="39688" indent="0">
              <a:buNone/>
            </a:pPr>
            <a:endParaRPr lang="en-US" sz="2000" b="1" dirty="0"/>
          </a:p>
          <a:p>
            <a:pPr marL="39688" indent="0">
              <a:buNone/>
            </a:pPr>
            <a:r>
              <a:rPr lang="en-US" sz="2000" b="1" dirty="0"/>
              <a:t>	Optional </a:t>
            </a:r>
            <a:r>
              <a:rPr lang="en-US" sz="2000" dirty="0"/>
              <a:t>(but highly recommended)</a:t>
            </a:r>
          </a:p>
          <a:p>
            <a:pPr lvl="2"/>
            <a:r>
              <a:rPr lang="en-US" dirty="0"/>
              <a:t>Mood+</a:t>
            </a:r>
          </a:p>
          <a:p>
            <a:pPr lvl="2"/>
            <a:r>
              <a:rPr lang="en-US" dirty="0"/>
              <a:t>Sleep+</a:t>
            </a:r>
          </a:p>
          <a:p>
            <a:pPr lvl="2"/>
            <a:r>
              <a:rPr lang="en-US" dirty="0"/>
              <a:t>Energy+</a:t>
            </a:r>
            <a:endParaRPr lang="en-US" b="1" dirty="0"/>
          </a:p>
          <a:p>
            <a:pPr marL="39688" indent="0">
              <a:buNone/>
            </a:pPr>
            <a:r>
              <a:rPr lang="en-US" sz="2000" b="1" dirty="0"/>
              <a:t>				Optional </a:t>
            </a:r>
            <a:r>
              <a:rPr lang="en-US" sz="2000" dirty="0"/>
              <a:t>(but encouraged)</a:t>
            </a:r>
          </a:p>
          <a:p>
            <a:pPr lvl="8"/>
            <a:r>
              <a:rPr lang="en-US" sz="2000" dirty="0" err="1"/>
              <a:t>OmMega</a:t>
            </a:r>
            <a:r>
              <a:rPr lang="en-US" sz="2000" dirty="0"/>
              <a:t> (optional)</a:t>
            </a:r>
          </a:p>
          <a:p>
            <a:pPr lvl="8"/>
            <a:r>
              <a:rPr lang="en-US" sz="2000" dirty="0"/>
              <a:t>Digestive (optional)</a:t>
            </a:r>
          </a:p>
          <a:p>
            <a:pPr lvl="8"/>
            <a:r>
              <a:rPr lang="en-US" sz="2000" dirty="0"/>
              <a:t>Probiotics (optional)</a:t>
            </a:r>
          </a:p>
        </p:txBody>
      </p:sp>
    </p:spTree>
    <p:extLst>
      <p:ext uri="{BB962C8B-B14F-4D97-AF65-F5344CB8AC3E}">
        <p14:creationId xmlns:p14="http://schemas.microsoft.com/office/powerpoint/2010/main" val="336964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840592-EB55-7E4D-B8BB-BDD7844609D9}"/>
              </a:ext>
            </a:extLst>
          </p:cNvPr>
          <p:cNvPicPr>
            <a:picLocks noChangeAspect="1"/>
          </p:cNvPicPr>
          <p:nvPr/>
        </p:nvPicPr>
        <p:blipFill>
          <a:blip r:embed="rId2"/>
          <a:stretch>
            <a:fillRect/>
          </a:stretch>
        </p:blipFill>
        <p:spPr>
          <a:xfrm>
            <a:off x="506401" y="0"/>
            <a:ext cx="5473564" cy="6858000"/>
          </a:xfrm>
          <a:prstGeom prst="rect">
            <a:avLst/>
          </a:prstGeom>
        </p:spPr>
      </p:pic>
      <p:pic>
        <p:nvPicPr>
          <p:cNvPr id="3" name="Picture 2">
            <a:extLst>
              <a:ext uri="{FF2B5EF4-FFF2-40B4-BE49-F238E27FC236}">
                <a16:creationId xmlns:a16="http://schemas.microsoft.com/office/drawing/2014/main" id="{D27CAE8F-D9ED-3A43-A498-17C4322B4CB6}"/>
              </a:ext>
            </a:extLst>
          </p:cNvPr>
          <p:cNvPicPr>
            <a:picLocks noChangeAspect="1"/>
          </p:cNvPicPr>
          <p:nvPr/>
        </p:nvPicPr>
        <p:blipFill>
          <a:blip r:embed="rId3"/>
          <a:stretch>
            <a:fillRect/>
          </a:stretch>
        </p:blipFill>
        <p:spPr>
          <a:xfrm>
            <a:off x="5979965" y="0"/>
            <a:ext cx="6212035" cy="6858000"/>
          </a:xfrm>
          <a:prstGeom prst="rect">
            <a:avLst/>
          </a:prstGeom>
        </p:spPr>
      </p:pic>
    </p:spTree>
    <p:extLst>
      <p:ext uri="{BB962C8B-B14F-4D97-AF65-F5344CB8AC3E}">
        <p14:creationId xmlns:p14="http://schemas.microsoft.com/office/powerpoint/2010/main" val="2534816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75049" y="436798"/>
            <a:ext cx="1700784" cy="1596121"/>
          </a:xfrm>
          <a:prstGeom prst="rect">
            <a:avLst/>
          </a:prstGeom>
        </p:spPr>
      </p:pic>
      <p:pic>
        <p:nvPicPr>
          <p:cNvPr id="23"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22751" t="39577" r="37951" b="31037"/>
          <a:stretch/>
        </p:blipFill>
        <p:spPr>
          <a:xfrm>
            <a:off x="1096879" y="-17805"/>
            <a:ext cx="4544866" cy="2492651"/>
          </a:xfrm>
          <a:prstGeom prst="rect">
            <a:avLst/>
          </a:prstGeom>
        </p:spPr>
      </p:pic>
      <p:pic>
        <p:nvPicPr>
          <p:cNvPr id="8" name="Picture 7">
            <a:extLst>
              <a:ext uri="{FF2B5EF4-FFF2-40B4-BE49-F238E27FC236}">
                <a16:creationId xmlns:a16="http://schemas.microsoft.com/office/drawing/2014/main" id="{EC7ABC30-B9C6-4558-95DA-8540A13CD7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874" y="2066004"/>
            <a:ext cx="1879526" cy="3381264"/>
          </a:xfrm>
          <a:prstGeom prst="rect">
            <a:avLst/>
          </a:prstGeom>
        </p:spPr>
      </p:pic>
      <p:pic>
        <p:nvPicPr>
          <p:cNvPr id="13"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9052" y="436798"/>
            <a:ext cx="1700784" cy="1596121"/>
          </a:xfrm>
          <a:prstGeom prst="rect">
            <a:avLst/>
          </a:prstGeom>
        </p:spPr>
      </p:pic>
      <p:sp>
        <p:nvSpPr>
          <p:cNvPr id="7" name="Rectangle 6"/>
          <p:cNvSpPr/>
          <p:nvPr/>
        </p:nvSpPr>
        <p:spPr>
          <a:xfrm>
            <a:off x="738416" y="2723063"/>
            <a:ext cx="5261792" cy="2677656"/>
          </a:xfrm>
          <a:prstGeom prst="rect">
            <a:avLst/>
          </a:prstGeom>
        </p:spPr>
        <p:txBody>
          <a:bodyPr wrap="square">
            <a:spAutoFit/>
          </a:bodyPr>
          <a:lstStyle/>
          <a:p>
            <a:pPr algn="ctr"/>
            <a:r>
              <a:rPr lang="en-US" sz="2400" dirty="0">
                <a:solidFill>
                  <a:srgbClr val="003B71"/>
                </a:solidFill>
                <a:latin typeface="Verdana" panose="020B0604030504040204" pitchFamily="34" charset="0"/>
                <a:ea typeface="Verdana" panose="020B0604030504040204" pitchFamily="34" charset="0"/>
                <a:cs typeface="Verdana" panose="020B0604030504040204" pitchFamily="34" charset="0"/>
              </a:rPr>
              <a:t>A synergistic blend of natural cleansing herbs and phytonutrients to assist the body’s own detoxification process – specifically formulated to reboot your gut-brain axis in 3-days.*</a:t>
            </a:r>
          </a:p>
        </p:txBody>
      </p:sp>
      <p:sp>
        <p:nvSpPr>
          <p:cNvPr id="16" name="TextBox 15">
            <a:extLst>
              <a:ext uri="{FF2B5EF4-FFF2-40B4-BE49-F238E27FC236}">
                <a16:creationId xmlns:a16="http://schemas.microsoft.com/office/drawing/2014/main" id="{6A007DA1-A4DC-4E00-A52F-273BA08C785D}"/>
              </a:ext>
            </a:extLst>
          </p:cNvPr>
          <p:cNvSpPr txBox="1"/>
          <p:nvPr/>
        </p:nvSpPr>
        <p:spPr>
          <a:xfrm>
            <a:off x="6631544" y="905356"/>
            <a:ext cx="1436882"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3-DAY PROGRAM</a:t>
            </a:r>
          </a:p>
        </p:txBody>
      </p:sp>
      <p:sp>
        <p:nvSpPr>
          <p:cNvPr id="18" name="TextBox 17">
            <a:extLst>
              <a:ext uri="{FF2B5EF4-FFF2-40B4-BE49-F238E27FC236}">
                <a16:creationId xmlns:a16="http://schemas.microsoft.com/office/drawing/2014/main" id="{489ED6E2-21F5-4694-8A38-5F166B2448A5}"/>
              </a:ext>
            </a:extLst>
          </p:cNvPr>
          <p:cNvSpPr txBox="1"/>
          <p:nvPr/>
        </p:nvSpPr>
        <p:spPr>
          <a:xfrm>
            <a:off x="8332328" y="905356"/>
            <a:ext cx="1593879" cy="646331"/>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NATURAL CLEANSING</a:t>
            </a:r>
          </a:p>
        </p:txBody>
      </p:sp>
      <p:sp>
        <p:nvSpPr>
          <p:cNvPr id="12" name="TextBox 11">
            <a:extLst>
              <a:ext uri="{FF2B5EF4-FFF2-40B4-BE49-F238E27FC236}">
                <a16:creationId xmlns:a16="http://schemas.microsoft.com/office/drawing/2014/main" id="{13DC98EE-359D-4442-9F94-4C4E23006A89}"/>
              </a:ext>
            </a:extLst>
          </p:cNvPr>
          <p:cNvSpPr txBox="1"/>
          <p:nvPr/>
        </p:nvSpPr>
        <p:spPr>
          <a:xfrm>
            <a:off x="1388994" y="1669686"/>
            <a:ext cx="3960636"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pic>
        <p:nvPicPr>
          <p:cNvPr id="31" name="Graphic 12">
            <a:extLst>
              <a:ext uri="{FF2B5EF4-FFF2-40B4-BE49-F238E27FC236}">
                <a16:creationId xmlns:a16="http://schemas.microsoft.com/office/drawing/2014/main" id="{74611AEF-C853-4A51-BF1B-DC42A82156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58400" y="430462"/>
            <a:ext cx="1700784" cy="1596121"/>
          </a:xfrm>
          <a:prstGeom prst="rect">
            <a:avLst/>
          </a:prstGeom>
        </p:spPr>
      </p:pic>
      <p:sp>
        <p:nvSpPr>
          <p:cNvPr id="19" name="TextBox 18">
            <a:extLst>
              <a:ext uri="{FF2B5EF4-FFF2-40B4-BE49-F238E27FC236}">
                <a16:creationId xmlns:a16="http://schemas.microsoft.com/office/drawing/2014/main" id="{7E952B41-55AA-4411-841E-19D4A172FD36}"/>
              </a:ext>
            </a:extLst>
          </p:cNvPr>
          <p:cNvSpPr txBox="1"/>
          <p:nvPr/>
        </p:nvSpPr>
        <p:spPr>
          <a:xfrm>
            <a:off x="10113356" y="766856"/>
            <a:ext cx="1590871" cy="923330"/>
          </a:xfrm>
          <a:prstGeom prst="rect">
            <a:avLst/>
          </a:prstGeom>
          <a:noFill/>
        </p:spPr>
        <p:txBody>
          <a:bodyPr wrap="square" rtlCol="0">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REMOVES WASTE &amp; TOXINS</a:t>
            </a:r>
          </a:p>
        </p:txBody>
      </p:sp>
      <p:sp>
        <p:nvSpPr>
          <p:cNvPr id="21" name="TextBox 20">
            <a:extLst>
              <a:ext uri="{FF2B5EF4-FFF2-40B4-BE49-F238E27FC236}">
                <a16:creationId xmlns:a16="http://schemas.microsoft.com/office/drawing/2014/main" id="{7F74420B-A3EA-4263-B2FF-1372DFD48436}"/>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28" name="Rectangle: Rounded Corners 27">
            <a:extLst>
              <a:ext uri="{FF2B5EF4-FFF2-40B4-BE49-F238E27FC236}">
                <a16:creationId xmlns:a16="http://schemas.microsoft.com/office/drawing/2014/main" id="{1E4E8874-436D-46CA-A087-EDFF555813C3}"/>
              </a:ext>
            </a:extLst>
          </p:cNvPr>
          <p:cNvSpPr/>
          <p:nvPr/>
        </p:nvSpPr>
        <p:spPr>
          <a:xfrm>
            <a:off x="7337751" y="4812287"/>
            <a:ext cx="3549715" cy="1177925"/>
          </a:xfrm>
          <a:prstGeom prst="roundRect">
            <a:avLst/>
          </a:prstGeom>
          <a:noFill/>
          <a:ln w="38100">
            <a:solidFill>
              <a:srgbClr val="003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D8893639-2FF2-4036-8CAD-D06F5EBAAE02}"/>
              </a:ext>
            </a:extLst>
          </p:cNvPr>
          <p:cNvSpPr txBox="1"/>
          <p:nvPr/>
        </p:nvSpPr>
        <p:spPr>
          <a:xfrm>
            <a:off x="7374891" y="4924195"/>
            <a:ext cx="2042550" cy="954107"/>
          </a:xfrm>
          <a:prstGeom prst="rect">
            <a:avLst/>
          </a:prstGeom>
          <a:noFill/>
        </p:spPr>
        <p:txBody>
          <a:bodyPr wrap="square" rtlCol="0" anchor="t">
            <a:spAutoFit/>
          </a:bodyPr>
          <a:lstStyle/>
          <a:p>
            <a:r>
              <a:rPr lang="en-US" sz="1400" b="1" dirty="0">
                <a:latin typeface="Verdana" panose="020B0604030504040204" pitchFamily="34" charset="0"/>
                <a:ea typeface="Verdana" panose="020B0604030504040204" pitchFamily="34" charset="0"/>
                <a:cs typeface="Verdana" panose="020B0604030504040204" pitchFamily="34" charset="0"/>
              </a:rPr>
              <a:t>Item Code: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Retail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Wholesale Price:</a:t>
            </a:r>
            <a:br>
              <a:rPr lang="en-US" dirty="0">
                <a:latin typeface="Verdana" panose="020B0604030504040204" pitchFamily="34" charset="0"/>
                <a:ea typeface="Verdana" panose="020B0604030504040204" pitchFamily="34" charset="0"/>
                <a:cs typeface="Verdana" panose="020B0604030504040204" pitchFamily="34" charset="0"/>
              </a:rPr>
            </a:br>
            <a:r>
              <a:rPr lang="en-US" sz="1400" b="1" dirty="0">
                <a:latin typeface="Verdana" panose="020B0604030504040204" pitchFamily="34" charset="0"/>
                <a:ea typeface="Verdana" panose="020B0604030504040204" pitchFamily="34" charset="0"/>
                <a:cs typeface="Verdana" panose="020B0604030504040204" pitchFamily="34" charset="0"/>
              </a:rPr>
              <a:t>Subscribe &amp; Save:</a:t>
            </a:r>
          </a:p>
        </p:txBody>
      </p:sp>
      <p:sp>
        <p:nvSpPr>
          <p:cNvPr id="32" name="TextBox 31">
            <a:extLst>
              <a:ext uri="{FF2B5EF4-FFF2-40B4-BE49-F238E27FC236}">
                <a16:creationId xmlns:a16="http://schemas.microsoft.com/office/drawing/2014/main" id="{90776593-0AD4-4909-BD26-079FE3D6A83E}"/>
              </a:ext>
            </a:extLst>
          </p:cNvPr>
          <p:cNvSpPr txBox="1"/>
          <p:nvPr/>
        </p:nvSpPr>
        <p:spPr>
          <a:xfrm>
            <a:off x="9309491" y="4923666"/>
            <a:ext cx="1643337" cy="954107"/>
          </a:xfrm>
          <a:prstGeom prst="rect">
            <a:avLst/>
          </a:prstGeom>
          <a:noFill/>
        </p:spPr>
        <p:txBody>
          <a:bodyPr wrap="square" rtlCol="0" anchor="t">
            <a:spAutoFit/>
          </a:bodyPr>
          <a:lstStyle/>
          <a:p>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S004</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$34.00</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$24.95 / 21 PV</a:t>
            </a:r>
            <a:br>
              <a:rPr lang="en-US" dirty="0">
                <a:latin typeface="Verdana" panose="020B0604030504040204" pitchFamily="34" charset="0"/>
                <a:ea typeface="Verdana" panose="020B0604030504040204" pitchFamily="34" charset="0"/>
                <a:cs typeface="Verdana" panose="020B0604030504040204" pitchFamily="34" charset="0"/>
              </a:rPr>
            </a:br>
            <a:r>
              <a:rPr lang="en-US" sz="1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$21.95 / 19 PV</a:t>
            </a:r>
          </a:p>
        </p:txBody>
      </p:sp>
    </p:spTree>
    <p:extLst>
      <p:ext uri="{BB962C8B-B14F-4D97-AF65-F5344CB8AC3E}">
        <p14:creationId xmlns:p14="http://schemas.microsoft.com/office/powerpoint/2010/main" val="217713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838200" y="1803297"/>
            <a:ext cx="5589104" cy="3172968"/>
          </a:xfrm>
        </p:spPr>
        <p:txBody>
          <a:bodyPr>
            <a:noAutofit/>
          </a:bodyPr>
          <a:lstStyle/>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Prepares the body’s gut microbiome for optimized mental wellness*</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Provides a natural cleanse and supports a healthy digestive system*</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Helps to remove built-up waste and toxins from the body*</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Supports natural cleansing and filtering functions of the liver, kidneys, and colon*</a:t>
            </a:r>
          </a:p>
          <a:p>
            <a:pPr>
              <a:lnSpc>
                <a:spcPct val="100000"/>
              </a:lnSpc>
            </a:pPr>
            <a:r>
              <a:rPr lang="en-US" sz="18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Partners with and optimizes the body’s natural detoxification process*</a:t>
            </a:r>
          </a:p>
        </p:txBody>
      </p:sp>
      <p:pic>
        <p:nvPicPr>
          <p:cNvPr id="10" name="Picture 9">
            <a:extLst>
              <a:ext uri="{FF2B5EF4-FFF2-40B4-BE49-F238E27FC236}">
                <a16:creationId xmlns:a16="http://schemas.microsoft.com/office/drawing/2014/main" id="{00E9C417-0F42-491C-9E96-C276A7D292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27304" y="1803297"/>
            <a:ext cx="4767191" cy="3573224"/>
          </a:xfrm>
          <a:prstGeom prst="rect">
            <a:avLst/>
          </a:prstGeom>
        </p:spPr>
      </p:pic>
      <p:sp>
        <p:nvSpPr>
          <p:cNvPr id="7" name="TextBox 6">
            <a:extLst>
              <a:ext uri="{FF2B5EF4-FFF2-40B4-BE49-F238E27FC236}">
                <a16:creationId xmlns:a16="http://schemas.microsoft.com/office/drawing/2014/main" id="{E89BF0F2-4600-4E96-97C4-438E371EA618}"/>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
        <p:nvSpPr>
          <p:cNvPr id="9" name="Title 1">
            <a:extLst>
              <a:ext uri="{FF2B5EF4-FFF2-40B4-BE49-F238E27FC236}">
                <a16:creationId xmlns:a16="http://schemas.microsoft.com/office/drawing/2014/main" id="{AD3EA76E-D22E-4686-B557-5EE80433C75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BENEFITS &amp; FEATURES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9358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B77A9A4F-2CFE-8B45-AE46-C77FC9B9E33C}"/>
              </a:ext>
            </a:extLst>
          </p:cNvPr>
          <p:cNvSpPr>
            <a:spLocks noGrp="1" noChangeArrowheads="1"/>
          </p:cNvSpPr>
          <p:nvPr>
            <p:ph type="title"/>
          </p:nvPr>
        </p:nvSpPr>
        <p:spPr>
          <a:xfrm>
            <a:off x="1524000" y="0"/>
            <a:ext cx="8839200" cy="1600200"/>
          </a:xfrm>
          <a:ln/>
        </p:spPr>
        <p:txBody>
          <a:bodyPr vert="horz" lIns="91440" tIns="45720" rIns="132080" bIns="45720" rtlCol="0" anchor="ctr">
            <a:normAutofit/>
          </a:bodyPr>
          <a:lstStyle/>
          <a:p>
            <a:r>
              <a:rPr lang="en-US" altLang="en-US" b="1"/>
              <a:t>National Weight Control Registry</a:t>
            </a:r>
            <a:endParaRPr lang="en-US" altLang="en-US" b="1">
              <a:ea typeface="ヒラギノ明朝 Pro W6" panose="02020300000000000000" pitchFamily="18" charset="-128"/>
            </a:endParaRPr>
          </a:p>
        </p:txBody>
      </p:sp>
      <p:sp>
        <p:nvSpPr>
          <p:cNvPr id="4098" name="Rectangle 2">
            <a:extLst>
              <a:ext uri="{FF2B5EF4-FFF2-40B4-BE49-F238E27FC236}">
                <a16:creationId xmlns:a16="http://schemas.microsoft.com/office/drawing/2014/main" id="{BCAE5435-07C6-AD4E-A2EF-1128496BCE92}"/>
              </a:ext>
            </a:extLst>
          </p:cNvPr>
          <p:cNvSpPr>
            <a:spLocks noGrp="1" noChangeArrowheads="1"/>
          </p:cNvSpPr>
          <p:nvPr>
            <p:ph type="body" idx="1"/>
          </p:nvPr>
        </p:nvSpPr>
        <p:spPr>
          <a:xfrm>
            <a:off x="1524000" y="1828800"/>
            <a:ext cx="9144000" cy="4762500"/>
          </a:xfrm>
          <a:ln/>
        </p:spPr>
        <p:txBody>
          <a:bodyPr vert="horz" lIns="91440" tIns="45720" rIns="132080" bIns="45720" rtlCol="0">
            <a:normAutofit/>
          </a:bodyPr>
          <a:lstStyle/>
          <a:p>
            <a:pPr>
              <a:lnSpc>
                <a:spcPct val="90000"/>
              </a:lnSpc>
            </a:pPr>
            <a:r>
              <a:rPr lang="en-US" altLang="en-US" dirty="0"/>
              <a:t>Database of 3,000+ </a:t>
            </a:r>
            <a:r>
              <a:rPr lang="en-US" altLang="en-US" b="1" dirty="0">
                <a:solidFill>
                  <a:srgbClr val="3733CA"/>
                </a:solidFill>
              </a:rPr>
              <a:t>“successful losers”</a:t>
            </a:r>
            <a:endParaRPr lang="en-US" altLang="en-US" b="1" dirty="0">
              <a:solidFill>
                <a:srgbClr val="3733CA"/>
              </a:solidFill>
              <a:ea typeface="ヒラギノ明朝 Pro W6" panose="02020300000000000000" pitchFamily="18" charset="-128"/>
            </a:endParaRPr>
          </a:p>
          <a:p>
            <a:pPr marL="782638" lvl="1"/>
            <a:r>
              <a:rPr lang="en-US" altLang="en-US" sz="2000" dirty="0"/>
              <a:t>30lb. weight loss maintained for 1+ years (avg. = 66lbs)</a:t>
            </a:r>
          </a:p>
          <a:p>
            <a:pPr marL="782638" lvl="1"/>
            <a:r>
              <a:rPr lang="en-US" altLang="en-US" sz="2000" dirty="0"/>
              <a:t>60-80 min/day of physical activity</a:t>
            </a:r>
          </a:p>
          <a:p>
            <a:pPr marL="782638" lvl="1"/>
            <a:r>
              <a:rPr lang="en-US" altLang="en-US" sz="2000" dirty="0"/>
              <a:t>1500-1800 calories/day</a:t>
            </a:r>
          </a:p>
          <a:p>
            <a:pPr>
              <a:lnSpc>
                <a:spcPct val="90000"/>
              </a:lnSpc>
            </a:pPr>
            <a:r>
              <a:rPr lang="en-US" altLang="en-US" dirty="0"/>
              <a:t>Get a buddy!</a:t>
            </a:r>
          </a:p>
          <a:p>
            <a:pPr marL="782638" lvl="1"/>
            <a:r>
              <a:rPr lang="en-US" altLang="en-US" sz="2000" dirty="0"/>
              <a:t>Participating with friends = </a:t>
            </a:r>
            <a:r>
              <a:rPr lang="en-US" altLang="en-US" sz="2000" b="1" i="1" dirty="0">
                <a:solidFill>
                  <a:srgbClr val="F70F0F"/>
                </a:solidFill>
              </a:rPr>
              <a:t>33% more weight loss</a:t>
            </a:r>
            <a:r>
              <a:rPr lang="en-US" altLang="en-US" sz="2000" dirty="0"/>
              <a:t> and 2-3x better maintenance (versus solo dieters)</a:t>
            </a:r>
          </a:p>
          <a:p>
            <a:pPr marL="782638" lvl="1"/>
            <a:r>
              <a:rPr lang="en-US" altLang="en-US" sz="2000" dirty="0"/>
              <a:t>E-mail correspondence = </a:t>
            </a:r>
            <a:r>
              <a:rPr lang="en-US" altLang="en-US" sz="2000" b="1" i="1" dirty="0">
                <a:solidFill>
                  <a:srgbClr val="F70F0F"/>
                </a:solidFill>
              </a:rPr>
              <a:t>doubles</a:t>
            </a:r>
            <a:r>
              <a:rPr lang="en-US" altLang="en-US" sz="2000" dirty="0"/>
              <a:t> your weight loss</a:t>
            </a:r>
            <a:endParaRPr lang="en-US" altLang="en-US" sz="1600" dirty="0"/>
          </a:p>
        </p:txBody>
      </p:sp>
    </p:spTree>
    <p:extLst>
      <p:ext uri="{BB962C8B-B14F-4D97-AF65-F5344CB8AC3E}">
        <p14:creationId xmlns:p14="http://schemas.microsoft.com/office/powerpoint/2010/main" val="1038203123"/>
      </p:ext>
    </p:extLst>
  </p:cSld>
  <p:clrMapOvr>
    <a:masterClrMapping/>
  </p:clrMapOvr>
  <p:transition spd="med">
    <p:cover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22">
            <a:extLst>
              <a:ext uri="{FF2B5EF4-FFF2-40B4-BE49-F238E27FC236}">
                <a16:creationId xmlns:a16="http://schemas.microsoft.com/office/drawing/2014/main" id="{C5EC6DD2-23C9-460D-A9C6-524CDE0E6EC0}"/>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2751" t="39577" r="37951" b="31037"/>
          <a:stretch/>
        </p:blipFill>
        <p:spPr>
          <a:xfrm>
            <a:off x="3770526" y="-694572"/>
            <a:ext cx="4987566" cy="2735452"/>
          </a:xfrm>
          <a:prstGeom prst="rect">
            <a:avLst/>
          </a:prstGeom>
        </p:spPr>
      </p:pic>
      <p:pic>
        <p:nvPicPr>
          <p:cNvPr id="3" name="Picture 2">
            <a:extLst>
              <a:ext uri="{FF2B5EF4-FFF2-40B4-BE49-F238E27FC236}">
                <a16:creationId xmlns:a16="http://schemas.microsoft.com/office/drawing/2014/main" id="{0B0F21E0-1F25-44D9-861F-5BCE1067A9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22683" y="1704099"/>
            <a:ext cx="2743200" cy="2743200"/>
          </a:xfrm>
          <a:prstGeom prst="rect">
            <a:avLst/>
          </a:prstGeom>
        </p:spPr>
      </p:pic>
      <p:pic>
        <p:nvPicPr>
          <p:cNvPr id="7" name="Picture 6">
            <a:extLst>
              <a:ext uri="{FF2B5EF4-FFF2-40B4-BE49-F238E27FC236}">
                <a16:creationId xmlns:a16="http://schemas.microsoft.com/office/drawing/2014/main" id="{CA861750-89AB-4EAF-BD37-26CEC2960F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62883" y="1704099"/>
            <a:ext cx="2743200" cy="2743200"/>
          </a:xfrm>
          <a:prstGeom prst="rect">
            <a:avLst/>
          </a:prstGeom>
        </p:spPr>
      </p:pic>
      <p:pic>
        <p:nvPicPr>
          <p:cNvPr id="9" name="Picture 8">
            <a:extLst>
              <a:ext uri="{FF2B5EF4-FFF2-40B4-BE49-F238E27FC236}">
                <a16:creationId xmlns:a16="http://schemas.microsoft.com/office/drawing/2014/main" id="{E6CB249B-DC4F-4E52-A52F-DD78C7547D3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2535" y="1704099"/>
            <a:ext cx="2743200" cy="2743200"/>
          </a:xfrm>
          <a:prstGeom prst="rect">
            <a:avLst/>
          </a:prstGeom>
        </p:spPr>
      </p:pic>
      <p:sp>
        <p:nvSpPr>
          <p:cNvPr id="25" name="Rectangle 24">
            <a:extLst>
              <a:ext uri="{FF2B5EF4-FFF2-40B4-BE49-F238E27FC236}">
                <a16:creationId xmlns:a16="http://schemas.microsoft.com/office/drawing/2014/main" id="{CDC0A96E-9EAB-4A2B-8C72-1970092DCDEB}"/>
              </a:ext>
            </a:extLst>
          </p:cNvPr>
          <p:cNvSpPr/>
          <p:nvPr/>
        </p:nvSpPr>
        <p:spPr>
          <a:xfrm>
            <a:off x="586273" y="4377263"/>
            <a:ext cx="344677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Prevents liver damage 2-3x better than other popular detox supplements*</a:t>
            </a:r>
          </a:p>
        </p:txBody>
      </p:sp>
      <p:sp>
        <p:nvSpPr>
          <p:cNvPr id="27" name="Rectangle 26">
            <a:extLst>
              <a:ext uri="{FF2B5EF4-FFF2-40B4-BE49-F238E27FC236}">
                <a16:creationId xmlns:a16="http://schemas.microsoft.com/office/drawing/2014/main" id="{9B4CD6AF-19E7-4278-966B-AA09FFA22D6D}"/>
              </a:ext>
            </a:extLst>
          </p:cNvPr>
          <p:cNvSpPr/>
          <p:nvPr/>
        </p:nvSpPr>
        <p:spPr>
          <a:xfrm>
            <a:off x="4701271" y="4377263"/>
            <a:ext cx="2795873" cy="1200329"/>
          </a:xfrm>
          <a:prstGeom prst="rect">
            <a:avLst/>
          </a:prstGeom>
        </p:spPr>
        <p:txBody>
          <a:bodyPr wrap="square">
            <a:spAutoFit/>
          </a:bodyPr>
          <a:lstStyle/>
          <a:p>
            <a:pPr algn="ctr"/>
            <a:r>
              <a:rPr lang="en-US" sz="2400" dirty="0">
                <a:latin typeface="Verdana" panose="020B0604030504040204" pitchFamily="34" charset="0"/>
                <a:ea typeface="Aller Light" charset="0"/>
                <a:cs typeface="Aller Light" charset="0"/>
              </a:rPr>
              <a:t>Resets/reboots gut microbiome balance*</a:t>
            </a:r>
          </a:p>
        </p:txBody>
      </p:sp>
      <p:sp>
        <p:nvSpPr>
          <p:cNvPr id="29" name="Rectangle 28">
            <a:extLst>
              <a:ext uri="{FF2B5EF4-FFF2-40B4-BE49-F238E27FC236}">
                <a16:creationId xmlns:a16="http://schemas.microsoft.com/office/drawing/2014/main" id="{68088B80-1622-4480-9384-76F7AC27BE27}"/>
              </a:ext>
            </a:extLst>
          </p:cNvPr>
          <p:cNvSpPr/>
          <p:nvPr/>
        </p:nvSpPr>
        <p:spPr>
          <a:xfrm>
            <a:off x="8165364" y="4377263"/>
            <a:ext cx="3457838" cy="1569660"/>
          </a:xfrm>
          <a:prstGeom prst="rect">
            <a:avLst/>
          </a:prstGeom>
        </p:spPr>
        <p:txBody>
          <a:bodyPr wrap="square">
            <a:spAutoFit/>
          </a:bodyPr>
          <a:lstStyle/>
          <a:p>
            <a:pPr algn="ctr"/>
            <a:r>
              <a:rPr lang="en-US" sz="2400" dirty="0">
                <a:latin typeface="Verdana" panose="020B0604030504040204" pitchFamily="34" charset="0"/>
                <a:ea typeface="Verdana" panose="020B0604030504040204" pitchFamily="34" charset="0"/>
                <a:cs typeface="Verdana" panose="020B0604030504040204" pitchFamily="34" charset="0"/>
              </a:rPr>
              <a:t>Partners with and optimizes the body’s natural detoxification process*</a:t>
            </a:r>
          </a:p>
        </p:txBody>
      </p:sp>
      <p:sp>
        <p:nvSpPr>
          <p:cNvPr id="11" name="TextBox 10">
            <a:extLst>
              <a:ext uri="{FF2B5EF4-FFF2-40B4-BE49-F238E27FC236}">
                <a16:creationId xmlns:a16="http://schemas.microsoft.com/office/drawing/2014/main" id="{13DC98EE-359D-4442-9F94-4C4E23006A89}"/>
              </a:ext>
            </a:extLst>
          </p:cNvPr>
          <p:cNvSpPr txBox="1"/>
          <p:nvPr/>
        </p:nvSpPr>
        <p:spPr>
          <a:xfrm>
            <a:off x="4020762" y="1081819"/>
            <a:ext cx="4156893" cy="707886"/>
          </a:xfrm>
          <a:prstGeom prst="rect">
            <a:avLst/>
          </a:prstGeom>
          <a:noFill/>
        </p:spPr>
        <p:txBody>
          <a:bodyPr wrap="square" rtlCol="0">
            <a:spAutoFit/>
          </a:bodyPr>
          <a:lstStyle/>
          <a:p>
            <a:pPr algn="ctr"/>
            <a:r>
              <a:rPr lang="en-US" sz="2000" b="1" dirty="0">
                <a:solidFill>
                  <a:srgbClr val="003B71"/>
                </a:solidFill>
                <a:latin typeface="Verdana" panose="020B0604030504040204" pitchFamily="34" charset="0"/>
              </a:rPr>
              <a:t>reset your gut-brain axis</a:t>
            </a:r>
            <a:br>
              <a:rPr lang="en-US" sz="2000" b="1" dirty="0">
                <a:solidFill>
                  <a:srgbClr val="003B71"/>
                </a:solidFill>
                <a:latin typeface="Verdana" panose="020B0604030504040204" pitchFamily="34" charset="0"/>
              </a:rPr>
            </a:br>
            <a:r>
              <a:rPr lang="en-US" sz="2000" b="1" dirty="0">
                <a:solidFill>
                  <a:srgbClr val="003B71"/>
                </a:solidFill>
                <a:latin typeface="Verdana" panose="020B0604030504040204" pitchFamily="34" charset="0"/>
              </a:rPr>
              <a:t>with this 3-day system*</a:t>
            </a:r>
          </a:p>
        </p:txBody>
      </p:sp>
      <p:sp>
        <p:nvSpPr>
          <p:cNvPr id="12" name="TextBox 11">
            <a:extLst>
              <a:ext uri="{FF2B5EF4-FFF2-40B4-BE49-F238E27FC236}">
                <a16:creationId xmlns:a16="http://schemas.microsoft.com/office/drawing/2014/main" id="{8D7AAD43-F60E-4FFC-B8D2-1F3AEC59E98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152234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CD3F27-FC60-4C11-A1A6-D185CC5A18BC}"/>
              </a:ext>
            </a:extLst>
          </p:cNvPr>
          <p:cNvPicPr>
            <a:picLocks noChangeAspect="1"/>
          </p:cNvPicPr>
          <p:nvPr/>
        </p:nvPicPr>
        <p:blipFill>
          <a:blip r:embed="rId3"/>
          <a:stretch>
            <a:fillRect/>
          </a:stretch>
        </p:blipFill>
        <p:spPr>
          <a:xfrm>
            <a:off x="428625" y="3624013"/>
            <a:ext cx="3719513" cy="2805698"/>
          </a:xfrm>
          <a:prstGeom prst="rect">
            <a:avLst/>
          </a:prstGeom>
        </p:spPr>
      </p:pic>
      <p:pic>
        <p:nvPicPr>
          <p:cNvPr id="21" name="Picture 20">
            <a:extLst>
              <a:ext uri="{FF2B5EF4-FFF2-40B4-BE49-F238E27FC236}">
                <a16:creationId xmlns:a16="http://schemas.microsoft.com/office/drawing/2014/main" id="{8EE625BC-56EA-40D7-86AA-5A4F254AD1FE}"/>
              </a:ext>
            </a:extLst>
          </p:cNvPr>
          <p:cNvPicPr>
            <a:picLocks noChangeAspect="1"/>
          </p:cNvPicPr>
          <p:nvPr/>
        </p:nvPicPr>
        <p:blipFill>
          <a:blip r:embed="rId4"/>
          <a:stretch>
            <a:fillRect/>
          </a:stretch>
        </p:blipFill>
        <p:spPr>
          <a:xfrm>
            <a:off x="550536" y="1606643"/>
            <a:ext cx="3475689" cy="2191759"/>
          </a:xfrm>
          <a:prstGeom prst="rect">
            <a:avLst/>
          </a:prstGeom>
        </p:spPr>
      </p:pic>
      <p:pic>
        <p:nvPicPr>
          <p:cNvPr id="22" name="Picture 21">
            <a:extLst>
              <a:ext uri="{FF2B5EF4-FFF2-40B4-BE49-F238E27FC236}">
                <a16:creationId xmlns:a16="http://schemas.microsoft.com/office/drawing/2014/main" id="{9A4223BA-1CBD-484A-A351-321D78ABDEF7}"/>
              </a:ext>
            </a:extLst>
          </p:cNvPr>
          <p:cNvPicPr>
            <a:picLocks noChangeAspect="1"/>
          </p:cNvPicPr>
          <p:nvPr/>
        </p:nvPicPr>
        <p:blipFill>
          <a:blip r:embed="rId5"/>
          <a:stretch>
            <a:fillRect/>
          </a:stretch>
        </p:blipFill>
        <p:spPr>
          <a:xfrm>
            <a:off x="3977817" y="1781032"/>
            <a:ext cx="8147507" cy="4572479"/>
          </a:xfrm>
          <a:prstGeom prst="rect">
            <a:avLst/>
          </a:prstGeom>
        </p:spPr>
      </p:pic>
      <p:sp>
        <p:nvSpPr>
          <p:cNvPr id="9" name="Title 1">
            <a:extLst>
              <a:ext uri="{FF2B5EF4-FFF2-40B4-BE49-F238E27FC236}">
                <a16:creationId xmlns:a16="http://schemas.microsoft.com/office/drawing/2014/main" id="{96A8C6E8-6245-45B5-916B-F7807ABC2B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DIETARY SUGGESTIONS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104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2811D0-A95C-4F72-B966-D68ADAAA4C34}"/>
              </a:ext>
            </a:extLst>
          </p:cNvPr>
          <p:cNvPicPr>
            <a:picLocks noChangeAspect="1"/>
          </p:cNvPicPr>
          <p:nvPr/>
        </p:nvPicPr>
        <p:blipFill>
          <a:blip r:embed="rId4"/>
          <a:stretch>
            <a:fillRect/>
          </a:stretch>
        </p:blipFill>
        <p:spPr>
          <a:xfrm>
            <a:off x="9557053" y="4522172"/>
            <a:ext cx="1645920" cy="1645920"/>
          </a:xfrm>
          <a:prstGeom prst="rect">
            <a:avLst/>
          </a:prstGeom>
        </p:spPr>
      </p:pic>
      <p:pic>
        <p:nvPicPr>
          <p:cNvPr id="9" name="Picture 8">
            <a:extLst>
              <a:ext uri="{FF2B5EF4-FFF2-40B4-BE49-F238E27FC236}">
                <a16:creationId xmlns:a16="http://schemas.microsoft.com/office/drawing/2014/main" id="{93087EA1-DE6D-4643-AABF-626398CA6AF9}"/>
              </a:ext>
            </a:extLst>
          </p:cNvPr>
          <p:cNvPicPr>
            <a:picLocks noChangeAspect="1"/>
          </p:cNvPicPr>
          <p:nvPr/>
        </p:nvPicPr>
        <p:blipFill>
          <a:blip r:embed="rId5"/>
          <a:stretch>
            <a:fillRect/>
          </a:stretch>
        </p:blipFill>
        <p:spPr>
          <a:xfrm>
            <a:off x="2923542" y="4120473"/>
            <a:ext cx="1645920" cy="1645920"/>
          </a:xfrm>
          <a:prstGeom prst="rect">
            <a:avLst/>
          </a:prstGeom>
        </p:spPr>
      </p:pic>
      <p:pic>
        <p:nvPicPr>
          <p:cNvPr id="7" name="Picture 6">
            <a:extLst>
              <a:ext uri="{FF2B5EF4-FFF2-40B4-BE49-F238E27FC236}">
                <a16:creationId xmlns:a16="http://schemas.microsoft.com/office/drawing/2014/main" id="{FC6FC653-FCC8-418A-82DF-E677E3CAF064}"/>
              </a:ext>
            </a:extLst>
          </p:cNvPr>
          <p:cNvPicPr>
            <a:picLocks noChangeAspect="1"/>
          </p:cNvPicPr>
          <p:nvPr/>
        </p:nvPicPr>
        <p:blipFill>
          <a:blip r:embed="rId6"/>
          <a:stretch>
            <a:fillRect/>
          </a:stretch>
        </p:blipFill>
        <p:spPr>
          <a:xfrm>
            <a:off x="9444864" y="1125766"/>
            <a:ext cx="1645920" cy="1645920"/>
          </a:xfrm>
          <a:prstGeom prst="rect">
            <a:avLst/>
          </a:prstGeom>
        </p:spPr>
      </p:pic>
      <p:sp>
        <p:nvSpPr>
          <p:cNvPr id="18" name="Donut 23">
            <a:extLst>
              <a:ext uri="{FF2B5EF4-FFF2-40B4-BE49-F238E27FC236}">
                <a16:creationId xmlns:a16="http://schemas.microsoft.com/office/drawing/2014/main" id="{28BD71A4-87DE-4464-A9AA-06737ADCB10D}"/>
              </a:ext>
            </a:extLst>
          </p:cNvPr>
          <p:cNvSpPr/>
          <p:nvPr/>
        </p:nvSpPr>
        <p:spPr>
          <a:xfrm>
            <a:off x="5828167" y="2035389"/>
            <a:ext cx="3886200" cy="3572633"/>
          </a:xfrm>
          <a:prstGeom prst="donut">
            <a:avLst>
              <a:gd name="adj" fmla="val 4102"/>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solidFill>
                <a:schemeClr val="tx1"/>
              </a:solidFill>
            </a:endParaRPr>
          </a:p>
        </p:txBody>
      </p:sp>
      <p:pic>
        <p:nvPicPr>
          <p:cNvPr id="20" name="Picture 2" descr="decorative: liver">
            <a:extLst>
              <a:ext uri="{FF2B5EF4-FFF2-40B4-BE49-F238E27FC236}">
                <a16:creationId xmlns:a16="http://schemas.microsoft.com/office/drawing/2014/main" id="{ED02D5DC-D139-4D49-96AB-691935BFA4B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378183" y="3035488"/>
            <a:ext cx="848108" cy="746051"/>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6">
            <a:extLst>
              <a:ext uri="{FF2B5EF4-FFF2-40B4-BE49-F238E27FC236}">
                <a16:creationId xmlns:a16="http://schemas.microsoft.com/office/drawing/2014/main" id="{F51F6F2E-BE27-4EF3-A5C0-C4786366BEF6}"/>
              </a:ext>
            </a:extLst>
          </p:cNvPr>
          <p:cNvSpPr/>
          <p:nvPr/>
        </p:nvSpPr>
        <p:spPr>
          <a:xfrm>
            <a:off x="6742568" y="3264140"/>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4" name="Right Arrow 28">
            <a:extLst>
              <a:ext uri="{FF2B5EF4-FFF2-40B4-BE49-F238E27FC236}">
                <a16:creationId xmlns:a16="http://schemas.microsoft.com/office/drawing/2014/main" id="{13E5D7B0-D0DF-4E2D-BC63-A4BB26F6414E}"/>
              </a:ext>
            </a:extLst>
          </p:cNvPr>
          <p:cNvSpPr/>
          <p:nvPr/>
        </p:nvSpPr>
        <p:spPr>
          <a:xfrm rot="10800000">
            <a:off x="8162635" y="3262317"/>
            <a:ext cx="628649"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5" name="Right Arrow 29">
            <a:extLst>
              <a:ext uri="{FF2B5EF4-FFF2-40B4-BE49-F238E27FC236}">
                <a16:creationId xmlns:a16="http://schemas.microsoft.com/office/drawing/2014/main" id="{D9A1C0EC-F406-44C7-A359-3460695C282B}"/>
              </a:ext>
            </a:extLst>
          </p:cNvPr>
          <p:cNvSpPr/>
          <p:nvPr/>
        </p:nvSpPr>
        <p:spPr>
          <a:xfrm rot="16200000">
            <a:off x="7415284" y="4013026"/>
            <a:ext cx="711967" cy="306324"/>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sz="1350" dirty="0"/>
          </a:p>
        </p:txBody>
      </p:sp>
      <p:sp>
        <p:nvSpPr>
          <p:cNvPr id="26" name="Rectangle 3">
            <a:extLst>
              <a:ext uri="{FF2B5EF4-FFF2-40B4-BE49-F238E27FC236}">
                <a16:creationId xmlns:a16="http://schemas.microsoft.com/office/drawing/2014/main" id="{718A90D5-56FA-4D09-B440-4FF4D36C3F23}"/>
              </a:ext>
            </a:extLst>
          </p:cNvPr>
          <p:cNvSpPr>
            <a:spLocks noChangeArrowheads="1"/>
          </p:cNvSpPr>
          <p:nvPr/>
        </p:nvSpPr>
        <p:spPr bwMode="auto">
          <a:xfrm>
            <a:off x="7001917" y="2302397"/>
            <a:ext cx="154366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1200" dirty="0">
                <a:cs typeface="Arial" pitchFamily="34" charset="0"/>
              </a:rPr>
              <a:t>Anti-inflammatory</a:t>
            </a:r>
          </a:p>
          <a:p>
            <a:pPr algn="ctr" defTabSz="685800" fontAlgn="base">
              <a:spcBef>
                <a:spcPct val="0"/>
              </a:spcBef>
              <a:spcAft>
                <a:spcPct val="0"/>
              </a:spcAft>
            </a:pPr>
            <a:r>
              <a:rPr lang="en-US" sz="1200" dirty="0">
                <a:cs typeface="Arial" pitchFamily="34" charset="0"/>
              </a:rPr>
              <a:t>Antioxidant</a:t>
            </a:r>
          </a:p>
          <a:p>
            <a:pPr algn="ctr" defTabSz="685800" fontAlgn="base">
              <a:spcBef>
                <a:spcPct val="0"/>
              </a:spcBef>
              <a:spcAft>
                <a:spcPct val="0"/>
              </a:spcAft>
            </a:pPr>
            <a:r>
              <a:rPr lang="en-US" sz="1200" dirty="0">
                <a:cs typeface="Arial" pitchFamily="34" charset="0"/>
              </a:rPr>
              <a:t>Hepatoprotective</a:t>
            </a:r>
          </a:p>
        </p:txBody>
      </p:sp>
      <p:grpSp>
        <p:nvGrpSpPr>
          <p:cNvPr id="27" name="Group 26">
            <a:extLst>
              <a:ext uri="{FF2B5EF4-FFF2-40B4-BE49-F238E27FC236}">
                <a16:creationId xmlns:a16="http://schemas.microsoft.com/office/drawing/2014/main" id="{1398C619-545A-4256-8353-CD28B3139EFF}"/>
              </a:ext>
            </a:extLst>
          </p:cNvPr>
          <p:cNvGrpSpPr/>
          <p:nvPr/>
        </p:nvGrpSpPr>
        <p:grpSpPr>
          <a:xfrm>
            <a:off x="6725165" y="4324674"/>
            <a:ext cx="2610378" cy="1283348"/>
            <a:chOff x="185960" y="4003869"/>
            <a:chExt cx="3480503" cy="1711131"/>
          </a:xfrm>
        </p:grpSpPr>
        <p:sp>
          <p:nvSpPr>
            <p:cNvPr id="28" name="Rounded Rectangle 7">
              <a:extLst>
                <a:ext uri="{FF2B5EF4-FFF2-40B4-BE49-F238E27FC236}">
                  <a16:creationId xmlns:a16="http://schemas.microsoft.com/office/drawing/2014/main" id="{F32201E1-B0A8-4098-AFE9-AE9D51DC8C63}"/>
                </a:ext>
              </a:extLst>
            </p:cNvPr>
            <p:cNvSpPr/>
            <p:nvPr/>
          </p:nvSpPr>
          <p:spPr>
            <a:xfrm>
              <a:off x="185960" y="4003869"/>
              <a:ext cx="3480503" cy="171113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C22DA3C0-BBDB-47F8-84D7-7756025C3256}"/>
                </a:ext>
              </a:extLst>
            </p:cNvPr>
            <p:cNvSpPr/>
            <p:nvPr/>
          </p:nvSpPr>
          <p:spPr>
            <a:xfrm>
              <a:off x="271729" y="4406324"/>
              <a:ext cx="2488691" cy="1200328"/>
            </a:xfrm>
            <a:prstGeom prst="rect">
              <a:avLst/>
            </a:prstGeom>
          </p:spPr>
          <p:txBody>
            <a:bodyPr wrap="square">
              <a:spAutoFit/>
            </a:bodyPr>
            <a:lstStyle/>
            <a:p>
              <a:r>
                <a:rPr lang="en-US" sz="1050" i="1" dirty="0">
                  <a:solidFill>
                    <a:sysClr val="windowText" lastClr="000000"/>
                  </a:solidFill>
                </a:rPr>
                <a:t>Astragalus </a:t>
              </a:r>
              <a:endParaRPr lang="en-US" sz="1050" dirty="0">
                <a:solidFill>
                  <a:sysClr val="windowText" lastClr="000000"/>
                </a:solidFill>
              </a:endParaRPr>
            </a:p>
            <a:p>
              <a:r>
                <a:rPr lang="en-US" sz="1050" dirty="0">
                  <a:solidFill>
                    <a:sysClr val="windowText" lastClr="000000"/>
                  </a:solidFill>
                </a:rPr>
                <a:t>Saponins &amp; Polysacharin</a:t>
              </a:r>
            </a:p>
            <a:p>
              <a:endParaRPr lang="en-US" sz="1050" dirty="0">
                <a:solidFill>
                  <a:sysClr val="windowText" lastClr="000000"/>
                </a:solidFill>
              </a:endParaRPr>
            </a:p>
            <a:p>
              <a:r>
                <a:rPr lang="en-US" sz="1050" dirty="0">
                  <a:solidFill>
                    <a:sysClr val="windowText" lastClr="000000"/>
                  </a:solidFill>
                </a:rPr>
                <a:t>Increase tissue SOD and GSH</a:t>
              </a:r>
            </a:p>
            <a:p>
              <a:r>
                <a:rPr lang="en-US" sz="1050" dirty="0">
                  <a:solidFill>
                    <a:sysClr val="windowText" lastClr="000000"/>
                  </a:solidFill>
                </a:rPr>
                <a:t>Free radical scavenging </a:t>
              </a:r>
            </a:p>
          </p:txBody>
        </p:sp>
        <p:graphicFrame>
          <p:nvGraphicFramePr>
            <p:cNvPr id="30" name="Object 29">
              <a:extLst>
                <a:ext uri="{FF2B5EF4-FFF2-40B4-BE49-F238E27FC236}">
                  <a16:creationId xmlns:a16="http://schemas.microsoft.com/office/drawing/2014/main" id="{1BB43E94-2A2B-43BF-938B-F1BDEE4CE961}"/>
                </a:ext>
              </a:extLst>
            </p:cNvPr>
            <p:cNvGraphicFramePr>
              <a:graphicFrameLocks noChangeAspect="1"/>
            </p:cNvGraphicFramePr>
            <p:nvPr>
              <p:extLst/>
            </p:nvPr>
          </p:nvGraphicFramePr>
          <p:xfrm>
            <a:off x="2080326" y="4120741"/>
            <a:ext cx="1368436" cy="1158668"/>
          </p:xfrm>
          <a:graphic>
            <a:graphicData uri="http://schemas.openxmlformats.org/presentationml/2006/ole">
              <mc:AlternateContent xmlns:mc="http://schemas.openxmlformats.org/markup-compatibility/2006">
                <mc:Choice xmlns:v="urn:schemas-microsoft-com:vml" Requires="v">
                  <p:oleObj spid="_x0000_s7190" r:id="rId8" imgW="3524400" imgH="3295800" progId="">
                    <p:embed/>
                  </p:oleObj>
                </mc:Choice>
                <mc:Fallback>
                  <p:oleObj r:id="rId8" imgW="3524400" imgH="3295800" progId="">
                    <p:embed/>
                    <p:pic>
                      <p:nvPicPr>
                        <p:cNvPr id="30" name="Object 29">
                          <a:extLst>
                            <a:ext uri="{FF2B5EF4-FFF2-40B4-BE49-F238E27FC236}">
                              <a16:creationId xmlns:a16="http://schemas.microsoft.com/office/drawing/2014/main" id="{1BB43E94-2A2B-43BF-938B-F1BDEE4CE961}"/>
                            </a:ext>
                          </a:extLst>
                        </p:cNvPr>
                        <p:cNvPicPr/>
                        <p:nvPr/>
                      </p:nvPicPr>
                      <p:blipFill>
                        <a:blip r:embed="rId9"/>
                        <a:stretch>
                          <a:fillRect/>
                        </a:stretch>
                      </p:blipFill>
                      <p:spPr>
                        <a:xfrm>
                          <a:off x="2080326" y="4120741"/>
                          <a:ext cx="1368436" cy="1158668"/>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B64C2EFC-FA79-48E1-BAB5-37BAF801332B}"/>
              </a:ext>
            </a:extLst>
          </p:cNvPr>
          <p:cNvGrpSpPr/>
          <p:nvPr/>
        </p:nvGrpSpPr>
        <p:grpSpPr>
          <a:xfrm>
            <a:off x="4547653" y="2813223"/>
            <a:ext cx="2356404" cy="1458006"/>
            <a:chOff x="81402" y="3491695"/>
            <a:chExt cx="3141871" cy="1944009"/>
          </a:xfrm>
        </p:grpSpPr>
        <p:sp>
          <p:nvSpPr>
            <p:cNvPr id="32" name="Rounded Rectangle 9">
              <a:extLst>
                <a:ext uri="{FF2B5EF4-FFF2-40B4-BE49-F238E27FC236}">
                  <a16:creationId xmlns:a16="http://schemas.microsoft.com/office/drawing/2014/main" id="{960386B3-5083-474D-A8E0-5CBB3511C259}"/>
                </a:ext>
              </a:extLst>
            </p:cNvPr>
            <p:cNvSpPr/>
            <p:nvPr/>
          </p:nvSpPr>
          <p:spPr>
            <a:xfrm>
              <a:off x="81402" y="3491695"/>
              <a:ext cx="3141871" cy="19440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691C4AC8-0085-4508-8E24-AA8DB40EF330}"/>
                </a:ext>
              </a:extLst>
            </p:cNvPr>
            <p:cNvSpPr/>
            <p:nvPr/>
          </p:nvSpPr>
          <p:spPr>
            <a:xfrm>
              <a:off x="118907" y="3519710"/>
              <a:ext cx="2282063" cy="1631216"/>
            </a:xfrm>
            <a:prstGeom prst="rect">
              <a:avLst/>
            </a:prstGeom>
          </p:spPr>
          <p:txBody>
            <a:bodyPr wrap="square">
              <a:spAutoFit/>
            </a:bodyPr>
            <a:lstStyle/>
            <a:p>
              <a:r>
                <a:rPr lang="en-US" sz="1050" i="1" dirty="0"/>
                <a:t>Poria</a:t>
              </a:r>
            </a:p>
            <a:p>
              <a:r>
                <a:rPr lang="en-US" sz="1050" dirty="0"/>
                <a:t>lanostane triterpene acids</a:t>
              </a:r>
            </a:p>
            <a:p>
              <a:r>
                <a:rPr lang="en-US" sz="1050" dirty="0"/>
                <a:t>Panchyman (</a:t>
              </a:r>
              <a:r>
                <a:rPr lang="el-GR" sz="1050" dirty="0"/>
                <a:t>1,3-β-</a:t>
              </a:r>
              <a:r>
                <a:rPr lang="en-US" sz="1050" dirty="0"/>
                <a:t>D-glucan)</a:t>
              </a:r>
            </a:p>
            <a:p>
              <a:endParaRPr lang="en-US" sz="1050" dirty="0"/>
            </a:p>
            <a:p>
              <a:r>
                <a:rPr lang="en-US" sz="1050" dirty="0"/>
                <a:t>Inhibition of iNOS &amp; TNF-α production </a:t>
              </a:r>
            </a:p>
          </p:txBody>
        </p:sp>
        <p:graphicFrame>
          <p:nvGraphicFramePr>
            <p:cNvPr id="34" name="Object 33">
              <a:extLst>
                <a:ext uri="{FF2B5EF4-FFF2-40B4-BE49-F238E27FC236}">
                  <a16:creationId xmlns:a16="http://schemas.microsoft.com/office/drawing/2014/main" id="{465F48F1-CD87-4406-BCE6-451B2562D6DE}"/>
                </a:ext>
              </a:extLst>
            </p:cNvPr>
            <p:cNvGraphicFramePr>
              <a:graphicFrameLocks noChangeAspect="1"/>
            </p:cNvGraphicFramePr>
            <p:nvPr>
              <p:extLst/>
            </p:nvPr>
          </p:nvGraphicFramePr>
          <p:xfrm>
            <a:off x="1612809" y="4360073"/>
            <a:ext cx="1576323" cy="916466"/>
          </p:xfrm>
          <a:graphic>
            <a:graphicData uri="http://schemas.openxmlformats.org/presentationml/2006/ole">
              <mc:AlternateContent xmlns:mc="http://schemas.openxmlformats.org/markup-compatibility/2006">
                <mc:Choice xmlns:v="urn:schemas-microsoft-com:vml" Requires="v">
                  <p:oleObj spid="_x0000_s7191" r:id="rId10" imgW="3276720" imgH="1905120" progId="">
                    <p:embed/>
                  </p:oleObj>
                </mc:Choice>
                <mc:Fallback>
                  <p:oleObj r:id="rId10" imgW="3276720" imgH="1905120" progId="">
                    <p:embed/>
                    <p:pic>
                      <p:nvPicPr>
                        <p:cNvPr id="34" name="Object 33">
                          <a:extLst>
                            <a:ext uri="{FF2B5EF4-FFF2-40B4-BE49-F238E27FC236}">
                              <a16:creationId xmlns:a16="http://schemas.microsoft.com/office/drawing/2014/main" id="{465F48F1-CD87-4406-BCE6-451B2562D6DE}"/>
                            </a:ext>
                          </a:extLst>
                        </p:cNvPr>
                        <p:cNvPicPr/>
                        <p:nvPr/>
                      </p:nvPicPr>
                      <p:blipFill>
                        <a:blip r:embed="rId11"/>
                        <a:stretch>
                          <a:fillRect/>
                        </a:stretch>
                      </p:blipFill>
                      <p:spPr>
                        <a:xfrm>
                          <a:off x="1612809" y="4360073"/>
                          <a:ext cx="1576323" cy="916466"/>
                        </a:xfrm>
                        <a:prstGeom prst="rect">
                          <a:avLst/>
                        </a:prstGeom>
                      </p:spPr>
                    </p:pic>
                  </p:oleObj>
                </mc:Fallback>
              </mc:AlternateContent>
            </a:graphicData>
          </a:graphic>
        </p:graphicFrame>
      </p:grpSp>
      <p:sp>
        <p:nvSpPr>
          <p:cNvPr id="35" name="Rounded Rectangle 11">
            <a:extLst>
              <a:ext uri="{FF2B5EF4-FFF2-40B4-BE49-F238E27FC236}">
                <a16:creationId xmlns:a16="http://schemas.microsoft.com/office/drawing/2014/main" id="{E841FA22-5C82-4111-8F7A-E9D87CAE421B}"/>
              </a:ext>
            </a:extLst>
          </p:cNvPr>
          <p:cNvSpPr/>
          <p:nvPr/>
        </p:nvSpPr>
        <p:spPr>
          <a:xfrm>
            <a:off x="8669045" y="2846602"/>
            <a:ext cx="2330796" cy="1141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E15D0CE2-5BEB-494E-8F41-51CE17E40BB8}"/>
              </a:ext>
            </a:extLst>
          </p:cNvPr>
          <p:cNvSpPr/>
          <p:nvPr/>
        </p:nvSpPr>
        <p:spPr>
          <a:xfrm>
            <a:off x="9444864" y="2997503"/>
            <a:ext cx="1457117" cy="900246"/>
          </a:xfrm>
          <a:prstGeom prst="rect">
            <a:avLst/>
          </a:prstGeom>
        </p:spPr>
        <p:txBody>
          <a:bodyPr wrap="square">
            <a:spAutoFit/>
          </a:bodyPr>
          <a:lstStyle/>
          <a:p>
            <a:pPr algn="r"/>
            <a:r>
              <a:rPr lang="en-US" sz="1050" i="1" dirty="0">
                <a:solidFill>
                  <a:sysClr val="windowText" lastClr="000000"/>
                </a:solidFill>
              </a:rPr>
              <a:t>Myristica </a:t>
            </a:r>
          </a:p>
          <a:p>
            <a:pPr algn="r"/>
            <a:r>
              <a:rPr lang="en-US" sz="1050" dirty="0">
                <a:solidFill>
                  <a:sysClr val="windowText" lastClr="000000"/>
                </a:solidFill>
              </a:rPr>
              <a:t>Phenylpropanoids</a:t>
            </a:r>
          </a:p>
          <a:p>
            <a:pPr algn="r"/>
            <a:endParaRPr lang="en-US" sz="1050" dirty="0">
              <a:solidFill>
                <a:sysClr val="windowText" lastClr="000000"/>
              </a:solidFill>
            </a:endParaRPr>
          </a:p>
          <a:p>
            <a:pPr algn="r"/>
            <a:r>
              <a:rPr lang="en-US" sz="1050" dirty="0">
                <a:solidFill>
                  <a:sysClr val="windowText" lastClr="000000"/>
                </a:solidFill>
              </a:rPr>
              <a:t>Induction of glutathion </a:t>
            </a:r>
          </a:p>
          <a:p>
            <a:pPr algn="r"/>
            <a:r>
              <a:rPr lang="en-US" sz="1050" dirty="0">
                <a:solidFill>
                  <a:sysClr val="windowText" lastClr="000000"/>
                </a:solidFill>
              </a:rPr>
              <a:t>S-transferase  </a:t>
            </a:r>
          </a:p>
        </p:txBody>
      </p:sp>
      <p:graphicFrame>
        <p:nvGraphicFramePr>
          <p:cNvPr id="37" name="Object 36">
            <a:extLst>
              <a:ext uri="{FF2B5EF4-FFF2-40B4-BE49-F238E27FC236}">
                <a16:creationId xmlns:a16="http://schemas.microsoft.com/office/drawing/2014/main" id="{4688D264-B8B0-4123-B0D5-8F2BC1424DA1}"/>
              </a:ext>
            </a:extLst>
          </p:cNvPr>
          <p:cNvGraphicFramePr>
            <a:graphicFrameLocks noChangeAspect="1"/>
          </p:cNvGraphicFramePr>
          <p:nvPr>
            <p:extLst/>
          </p:nvPr>
        </p:nvGraphicFramePr>
        <p:xfrm>
          <a:off x="8765282" y="2920095"/>
          <a:ext cx="761614" cy="913302"/>
        </p:xfrm>
        <a:graphic>
          <a:graphicData uri="http://schemas.openxmlformats.org/presentationml/2006/ole">
            <mc:AlternateContent xmlns:mc="http://schemas.openxmlformats.org/markup-compatibility/2006">
              <mc:Choice xmlns:v="urn:schemas-microsoft-com:vml" Requires="v">
                <p:oleObj spid="_x0000_s7192" r:id="rId12" imgW="1247760" imgH="1514520" progId="">
                  <p:embed/>
                </p:oleObj>
              </mc:Choice>
              <mc:Fallback>
                <p:oleObj r:id="rId12" imgW="1247760" imgH="1514520" progId="">
                  <p:embed/>
                  <p:pic>
                    <p:nvPicPr>
                      <p:cNvPr id="37" name="Object 36">
                        <a:extLst>
                          <a:ext uri="{FF2B5EF4-FFF2-40B4-BE49-F238E27FC236}">
                            <a16:creationId xmlns:a16="http://schemas.microsoft.com/office/drawing/2014/main" id="{4688D264-B8B0-4123-B0D5-8F2BC1424DA1}"/>
                          </a:ext>
                        </a:extLst>
                      </p:cNvPr>
                      <p:cNvPicPr/>
                      <p:nvPr/>
                    </p:nvPicPr>
                    <p:blipFill>
                      <a:blip r:embed="rId13"/>
                      <a:stretch>
                        <a:fillRect/>
                      </a:stretch>
                    </p:blipFill>
                    <p:spPr>
                      <a:xfrm>
                        <a:off x="8765282" y="2920095"/>
                        <a:ext cx="761614" cy="913302"/>
                      </a:xfrm>
                      <a:prstGeom prst="rect">
                        <a:avLst/>
                      </a:prstGeom>
                    </p:spPr>
                  </p:pic>
                </p:oleObj>
              </mc:Fallback>
            </mc:AlternateContent>
          </a:graphicData>
        </a:graphic>
      </p:graphicFrame>
      <p:sp>
        <p:nvSpPr>
          <p:cNvPr id="42" name="Title 1">
            <a:extLst>
              <a:ext uri="{FF2B5EF4-FFF2-40B4-BE49-F238E27FC236}">
                <a16:creationId xmlns:a16="http://schemas.microsoft.com/office/drawing/2014/main" id="{968ECB85-948E-4EEE-B882-7AF6A7176AE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46" name="Text Placeholder 2">
            <a:extLst>
              <a:ext uri="{FF2B5EF4-FFF2-40B4-BE49-F238E27FC236}">
                <a16:creationId xmlns:a16="http://schemas.microsoft.com/office/drawing/2014/main" id="{E12C0888-A919-4633-BC16-074CDD8254CD}"/>
              </a:ext>
            </a:extLst>
          </p:cNvPr>
          <p:cNvSpPr txBox="1">
            <a:spLocks/>
          </p:cNvSpPr>
          <p:nvPr/>
        </p:nvSpPr>
        <p:spPr>
          <a:xfrm>
            <a:off x="838199" y="2003425"/>
            <a:ext cx="3044687" cy="31735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Synergistic Effects of Sebatin</a:t>
            </a:r>
            <a:r>
              <a:rPr lang="en-US" sz="2400" baseline="300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endPar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a:extLst>
              <a:ext uri="{FF2B5EF4-FFF2-40B4-BE49-F238E27FC236}">
                <a16:creationId xmlns:a16="http://schemas.microsoft.com/office/drawing/2014/main" id="{02CC627D-2C52-4237-B095-8DAB5420EBB3}"/>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p>
        </p:txBody>
      </p:sp>
      <p:sp>
        <p:nvSpPr>
          <p:cNvPr id="38" name="TextBox 37">
            <a:extLst>
              <a:ext uri="{FF2B5EF4-FFF2-40B4-BE49-F238E27FC236}">
                <a16:creationId xmlns:a16="http://schemas.microsoft.com/office/drawing/2014/main" id="{D3C1DCB5-6841-446C-9050-0F9291C28D72}"/>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2703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Placeholder 2">
            <a:extLst>
              <a:ext uri="{FF2B5EF4-FFF2-40B4-BE49-F238E27FC236}">
                <a16:creationId xmlns:a16="http://schemas.microsoft.com/office/drawing/2014/main" id="{26D68F93-47F2-4C73-8616-E789AB867F14}"/>
              </a:ext>
            </a:extLst>
          </p:cNvPr>
          <p:cNvSpPr>
            <a:spLocks noGrp="1"/>
          </p:cNvSpPr>
          <p:nvPr>
            <p:ph type="body" sz="quarter" idx="11"/>
          </p:nvPr>
        </p:nvSpPr>
        <p:spPr>
          <a:xfrm>
            <a:off x="838199" y="2003425"/>
            <a:ext cx="3044687" cy="3173506"/>
          </a:xfrm>
        </p:spPr>
        <p:txBody>
          <a:bodyPr>
            <a:noAutofit/>
          </a:bodyPr>
          <a:lstStyle/>
          <a:p>
            <a:pPr marL="0" indent="0">
              <a:buNone/>
            </a:pPr>
            <a:r>
              <a:rPr lang="en-US" sz="32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Sebatin</a:t>
            </a:r>
          </a:p>
          <a:p>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Outperforms Other</a:t>
            </a:r>
            <a:b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Liver Protection Agents</a:t>
            </a:r>
          </a:p>
        </p:txBody>
      </p:sp>
      <p:graphicFrame>
        <p:nvGraphicFramePr>
          <p:cNvPr id="21" name="Content Placeholder 8">
            <a:extLst>
              <a:ext uri="{FF2B5EF4-FFF2-40B4-BE49-F238E27FC236}">
                <a16:creationId xmlns:a16="http://schemas.microsoft.com/office/drawing/2014/main" id="{936C8F38-3D45-4B21-9FE4-C73899ABB591}"/>
              </a:ext>
            </a:extLst>
          </p:cNvPr>
          <p:cNvGraphicFramePr>
            <a:graphicFrameLocks/>
          </p:cNvGraphicFramePr>
          <p:nvPr>
            <p:extLst/>
          </p:nvPr>
        </p:nvGraphicFramePr>
        <p:xfrm>
          <a:off x="4032927" y="1734586"/>
          <a:ext cx="7274629" cy="45041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7">
            <a:extLst>
              <a:ext uri="{FF2B5EF4-FFF2-40B4-BE49-F238E27FC236}">
                <a16:creationId xmlns:a16="http://schemas.microsoft.com/office/drawing/2014/main" id="{647DEAF4-3EC5-4054-9159-F68B7EFF9D21}"/>
              </a:ext>
            </a:extLst>
          </p:cNvPr>
          <p:cNvGraphicFramePr>
            <a:graphicFrameLocks/>
          </p:cNvGraphicFramePr>
          <p:nvPr>
            <p:extLst/>
          </p:nvPr>
        </p:nvGraphicFramePr>
        <p:xfrm>
          <a:off x="7970325" y="1690688"/>
          <a:ext cx="3875391" cy="4305990"/>
        </p:xfrm>
        <a:graphic>
          <a:graphicData uri="http://schemas.openxmlformats.org/drawingml/2006/chart">
            <c:chart xmlns:c="http://schemas.openxmlformats.org/drawingml/2006/chart" xmlns:r="http://schemas.openxmlformats.org/officeDocument/2006/relationships" r:id="rId4"/>
          </a:graphicData>
        </a:graphic>
      </p:graphicFrame>
      <p:sp>
        <p:nvSpPr>
          <p:cNvPr id="39" name="TextBox 38">
            <a:extLst>
              <a:ext uri="{FF2B5EF4-FFF2-40B4-BE49-F238E27FC236}">
                <a16:creationId xmlns:a16="http://schemas.microsoft.com/office/drawing/2014/main" id="{5FA5B137-5ECC-45BE-848D-EED1E8128605}"/>
              </a:ext>
            </a:extLst>
          </p:cNvPr>
          <p:cNvSpPr txBox="1"/>
          <p:nvPr/>
        </p:nvSpPr>
        <p:spPr>
          <a:xfrm rot="16200000">
            <a:off x="3279304" y="3693641"/>
            <a:ext cx="1507247" cy="300082"/>
          </a:xfrm>
          <a:prstGeom prst="rect">
            <a:avLst/>
          </a:prstGeom>
          <a:noFill/>
        </p:spPr>
        <p:txBody>
          <a:bodyPr wrap="square" rtlCol="0">
            <a:spAutoFit/>
          </a:bodyPr>
          <a:lstStyle/>
          <a:p>
            <a:r>
              <a:rPr lang="en-US" sz="1350" dirty="0">
                <a:solidFill>
                  <a:schemeClr val="bg1">
                    <a:lumMod val="50000"/>
                  </a:schemeClr>
                </a:solidFill>
              </a:rPr>
              <a:t>ALT % Inhibition </a:t>
            </a:r>
          </a:p>
        </p:txBody>
      </p:sp>
      <p:sp>
        <p:nvSpPr>
          <p:cNvPr id="40" name="TextBox 39">
            <a:extLst>
              <a:ext uri="{FF2B5EF4-FFF2-40B4-BE49-F238E27FC236}">
                <a16:creationId xmlns:a16="http://schemas.microsoft.com/office/drawing/2014/main" id="{DE442542-4449-4381-8D42-852E3AA53600}"/>
              </a:ext>
            </a:extLst>
          </p:cNvPr>
          <p:cNvSpPr txBox="1"/>
          <p:nvPr/>
        </p:nvSpPr>
        <p:spPr>
          <a:xfrm rot="16200000">
            <a:off x="7066660" y="3786658"/>
            <a:ext cx="1507247" cy="300082"/>
          </a:xfrm>
          <a:prstGeom prst="rect">
            <a:avLst/>
          </a:prstGeom>
          <a:noFill/>
        </p:spPr>
        <p:txBody>
          <a:bodyPr wrap="square" rtlCol="0">
            <a:spAutoFit/>
          </a:bodyPr>
          <a:lstStyle/>
          <a:p>
            <a:r>
              <a:rPr lang="en-US" sz="1350" dirty="0">
                <a:solidFill>
                  <a:schemeClr val="bg1">
                    <a:lumMod val="50000"/>
                  </a:schemeClr>
                </a:solidFill>
              </a:rPr>
              <a:t>ALT % Inhibition </a:t>
            </a:r>
          </a:p>
        </p:txBody>
      </p:sp>
      <p:sp>
        <p:nvSpPr>
          <p:cNvPr id="3" name="TextBox 2">
            <a:extLst>
              <a:ext uri="{FF2B5EF4-FFF2-40B4-BE49-F238E27FC236}">
                <a16:creationId xmlns:a16="http://schemas.microsoft.com/office/drawing/2014/main" id="{40873017-E57B-40AD-A17F-F8A132C9FBA8}"/>
              </a:ext>
            </a:extLst>
          </p:cNvPr>
          <p:cNvSpPr txBox="1"/>
          <p:nvPr/>
        </p:nvSpPr>
        <p:spPr>
          <a:xfrm>
            <a:off x="2560320" y="2003425"/>
            <a:ext cx="352425" cy="584775"/>
          </a:xfrm>
          <a:prstGeom prst="rect">
            <a:avLst/>
          </a:prstGeom>
          <a:noFill/>
        </p:spPr>
        <p:txBody>
          <a:bodyPr wrap="square" rtlCol="0">
            <a:spAutoFit/>
          </a:bodyPr>
          <a:lstStyle/>
          <a:p>
            <a:r>
              <a:rPr lang="en-US" sz="1600"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endParaRPr lang="en-US" sz="16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n-US" sz="1600" dirty="0"/>
          </a:p>
        </p:txBody>
      </p:sp>
      <p:sp>
        <p:nvSpPr>
          <p:cNvPr id="11" name="Title 1">
            <a:extLst>
              <a:ext uri="{FF2B5EF4-FFF2-40B4-BE49-F238E27FC236}">
                <a16:creationId xmlns:a16="http://schemas.microsoft.com/office/drawing/2014/main" id="{7A61138B-45FA-4BFC-AC5C-B5E85E783792}"/>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a:lstStyle>
          <a:p>
            <a:r>
              <a:rPr lang="en-US" dirty="0">
                <a:solidFill>
                  <a:srgbClr val="3F7F96"/>
                </a:solidFill>
                <a:latin typeface="Verdana" panose="020B0604030504040204" pitchFamily="34" charset="0"/>
                <a:ea typeface="Verdana" panose="020B0604030504040204" pitchFamily="34" charset="0"/>
                <a:cs typeface="Verdana" panose="020B0604030504040204" pitchFamily="34" charset="0"/>
              </a:rPr>
              <a:t>REBOOT+</a:t>
            </a:r>
            <a:br>
              <a:rPr lang="en-US" b="1"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sz="3600" b="1" dirty="0">
                <a:solidFill>
                  <a:srgbClr val="003B71"/>
                </a:solidFill>
                <a:latin typeface="Verdana" panose="020B0604030504040204" pitchFamily="34" charset="0"/>
                <a:ea typeface="Verdana" panose="020B0604030504040204" pitchFamily="34" charset="0"/>
                <a:cs typeface="Verdana" panose="020B0604030504040204" pitchFamily="34" charset="0"/>
              </a:rPr>
              <a:t>KEY INGREDIENTS</a:t>
            </a:r>
            <a:endParaRPr lang="en-US" sz="3200" dirty="0">
              <a:solidFill>
                <a:srgbClr val="003B7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a:extLst>
              <a:ext uri="{FF2B5EF4-FFF2-40B4-BE49-F238E27FC236}">
                <a16:creationId xmlns:a16="http://schemas.microsoft.com/office/drawing/2014/main" id="{F9E24A09-1253-44A8-B9D8-788DE56F9CC7}"/>
              </a:ext>
            </a:extLst>
          </p:cNvPr>
          <p:cNvSpPr txBox="1"/>
          <p:nvPr/>
        </p:nvSpPr>
        <p:spPr>
          <a:xfrm>
            <a:off x="295275" y="6396832"/>
            <a:ext cx="3076078" cy="369332"/>
          </a:xfrm>
          <a:prstGeom prst="rect">
            <a:avLst/>
          </a:prstGeom>
          <a:noFill/>
          <a:ln>
            <a:solidFill>
              <a:srgbClr val="2B1054"/>
            </a:solidFill>
          </a:ln>
        </p:spPr>
        <p:txBody>
          <a:bodyPr wrap="square" rtlCol="0">
            <a:spAutoFit/>
          </a:bodyPr>
          <a:lstStyle/>
          <a:p>
            <a:r>
              <a:rPr lang="en-US" sz="600" dirty="0">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250014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4544EA-FBD3-4D95-ABA5-5410EE46AEDB}"/>
              </a:ext>
            </a:extLst>
          </p:cNvPr>
          <p:cNvPicPr>
            <a:picLocks noChangeAspect="1"/>
          </p:cNvPicPr>
          <p:nvPr/>
        </p:nvPicPr>
        <p:blipFill>
          <a:blip r:embed="rId3"/>
          <a:stretch>
            <a:fillRect/>
          </a:stretch>
        </p:blipFill>
        <p:spPr>
          <a:xfrm>
            <a:off x="6096002" y="2499620"/>
            <a:ext cx="3962489" cy="3061463"/>
          </a:xfrm>
          <a:prstGeom prst="rect">
            <a:avLst/>
          </a:prstGeom>
        </p:spPr>
      </p:pic>
      <p:sp>
        <p:nvSpPr>
          <p:cNvPr id="3" name="Rectangle 2"/>
          <p:cNvSpPr/>
          <p:nvPr/>
        </p:nvSpPr>
        <p:spPr>
          <a:xfrm>
            <a:off x="1524001" y="1846530"/>
            <a:ext cx="9144000" cy="530356"/>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524001" y="1829964"/>
            <a:ext cx="9144000" cy="640953"/>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300" dirty="0">
                <a:solidFill>
                  <a:schemeClr val="bg1"/>
                </a:solidFill>
                <a:latin typeface="Verdana" panose="020B0604030504040204" pitchFamily="34" charset="0"/>
                <a:ea typeface="Verdana" panose="020B0604030504040204" pitchFamily="34" charset="0"/>
                <a:cs typeface="Verdana" panose="020B0604030504040204" pitchFamily="34" charset="0"/>
              </a:rPr>
              <a:t>GBX FOODS  ARE REBOOT-FRIENDLY</a:t>
            </a:r>
            <a:endParaRPr lang="en-US" sz="33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822786" y="1426211"/>
            <a:ext cx="5959515" cy="309722"/>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20000"/>
              </a:spcBef>
              <a:buSzTx/>
              <a:buNone/>
              <a:defRPr/>
            </a:pPr>
            <a:r>
              <a:rPr lang="en-US" sz="18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18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4479322" y="1923047"/>
            <a:ext cx="335348" cy="276999"/>
          </a:xfrm>
          <a:prstGeom prst="rect">
            <a:avLst/>
          </a:prstGeom>
          <a:noFill/>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1745457" y="5654964"/>
            <a:ext cx="2307059" cy="300082"/>
          </a:xfrm>
          <a:prstGeom prst="rect">
            <a:avLst/>
          </a:prstGeom>
          <a:noFill/>
          <a:ln>
            <a:solidFill>
              <a:schemeClr val="bg1"/>
            </a:solidFill>
          </a:ln>
        </p:spPr>
        <p:txBody>
          <a:bodyPr wrap="square" rtlCol="0">
            <a:spAutoFit/>
          </a:bodyPr>
          <a:lstStyle/>
          <a:p>
            <a:r>
              <a:rPr lang="en-US" sz="45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4">
            <a:extLst>
              <a:ext uri="{28A0092B-C50C-407E-A947-70E740481C1C}">
                <a14:useLocalDpi xmlns:a14="http://schemas.microsoft.com/office/drawing/2010/main" val="0"/>
              </a:ext>
            </a:extLst>
          </a:blip>
          <a:srcRect l="12671" t="21090" r="6342" b="32632"/>
          <a:stretch/>
        </p:blipFill>
        <p:spPr>
          <a:xfrm>
            <a:off x="2037837" y="1108316"/>
            <a:ext cx="2021681" cy="692945"/>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5">
            <a:extLst>
              <a:ext uri="{28A0092B-C50C-407E-A947-70E740481C1C}">
                <a14:useLocalDpi xmlns:a14="http://schemas.microsoft.com/office/drawing/2010/main" val="0"/>
              </a:ext>
            </a:extLst>
          </a:blip>
          <a:srcRect t="13949" b="18421"/>
          <a:stretch/>
        </p:blipFill>
        <p:spPr>
          <a:xfrm>
            <a:off x="2370936" y="2499620"/>
            <a:ext cx="3377162" cy="2283983"/>
          </a:xfrm>
          <a:prstGeom prst="rect">
            <a:avLst/>
          </a:prstGeom>
        </p:spPr>
      </p:pic>
      <p:pic>
        <p:nvPicPr>
          <p:cNvPr id="13" name="Picture 12">
            <a:extLst>
              <a:ext uri="{FF2B5EF4-FFF2-40B4-BE49-F238E27FC236}">
                <a16:creationId xmlns:a16="http://schemas.microsoft.com/office/drawing/2014/main" id="{20C584E7-C65F-4018-A004-67B14BCA6F56}"/>
              </a:ext>
            </a:extLst>
          </p:cNvPr>
          <p:cNvPicPr>
            <a:picLocks noChangeAspect="1"/>
          </p:cNvPicPr>
          <p:nvPr/>
        </p:nvPicPr>
        <p:blipFill>
          <a:blip r:embed="rId6"/>
          <a:stretch>
            <a:fillRect/>
          </a:stretch>
        </p:blipFill>
        <p:spPr>
          <a:xfrm>
            <a:off x="2872382" y="4467828"/>
            <a:ext cx="2374271" cy="1187136"/>
          </a:xfrm>
          <a:prstGeom prst="rect">
            <a:avLst/>
          </a:prstGeom>
        </p:spPr>
      </p:pic>
    </p:spTree>
    <p:extLst>
      <p:ext uri="{BB962C8B-B14F-4D97-AF65-F5344CB8AC3E}">
        <p14:creationId xmlns:p14="http://schemas.microsoft.com/office/powerpoint/2010/main" val="261522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1" y="1846530"/>
            <a:ext cx="9144000" cy="530356"/>
          </a:xfrm>
          <a:prstGeom prst="rect">
            <a:avLst/>
          </a:prstGeom>
          <a:solidFill>
            <a:srgbClr val="275D3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Title 1"/>
          <p:cNvSpPr txBox="1">
            <a:spLocks/>
          </p:cNvSpPr>
          <p:nvPr/>
        </p:nvSpPr>
        <p:spPr>
          <a:xfrm>
            <a:off x="1524001" y="1829964"/>
            <a:ext cx="9144000" cy="640953"/>
          </a:xfrm>
          <a:prstGeom prst="rect">
            <a:avLst/>
          </a:prstGeom>
        </p:spPr>
        <p:txBody>
          <a:bodyPr anchor="ct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Aller"/>
                <a:ea typeface="Aller Light" charset="0"/>
                <a:cs typeface="Aller"/>
              </a:defRPr>
            </a:lvl1pPr>
          </a:lstStyle>
          <a:p>
            <a:pPr algn="ctr"/>
            <a:r>
              <a:rPr lang="en-US" sz="3300" dirty="0">
                <a:solidFill>
                  <a:schemeClr val="bg1"/>
                </a:solidFill>
                <a:latin typeface="Verdana" panose="020B0604030504040204" pitchFamily="34" charset="0"/>
                <a:ea typeface="Verdana" panose="020B0604030504040204" pitchFamily="34" charset="0"/>
                <a:cs typeface="Verdana" panose="020B0604030504040204" pitchFamily="34" charset="0"/>
              </a:rPr>
              <a:t>REBOOT with GBX FOODS</a:t>
            </a:r>
            <a:endParaRPr lang="en-US" sz="3300" b="0" dirty="0">
              <a:solidFill>
                <a:schemeClr val="tx2">
                  <a:lumMod val="40000"/>
                  <a:lumOff val="6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xt Placeholder 2"/>
          <p:cNvSpPr txBox="1">
            <a:spLocks/>
          </p:cNvSpPr>
          <p:nvPr/>
        </p:nvSpPr>
        <p:spPr>
          <a:xfrm>
            <a:off x="4822786" y="1426211"/>
            <a:ext cx="5959515" cy="309722"/>
          </a:xfrm>
          <a:prstGeom prst="rect">
            <a:avLst/>
          </a:prstGeom>
        </p:spPr>
        <p:txBody>
          <a:bodyPr>
            <a:noAutofit/>
          </a:bodyPr>
          <a:lstStyle>
            <a:lvl1pPr marL="457200" indent="-457200" algn="l" defTabSz="914400" rtl="0" eaLnBrk="1" latinLnBrk="0" hangingPunct="1">
              <a:lnSpc>
                <a:spcPct val="90000"/>
              </a:lnSpc>
              <a:spcBef>
                <a:spcPts val="1000"/>
              </a:spcBef>
              <a:buSzPct val="100000"/>
              <a:buFont typeface="Arial"/>
              <a:buChar char="•"/>
              <a:defRPr sz="2800" b="0" i="0" kern="1200">
                <a:solidFill>
                  <a:schemeClr val="tx1">
                    <a:lumMod val="75000"/>
                    <a:lumOff val="25000"/>
                  </a:schemeClr>
                </a:solidFill>
                <a:latin typeface="Aller"/>
                <a:ea typeface="+mn-ea"/>
                <a:cs typeface="Aller"/>
              </a:defRPr>
            </a:lvl1pPr>
            <a:lvl2pPr marL="685800" indent="-228600" algn="l" defTabSz="914400" rtl="0" eaLnBrk="1" latinLnBrk="0" hangingPunct="1">
              <a:lnSpc>
                <a:spcPct val="90000"/>
              </a:lnSpc>
              <a:spcBef>
                <a:spcPts val="500"/>
              </a:spcBef>
              <a:buFont typeface="Arial"/>
              <a:buChar char="•"/>
              <a:defRPr sz="2400" b="0" i="0" kern="1200">
                <a:solidFill>
                  <a:schemeClr val="tx1">
                    <a:lumMod val="65000"/>
                    <a:lumOff val="35000"/>
                  </a:schemeClr>
                </a:solidFill>
                <a:latin typeface="Aller Light"/>
                <a:ea typeface="+mn-ea"/>
                <a:cs typeface="Aller Light"/>
              </a:defRPr>
            </a:lvl2pPr>
            <a:lvl3pPr marL="1143000" indent="-228600" algn="l" defTabSz="914400" rtl="0" eaLnBrk="1" latinLnBrk="0" hangingPunct="1">
              <a:lnSpc>
                <a:spcPct val="90000"/>
              </a:lnSpc>
              <a:spcBef>
                <a:spcPts val="500"/>
              </a:spcBef>
              <a:buSzPct val="75000"/>
              <a:buFont typeface="Courier New"/>
              <a:buChar char="o"/>
              <a:defRPr sz="2000" b="0" i="0" kern="1200" baseline="0">
                <a:solidFill>
                  <a:srgbClr val="595959"/>
                </a:solidFill>
                <a:latin typeface="Aller Light"/>
                <a:ea typeface="+mn-ea"/>
                <a:cs typeface="Aller Light"/>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ct val="20000"/>
              </a:spcBef>
              <a:buSzTx/>
              <a:buNone/>
              <a:defRPr/>
            </a:pPr>
            <a:r>
              <a:rPr lang="en-US" sz="1800" dirty="0">
                <a:solidFill>
                  <a:srgbClr val="275D38"/>
                </a:solidFill>
                <a:latin typeface="Verdana" panose="020B0604030504040204" pitchFamily="34" charset="0"/>
                <a:ea typeface="Verdana" panose="020B0604030504040204" pitchFamily="34" charset="0"/>
                <a:cs typeface="Verdana" panose="020B0604030504040204" pitchFamily="34" charset="0"/>
              </a:rPr>
              <a:t>Microbiome-Boosting Nutrition*</a:t>
            </a:r>
            <a:endParaRPr lang="ru-RU" sz="1800" dirty="0">
              <a:solidFill>
                <a:srgbClr val="275D3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5CA425EA-516D-4CF1-896C-AB6B8848C4EE}"/>
              </a:ext>
            </a:extLst>
          </p:cNvPr>
          <p:cNvSpPr txBox="1"/>
          <p:nvPr/>
        </p:nvSpPr>
        <p:spPr>
          <a:xfrm>
            <a:off x="9055849" y="1923047"/>
            <a:ext cx="335348" cy="276999"/>
          </a:xfrm>
          <a:prstGeom prst="rect">
            <a:avLst/>
          </a:prstGeom>
          <a:noFill/>
        </p:spPr>
        <p:txBody>
          <a:bodyPr wrap="none" rtlCol="0">
            <a:spAutoFit/>
          </a:bodyPr>
          <a:lstStyle/>
          <a:p>
            <a:r>
              <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rPr>
              <a:t>™</a:t>
            </a:r>
          </a:p>
        </p:txBody>
      </p:sp>
      <p:sp>
        <p:nvSpPr>
          <p:cNvPr id="10" name="TextBox 9">
            <a:extLst>
              <a:ext uri="{FF2B5EF4-FFF2-40B4-BE49-F238E27FC236}">
                <a16:creationId xmlns:a16="http://schemas.microsoft.com/office/drawing/2014/main" id="{B6364BEF-232C-40EE-A691-8E55D6B9F831}"/>
              </a:ext>
            </a:extLst>
          </p:cNvPr>
          <p:cNvSpPr txBox="1"/>
          <p:nvPr/>
        </p:nvSpPr>
        <p:spPr>
          <a:xfrm>
            <a:off x="1745457" y="5654964"/>
            <a:ext cx="2307059" cy="300082"/>
          </a:xfrm>
          <a:prstGeom prst="rect">
            <a:avLst/>
          </a:prstGeom>
          <a:noFill/>
          <a:ln>
            <a:solidFill>
              <a:schemeClr val="bg1"/>
            </a:solidFill>
          </a:ln>
        </p:spPr>
        <p:txBody>
          <a:bodyPr wrap="square" rtlCol="0">
            <a:spAutoFit/>
          </a:bodyPr>
          <a:lstStyle/>
          <a:p>
            <a:r>
              <a:rPr lang="en-US" sz="450" dirty="0">
                <a:solidFill>
                  <a:schemeClr val="bg1"/>
                </a:solidFill>
                <a:latin typeface="Verdana" panose="020B0604030504040204" pitchFamily="34" charset="0"/>
                <a:ea typeface="Verdana" panose="020B0604030504040204" pitchFamily="34" charset="0"/>
                <a:cs typeface="Verdana" panose="020B0604030504040204" pitchFamily="34" charset="0"/>
              </a:rPr>
              <a:t>*These statements have not been evaluated by the Food and Drug Administration. This product is not intended to diagnose, treat, cure, or prevent any disease.</a:t>
            </a:r>
          </a:p>
        </p:txBody>
      </p:sp>
      <p:pic>
        <p:nvPicPr>
          <p:cNvPr id="5" name="Picture 4" descr="A picture containing object&#10;&#10;Description generated with very high confidence">
            <a:extLst>
              <a:ext uri="{FF2B5EF4-FFF2-40B4-BE49-F238E27FC236}">
                <a16:creationId xmlns:a16="http://schemas.microsoft.com/office/drawing/2014/main" id="{39ACF9B6-090E-4F78-BDE7-D934F6F1330F}"/>
              </a:ext>
            </a:extLst>
          </p:cNvPr>
          <p:cNvPicPr>
            <a:picLocks noChangeAspect="1"/>
          </p:cNvPicPr>
          <p:nvPr/>
        </p:nvPicPr>
        <p:blipFill rotWithShape="1">
          <a:blip r:embed="rId3">
            <a:extLst>
              <a:ext uri="{28A0092B-C50C-407E-A947-70E740481C1C}">
                <a14:useLocalDpi xmlns:a14="http://schemas.microsoft.com/office/drawing/2010/main" val="0"/>
              </a:ext>
            </a:extLst>
          </a:blip>
          <a:srcRect l="12671" t="21090" r="6342" b="32632"/>
          <a:stretch/>
        </p:blipFill>
        <p:spPr>
          <a:xfrm>
            <a:off x="2037837" y="1108316"/>
            <a:ext cx="2021681" cy="692945"/>
          </a:xfrm>
          <a:prstGeom prst="rect">
            <a:avLst/>
          </a:prstGeom>
        </p:spPr>
      </p:pic>
      <p:pic>
        <p:nvPicPr>
          <p:cNvPr id="12" name="Picture 11" descr="A picture containing cup, coffee, table, sitting&#10;&#10;Description generated with very high confidence">
            <a:extLst>
              <a:ext uri="{FF2B5EF4-FFF2-40B4-BE49-F238E27FC236}">
                <a16:creationId xmlns:a16="http://schemas.microsoft.com/office/drawing/2014/main" id="{80C49A98-E2BF-45B3-A031-BB4107EA5515}"/>
              </a:ext>
            </a:extLst>
          </p:cNvPr>
          <p:cNvPicPr>
            <a:picLocks noChangeAspect="1"/>
          </p:cNvPicPr>
          <p:nvPr/>
        </p:nvPicPr>
        <p:blipFill rotWithShape="1">
          <a:blip r:embed="rId4">
            <a:extLst>
              <a:ext uri="{28A0092B-C50C-407E-A947-70E740481C1C}">
                <a14:useLocalDpi xmlns:a14="http://schemas.microsoft.com/office/drawing/2010/main" val="0"/>
              </a:ext>
            </a:extLst>
          </a:blip>
          <a:srcRect t="13949" b="18421"/>
          <a:stretch/>
        </p:blipFill>
        <p:spPr>
          <a:xfrm>
            <a:off x="2370936" y="2499620"/>
            <a:ext cx="3377162" cy="2283983"/>
          </a:xfrm>
          <a:prstGeom prst="rect">
            <a:avLst/>
          </a:prstGeom>
        </p:spPr>
      </p:pic>
      <p:pic>
        <p:nvPicPr>
          <p:cNvPr id="13" name="Picture 12">
            <a:extLst>
              <a:ext uri="{FF2B5EF4-FFF2-40B4-BE49-F238E27FC236}">
                <a16:creationId xmlns:a16="http://schemas.microsoft.com/office/drawing/2014/main" id="{20C584E7-C65F-4018-A004-67B14BCA6F56}"/>
              </a:ext>
            </a:extLst>
          </p:cNvPr>
          <p:cNvPicPr>
            <a:picLocks noChangeAspect="1"/>
          </p:cNvPicPr>
          <p:nvPr/>
        </p:nvPicPr>
        <p:blipFill>
          <a:blip r:embed="rId5"/>
          <a:stretch>
            <a:fillRect/>
          </a:stretch>
        </p:blipFill>
        <p:spPr>
          <a:xfrm>
            <a:off x="2872382" y="4467828"/>
            <a:ext cx="2374271" cy="1187136"/>
          </a:xfrm>
          <a:prstGeom prst="rect">
            <a:avLst/>
          </a:prstGeom>
        </p:spPr>
      </p:pic>
      <p:sp>
        <p:nvSpPr>
          <p:cNvPr id="6" name="TextBox 5">
            <a:extLst>
              <a:ext uri="{FF2B5EF4-FFF2-40B4-BE49-F238E27FC236}">
                <a16:creationId xmlns:a16="http://schemas.microsoft.com/office/drawing/2014/main" id="{8864CB0C-9E12-47AC-8AD7-BB0B9CBAD9F6}"/>
              </a:ext>
            </a:extLst>
          </p:cNvPr>
          <p:cNvSpPr txBox="1"/>
          <p:nvPr/>
        </p:nvSpPr>
        <p:spPr>
          <a:xfrm>
            <a:off x="6096001" y="2636256"/>
            <a:ext cx="4257392" cy="2631490"/>
          </a:xfrm>
          <a:prstGeom prst="rect">
            <a:avLst/>
          </a:prstGeom>
          <a:noFill/>
        </p:spPr>
        <p:txBody>
          <a:bodyPr wrap="square" rtlCol="0">
            <a:spAutoFit/>
          </a:bodyPr>
          <a:lstStyle/>
          <a:p>
            <a:r>
              <a:rPr lang="en-US" sz="1650" b="1" dirty="0">
                <a:solidFill>
                  <a:srgbClr val="245D38"/>
                </a:solidFill>
              </a:rPr>
              <a:t>Benefits:</a:t>
            </a:r>
          </a:p>
          <a:p>
            <a:pPr marL="257175" indent="-257175">
              <a:buFont typeface="+mj-lt"/>
              <a:buAutoNum type="arabicPeriod"/>
            </a:pPr>
            <a:r>
              <a:rPr lang="en-US" sz="1650" dirty="0">
                <a:solidFill>
                  <a:srgbClr val="245D38"/>
                </a:solidFill>
              </a:rPr>
              <a:t>No more wasting time grocery shopping.</a:t>
            </a:r>
          </a:p>
          <a:p>
            <a:pPr marL="257175" indent="-257175">
              <a:buFont typeface="+mj-lt"/>
              <a:buAutoNum type="arabicPeriod"/>
            </a:pPr>
            <a:r>
              <a:rPr lang="en-US" sz="1650" dirty="0">
                <a:solidFill>
                  <a:srgbClr val="245D38"/>
                </a:solidFill>
              </a:rPr>
              <a:t>Saves you money!</a:t>
            </a:r>
          </a:p>
          <a:p>
            <a:pPr marL="257175" indent="-257175">
              <a:buFont typeface="+mj-lt"/>
              <a:buAutoNum type="arabicPeriod"/>
            </a:pPr>
            <a:r>
              <a:rPr lang="en-US" sz="1650" dirty="0">
                <a:solidFill>
                  <a:srgbClr val="245D38"/>
                </a:solidFill>
              </a:rPr>
              <a:t>Takes the hassle out of planning for your Reboot.</a:t>
            </a:r>
          </a:p>
          <a:p>
            <a:pPr marL="257175" indent="-257175">
              <a:buFont typeface="+mj-lt"/>
              <a:buAutoNum type="arabicPeriod"/>
            </a:pPr>
            <a:r>
              <a:rPr lang="en-US" sz="1650" dirty="0">
                <a:solidFill>
                  <a:srgbClr val="245D38"/>
                </a:solidFill>
              </a:rPr>
              <a:t>Convenient — products sent to straight to your door step.</a:t>
            </a:r>
          </a:p>
          <a:p>
            <a:pPr marL="257175" indent="-257175">
              <a:buFont typeface="+mj-lt"/>
              <a:buAutoNum type="arabicPeriod"/>
            </a:pPr>
            <a:r>
              <a:rPr lang="en-US" sz="1650" dirty="0">
                <a:solidFill>
                  <a:srgbClr val="245D38"/>
                </a:solidFill>
              </a:rPr>
              <a:t>Provides the microbiome-boosting nutrition you need every day.</a:t>
            </a:r>
          </a:p>
          <a:p>
            <a:pPr marL="257175" indent="-257175">
              <a:buFont typeface="+mj-lt"/>
              <a:buAutoNum type="arabicPeriod"/>
            </a:pPr>
            <a:r>
              <a:rPr lang="en-US" sz="1650" dirty="0">
                <a:solidFill>
                  <a:srgbClr val="245D38"/>
                </a:solidFill>
              </a:rPr>
              <a:t>Quick, easy, delicious products.</a:t>
            </a:r>
          </a:p>
        </p:txBody>
      </p:sp>
    </p:spTree>
    <p:extLst>
      <p:ext uri="{BB962C8B-B14F-4D97-AF65-F5344CB8AC3E}">
        <p14:creationId xmlns:p14="http://schemas.microsoft.com/office/powerpoint/2010/main" val="101677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700-3C5C-C94D-8ECF-C6D92AC682F3}"/>
              </a:ext>
            </a:extLst>
          </p:cNvPr>
          <p:cNvSpPr>
            <a:spLocks noGrp="1"/>
          </p:cNvSpPr>
          <p:nvPr>
            <p:ph type="title"/>
          </p:nvPr>
        </p:nvSpPr>
        <p:spPr/>
        <p:txBody>
          <a:bodyPr/>
          <a:lstStyle/>
          <a:p>
            <a:r>
              <a:rPr lang="en-US" dirty="0"/>
              <a:t>What to DO?</a:t>
            </a:r>
          </a:p>
        </p:txBody>
      </p:sp>
      <p:sp>
        <p:nvSpPr>
          <p:cNvPr id="3" name="Content Placeholder 2">
            <a:extLst>
              <a:ext uri="{FF2B5EF4-FFF2-40B4-BE49-F238E27FC236}">
                <a16:creationId xmlns:a16="http://schemas.microsoft.com/office/drawing/2014/main" id="{D4624DA4-6FEA-5C43-979E-D095E4BE7E69}"/>
              </a:ext>
            </a:extLst>
          </p:cNvPr>
          <p:cNvSpPr>
            <a:spLocks noGrp="1"/>
          </p:cNvSpPr>
          <p:nvPr>
            <p:ph idx="1"/>
          </p:nvPr>
        </p:nvSpPr>
        <p:spPr/>
        <p:txBody>
          <a:bodyPr/>
          <a:lstStyle/>
          <a:p>
            <a:r>
              <a:rPr lang="en-US" dirty="0"/>
              <a:t>Friday – Reboot Day 1</a:t>
            </a:r>
          </a:p>
          <a:p>
            <a:r>
              <a:rPr lang="en-US" dirty="0"/>
              <a:t>Saturday – Reboot Day 2</a:t>
            </a:r>
          </a:p>
          <a:p>
            <a:r>
              <a:rPr lang="en-US" dirty="0"/>
              <a:t>Sunday – Reboot Day 3</a:t>
            </a:r>
          </a:p>
          <a:p>
            <a:r>
              <a:rPr lang="en-US" dirty="0"/>
              <a:t>Monday – Start Fundamentals</a:t>
            </a:r>
          </a:p>
          <a:p>
            <a:pPr lvl="1"/>
            <a:r>
              <a:rPr lang="en-US" dirty="0"/>
              <a:t>+1 GBX Smoothie/day</a:t>
            </a:r>
          </a:p>
          <a:p>
            <a:pPr lvl="1"/>
            <a:r>
              <a:rPr lang="en-US" dirty="0"/>
              <a:t>+ HIIT exercise 3x/week</a:t>
            </a:r>
          </a:p>
          <a:p>
            <a:pPr lvl="1"/>
            <a:r>
              <a:rPr lang="en-US" dirty="0"/>
              <a:t>SLEEP!</a:t>
            </a:r>
          </a:p>
        </p:txBody>
      </p:sp>
    </p:spTree>
    <p:extLst>
      <p:ext uri="{BB962C8B-B14F-4D97-AF65-F5344CB8AC3E}">
        <p14:creationId xmlns:p14="http://schemas.microsoft.com/office/powerpoint/2010/main" val="3943329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1D60F-51E5-014D-A935-A9C243D8119F}"/>
              </a:ext>
            </a:extLst>
          </p:cNvPr>
          <p:cNvSpPr>
            <a:spLocks noGrp="1"/>
          </p:cNvSpPr>
          <p:nvPr>
            <p:ph type="title"/>
          </p:nvPr>
        </p:nvSpPr>
        <p:spPr/>
        <p:txBody>
          <a:bodyPr/>
          <a:lstStyle/>
          <a:p>
            <a:r>
              <a:rPr lang="en-US" dirty="0"/>
              <a:t>Recipe Ideas &amp; Smoothies!</a:t>
            </a:r>
          </a:p>
        </p:txBody>
      </p:sp>
      <p:sp>
        <p:nvSpPr>
          <p:cNvPr id="3" name="Content Placeholder 2">
            <a:extLst>
              <a:ext uri="{FF2B5EF4-FFF2-40B4-BE49-F238E27FC236}">
                <a16:creationId xmlns:a16="http://schemas.microsoft.com/office/drawing/2014/main" id="{3B03C704-7602-194C-A07B-267BB0090FE3}"/>
              </a:ext>
            </a:extLst>
          </p:cNvPr>
          <p:cNvSpPr>
            <a:spLocks noGrp="1"/>
          </p:cNvSpPr>
          <p:nvPr>
            <p:ph idx="1"/>
          </p:nvPr>
        </p:nvSpPr>
        <p:spPr/>
        <p:txBody>
          <a:bodyPr/>
          <a:lstStyle/>
          <a:p>
            <a:r>
              <a:rPr lang="en-US" dirty="0"/>
              <a:t>Resources section of </a:t>
            </a:r>
            <a:r>
              <a:rPr lang="en-US" dirty="0" err="1"/>
              <a:t>Amare.com</a:t>
            </a:r>
            <a:endParaRPr lang="en-US" dirty="0"/>
          </a:p>
          <a:p>
            <a:pPr lvl="1"/>
            <a:r>
              <a:rPr lang="en-US" dirty="0">
                <a:hlinkClick r:id="rId2"/>
              </a:rPr>
              <a:t>https://amareassets.blob.core.windows.net/webassets/resources/recipes/Reboot_Recipes.pdf</a:t>
            </a:r>
            <a:endParaRPr lang="en-US" dirty="0"/>
          </a:p>
          <a:p>
            <a:r>
              <a:rPr lang="en-US" dirty="0"/>
              <a:t>Posting new smoothies recipes in FB Group &amp; </a:t>
            </a:r>
            <a:r>
              <a:rPr lang="en-US" dirty="0" err="1"/>
              <a:t>ShawnTalbott.com</a:t>
            </a:r>
            <a:endParaRPr lang="en-US" dirty="0"/>
          </a:p>
        </p:txBody>
      </p:sp>
    </p:spTree>
    <p:extLst>
      <p:ext uri="{BB962C8B-B14F-4D97-AF65-F5344CB8AC3E}">
        <p14:creationId xmlns:p14="http://schemas.microsoft.com/office/powerpoint/2010/main" val="3021517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0FAC3D62-48F8-6842-955F-791F1DC31141}"/>
              </a:ext>
            </a:extLst>
          </p:cNvPr>
          <p:cNvPicPr>
            <a:picLocks noChangeArrowheads="1"/>
          </p:cNvPicPr>
          <p:nvPr/>
        </p:nvPicPr>
        <p:blipFill>
          <a:blip r:embed="rId2">
            <a:extLst>
              <a:ext uri="{28A0092B-C50C-407E-A947-70E740481C1C}">
                <a14:useLocalDpi xmlns:a14="http://schemas.microsoft.com/office/drawing/2010/main" val="0"/>
              </a:ext>
            </a:extLst>
          </a:blip>
          <a:srcRect l="16798" t="48006" r="51591" b="16000"/>
          <a:stretch>
            <a:fillRect/>
          </a:stretch>
        </p:blipFill>
        <p:spPr bwMode="auto">
          <a:xfrm>
            <a:off x="2336800" y="381001"/>
            <a:ext cx="805973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70F0F"/>
                </a:solidFill>
                <a:miter lim="800000"/>
                <a:headEnd/>
                <a:tailEnd/>
              </a14:hiddenLine>
            </a:ext>
          </a:extLst>
        </p:spPr>
      </p:pic>
      <p:sp>
        <p:nvSpPr>
          <p:cNvPr id="23554" name="Rectangle 2">
            <a:extLst>
              <a:ext uri="{FF2B5EF4-FFF2-40B4-BE49-F238E27FC236}">
                <a16:creationId xmlns:a16="http://schemas.microsoft.com/office/drawing/2014/main" id="{A8B7DF5C-BFC0-F740-8854-265C233D254D}"/>
              </a:ext>
            </a:extLst>
          </p:cNvPr>
          <p:cNvSpPr>
            <a:spLocks/>
          </p:cNvSpPr>
          <p:nvPr/>
        </p:nvSpPr>
        <p:spPr bwMode="auto">
          <a:xfrm>
            <a:off x="2973845" y="422831"/>
            <a:ext cx="37138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4063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4800">
                <a:solidFill>
                  <a:srgbClr val="FFFFFF"/>
                </a:solidFill>
                <a:latin typeface="Arial" panose="020B0604020202020204" pitchFamily="34" charset="0"/>
                <a:cs typeface="Arial" panose="020B0604020202020204" pitchFamily="34" charset="0"/>
                <a:sym typeface="Arial" panose="020B0604020202020204" pitchFamily="34" charset="0"/>
              </a:rPr>
              <a:t>Good Health!</a:t>
            </a:r>
          </a:p>
        </p:txBody>
      </p:sp>
      <p:sp>
        <p:nvSpPr>
          <p:cNvPr id="23555" name="Rectangle 3">
            <a:extLst>
              <a:ext uri="{FF2B5EF4-FFF2-40B4-BE49-F238E27FC236}">
                <a16:creationId xmlns:a16="http://schemas.microsoft.com/office/drawing/2014/main" id="{0ED01B65-E96B-CE4B-AEF5-A0DF117D31C8}"/>
              </a:ext>
            </a:extLst>
          </p:cNvPr>
          <p:cNvSpPr>
            <a:spLocks/>
          </p:cNvSpPr>
          <p:nvPr/>
        </p:nvSpPr>
        <p:spPr bwMode="auto">
          <a:xfrm>
            <a:off x="8237538" y="0"/>
            <a:ext cx="2430462" cy="68580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endParaRPr lang="en-US"/>
          </a:p>
        </p:txBody>
      </p:sp>
    </p:spTree>
    <p:extLst>
      <p:ext uri="{BB962C8B-B14F-4D97-AF65-F5344CB8AC3E}">
        <p14:creationId xmlns:p14="http://schemas.microsoft.com/office/powerpoint/2010/main" val="1120261231"/>
      </p:ext>
    </p:extLst>
  </p:cSld>
  <p:clrMapOvr>
    <a:masterClrMapping/>
  </p:clrMapOvr>
  <p:transition spd="med">
    <p:cover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a:extLst>
              <a:ext uri="{FF2B5EF4-FFF2-40B4-BE49-F238E27FC236}">
                <a16:creationId xmlns:a16="http://schemas.microsoft.com/office/drawing/2014/main" id="{C186090B-C00B-CF48-96DC-5B8D82B29F7E}"/>
              </a:ext>
            </a:extLst>
          </p:cNvPr>
          <p:cNvSpPr>
            <a:spLocks/>
          </p:cNvSpPr>
          <p:nvPr/>
        </p:nvSpPr>
        <p:spPr bwMode="auto">
          <a:xfrm>
            <a:off x="1930400" y="1447800"/>
            <a:ext cx="82296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40639" bIns="0"/>
          <a:lstStyle>
            <a:lvl1pPr marL="39688">
              <a:defRPr sz="1200">
                <a:solidFill>
                  <a:schemeClr val="tx1"/>
                </a:solidFill>
                <a:latin typeface="Times" pitchFamily="2" charset="0"/>
              </a:defRPr>
            </a:lvl1pPr>
            <a:lvl2pPr>
              <a:defRPr sz="1200">
                <a:solidFill>
                  <a:schemeClr val="tx1"/>
                </a:solidFill>
                <a:latin typeface="Times" pitchFamily="2" charset="0"/>
              </a:defRPr>
            </a:lvl2pPr>
            <a:lvl3pPr>
              <a:defRPr sz="1200">
                <a:solidFill>
                  <a:schemeClr val="tx1"/>
                </a:solidFill>
                <a:latin typeface="Times" pitchFamily="2" charset="0"/>
              </a:defRPr>
            </a:lvl3pPr>
            <a:lvl4pPr>
              <a:defRPr sz="1200">
                <a:solidFill>
                  <a:schemeClr val="tx1"/>
                </a:solidFill>
                <a:latin typeface="Times" pitchFamily="2" charset="0"/>
              </a:defRPr>
            </a:lvl4pPr>
            <a:lvl5pPr>
              <a:defRPr sz="1200">
                <a:solidFill>
                  <a:schemeClr val="tx1"/>
                </a:solidFill>
                <a:latin typeface="Times" pitchFamily="2" charset="0"/>
              </a:defRPr>
            </a:lvl5pPr>
            <a:lvl6pPr fontAlgn="base">
              <a:spcBef>
                <a:spcPct val="0"/>
              </a:spcBef>
              <a:spcAft>
                <a:spcPct val="0"/>
              </a:spcAft>
              <a:defRPr sz="1200">
                <a:solidFill>
                  <a:schemeClr val="tx1"/>
                </a:solidFill>
                <a:latin typeface="Times" pitchFamily="2" charset="0"/>
              </a:defRPr>
            </a:lvl6pPr>
            <a:lvl7pPr fontAlgn="base">
              <a:spcBef>
                <a:spcPct val="0"/>
              </a:spcBef>
              <a:spcAft>
                <a:spcPct val="0"/>
              </a:spcAft>
              <a:defRPr sz="1200">
                <a:solidFill>
                  <a:schemeClr val="tx1"/>
                </a:solidFill>
                <a:latin typeface="Times" pitchFamily="2" charset="0"/>
              </a:defRPr>
            </a:lvl7pPr>
            <a:lvl8pPr fontAlgn="base">
              <a:spcBef>
                <a:spcPct val="0"/>
              </a:spcBef>
              <a:spcAft>
                <a:spcPct val="0"/>
              </a:spcAft>
              <a:defRPr sz="1200">
                <a:solidFill>
                  <a:schemeClr val="tx1"/>
                </a:solidFill>
                <a:latin typeface="Times" pitchFamily="2" charset="0"/>
              </a:defRPr>
            </a:lvl8pPr>
            <a:lvl9pPr fontAlgn="base">
              <a:spcBef>
                <a:spcPct val="0"/>
              </a:spcBef>
              <a:spcAft>
                <a:spcPct val="0"/>
              </a:spcAft>
              <a:defRPr sz="1200">
                <a:solidFill>
                  <a:schemeClr val="tx1"/>
                </a:solidFill>
                <a:latin typeface="Times" pitchFamily="2" charset="0"/>
              </a:defRPr>
            </a:lvl9pPr>
          </a:lstStyle>
          <a:p>
            <a:pPr algn="ctr">
              <a:lnSpc>
                <a:spcPct val="60000"/>
              </a:lnSpc>
              <a:spcBef>
                <a:spcPts val="1600"/>
              </a:spcBef>
            </a:pPr>
            <a:r>
              <a:rPr lang="en-US" altLang="en-US" sz="28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One approach to increasing caloric expenditure</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a:t>
            </a:r>
          </a:p>
          <a:p>
            <a:pPr algn="ctr">
              <a:lnSpc>
                <a:spcPct val="60000"/>
              </a:lnSpc>
              <a:spcBef>
                <a:spcPts val="1350"/>
              </a:spcBef>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Alternates between high intensity and low intensity exercise</a:t>
            </a:r>
          </a:p>
          <a:p>
            <a:pPr algn="ctr">
              <a:lnSpc>
                <a:spcPct val="60000"/>
              </a:lnSpc>
              <a:spcBef>
                <a:spcPts val="1350"/>
              </a:spcBef>
            </a:pPr>
            <a:endParaRPr lang="en-US" altLang="en-US" sz="2400">
              <a:latin typeface="Times New Roman" panose="02020603050405020304" pitchFamily="18" charset="0"/>
              <a:cs typeface="Times New Roman" panose="02020603050405020304" pitchFamily="18" charset="0"/>
              <a:sym typeface="Times New Roman" panose="02020603050405020304" pitchFamily="18" charset="0"/>
            </a:endParaRP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Warm-up</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1 minute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high</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 1 minute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low</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intensity</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2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high</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 2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low</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intensity</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3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high</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 3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low</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intensity</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2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high</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 2 minutes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low</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intensity</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1 minute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high</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 1 minute </a:t>
            </a:r>
            <a:r>
              <a:rPr lang="en-US" altLang="en-US" sz="2400" b="1">
                <a:solidFill>
                  <a:srgbClr val="0F0597"/>
                </a:solidFill>
                <a:latin typeface="Times New Roman" panose="02020603050405020304" pitchFamily="18" charset="0"/>
                <a:cs typeface="Times New Roman" panose="02020603050405020304" pitchFamily="18" charset="0"/>
                <a:sym typeface="Times New Roman" panose="02020603050405020304" pitchFamily="18" charset="0"/>
              </a:rPr>
              <a:t>low</a:t>
            </a: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intensity</a:t>
            </a:r>
          </a:p>
          <a:p>
            <a:pPr algn="ctr">
              <a:lnSpc>
                <a:spcPct val="60000"/>
              </a:lnSpc>
              <a:spcBef>
                <a:spcPts val="1350"/>
              </a:spcBef>
              <a:buClr>
                <a:srgbClr val="000000"/>
              </a:buClr>
              <a:buSzPct val="100000"/>
              <a:buFont typeface="Times New Roman" panose="02020603050405020304" pitchFamily="18" charset="0"/>
              <a:buChar char="•"/>
            </a:pPr>
            <a:r>
              <a:rPr lang="en-US" altLang="en-US" sz="2400">
                <a:latin typeface="Times New Roman" panose="02020603050405020304" pitchFamily="18" charset="0"/>
                <a:cs typeface="Times New Roman" panose="02020603050405020304" pitchFamily="18" charset="0"/>
                <a:sym typeface="Times New Roman" panose="02020603050405020304" pitchFamily="18" charset="0"/>
              </a:rPr>
              <a:t> Cool-down </a:t>
            </a:r>
          </a:p>
          <a:p>
            <a:pPr algn="ctr">
              <a:lnSpc>
                <a:spcPct val="60000"/>
              </a:lnSpc>
              <a:spcBef>
                <a:spcPts val="1350"/>
              </a:spcBef>
            </a:pPr>
            <a:r>
              <a:rPr lang="en-US" altLang="en-US" sz="2400" b="1">
                <a:latin typeface="Times New Roman" panose="02020603050405020304" pitchFamily="18" charset="0"/>
                <a:cs typeface="Times New Roman" panose="02020603050405020304" pitchFamily="18" charset="0"/>
                <a:sym typeface="Times New Roman" panose="02020603050405020304" pitchFamily="18" charset="0"/>
              </a:rPr>
              <a:t>18 minutes of Interval Training</a:t>
            </a:r>
          </a:p>
        </p:txBody>
      </p:sp>
      <p:sp>
        <p:nvSpPr>
          <p:cNvPr id="70658" name="Rectangle 2">
            <a:extLst>
              <a:ext uri="{FF2B5EF4-FFF2-40B4-BE49-F238E27FC236}">
                <a16:creationId xmlns:a16="http://schemas.microsoft.com/office/drawing/2014/main" id="{F7C34533-A9E0-D54E-82FA-50CD8DB0FAE8}"/>
              </a:ext>
            </a:extLst>
          </p:cNvPr>
          <p:cNvSpPr>
            <a:spLocks/>
          </p:cNvSpPr>
          <p:nvPr/>
        </p:nvSpPr>
        <p:spPr bwMode="auto">
          <a:xfrm>
            <a:off x="1795463" y="107950"/>
            <a:ext cx="8610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40639" bIns="0" anchor="ctr"/>
          <a:lstStyle>
            <a:lvl1pPr marL="39688">
              <a:defRPr sz="1200">
                <a:solidFill>
                  <a:schemeClr val="tx1"/>
                </a:solidFill>
                <a:latin typeface="Times" pitchFamily="2" charset="0"/>
              </a:defRPr>
            </a:lvl1pPr>
            <a:lvl2pPr>
              <a:defRPr sz="1200">
                <a:solidFill>
                  <a:schemeClr val="tx1"/>
                </a:solidFill>
                <a:latin typeface="Times" pitchFamily="2" charset="0"/>
              </a:defRPr>
            </a:lvl2pPr>
            <a:lvl3pPr>
              <a:defRPr sz="1200">
                <a:solidFill>
                  <a:schemeClr val="tx1"/>
                </a:solidFill>
                <a:latin typeface="Times" pitchFamily="2" charset="0"/>
              </a:defRPr>
            </a:lvl3pPr>
            <a:lvl4pPr>
              <a:defRPr sz="1200">
                <a:solidFill>
                  <a:schemeClr val="tx1"/>
                </a:solidFill>
                <a:latin typeface="Times" pitchFamily="2" charset="0"/>
              </a:defRPr>
            </a:lvl4pPr>
            <a:lvl5pPr>
              <a:defRPr sz="1200">
                <a:solidFill>
                  <a:schemeClr val="tx1"/>
                </a:solidFill>
                <a:latin typeface="Times" pitchFamily="2" charset="0"/>
              </a:defRPr>
            </a:lvl5pPr>
            <a:lvl6pPr fontAlgn="base">
              <a:spcBef>
                <a:spcPct val="0"/>
              </a:spcBef>
              <a:spcAft>
                <a:spcPct val="0"/>
              </a:spcAft>
              <a:defRPr sz="1200">
                <a:solidFill>
                  <a:schemeClr val="tx1"/>
                </a:solidFill>
                <a:latin typeface="Times" pitchFamily="2" charset="0"/>
              </a:defRPr>
            </a:lvl6pPr>
            <a:lvl7pPr fontAlgn="base">
              <a:spcBef>
                <a:spcPct val="0"/>
              </a:spcBef>
              <a:spcAft>
                <a:spcPct val="0"/>
              </a:spcAft>
              <a:defRPr sz="1200">
                <a:solidFill>
                  <a:schemeClr val="tx1"/>
                </a:solidFill>
                <a:latin typeface="Times" pitchFamily="2" charset="0"/>
              </a:defRPr>
            </a:lvl7pPr>
            <a:lvl8pPr fontAlgn="base">
              <a:spcBef>
                <a:spcPct val="0"/>
              </a:spcBef>
              <a:spcAft>
                <a:spcPct val="0"/>
              </a:spcAft>
              <a:defRPr sz="1200">
                <a:solidFill>
                  <a:schemeClr val="tx1"/>
                </a:solidFill>
                <a:latin typeface="Times" pitchFamily="2" charset="0"/>
              </a:defRPr>
            </a:lvl8pPr>
            <a:lvl9pPr fontAlgn="base">
              <a:spcBef>
                <a:spcPct val="0"/>
              </a:spcBef>
              <a:spcAft>
                <a:spcPct val="0"/>
              </a:spcAft>
              <a:defRPr sz="1200">
                <a:solidFill>
                  <a:schemeClr val="tx1"/>
                </a:solidFill>
                <a:latin typeface="Times" pitchFamily="2" charset="0"/>
              </a:defRPr>
            </a:lvl9pPr>
          </a:lstStyle>
          <a:p>
            <a:pPr algn="ctr"/>
            <a:r>
              <a:rPr lang="en-US" altLang="en-US" sz="4800">
                <a:latin typeface="Times New Roman" panose="02020603050405020304" pitchFamily="18" charset="0"/>
                <a:cs typeface="Times New Roman" panose="02020603050405020304" pitchFamily="18" charset="0"/>
                <a:sym typeface="Times New Roman" panose="02020603050405020304" pitchFamily="18" charset="0"/>
              </a:rPr>
              <a:t>Interval Training</a:t>
            </a:r>
          </a:p>
        </p:txBody>
      </p:sp>
    </p:spTree>
    <p:extLst>
      <p:ext uri="{BB962C8B-B14F-4D97-AF65-F5344CB8AC3E}">
        <p14:creationId xmlns:p14="http://schemas.microsoft.com/office/powerpoint/2010/main" val="211063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21876187-3031-8348-8938-B2844398F8BA}"/>
              </a:ext>
            </a:extLst>
          </p:cNvPr>
          <p:cNvSpPr>
            <a:spLocks noGrp="1" noChangeArrowheads="1"/>
          </p:cNvSpPr>
          <p:nvPr>
            <p:ph type="title"/>
          </p:nvPr>
        </p:nvSpPr>
        <p:spPr>
          <a:xfrm>
            <a:off x="1524000" y="0"/>
            <a:ext cx="9144000" cy="1143000"/>
          </a:xfrm>
          <a:ln/>
        </p:spPr>
        <p:txBody>
          <a:bodyPr vert="horz" lIns="91440" tIns="45720" rIns="132080" bIns="45720" rtlCol="0" anchor="ctr">
            <a:normAutofit/>
          </a:bodyPr>
          <a:lstStyle/>
          <a:p>
            <a:r>
              <a:rPr lang="en-US" altLang="en-US"/>
              <a:t>Enhancing Thermogenesis with Diet</a:t>
            </a:r>
          </a:p>
        </p:txBody>
      </p:sp>
      <p:sp>
        <p:nvSpPr>
          <p:cNvPr id="5122" name="Rectangle 2">
            <a:extLst>
              <a:ext uri="{FF2B5EF4-FFF2-40B4-BE49-F238E27FC236}">
                <a16:creationId xmlns:a16="http://schemas.microsoft.com/office/drawing/2014/main" id="{10B6686D-B6AB-1145-8D38-C8DBC4B051AD}"/>
              </a:ext>
            </a:extLst>
          </p:cNvPr>
          <p:cNvSpPr>
            <a:spLocks noGrp="1" noChangeArrowheads="1"/>
          </p:cNvSpPr>
          <p:nvPr>
            <p:ph type="body" idx="1"/>
          </p:nvPr>
        </p:nvSpPr>
        <p:spPr>
          <a:xfrm>
            <a:off x="1524000" y="1524000"/>
            <a:ext cx="9144000" cy="4762500"/>
          </a:xfrm>
          <a:ln/>
        </p:spPr>
        <p:txBody>
          <a:bodyPr vert="horz" lIns="91440" tIns="45720" rIns="132080" bIns="45720" rtlCol="0">
            <a:normAutofit/>
          </a:bodyPr>
          <a:lstStyle/>
          <a:p>
            <a:pPr>
              <a:lnSpc>
                <a:spcPct val="90000"/>
              </a:lnSpc>
            </a:pPr>
            <a:r>
              <a:rPr lang="en-US" altLang="en-US" sz="2400" dirty="0"/>
              <a:t>Control Cortisol</a:t>
            </a:r>
          </a:p>
          <a:p>
            <a:pPr marL="782638" lvl="1"/>
            <a:r>
              <a:rPr lang="en-US" altLang="en-US" sz="2000" dirty="0"/>
              <a:t>Too much cortisol accelerates </a:t>
            </a:r>
            <a:r>
              <a:rPr lang="en-US" altLang="en-US" sz="2000" b="1" dirty="0">
                <a:solidFill>
                  <a:srgbClr val="F70F0F"/>
                </a:solidFill>
              </a:rPr>
              <a:t>muscle loss</a:t>
            </a:r>
            <a:endParaRPr lang="en-US" altLang="en-US" sz="2000" b="1" dirty="0">
              <a:solidFill>
                <a:srgbClr val="F70F0F"/>
              </a:solidFill>
              <a:ea typeface="ヒラギノ明朝 Pro W6" panose="02020300000000000000" pitchFamily="18" charset="-128"/>
            </a:endParaRPr>
          </a:p>
          <a:p>
            <a:pPr marL="782638" lvl="1"/>
            <a:r>
              <a:rPr lang="en-US" altLang="en-US" sz="2000" dirty="0"/>
              <a:t>Muscle loss = reduced thermogenic capacity</a:t>
            </a:r>
          </a:p>
          <a:p>
            <a:pPr>
              <a:lnSpc>
                <a:spcPct val="90000"/>
              </a:lnSpc>
            </a:pPr>
            <a:r>
              <a:rPr lang="en-US" altLang="en-US" sz="2400" dirty="0"/>
              <a:t>Balance Blood Sugar</a:t>
            </a:r>
          </a:p>
          <a:p>
            <a:pPr marL="782638" lvl="1"/>
            <a:r>
              <a:rPr lang="en-US" altLang="en-US" sz="2000" dirty="0"/>
              <a:t>Fluctuations in blood sugar (high or low) </a:t>
            </a:r>
            <a:r>
              <a:rPr lang="en-US" altLang="en-US" sz="2000" b="1" dirty="0">
                <a:solidFill>
                  <a:srgbClr val="F70F0F"/>
                </a:solidFill>
              </a:rPr>
              <a:t>inhibits fat metabolism</a:t>
            </a:r>
            <a:endParaRPr lang="en-US" altLang="en-US" sz="2000" b="1" dirty="0">
              <a:solidFill>
                <a:srgbClr val="F70F0F"/>
              </a:solidFill>
              <a:ea typeface="ヒラギノ明朝 Pro W6" panose="02020300000000000000" pitchFamily="18" charset="-128"/>
            </a:endParaRPr>
          </a:p>
          <a:p>
            <a:pPr marL="782638" lvl="1"/>
            <a:r>
              <a:rPr lang="en-US" altLang="en-US" sz="2000" dirty="0"/>
              <a:t>Higher fat metabolism (versus carb metabolism) is associated with higher overall thermogenesis</a:t>
            </a:r>
          </a:p>
          <a:p>
            <a:pPr>
              <a:lnSpc>
                <a:spcPct val="90000"/>
              </a:lnSpc>
            </a:pPr>
            <a:r>
              <a:rPr lang="en-US" altLang="en-US" sz="2400" dirty="0"/>
              <a:t>Improve Thyroid Efficiency</a:t>
            </a:r>
            <a:endParaRPr lang="en-US" altLang="en-US" sz="2000" dirty="0"/>
          </a:p>
          <a:p>
            <a:pPr marL="782638" lvl="1"/>
            <a:r>
              <a:rPr lang="en-US" altLang="en-US" sz="2000" dirty="0"/>
              <a:t>Improved overall metabolism &amp; thermogenic potential (create more heat)</a:t>
            </a:r>
          </a:p>
        </p:txBody>
      </p:sp>
    </p:spTree>
    <p:extLst>
      <p:ext uri="{BB962C8B-B14F-4D97-AF65-F5344CB8AC3E}">
        <p14:creationId xmlns:p14="http://schemas.microsoft.com/office/powerpoint/2010/main" val="1413833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A56801F5-9C97-3242-A068-D4B19822D618}"/>
              </a:ext>
            </a:extLst>
          </p:cNvPr>
          <p:cNvSpPr>
            <a:spLocks noGrp="1" noChangeArrowheads="1"/>
          </p:cNvSpPr>
          <p:nvPr>
            <p:ph type="title"/>
          </p:nvPr>
        </p:nvSpPr>
        <p:spPr>
          <a:xfrm>
            <a:off x="1524000" y="0"/>
            <a:ext cx="9144000" cy="1143000"/>
          </a:xfrm>
          <a:ln/>
        </p:spPr>
        <p:txBody>
          <a:bodyPr vert="horz" lIns="91440" tIns="45720" rIns="132080" bIns="45720" rtlCol="0" anchor="ctr">
            <a:normAutofit/>
          </a:bodyPr>
          <a:lstStyle/>
          <a:p>
            <a:r>
              <a:rPr lang="en-US" altLang="en-US" sz="4000"/>
              <a:t>What do “high thermogenic” people eat?</a:t>
            </a:r>
          </a:p>
        </p:txBody>
      </p:sp>
      <p:sp>
        <p:nvSpPr>
          <p:cNvPr id="6146" name="Rectangle 2">
            <a:extLst>
              <a:ext uri="{FF2B5EF4-FFF2-40B4-BE49-F238E27FC236}">
                <a16:creationId xmlns:a16="http://schemas.microsoft.com/office/drawing/2014/main" id="{9442A0FF-5737-B249-BF25-D99342A24DC3}"/>
              </a:ext>
            </a:extLst>
          </p:cNvPr>
          <p:cNvSpPr>
            <a:spLocks noGrp="1" noChangeArrowheads="1"/>
          </p:cNvSpPr>
          <p:nvPr>
            <p:ph type="body" idx="1"/>
          </p:nvPr>
        </p:nvSpPr>
        <p:spPr>
          <a:xfrm>
            <a:off x="1524000" y="1524000"/>
            <a:ext cx="9144000" cy="4914900"/>
          </a:xfrm>
          <a:ln/>
        </p:spPr>
        <p:txBody>
          <a:bodyPr vert="horz" lIns="91440" tIns="45720" rIns="132080" bIns="45720" rtlCol="0">
            <a:normAutofit/>
          </a:bodyPr>
          <a:lstStyle/>
          <a:p>
            <a:pPr>
              <a:lnSpc>
                <a:spcPct val="90000"/>
              </a:lnSpc>
            </a:pPr>
            <a:r>
              <a:rPr lang="en-US" altLang="en-US" sz="2400"/>
              <a:t>Balanced diet that provides ~1500 calories/day</a:t>
            </a:r>
          </a:p>
          <a:p>
            <a:pPr marL="782638" lvl="1"/>
            <a:r>
              <a:rPr lang="en-US" altLang="en-US" sz="2000"/>
              <a:t>Range = 1300-1800 calories</a:t>
            </a:r>
          </a:p>
          <a:p>
            <a:pPr marL="782638" lvl="1"/>
            <a:r>
              <a:rPr lang="en-US" altLang="en-US" sz="2000"/>
              <a:t>Carbohydrates (~200 grams/d from whole grains, fruits &amp; veggies)</a:t>
            </a:r>
          </a:p>
          <a:p>
            <a:pPr marL="782638" lvl="1"/>
            <a:r>
              <a:rPr lang="en-US" altLang="en-US" sz="2000"/>
              <a:t>Protein (~70 grams/d from lean sources such as chicken and fish)</a:t>
            </a:r>
          </a:p>
          <a:p>
            <a:pPr marL="782638" lvl="1"/>
            <a:r>
              <a:rPr lang="en-US" altLang="en-US" sz="2000"/>
              <a:t>Fat (~40 grams/d from seeds, nuts, olive oil &amp; canola oil)</a:t>
            </a:r>
          </a:p>
          <a:p>
            <a:pPr marL="782638" lvl="1"/>
            <a:endParaRPr lang="en-US" altLang="en-US" sz="2000"/>
          </a:p>
          <a:p>
            <a:pPr marL="782638" lvl="1">
              <a:buNone/>
            </a:pPr>
            <a:r>
              <a:rPr lang="en-US" altLang="en-US" sz="2000" b="1">
                <a:solidFill>
                  <a:srgbClr val="F70F0F"/>
                </a:solidFill>
              </a:rPr>
              <a:t>Sound familiar?</a:t>
            </a:r>
            <a:endParaRPr lang="en-US" altLang="en-US" sz="2000" b="1">
              <a:solidFill>
                <a:srgbClr val="F70F0F"/>
              </a:solidFill>
              <a:ea typeface="ヒラギノ明朝 Pro W6" panose="02020300000000000000" pitchFamily="18" charset="-128"/>
            </a:endParaRPr>
          </a:p>
          <a:p>
            <a:pPr marL="782638" lvl="1"/>
            <a:r>
              <a:rPr lang="en-US" altLang="en-US" sz="2000"/>
              <a:t>Similar to NWCR (avg 66lbs lost and kept off for 5+ years)</a:t>
            </a:r>
          </a:p>
          <a:p>
            <a:pPr marL="782638" lvl="1"/>
            <a:r>
              <a:rPr lang="en-US" altLang="en-US" sz="2000"/>
              <a:t>Similar to “Helping Hand” approach</a:t>
            </a:r>
          </a:p>
        </p:txBody>
      </p:sp>
    </p:spTree>
    <p:extLst>
      <p:ext uri="{BB962C8B-B14F-4D97-AF65-F5344CB8AC3E}">
        <p14:creationId xmlns:p14="http://schemas.microsoft.com/office/powerpoint/2010/main" val="1953984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41A6B-5391-2A4B-BB34-F89B33086777}"/>
              </a:ext>
            </a:extLst>
          </p:cNvPr>
          <p:cNvPicPr>
            <a:picLocks noChangeAspect="1"/>
          </p:cNvPicPr>
          <p:nvPr/>
        </p:nvPicPr>
        <p:blipFill>
          <a:blip r:embed="rId2"/>
          <a:stretch>
            <a:fillRect/>
          </a:stretch>
        </p:blipFill>
        <p:spPr>
          <a:xfrm>
            <a:off x="1152144" y="-452489"/>
            <a:ext cx="9966959" cy="7701741"/>
          </a:xfrm>
          <a:prstGeom prst="rect">
            <a:avLst/>
          </a:prstGeom>
        </p:spPr>
      </p:pic>
    </p:spTree>
    <p:extLst>
      <p:ext uri="{BB962C8B-B14F-4D97-AF65-F5344CB8AC3E}">
        <p14:creationId xmlns:p14="http://schemas.microsoft.com/office/powerpoint/2010/main" val="3830186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4AF4A-E98B-0D47-9E09-D910630F0852}"/>
              </a:ext>
            </a:extLst>
          </p:cNvPr>
          <p:cNvPicPr>
            <a:picLocks noChangeAspect="1"/>
          </p:cNvPicPr>
          <p:nvPr/>
        </p:nvPicPr>
        <p:blipFill>
          <a:blip r:embed="rId2"/>
          <a:stretch>
            <a:fillRect/>
          </a:stretch>
        </p:blipFill>
        <p:spPr>
          <a:xfrm>
            <a:off x="291215" y="63908"/>
            <a:ext cx="11609569" cy="6730184"/>
          </a:xfrm>
          <a:prstGeom prst="rect">
            <a:avLst/>
          </a:prstGeom>
        </p:spPr>
      </p:pic>
    </p:spTree>
    <p:extLst>
      <p:ext uri="{BB962C8B-B14F-4D97-AF65-F5344CB8AC3E}">
        <p14:creationId xmlns:p14="http://schemas.microsoft.com/office/powerpoint/2010/main" val="3728005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B9C993-79F1-274C-9367-9D5AD032DDFA}"/>
              </a:ext>
            </a:extLst>
          </p:cNvPr>
          <p:cNvPicPr>
            <a:picLocks noChangeAspect="1"/>
          </p:cNvPicPr>
          <p:nvPr/>
        </p:nvPicPr>
        <p:blipFill>
          <a:blip r:embed="rId2"/>
          <a:stretch>
            <a:fillRect/>
          </a:stretch>
        </p:blipFill>
        <p:spPr>
          <a:xfrm>
            <a:off x="1519030" y="41744"/>
            <a:ext cx="9467022" cy="6816256"/>
          </a:xfrm>
          <a:prstGeom prst="rect">
            <a:avLst/>
          </a:prstGeom>
        </p:spPr>
      </p:pic>
    </p:spTree>
    <p:extLst>
      <p:ext uri="{BB962C8B-B14F-4D97-AF65-F5344CB8AC3E}">
        <p14:creationId xmlns:p14="http://schemas.microsoft.com/office/powerpoint/2010/main" val="3531499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TotalTime>
  <Words>1892</Words>
  <Application>Microsoft Macintosh PowerPoint</Application>
  <PresentationFormat>Widescreen</PresentationFormat>
  <Paragraphs>252</Paragraphs>
  <Slides>38</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38</vt:i4>
      </vt:variant>
    </vt:vector>
  </HeadingPairs>
  <TitlesOfParts>
    <vt:vector size="48" baseType="lpstr">
      <vt:lpstr>ヒラギノ明朝 Pro W6</vt:lpstr>
      <vt:lpstr>Aller</vt:lpstr>
      <vt:lpstr>Aller Light</vt:lpstr>
      <vt:lpstr>Arial</vt:lpstr>
      <vt:lpstr>Calibri</vt:lpstr>
      <vt:lpstr>Calibri Light</vt:lpstr>
      <vt:lpstr>Lucida Grande</vt:lpstr>
      <vt:lpstr>Times New Roman</vt:lpstr>
      <vt:lpstr>Verdana</vt:lpstr>
      <vt:lpstr>Office Theme</vt:lpstr>
      <vt:lpstr>Project B3 PILOT  Diet Quality</vt:lpstr>
      <vt:lpstr>Topic Schedule </vt:lpstr>
      <vt:lpstr>National Weight Control Registry</vt:lpstr>
      <vt:lpstr>PowerPoint Presentation</vt:lpstr>
      <vt:lpstr>Enhancing Thermogenesis with Diet</vt:lpstr>
      <vt:lpstr>What do “high thermogenic” people eat?</vt:lpstr>
      <vt:lpstr>PowerPoint Presentation</vt:lpstr>
      <vt:lpstr>PowerPoint Presentation</vt:lpstr>
      <vt:lpstr>PowerPoint Presentation</vt:lpstr>
      <vt:lpstr>PowerPoint Presentation</vt:lpstr>
      <vt:lpstr>Balanced Nutrition</vt:lpstr>
      <vt:lpstr>Quality - What to Eat?</vt:lpstr>
      <vt:lpstr>Carbs</vt:lpstr>
      <vt:lpstr>Proteins</vt:lpstr>
      <vt:lpstr>Fats</vt:lpstr>
      <vt:lpstr>How to get more fiber? 25 gram target</vt:lpstr>
      <vt:lpstr>Breakfast example (1)</vt:lpstr>
      <vt:lpstr>Breakfast example (2)</vt:lpstr>
      <vt:lpstr>Adult Lunch example (1)</vt:lpstr>
      <vt:lpstr>Adult Lunch example (2)</vt:lpstr>
      <vt:lpstr>Kids Lunch example</vt:lpstr>
      <vt:lpstr>Dinner example (1)</vt:lpstr>
      <vt:lpstr>Two food “additives” to avoid</vt:lpstr>
      <vt:lpstr>Two food “additives” to avoid</vt:lpstr>
      <vt:lpstr>Timing - When to eat?</vt:lpstr>
      <vt:lpstr>Recommended “Core” Products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vt:lpstr>
      <vt:lpstr>Recipe Ideas &amp; Smoothies!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Weiher</dc:creator>
  <cp:lastModifiedBy>Shawn Talbott</cp:lastModifiedBy>
  <cp:revision>19</cp:revision>
  <dcterms:created xsi:type="dcterms:W3CDTF">2017-09-11T19:24:11Z</dcterms:created>
  <dcterms:modified xsi:type="dcterms:W3CDTF">2018-11-08T13:18:54Z</dcterms:modified>
</cp:coreProperties>
</file>