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63" r:id="rId2"/>
    <p:sldId id="258" r:id="rId3"/>
    <p:sldId id="762" r:id="rId4"/>
    <p:sldId id="297" r:id="rId5"/>
    <p:sldId id="298" r:id="rId6"/>
    <p:sldId id="287" r:id="rId7"/>
    <p:sldId id="299" r:id="rId8"/>
    <p:sldId id="300" r:id="rId9"/>
    <p:sldId id="352" r:id="rId10"/>
    <p:sldId id="291" r:id="rId11"/>
    <p:sldId id="351" r:id="rId12"/>
    <p:sldId id="777" r:id="rId13"/>
    <p:sldId id="778" r:id="rId14"/>
    <p:sldId id="768" r:id="rId15"/>
    <p:sldId id="779" r:id="rId16"/>
    <p:sldId id="295" r:id="rId17"/>
    <p:sldId id="764" r:id="rId18"/>
    <p:sldId id="765" r:id="rId19"/>
    <p:sldId id="767" r:id="rId20"/>
    <p:sldId id="290" r:id="rId21"/>
    <p:sldId id="266" r:id="rId22"/>
    <p:sldId id="763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2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>
        <p:scale>
          <a:sx n="97" d="100"/>
          <a:sy n="97" d="100"/>
        </p:scale>
        <p:origin x="45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A3EFC9-026D-479C-99BC-91E2CC755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C5BB7-2E6C-47BC-A2C3-E75B04F19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7F8E6-6991-43F6-BF87-D3029198A34E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95CD5-7195-441B-9E69-2B248AABC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EEB30-47A1-4B69-B24F-F2D2ADDAA4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1B343-5332-4E0B-936E-B27CE9A9A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2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340A-1E8D-475A-91F4-E4E992D9B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6803" y="1122363"/>
            <a:ext cx="756085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031E7-3889-485A-86B7-59A3BB181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6803" y="3602038"/>
            <a:ext cx="756085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58EFE-9601-4ED6-924A-2DD4CCE9F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311" y="2349023"/>
            <a:ext cx="4017522" cy="24097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B2B375-A625-4841-9B60-75AB873727B3}"/>
              </a:ext>
            </a:extLst>
          </p:cNvPr>
          <p:cNvCxnSpPr>
            <a:cxnSpLocks/>
          </p:cNvCxnSpPr>
          <p:nvPr userDrawn="1"/>
        </p:nvCxnSpPr>
        <p:spPr>
          <a:xfrm>
            <a:off x="3346315" y="2850204"/>
            <a:ext cx="0" cy="1157592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22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F3C7-62F4-43E4-BAEE-6EEEE2BD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91AB4-3489-4B5C-887F-9107A4C8C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D9327-F824-4D87-9D30-E13A1E771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1933D-8927-4DBB-8CF7-FD63B18F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39578-22DA-4F9B-A8CC-94EA6A2F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3FBD4-A0B3-4A2B-B9AE-C3A5364D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C834-AD18-4C7F-8252-78862353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AB808-44BF-4CB1-9876-D238ECBF0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416A5-DE8D-40EF-B446-44797047A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6BC45-70B4-48B7-B9CA-53B35476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3F853-19F3-42EF-9CC6-815E87AC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8BC7D-D33E-436D-811B-184FA750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87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D113-2561-4E4C-B1F0-D034F551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C9439-D9E0-4904-BC40-996416222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E639D-B9CD-4402-B083-737D2D05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50B76-B516-4118-A7AD-FC1C7E39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9E71-A350-4513-A36A-19F2BB7C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84219-33D8-438B-B6EC-C8A093B8F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8F0E3-E9DF-466F-9D9B-E7BAB8D7B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A7A44-BF04-4DB6-AA2D-2FB844B9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E7F60-B7F9-42AF-9806-82991203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7F45-D838-47CD-BED4-EAD3B5EF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4651-BFC3-42E6-9A0D-7BBCBED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A875C-F6B2-49CC-B04E-2F02C087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C376F-C85B-46B5-87A7-9B21895F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0868E-0BC1-4649-8968-4B34C7E1A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477BC-22A0-4FBC-BE98-837A4969176D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BC555A-F53C-464F-9280-44FEDD7B06B5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F097-B926-45AA-BD74-299EA67E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9AA17-5744-4396-9226-4983AA86A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5A775-7CB7-4ACC-B0E1-CD460D70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1A344-73C2-48BD-86B2-E34271A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D8F1-B6B3-42E3-BDDE-04A8FBD5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</p:spTree>
    <p:extLst>
      <p:ext uri="{BB962C8B-B14F-4D97-AF65-F5344CB8AC3E}">
        <p14:creationId xmlns:p14="http://schemas.microsoft.com/office/powerpoint/2010/main" val="333605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AA0582-7024-4E27-A23F-0B40A35C634C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5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773D-6FC4-4740-B1AB-199C364D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FC33D-1742-4F43-9A2E-006B435F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47B54-C325-485C-B741-0224A45C3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6C800-C9DB-426A-9B89-27100D20A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0E00AC-571C-4921-9FD0-85CADEF7A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288AB-A434-402A-96D8-6753D6AC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833D90-D731-498A-916B-4D4FA398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AC268-8CED-4A52-9A57-30483487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5574-2BA1-425F-A8AF-3A722223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F64E6-50E3-4061-948C-4DFB506B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FAC6B-E992-4694-A503-3AB9EE72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E8AC6-F162-41B5-8091-8188B762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30F9F-474D-4FDB-B0F5-24494DE3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06669-8C94-4B4C-970C-B185084A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20BAF-8204-47E0-A083-8401D1C8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B2FA7-8C85-4885-B3C9-ED8195FD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B5D20-B541-4EC9-8F8D-244AD04BA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6E872-6604-4D6A-8D54-48EB26BD0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0E3E5-0F13-4CB7-9BBE-A49F2A05A824}" type="datetimeFigureOut">
              <a:rPr lang="en-US" smtClean="0"/>
              <a:t>12/13/18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331E3-5830-45C2-9626-E81ED4E9B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BB35-A038-432D-BB65-3A06FED31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2105-4441-4406-849B-1692138A7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B3 PILOT </a:t>
            </a:r>
            <a:br>
              <a:rPr lang="en-US" dirty="0"/>
            </a:br>
            <a:r>
              <a:rPr lang="en-US" dirty="0"/>
              <a:t>Nutrition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6E589-29DC-4544-9C49-BB401D5AA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Shawn Talbott, PhD</a:t>
            </a:r>
          </a:p>
        </p:txBody>
      </p:sp>
    </p:spTree>
    <p:extLst>
      <p:ext uri="{BB962C8B-B14F-4D97-AF65-F5344CB8AC3E}">
        <p14:creationId xmlns:p14="http://schemas.microsoft.com/office/powerpoint/2010/main" val="294086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BCC06790-66BE-FD4A-A38E-37AC87BE1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2954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600" b="1">
                <a:solidFill>
                  <a:srgbClr val="0A0365"/>
                </a:solidFill>
              </a:rPr>
              <a:t>How effective is exercise for weight control?</a:t>
            </a:r>
            <a:endParaRPr lang="en-US" altLang="en-US" sz="3600" b="1">
              <a:solidFill>
                <a:srgbClr val="0A0365"/>
              </a:solidFill>
              <a:ea typeface="ヒラギノ明朝 Pro W6" panose="02020300000000000000" pitchFamily="18" charset="-128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D50CF45B-E1D6-EB47-BF23-FE1491C4D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39687" y="950976"/>
            <a:ext cx="10389704" cy="7242048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/>
              <a:t>Exercise needed to promote negative energy balance</a:t>
            </a:r>
          </a:p>
          <a:p>
            <a:pPr marL="782638" lvl="1"/>
            <a:r>
              <a:rPr lang="en-US" altLang="en-US" sz="1800" dirty="0"/>
              <a:t>A LOT! (more than most of us do).</a:t>
            </a:r>
          </a:p>
          <a:p>
            <a:pPr marL="782638" lvl="1"/>
            <a:r>
              <a:rPr lang="en-US" altLang="en-US" sz="1800" dirty="0"/>
              <a:t>Taco Bell Burrito = 5 mile run</a:t>
            </a:r>
          </a:p>
          <a:p>
            <a:pPr marL="782638" lvl="1"/>
            <a:r>
              <a:rPr lang="en-US" altLang="en-US" sz="1800" dirty="0"/>
              <a:t>12 Hershey kisses = 30 min Lap swimming</a:t>
            </a:r>
          </a:p>
          <a:p>
            <a:pPr marL="782638" lvl="1"/>
            <a:r>
              <a:rPr lang="en-US" altLang="en-US" sz="1800" dirty="0"/>
              <a:t>6 Oreos = 30 min brisk walking</a:t>
            </a:r>
          </a:p>
          <a:p>
            <a:pPr marL="782638" lvl="1"/>
            <a:endParaRPr lang="en-US" altLang="en-US" sz="1800" dirty="0"/>
          </a:p>
          <a:p>
            <a:pPr marL="782638" lvl="1"/>
            <a:r>
              <a:rPr lang="en-US" altLang="en-US" sz="1800" dirty="0"/>
              <a:t>Researchers at the U Virginia have determined 250,00 crunches needed to burn 1 pound of fat. </a:t>
            </a:r>
          </a:p>
          <a:p>
            <a:pPr marL="1239838" lvl="2"/>
            <a:r>
              <a:rPr lang="en-US" altLang="en-US" sz="1400" dirty="0"/>
              <a:t>(100 crunches per day……………….…for 7 years!)</a:t>
            </a:r>
          </a:p>
          <a:p>
            <a:pPr marL="782638" lvl="1"/>
            <a:endParaRPr lang="en-US" altLang="en-US" sz="1800" dirty="0"/>
          </a:p>
          <a:p>
            <a:pPr marL="782638" lvl="1"/>
            <a:r>
              <a:rPr lang="en-US" altLang="en-US" sz="1800" dirty="0"/>
              <a:t>Duke University study = 30m/d brisk walking needed to PREVENT weight gain</a:t>
            </a:r>
          </a:p>
          <a:p>
            <a:pPr marL="1182688" lvl="2"/>
            <a:r>
              <a:rPr lang="en-US" altLang="en-US" sz="1800" dirty="0"/>
              <a:t>no exercise = 2.5lbs gain in 8 months</a:t>
            </a:r>
          </a:p>
          <a:p>
            <a:pPr marL="1182688" lvl="2"/>
            <a:r>
              <a:rPr lang="en-US" altLang="en-US" sz="1800" dirty="0"/>
              <a:t>jog 17 mile /week  = 10lbs fat loss (in 8 months)</a:t>
            </a:r>
          </a:p>
          <a:p>
            <a:pPr marL="1182688" lvl="2"/>
            <a:r>
              <a:rPr lang="en-US" altLang="en-US" sz="1800" dirty="0"/>
              <a:t>Average  is 1lb fat gain/</a:t>
            </a:r>
            <a:r>
              <a:rPr lang="en-US" altLang="en-US" sz="1800" dirty="0" err="1"/>
              <a:t>yr</a:t>
            </a:r>
            <a:r>
              <a:rPr lang="en-US" altLang="en-US" sz="1800" dirty="0"/>
              <a:t> from age  25-55y</a:t>
            </a:r>
          </a:p>
          <a:p>
            <a:pPr marL="782638" lvl="1">
              <a:buNone/>
            </a:pPr>
            <a:endParaRPr lang="en-US" altLang="en-US" sz="1800" dirty="0">
              <a:solidFill>
                <a:srgbClr val="F70F0F"/>
              </a:solidFill>
            </a:endParaRPr>
          </a:p>
          <a:p>
            <a:pPr marL="782638" lvl="1">
              <a:buNone/>
            </a:pPr>
            <a:r>
              <a:rPr lang="en-US" altLang="en-US" sz="1800" dirty="0">
                <a:solidFill>
                  <a:srgbClr val="F70F0F"/>
                </a:solidFill>
              </a:rPr>
              <a:t>Moral = exercise alone stinks for weight loss</a:t>
            </a:r>
          </a:p>
          <a:p>
            <a:pPr marL="782638" lvl="1">
              <a:buNone/>
            </a:pPr>
            <a:endParaRPr lang="en-US" altLang="en-US" sz="1400" dirty="0">
              <a:solidFill>
                <a:srgbClr val="F70F0F"/>
              </a:solidFill>
            </a:endParaRPr>
          </a:p>
          <a:p>
            <a:pPr marL="782638" lvl="1">
              <a:buNone/>
            </a:pPr>
            <a:endParaRPr lang="en-US" altLang="en-US" sz="1400" dirty="0"/>
          </a:p>
          <a:p>
            <a:pPr marL="0" indent="0">
              <a:lnSpc>
                <a:spcPct val="90000"/>
              </a:lnSpc>
              <a:buClr>
                <a:srgbClr val="25CB99"/>
              </a:buClr>
              <a:buNone/>
            </a:pPr>
            <a:endParaRPr lang="en-US" altLang="en-US" sz="2000" dirty="0">
              <a:solidFill>
                <a:srgbClr val="25CB99"/>
              </a:solidFill>
            </a:endParaRPr>
          </a:p>
          <a:p>
            <a:pPr>
              <a:lnSpc>
                <a:spcPct val="90000"/>
              </a:lnSpc>
              <a:buClr>
                <a:srgbClr val="3733CA"/>
              </a:buClr>
              <a:buFont typeface="Times New Roman" panose="02020603050405020304" pitchFamily="18" charset="0"/>
              <a:buChar char="•"/>
            </a:pPr>
            <a:r>
              <a:rPr lang="en-US" altLang="en-US" sz="2000" i="1" dirty="0">
                <a:solidFill>
                  <a:srgbClr val="3733CA"/>
                </a:solidFill>
              </a:rPr>
              <a:t>You MUST cut calories from the diet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53596B-45ED-CC4A-9E0C-8D2081E1C329}"/>
              </a:ext>
            </a:extLst>
          </p:cNvPr>
          <p:cNvGrpSpPr/>
          <p:nvPr/>
        </p:nvGrpSpPr>
        <p:grpSpPr>
          <a:xfrm>
            <a:off x="2123661" y="5703030"/>
            <a:ext cx="6781800" cy="407988"/>
            <a:chOff x="2971800" y="4953000"/>
            <a:chExt cx="6781800" cy="407988"/>
          </a:xfrm>
        </p:grpSpPr>
        <p:pic>
          <p:nvPicPr>
            <p:cNvPr id="58371" name="Picture 3">
              <a:extLst>
                <a:ext uri="{FF2B5EF4-FFF2-40B4-BE49-F238E27FC236}">
                  <a16:creationId xmlns:a16="http://schemas.microsoft.com/office/drawing/2014/main" id="{DFDAFF19-E704-0043-BF7D-21A92B34B6D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978400"/>
              <a:ext cx="1066800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2" name="Picture 4">
              <a:extLst>
                <a:ext uri="{FF2B5EF4-FFF2-40B4-BE49-F238E27FC236}">
                  <a16:creationId xmlns:a16="http://schemas.microsoft.com/office/drawing/2014/main" id="{0BB6F226-8C85-904E-A339-12704787D4A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5029200"/>
              <a:ext cx="1066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3" name="Picture 5">
              <a:extLst>
                <a:ext uri="{FF2B5EF4-FFF2-40B4-BE49-F238E27FC236}">
                  <a16:creationId xmlns:a16="http://schemas.microsoft.com/office/drawing/2014/main" id="{3CBCF7EC-DA54-834E-A133-C0E4FAD3EE4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953000"/>
              <a:ext cx="1066800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4" name="Picture 6">
              <a:extLst>
                <a:ext uri="{FF2B5EF4-FFF2-40B4-BE49-F238E27FC236}">
                  <a16:creationId xmlns:a16="http://schemas.microsoft.com/office/drawing/2014/main" id="{D3F0257E-8137-DC48-A8AE-93DADE1BBE4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5003800"/>
              <a:ext cx="1066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5" name="Picture 7">
              <a:extLst>
                <a:ext uri="{FF2B5EF4-FFF2-40B4-BE49-F238E27FC236}">
                  <a16:creationId xmlns:a16="http://schemas.microsoft.com/office/drawing/2014/main" id="{63F766B5-646F-4543-A290-A2DA7C5A9E0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4953000"/>
              <a:ext cx="1066800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6" name="Picture 8">
              <a:extLst>
                <a:ext uri="{FF2B5EF4-FFF2-40B4-BE49-F238E27FC236}">
                  <a16:creationId xmlns:a16="http://schemas.microsoft.com/office/drawing/2014/main" id="{6480BE69-23BF-E244-9C89-C5EC0CF9272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5003800"/>
              <a:ext cx="1066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3486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41A6B-5391-2A4B-BB34-F89B33086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44" y="-452489"/>
            <a:ext cx="9966959" cy="770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7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4AF4A-E98B-0D47-9E09-D910630F0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15" y="63908"/>
            <a:ext cx="11609569" cy="67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97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B9C993-79F1-274C-9367-9D5AD032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030" y="41744"/>
            <a:ext cx="9467022" cy="68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10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1A953F-0881-8542-B2F3-78532F58A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2" y="46445"/>
            <a:ext cx="9462052" cy="67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99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39652D-2A5F-8149-827D-B04DF1D8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5CB4A8-58AD-C144-AA05-358736E15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461" y="-13542"/>
            <a:ext cx="9621078" cy="68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46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336C8FBB-78BB-B740-B3FB-60B4C0973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1430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Thyroid support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E3F63FC6-CFB0-B543-9410-706225F9C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0818" y="990599"/>
            <a:ext cx="11648660" cy="5728253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90000"/>
              </a:lnSpc>
              <a:buClr>
                <a:srgbClr val="3733CA"/>
              </a:buClr>
              <a:buFont typeface="Garamond" panose="02020404030301010803" pitchFamily="18" charset="0"/>
              <a:buChar char="•"/>
            </a:pPr>
            <a:r>
              <a:rPr lang="en-US" altLang="en-US" sz="2400" dirty="0">
                <a:solidFill>
                  <a:srgbClr val="3733CA"/>
                </a:solidFill>
                <a:latin typeface="Garamond" panose="02020404030301010803" pitchFamily="18" charset="0"/>
                <a:sym typeface="Garamond" panose="02020404030301010803" pitchFamily="18" charset="0"/>
              </a:rPr>
              <a:t>Hypothyroid</a:t>
            </a:r>
            <a:r>
              <a:rPr lang="en-US" altLang="en-US" sz="2400" dirty="0">
                <a:latin typeface="Garamond" panose="02020404030301010803" pitchFamily="18" charset="0"/>
                <a:sym typeface="Garamond" panose="02020404030301010803" pitchFamily="18" charset="0"/>
              </a:rPr>
              <a:t> – no energy, trouble concentrating, weight gain, increased appetite, dry skin/hair – the list goes on…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Garamond" panose="02020404030301010803" pitchFamily="18" charset="0"/>
              <a:buChar char="•"/>
            </a:pPr>
            <a:r>
              <a:rPr lang="en-US" altLang="en-US" sz="2400" dirty="0">
                <a:latin typeface="Garamond" panose="02020404030301010803" pitchFamily="18" charset="0"/>
                <a:sym typeface="Garamond" panose="02020404030301010803" pitchFamily="18" charset="0"/>
              </a:rPr>
              <a:t>TSH (thyroid stimulating hormone from pituitary)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Garamond" panose="02020404030301010803" pitchFamily="18" charset="0"/>
              <a:buChar char="•"/>
            </a:pPr>
            <a:r>
              <a:rPr lang="en-US" altLang="en-US" sz="2400" dirty="0">
                <a:latin typeface="Garamond" panose="02020404030301010803" pitchFamily="18" charset="0"/>
                <a:sym typeface="Garamond" panose="02020404030301010803" pitchFamily="18" charset="0"/>
              </a:rPr>
              <a:t>Thyroid gland produces T4 &gt; converted (deiodination) in peripheral tissues into “active” T3</a:t>
            </a:r>
          </a:p>
          <a:p>
            <a:pPr marL="782638" lvl="1">
              <a:buClr>
                <a:srgbClr val="000000"/>
              </a:buClr>
              <a:buFont typeface="Garamond" panose="02020404030301010803" pitchFamily="18" charset="0"/>
              <a:buChar char="–"/>
            </a:pPr>
            <a:r>
              <a:rPr lang="en-US" altLang="en-US" sz="2000" dirty="0">
                <a:latin typeface="Garamond" panose="02020404030301010803" pitchFamily="18" charset="0"/>
                <a:sym typeface="Garamond" panose="02020404030301010803" pitchFamily="18" charset="0"/>
              </a:rPr>
              <a:t>Too little TSH &gt; thyroid can’t make enough T4</a:t>
            </a:r>
          </a:p>
          <a:p>
            <a:pPr marL="1182688" lvl="2">
              <a:buClr>
                <a:srgbClr val="000000"/>
              </a:buClr>
              <a:buFont typeface="Garamond" panose="02020404030301010803" pitchFamily="18" charset="0"/>
              <a:buChar char="•"/>
            </a:pPr>
            <a:r>
              <a:rPr lang="en-US" altLang="en-US" sz="1800" dirty="0">
                <a:latin typeface="Garamond" panose="02020404030301010803" pitchFamily="18" charset="0"/>
                <a:sym typeface="Garamond" panose="02020404030301010803" pitchFamily="18" charset="0"/>
              </a:rPr>
              <a:t>Not enough T4 &gt; nothing to convert into active T3</a:t>
            </a:r>
          </a:p>
          <a:p>
            <a:pPr marL="782638" lvl="1">
              <a:buClr>
                <a:srgbClr val="000000"/>
              </a:buClr>
              <a:buFont typeface="Garamond" panose="02020404030301010803" pitchFamily="18" charset="0"/>
              <a:buChar char="–"/>
            </a:pPr>
            <a:r>
              <a:rPr lang="en-US" altLang="en-US" sz="2000" dirty="0">
                <a:latin typeface="Garamond" panose="02020404030301010803" pitchFamily="18" charset="0"/>
                <a:sym typeface="Garamond" panose="02020404030301010803" pitchFamily="18" charset="0"/>
              </a:rPr>
              <a:t>Plenty of T4, but some problem with the conversion process</a:t>
            </a:r>
          </a:p>
          <a:p>
            <a:pPr marL="1182688" lvl="2">
              <a:buClr>
                <a:srgbClr val="F70F0F"/>
              </a:buClr>
              <a:buFont typeface="Garamond" panose="02020404030301010803" pitchFamily="18" charset="0"/>
              <a:buChar char="•"/>
            </a:pPr>
            <a:r>
              <a:rPr lang="en-US" altLang="en-US" sz="1800" dirty="0">
                <a:solidFill>
                  <a:srgbClr val="F70F0F"/>
                </a:solidFill>
                <a:latin typeface="Garamond" panose="02020404030301010803" pitchFamily="18" charset="0"/>
                <a:sym typeface="Garamond" panose="02020404030301010803" pitchFamily="18" charset="0"/>
              </a:rPr>
              <a:t>Cortisol</a:t>
            </a:r>
            <a:r>
              <a:rPr lang="en-US" altLang="en-US" sz="1800" dirty="0">
                <a:latin typeface="Garamond" panose="02020404030301010803" pitchFamily="18" charset="0"/>
                <a:sym typeface="Garamond" panose="02020404030301010803" pitchFamily="18" charset="0"/>
              </a:rPr>
              <a:t> can inhibit the conversion of T4 to T3</a:t>
            </a:r>
            <a:endParaRPr lang="en-US" altLang="en-US" sz="2400" dirty="0">
              <a:latin typeface="Garamond" panose="02020404030301010803" pitchFamily="18" charset="0"/>
              <a:sym typeface="Garamond" panose="02020404030301010803" pitchFamily="18" charset="0"/>
            </a:endParaRPr>
          </a:p>
          <a:p>
            <a:pPr>
              <a:lnSpc>
                <a:spcPct val="90000"/>
              </a:lnSpc>
              <a:buClr>
                <a:srgbClr val="3733CA"/>
              </a:buClr>
              <a:buFont typeface="Garamond" panose="02020404030301010803" pitchFamily="18" charset="0"/>
              <a:buChar char="•"/>
            </a:pPr>
            <a:r>
              <a:rPr lang="en-US" altLang="en-US" sz="2400" dirty="0">
                <a:solidFill>
                  <a:srgbClr val="3733CA"/>
                </a:solidFill>
                <a:latin typeface="Garamond" panose="02020404030301010803" pitchFamily="18" charset="0"/>
                <a:sym typeface="Garamond" panose="02020404030301010803" pitchFamily="18" charset="0"/>
              </a:rPr>
              <a:t>Micronutrients </a:t>
            </a:r>
            <a:r>
              <a:rPr lang="en-US" altLang="en-US" sz="2000" dirty="0">
                <a:solidFill>
                  <a:srgbClr val="3733CA"/>
                </a:solidFill>
                <a:latin typeface="Garamond" panose="02020404030301010803" pitchFamily="18" charset="0"/>
                <a:sym typeface="Garamond" panose="02020404030301010803" pitchFamily="18" charset="0"/>
              </a:rPr>
              <a:t>(Iodine, Tyrosine, Selenium, Zinc, </a:t>
            </a:r>
            <a:r>
              <a:rPr lang="en-US" altLang="en-US" sz="2000" dirty="0" err="1">
                <a:solidFill>
                  <a:srgbClr val="3733CA"/>
                </a:solidFill>
                <a:latin typeface="Garamond" panose="02020404030301010803" pitchFamily="18" charset="0"/>
                <a:sym typeface="Garamond" panose="02020404030301010803" pitchFamily="18" charset="0"/>
              </a:rPr>
              <a:t>Vit</a:t>
            </a:r>
            <a:r>
              <a:rPr lang="en-US" altLang="en-US" sz="2000" dirty="0">
                <a:solidFill>
                  <a:srgbClr val="3733CA"/>
                </a:solidFill>
                <a:latin typeface="Garamond" panose="02020404030301010803" pitchFamily="18" charset="0"/>
                <a:sym typeface="Garamond" panose="02020404030301010803" pitchFamily="18" charset="0"/>
              </a:rPr>
              <a:t> E, tocotrienols, Omega3…)</a:t>
            </a:r>
          </a:p>
          <a:p>
            <a:pPr marL="782638" lvl="1">
              <a:buClr>
                <a:srgbClr val="000000"/>
              </a:buClr>
              <a:buFont typeface="Garamond" panose="02020404030301010803" pitchFamily="18" charset="0"/>
              <a:buChar char="–"/>
            </a:pPr>
            <a:r>
              <a:rPr lang="en-US" altLang="en-US" sz="2000" dirty="0">
                <a:latin typeface="Garamond" panose="02020404030301010803" pitchFamily="18" charset="0"/>
                <a:sym typeface="Garamond" panose="02020404030301010803" pitchFamily="18" charset="0"/>
              </a:rPr>
              <a:t>iodine is stored in thyroid to combine with tyrosine in T4 synthesis</a:t>
            </a:r>
          </a:p>
          <a:p>
            <a:pPr lvl="1">
              <a:lnSpc>
                <a:spcPct val="90000"/>
              </a:lnSpc>
              <a:buClr>
                <a:srgbClr val="3733CA"/>
              </a:buClr>
              <a:buFont typeface="Garamond" panose="02020404030301010803" pitchFamily="18" charset="0"/>
              <a:buChar char="•"/>
            </a:pPr>
            <a:r>
              <a:rPr lang="en-US" altLang="en-US" sz="2000" dirty="0">
                <a:solidFill>
                  <a:srgbClr val="3733CA"/>
                </a:solidFill>
                <a:latin typeface="Garamond" panose="02020404030301010803" pitchFamily="18" charset="0"/>
                <a:sym typeface="Garamond" panose="02020404030301010803" pitchFamily="18" charset="0"/>
              </a:rPr>
              <a:t>Selenium &amp; Zinc</a:t>
            </a:r>
            <a:r>
              <a:rPr lang="en-US" altLang="en-US" sz="2000" dirty="0">
                <a:latin typeface="Garamond" panose="02020404030301010803" pitchFamily="18" charset="0"/>
                <a:sym typeface="Garamond" panose="02020404030301010803" pitchFamily="18" charset="0"/>
              </a:rPr>
              <a:t> – cofactors for 5’-deiodinase </a:t>
            </a:r>
          </a:p>
          <a:p>
            <a:pPr>
              <a:lnSpc>
                <a:spcPct val="90000"/>
              </a:lnSpc>
              <a:buClr>
                <a:srgbClr val="3733CA"/>
              </a:buClr>
              <a:buFont typeface="Garamond" panose="02020404030301010803" pitchFamily="18" charset="0"/>
              <a:buChar char="•"/>
            </a:pPr>
            <a:r>
              <a:rPr lang="en-US" altLang="en-US" sz="2400" dirty="0">
                <a:solidFill>
                  <a:srgbClr val="3733CA"/>
                </a:solidFill>
                <a:latin typeface="Garamond" panose="02020404030301010803" pitchFamily="18" charset="0"/>
                <a:sym typeface="Garamond" panose="02020404030301010803" pitchFamily="18" charset="0"/>
              </a:rPr>
              <a:t>Gut Support (Leaky Gut)</a:t>
            </a:r>
          </a:p>
          <a:p>
            <a:pPr marL="782638" lvl="1">
              <a:buClr>
                <a:srgbClr val="000000"/>
              </a:buClr>
              <a:buFont typeface="Garamond" panose="02020404030301010803" pitchFamily="18" charset="0"/>
              <a:buChar char="–"/>
            </a:pPr>
            <a:r>
              <a:rPr lang="en-US" altLang="en-US" sz="2000" dirty="0">
                <a:latin typeface="Garamond" panose="02020404030301010803" pitchFamily="18" charset="0"/>
                <a:sym typeface="Garamond" panose="02020404030301010803" pitchFamily="18" charset="0"/>
              </a:rPr>
              <a:t>Improve gut integrity, reduce gut inflammation, prevent endotoxemia, prime immune system</a:t>
            </a:r>
          </a:p>
        </p:txBody>
      </p:sp>
    </p:spTree>
    <p:extLst>
      <p:ext uri="{BB962C8B-B14F-4D97-AF65-F5344CB8AC3E}">
        <p14:creationId xmlns:p14="http://schemas.microsoft.com/office/powerpoint/2010/main" val="3671773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3;&#10;&#13;&#10;Description automatically generated">
            <a:extLst>
              <a:ext uri="{FF2B5EF4-FFF2-40B4-BE49-F238E27FC236}">
                <a16:creationId xmlns:a16="http://schemas.microsoft.com/office/drawing/2014/main" id="{47BB044C-5C25-0B42-B489-85B1AD4B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57" y="39544"/>
            <a:ext cx="7533860" cy="67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78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3;&#10;&#13;&#10;Description automatically generated">
            <a:extLst>
              <a:ext uri="{FF2B5EF4-FFF2-40B4-BE49-F238E27FC236}">
                <a16:creationId xmlns:a16="http://schemas.microsoft.com/office/drawing/2014/main" id="{4F3FA425-BE4C-4546-B54B-24D89F13E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09" y="0"/>
            <a:ext cx="9792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0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text on a white background&#13;&#10;&#13;&#10;Description automatically generated">
            <a:extLst>
              <a:ext uri="{FF2B5EF4-FFF2-40B4-BE49-F238E27FC236}">
                <a16:creationId xmlns:a16="http://schemas.microsoft.com/office/drawing/2014/main" id="{31024E6E-F876-224F-ABC3-08A84C63D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09" y="0"/>
            <a:ext cx="9792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75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FB6A06-52FC-47CF-9940-B18E5469F8E7}"/>
              </a:ext>
            </a:extLst>
          </p:cNvPr>
          <p:cNvCxnSpPr>
            <a:cxnSpLocks/>
          </p:cNvCxnSpPr>
          <p:nvPr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1D384AC-B34C-4BE9-817C-5032DA03A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3C44ED-22E2-457B-89B7-0D770F4132FA}"/>
              </a:ext>
            </a:extLst>
          </p:cNvPr>
          <p:cNvSpPr txBox="1"/>
          <p:nvPr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C0CCCB-2BE2-D44F-8F70-193B2C600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7" y="1926843"/>
            <a:ext cx="4039427" cy="36534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2159F7-641C-B541-878B-BA80A7BEF154}"/>
              </a:ext>
            </a:extLst>
          </p:cNvPr>
          <p:cNvSpPr txBox="1"/>
          <p:nvPr/>
        </p:nvSpPr>
        <p:spPr>
          <a:xfrm>
            <a:off x="2536825" y="4394200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Brain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0DD7D-E178-6F44-B315-B1559D9C5EFE}"/>
              </a:ext>
            </a:extLst>
          </p:cNvPr>
          <p:cNvSpPr txBox="1"/>
          <p:nvPr/>
        </p:nvSpPr>
        <p:spPr>
          <a:xfrm>
            <a:off x="5484812" y="1006435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Biome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9AD2E8-C282-3A4B-A513-57A94B0DBC49}"/>
              </a:ext>
            </a:extLst>
          </p:cNvPr>
          <p:cNvSpPr txBox="1"/>
          <p:nvPr/>
        </p:nvSpPr>
        <p:spPr>
          <a:xfrm>
            <a:off x="8485187" y="4254500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433236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28EF4FE8-216E-CC40-93EC-55B981FE2E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82600"/>
            <a:ext cx="7772400" cy="2108200"/>
          </a:xfrm>
          <a:ln/>
        </p:spPr>
        <p:txBody>
          <a:bodyPr/>
          <a:lstStyle/>
          <a:p>
            <a:r>
              <a:rPr lang="en-US" altLang="en-US" dirty="0"/>
              <a:t>Fight Stress with Fish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78EF1EF6-42BC-0347-8059-E32DC2512B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4557" y="2332383"/>
            <a:ext cx="11622156" cy="4281777"/>
          </a:xfrm>
          <a:ln/>
        </p:spPr>
        <p:txBody>
          <a:bodyPr/>
          <a:lstStyle/>
          <a:p>
            <a:pPr marL="628650"/>
            <a:r>
              <a:rPr lang="en-US" altLang="en-US" dirty="0"/>
              <a:t>Omega-3 fatty acids</a:t>
            </a:r>
          </a:p>
          <a:p>
            <a:pPr marL="628650"/>
            <a:endParaRPr lang="en-US" altLang="en-US" dirty="0"/>
          </a:p>
          <a:p>
            <a:pPr marL="628650"/>
            <a:r>
              <a:rPr lang="en-US" altLang="en-US" dirty="0"/>
              <a:t>Numerous studies 1-7g fish oil daily for 3 weeks = reduced stress reactivity</a:t>
            </a:r>
          </a:p>
          <a:p>
            <a:pPr marL="628650"/>
            <a:endParaRPr lang="en-US" altLang="en-US" dirty="0"/>
          </a:p>
          <a:p>
            <a:pPr marL="628650"/>
            <a:r>
              <a:rPr lang="en-US" altLang="en-US" dirty="0"/>
              <a:t>Salmon/Mackerel/Sardines/Trout (3.5 ounce serving) = 1-2g of Omega 3s</a:t>
            </a:r>
          </a:p>
          <a:p>
            <a:pPr marL="1085850" lvl="1"/>
            <a:r>
              <a:rPr lang="en-US" altLang="en-US" dirty="0" err="1"/>
              <a:t>OmMega</a:t>
            </a:r>
            <a:r>
              <a:rPr lang="en-US" altLang="en-US" dirty="0"/>
              <a:t> = 1.3g per 2 </a:t>
            </a:r>
            <a:r>
              <a:rPr lang="en-US" altLang="en-US" dirty="0" err="1"/>
              <a:t>softgels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9712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25CA955C-22EC-5B47-BECA-7B2AF76B4A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383" y="125730"/>
            <a:ext cx="9871047" cy="1828800"/>
          </a:xfrm>
          <a:ln/>
        </p:spPr>
        <p:txBody>
          <a:bodyPr/>
          <a:lstStyle/>
          <a:p>
            <a:r>
              <a:rPr lang="en-US" altLang="en-US" dirty="0"/>
              <a:t>An Apple a Day to Keep the Weight Away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4068004-664E-3448-944E-2BDFDD2CA6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6591" y="1840230"/>
            <a:ext cx="10999305" cy="4892040"/>
          </a:xfrm>
          <a:ln/>
        </p:spPr>
        <p:txBody>
          <a:bodyPr/>
          <a:lstStyle/>
          <a:p>
            <a:pPr marL="628650"/>
            <a:r>
              <a:rPr lang="en-US" altLang="en-US" dirty="0"/>
              <a:t>Japanese scientists = rats fed apple polyphenols for 3 weeks lost 27% more fat than rats on standard diet...</a:t>
            </a:r>
          </a:p>
          <a:p>
            <a:pPr marL="628650"/>
            <a:endParaRPr lang="en-US" altLang="en-US" dirty="0"/>
          </a:p>
          <a:p>
            <a:pPr marL="628650"/>
            <a:r>
              <a:rPr lang="en-US" altLang="en-US" dirty="0"/>
              <a:t>Wales researchers = breakfast cereal daily = lower levels of cortisol</a:t>
            </a:r>
          </a:p>
          <a:p>
            <a:pPr marL="628650"/>
            <a:endParaRPr lang="en-US" altLang="en-US" dirty="0"/>
          </a:p>
          <a:p>
            <a:pPr marL="628650"/>
            <a:r>
              <a:rPr lang="en-US" altLang="en-US" dirty="0"/>
              <a:t>Harvard = diet analysis of 27,000 men over 8 years = adding 1 serving of whole grain reduced weight by 2.5 pounds (blood sugar control)</a:t>
            </a:r>
          </a:p>
        </p:txBody>
      </p:sp>
    </p:spTree>
    <p:extLst>
      <p:ext uri="{BB962C8B-B14F-4D97-AF65-F5344CB8AC3E}">
        <p14:creationId xmlns:p14="http://schemas.microsoft.com/office/powerpoint/2010/main" val="1291787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79E658-E0DA-DF46-9A4D-213CC8380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4" b="12270"/>
          <a:stretch/>
        </p:blipFill>
        <p:spPr>
          <a:xfrm>
            <a:off x="2690191" y="-7026"/>
            <a:ext cx="6811222" cy="68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39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B1C38E6C-AA24-664A-A9F1-53FD3FB294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48006" r="51591" b="16000"/>
          <a:stretch>
            <a:fillRect/>
          </a:stretch>
        </p:blipFill>
        <p:spPr bwMode="auto">
          <a:xfrm>
            <a:off x="2336800" y="381001"/>
            <a:ext cx="80597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70F0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2DA6FB0B-599C-8644-9255-48B0AB9467C0}"/>
              </a:ext>
            </a:extLst>
          </p:cNvPr>
          <p:cNvSpPr>
            <a:spLocks/>
          </p:cNvSpPr>
          <p:nvPr/>
        </p:nvSpPr>
        <p:spPr bwMode="auto">
          <a:xfrm>
            <a:off x="4914916" y="435531"/>
            <a:ext cx="11778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Eat!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E35F64C-E819-9549-8CDB-D32823705E3F}"/>
              </a:ext>
            </a:extLst>
          </p:cNvPr>
          <p:cNvSpPr>
            <a:spLocks/>
          </p:cNvSpPr>
          <p:nvPr/>
        </p:nvSpPr>
        <p:spPr bwMode="auto">
          <a:xfrm>
            <a:off x="8237538" y="0"/>
            <a:ext cx="2430462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3549"/>
      </p:ext>
    </p:extLst>
  </p:cSld>
  <p:clrMapOvr>
    <a:masterClrMapping/>
  </p:clrMapOvr>
  <p:transition spd="med">
    <p:cover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6A2A-7BBB-0A40-9BC7-68DD38B9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0"/>
            <a:ext cx="7772400" cy="1600200"/>
          </a:xfrm>
        </p:spPr>
        <p:txBody>
          <a:bodyPr/>
          <a:lstStyle/>
          <a:p>
            <a:r>
              <a:rPr lang="en-US" b="1" dirty="0"/>
              <a:t>Topic Schedule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4DEF-BCF1-7B4E-B0FA-C1EA684A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914400"/>
            <a:ext cx="7772400" cy="5760720"/>
          </a:xfrm>
        </p:spPr>
        <p:txBody>
          <a:bodyPr>
            <a:normAutofit/>
          </a:bodyPr>
          <a:lstStyle/>
          <a:p>
            <a:r>
              <a:rPr lang="en-US" dirty="0"/>
              <a:t>Nov 1 (week 0) = Overview</a:t>
            </a:r>
          </a:p>
          <a:p>
            <a:r>
              <a:rPr lang="en-US" dirty="0"/>
              <a:t>Nov 8 (week 1) = Reboot/Biome</a:t>
            </a:r>
          </a:p>
          <a:p>
            <a:r>
              <a:rPr lang="en-US" dirty="0"/>
              <a:t>Nov 15 (week 2) = Body/Brain</a:t>
            </a:r>
          </a:p>
          <a:p>
            <a:r>
              <a:rPr lang="en-US" dirty="0"/>
              <a:t>Nov 22 (week 3) = OFF – Thanksgiving</a:t>
            </a:r>
          </a:p>
          <a:p>
            <a:r>
              <a:rPr lang="en-US" dirty="0"/>
              <a:t>Nov 29 (week 4) = Stress / Sleep</a:t>
            </a:r>
          </a:p>
          <a:p>
            <a:r>
              <a:rPr lang="en-US" dirty="0"/>
              <a:t>Dec 6 (week 5) = Exercise</a:t>
            </a:r>
          </a:p>
          <a:p>
            <a:r>
              <a:rPr lang="en-US" dirty="0">
                <a:solidFill>
                  <a:srgbClr val="FF0000"/>
                </a:solidFill>
              </a:rPr>
              <a:t>Dec 13 (week 6) = Nutrition</a:t>
            </a:r>
          </a:p>
          <a:p>
            <a:r>
              <a:rPr lang="en-US" dirty="0"/>
              <a:t>Dec 20 (week 7) = Supplementation</a:t>
            </a:r>
          </a:p>
          <a:p>
            <a:r>
              <a:rPr lang="en-US" dirty="0"/>
              <a:t>Dec 27 (week 8) = Evaluation</a:t>
            </a:r>
          </a:p>
          <a:p>
            <a:r>
              <a:rPr lang="en-US" dirty="0"/>
              <a:t>Jan 3 = start 2019 RIGHT!</a:t>
            </a:r>
          </a:p>
        </p:txBody>
      </p:sp>
    </p:spTree>
    <p:extLst>
      <p:ext uri="{BB962C8B-B14F-4D97-AF65-F5344CB8AC3E}">
        <p14:creationId xmlns:p14="http://schemas.microsoft.com/office/powerpoint/2010/main" val="1644397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1FA744FA-E183-1B40-9097-30D1963E8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27713" y="-92765"/>
            <a:ext cx="2736574" cy="11430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dirty="0"/>
              <a:t>Best Diet?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3B818AC5-DED9-1C43-A63F-1C1A743BF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80661" y="1447800"/>
            <a:ext cx="10402956" cy="47625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Researchers from Tufts University studied 160 overweight subjects</a:t>
            </a:r>
          </a:p>
          <a:p>
            <a:pPr marL="782638" lvl="1"/>
            <a:r>
              <a:rPr lang="en-US" altLang="en-US" dirty="0"/>
              <a:t>Average 220 lbs.</a:t>
            </a:r>
          </a:p>
          <a:p>
            <a:pPr marL="782638" lvl="1"/>
            <a:r>
              <a:rPr lang="en-US" altLang="en-US" dirty="0"/>
              <a:t> 30-80 lbs. to lose</a:t>
            </a:r>
          </a:p>
          <a:p>
            <a:pPr marL="782638" lvl="1"/>
            <a:endParaRPr lang="en-US" altLang="en-US" dirty="0"/>
          </a:p>
          <a:p>
            <a:pPr marL="1639888" lvl="3"/>
            <a:r>
              <a:rPr lang="en-US" altLang="en-US" sz="2700" dirty="0"/>
              <a:t>40 = Atkins (low carb/high fat)</a:t>
            </a:r>
          </a:p>
          <a:p>
            <a:pPr marL="1639888" lvl="3"/>
            <a:r>
              <a:rPr lang="en-US" altLang="en-US" sz="2700" dirty="0"/>
              <a:t>40 = </a:t>
            </a:r>
            <a:r>
              <a:rPr lang="en-US" altLang="en-US" sz="2700" dirty="0" err="1"/>
              <a:t>Ornish</a:t>
            </a:r>
            <a:r>
              <a:rPr lang="en-US" altLang="en-US" sz="2700" dirty="0"/>
              <a:t> (very low fat, &lt;10%)</a:t>
            </a:r>
          </a:p>
          <a:p>
            <a:pPr marL="1639888" lvl="3"/>
            <a:r>
              <a:rPr lang="en-US" altLang="en-US" sz="2700" dirty="0"/>
              <a:t>40 = Weight Watchers (moderate fat/carb/protein)</a:t>
            </a:r>
          </a:p>
          <a:p>
            <a:pPr marL="1639888" lvl="3"/>
            <a:r>
              <a:rPr lang="en-US" altLang="en-US" sz="2700" dirty="0"/>
              <a:t>40 = Zone (40% carb/30% protein/30% fat)</a:t>
            </a:r>
          </a:p>
        </p:txBody>
      </p:sp>
    </p:spTree>
    <p:extLst>
      <p:ext uri="{BB962C8B-B14F-4D97-AF65-F5344CB8AC3E}">
        <p14:creationId xmlns:p14="http://schemas.microsoft.com/office/powerpoint/2010/main" val="1943195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11D3420E-9400-8E4D-AD7E-6365290B8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16726" y="0"/>
            <a:ext cx="2882348" cy="11430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dirty="0"/>
              <a:t>Tufts Study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EE7DAB71-F7FE-1E46-82AF-7FCFA3F39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066800"/>
            <a:ext cx="8610600" cy="5613400"/>
          </a:xfrm>
          <a:ln/>
        </p:spPr>
        <p:txBody>
          <a:bodyPr vert="horz" lIns="91440" tIns="45720" rIns="13208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All diets worked about the same…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At 2 months = 22% had given up…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At 1 year:</a:t>
            </a:r>
          </a:p>
          <a:p>
            <a:pPr marL="782638" lvl="1"/>
            <a:r>
              <a:rPr lang="en-US" altLang="en-US" dirty="0"/>
              <a:t>WW &amp; Zone = </a:t>
            </a:r>
            <a:r>
              <a:rPr lang="en-US" altLang="en-US" dirty="0">
                <a:solidFill>
                  <a:srgbClr val="3733CA"/>
                </a:solidFill>
              </a:rPr>
              <a:t>35% dropped out</a:t>
            </a:r>
          </a:p>
          <a:p>
            <a:pPr marL="782638" lvl="1"/>
            <a:r>
              <a:rPr lang="en-US" altLang="en-US" dirty="0"/>
              <a:t>Atkins / </a:t>
            </a:r>
            <a:r>
              <a:rPr lang="en-US" altLang="en-US" dirty="0" err="1"/>
              <a:t>Ornish</a:t>
            </a:r>
            <a:r>
              <a:rPr lang="en-US" altLang="en-US" dirty="0"/>
              <a:t> = </a:t>
            </a:r>
            <a:r>
              <a:rPr lang="en-US" altLang="en-US" dirty="0">
                <a:solidFill>
                  <a:srgbClr val="F70F0F"/>
                </a:solidFill>
              </a:rPr>
              <a:t>50% dropped out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Stay on diet for a year = 10-12lbs weight loss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Drop in heart disease risk = 5-15%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 marL="554038" lvl="1" indent="0">
              <a:buNone/>
            </a:pPr>
            <a:r>
              <a:rPr lang="en-US" altLang="en-US" dirty="0"/>
              <a:t>LDL cholesterol drop:			HDL rise:</a:t>
            </a:r>
          </a:p>
          <a:p>
            <a:pPr marL="782638" lvl="1"/>
            <a:r>
              <a:rPr lang="en-US" altLang="en-US" dirty="0"/>
              <a:t>Atkins = -8.6%				15%</a:t>
            </a:r>
          </a:p>
          <a:p>
            <a:pPr marL="782638" lvl="1"/>
            <a:r>
              <a:rPr lang="en-US" altLang="en-US" dirty="0"/>
              <a:t>Zone = -6.7%				15%</a:t>
            </a:r>
          </a:p>
          <a:p>
            <a:pPr marL="782638" lvl="1"/>
            <a:r>
              <a:rPr lang="en-US" altLang="en-US" dirty="0"/>
              <a:t>WW = -7.7%				18.5%</a:t>
            </a:r>
          </a:p>
          <a:p>
            <a:pPr marL="782638" lvl="1"/>
            <a:r>
              <a:rPr lang="en-US" altLang="en-US" dirty="0" err="1"/>
              <a:t>Ornish</a:t>
            </a:r>
            <a:r>
              <a:rPr lang="en-US" altLang="en-US" dirty="0"/>
              <a:t> = -16.7%				2.2%</a:t>
            </a:r>
          </a:p>
        </p:txBody>
      </p:sp>
    </p:spTree>
    <p:extLst>
      <p:ext uri="{BB962C8B-B14F-4D97-AF65-F5344CB8AC3E}">
        <p14:creationId xmlns:p14="http://schemas.microsoft.com/office/powerpoint/2010/main" val="2281180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358409C0-5E22-2642-B8BE-3F1FD175A6D5}"/>
              </a:ext>
            </a:extLst>
          </p:cNvPr>
          <p:cNvSpPr>
            <a:spLocks/>
          </p:cNvSpPr>
          <p:nvPr/>
        </p:nvSpPr>
        <p:spPr bwMode="auto">
          <a:xfrm>
            <a:off x="1" y="0"/>
            <a:ext cx="121920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>
                <a:solidFill>
                  <a:srgbClr val="3733CA"/>
                </a:solidFill>
                <a:cs typeface="Times New Roman" panose="02020603050405020304" pitchFamily="18" charset="0"/>
              </a:rPr>
              <a:t>Glycemic Index?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refers to the degree by which the food increases blood-sugar levels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white bread (69) / grapefruit (26) 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high GI will rapidly increase blood-sugar levels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low GI will have a less pronounced effect on blood-sugar levels</a:t>
            </a:r>
          </a:p>
          <a:p>
            <a:endParaRPr lang="en-US" altLang="en-US" sz="2000" dirty="0"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rgbClr val="3733CA"/>
                </a:solidFill>
                <a:cs typeface="Times New Roman" panose="02020603050405020304" pitchFamily="18" charset="0"/>
              </a:rPr>
              <a:t>GI Influencers: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70F0F"/>
                </a:solidFill>
                <a:cs typeface="Times New Roman" panose="02020603050405020304" pitchFamily="18" charset="0"/>
              </a:rPr>
              <a:t>cooking methods</a:t>
            </a:r>
            <a:r>
              <a:rPr lang="en-US" altLang="en-US" sz="2000" dirty="0">
                <a:cs typeface="Times New Roman" panose="02020603050405020304" pitchFamily="18" charset="0"/>
              </a:rPr>
              <a:t> (longer cooking increases GI of pasta, rice, etc.)</a:t>
            </a:r>
          </a:p>
          <a:p>
            <a:pPr>
              <a:buClr>
                <a:srgbClr val="C728AD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C728AD"/>
                </a:solidFill>
                <a:cs typeface="Times New Roman" panose="02020603050405020304" pitchFamily="18" charset="0"/>
              </a:rPr>
              <a:t>processing levels</a:t>
            </a:r>
            <a:r>
              <a:rPr lang="en-US" altLang="en-US" sz="2000" dirty="0">
                <a:cs typeface="Times New Roman" panose="02020603050405020304" pitchFamily="18" charset="0"/>
              </a:rPr>
              <a:t> (smaller particle sizes increase the GI of flours, other grains)</a:t>
            </a:r>
          </a:p>
          <a:p>
            <a:pPr>
              <a:buClr>
                <a:srgbClr val="3733CA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3733CA"/>
                </a:solidFill>
                <a:cs typeface="Times New Roman" panose="02020603050405020304" pitchFamily="18" charset="0"/>
              </a:rPr>
              <a:t>content of fiber, fat, and protein</a:t>
            </a:r>
            <a:r>
              <a:rPr lang="en-US" altLang="en-US" sz="2000" dirty="0">
                <a:cs typeface="Times New Roman" panose="02020603050405020304" pitchFamily="18" charset="0"/>
              </a:rPr>
              <a:t> in the overall meal (all tend to reduce the GI)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25CB99"/>
                </a:solidFill>
                <a:cs typeface="Times New Roman" panose="02020603050405020304" pitchFamily="18" charset="0"/>
              </a:rPr>
              <a:t>ripeness of fruit</a:t>
            </a:r>
            <a:r>
              <a:rPr lang="en-US" altLang="en-US" sz="2000" dirty="0">
                <a:cs typeface="Times New Roman" panose="02020603050405020304" pitchFamily="18" charset="0"/>
              </a:rPr>
              <a:t> (riper = a lower GI)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70F0F"/>
                </a:solidFill>
                <a:cs typeface="Times New Roman" panose="02020603050405020304" pitchFamily="18" charset="0"/>
              </a:rPr>
              <a:t>physical form</a:t>
            </a:r>
            <a:r>
              <a:rPr lang="en-US" altLang="en-US" sz="2000" dirty="0">
                <a:cs typeface="Times New Roman" panose="02020603050405020304" pitchFamily="18" charset="0"/>
              </a:rPr>
              <a:t> of the food (applesauce = 25% higher GI than whole apple)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proportion of </a:t>
            </a:r>
            <a:r>
              <a:rPr lang="en-US" altLang="en-US" sz="2000" dirty="0">
                <a:solidFill>
                  <a:srgbClr val="C728AD"/>
                </a:solidFill>
                <a:cs typeface="Times New Roman" panose="02020603050405020304" pitchFamily="18" charset="0"/>
              </a:rPr>
              <a:t>different carbohydrate types</a:t>
            </a:r>
            <a:r>
              <a:rPr lang="en-US" altLang="en-US" sz="2000" dirty="0">
                <a:cs typeface="Times New Roman" panose="02020603050405020304" pitchFamily="18" charset="0"/>
              </a:rPr>
              <a:t> in a single food (rice can have different levels of amylose—a slowly digested carb—versus amylopectin—a rapidly digested carb)</a:t>
            </a:r>
          </a:p>
          <a:p>
            <a:pPr>
              <a:buClr>
                <a:srgbClr val="3733CA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3733CA"/>
                </a:solidFill>
                <a:cs typeface="Times New Roman" panose="02020603050405020304" pitchFamily="18" charset="0"/>
              </a:rPr>
              <a:t>shape</a:t>
            </a:r>
            <a:r>
              <a:rPr lang="en-US" altLang="en-US" sz="2000" dirty="0">
                <a:cs typeface="Times New Roman" panose="02020603050405020304" pitchFamily="18" charset="0"/>
              </a:rPr>
              <a:t> of the food (</a:t>
            </a:r>
            <a:r>
              <a:rPr lang="en-US" altLang="en-US" sz="1600" dirty="0">
                <a:cs typeface="Times New Roman" panose="02020603050405020304" pitchFamily="18" charset="0"/>
              </a:rPr>
              <a:t>68 for macaroni / 45 for spaghetti / 68 for thick linguine / 87 for thin linguini</a:t>
            </a:r>
            <a:r>
              <a:rPr lang="en-US" altLang="en-US" sz="2000" dirty="0">
                <a:cs typeface="Times New Roman" panose="02020603050405020304" pitchFamily="18" charset="0"/>
              </a:rPr>
              <a:t>)</a:t>
            </a:r>
          </a:p>
          <a:p>
            <a:pPr>
              <a:buClr>
                <a:srgbClr val="25CB99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25CB99"/>
                </a:solidFill>
                <a:cs typeface="Times New Roman" panose="02020603050405020304" pitchFamily="18" charset="0"/>
              </a:rPr>
              <a:t>processing methods</a:t>
            </a:r>
            <a:r>
              <a:rPr lang="en-US" altLang="en-US" sz="2000" dirty="0">
                <a:cs typeface="Times New Roman" panose="02020603050405020304" pitchFamily="18" charset="0"/>
              </a:rPr>
              <a:t> (“more” processed increase blood-sugar levels faster)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70F0F"/>
                </a:solidFill>
                <a:cs typeface="Times New Roman" panose="02020603050405020304" pitchFamily="18" charset="0"/>
              </a:rPr>
              <a:t>preparation methods</a:t>
            </a:r>
            <a:r>
              <a:rPr lang="en-US" altLang="en-US" sz="2000" dirty="0">
                <a:cs typeface="Times New Roman" panose="02020603050405020304" pitchFamily="18" charset="0"/>
              </a:rPr>
              <a:t> (amount of heat/water used in cooking, time of cooking, size into which the food particles are chopped prior to cooking)…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 dirty="0">
              <a:cs typeface="Times New Roman" panose="02020603050405020304" pitchFamily="18" charset="0"/>
            </a:endParaRPr>
          </a:p>
          <a:p>
            <a:r>
              <a:rPr lang="en-US" altLang="en-US" sz="1800" dirty="0">
                <a:cs typeface="Times New Roman" panose="02020603050405020304" pitchFamily="18" charset="0"/>
              </a:rPr>
              <a:t>American Diabetes Association, American Heart Association, American Dietetics Association do not recommend using GI values</a:t>
            </a:r>
          </a:p>
        </p:txBody>
      </p:sp>
    </p:spTree>
    <p:extLst>
      <p:ext uri="{BB962C8B-B14F-4D97-AF65-F5344CB8AC3E}">
        <p14:creationId xmlns:p14="http://schemas.microsoft.com/office/powerpoint/2010/main" val="1873030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82BF3849-09A2-6B4E-AEE7-456A117279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5750" y="-3175"/>
            <a:ext cx="9118600" cy="17272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600"/>
              <a:t>Eat right, exercise, and </a:t>
            </a:r>
            <a:r>
              <a:rPr lang="en-US" altLang="en-US" sz="3600" i="1"/>
              <a:t>still</a:t>
            </a:r>
            <a:r>
              <a:rPr lang="en-US" altLang="en-US" sz="3600"/>
              <a:t> gain weight - Why?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C9759EF7-E14D-8346-9974-DF09B5F1A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1675" y="1346200"/>
            <a:ext cx="7831138" cy="49911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pPr>
              <a:buFont typeface="Lucida Grande" panose="020B0600040502020204" pitchFamily="34" charset="0"/>
              <a:buNone/>
            </a:pPr>
            <a:r>
              <a:rPr lang="en-US" altLang="en-US" sz="2400" b="1" dirty="0">
                <a:solidFill>
                  <a:srgbClr val="C50C0C"/>
                </a:solidFill>
              </a:rPr>
              <a:t>Habit</a:t>
            </a:r>
            <a:r>
              <a:rPr lang="en-US" altLang="en-US" sz="2400" b="1" dirty="0">
                <a:solidFill>
                  <a:srgbClr val="C50C0C"/>
                </a:solidFill>
                <a:ea typeface="ヒラギノ明朝 Pro W6" panose="02020300000000000000" pitchFamily="18" charset="-128"/>
              </a:rPr>
              <a:t>					</a:t>
            </a:r>
            <a:r>
              <a:rPr lang="en-US" altLang="en-US" sz="2400" b="1" dirty="0">
                <a:solidFill>
                  <a:srgbClr val="C50C0C"/>
                </a:solidFill>
              </a:rPr>
              <a:t>Change in Obesity Risk</a:t>
            </a:r>
            <a:endParaRPr lang="en-US" altLang="en-US" sz="2400" b="1" dirty="0">
              <a:solidFill>
                <a:srgbClr val="C50C0C"/>
              </a:solidFill>
              <a:ea typeface="ヒラギノ明朝 Pro W6" panose="02020300000000000000" pitchFamily="18" charset="-128"/>
            </a:endParaRPr>
          </a:p>
          <a:p>
            <a:r>
              <a:rPr lang="en-US" altLang="en-US" sz="2400" dirty="0"/>
              <a:t>Eat 1+ midday snack					-39%</a:t>
            </a:r>
          </a:p>
          <a:p>
            <a:r>
              <a:rPr lang="en-US" altLang="en-US" sz="2400" dirty="0"/>
              <a:t>Eat dinner as biggest meal				+6%</a:t>
            </a:r>
          </a:p>
          <a:p>
            <a:r>
              <a:rPr lang="en-US" altLang="en-US" sz="2400" dirty="0"/>
              <a:t>Wait 3+ </a:t>
            </a:r>
            <a:r>
              <a:rPr lang="en-US" altLang="en-US" sz="2400" dirty="0" err="1"/>
              <a:t>hrs</a:t>
            </a:r>
            <a:r>
              <a:rPr lang="en-US" altLang="en-US" sz="2400" dirty="0"/>
              <a:t> to eat breakfast				+43%</a:t>
            </a:r>
          </a:p>
          <a:p>
            <a:r>
              <a:rPr lang="en-US" altLang="en-US" sz="2400" dirty="0"/>
              <a:t>Eat 1/3+ of meals out				+69%</a:t>
            </a:r>
          </a:p>
          <a:p>
            <a:r>
              <a:rPr lang="en-US" altLang="en-US" sz="2400" dirty="0"/>
              <a:t>Go to bed “hungry” (3+ </a:t>
            </a:r>
            <a:r>
              <a:rPr lang="en-US" altLang="en-US" sz="2400" dirty="0" err="1"/>
              <a:t>hrs</a:t>
            </a:r>
            <a:r>
              <a:rPr lang="en-US" altLang="en-US" sz="2400" dirty="0"/>
              <a:t> after last eating)	+101%</a:t>
            </a:r>
          </a:p>
          <a:p>
            <a:r>
              <a:rPr lang="en-US" altLang="en-US" sz="2400" dirty="0"/>
              <a:t>Eat breakfast out					+137%</a:t>
            </a:r>
          </a:p>
          <a:p>
            <a:r>
              <a:rPr lang="en-US" altLang="en-US" sz="2400" dirty="0"/>
              <a:t>Not eating breakfast at all				+450%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A55FFB6-0BAD-5648-BFC8-C3ACECB1779F}"/>
              </a:ext>
            </a:extLst>
          </p:cNvPr>
          <p:cNvSpPr>
            <a:spLocks/>
          </p:cNvSpPr>
          <p:nvPr/>
        </p:nvSpPr>
        <p:spPr bwMode="auto">
          <a:xfrm>
            <a:off x="3975548" y="6535351"/>
            <a:ext cx="56855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dirty="0">
                <a:cs typeface="Times New Roman" panose="02020603050405020304" pitchFamily="18" charset="0"/>
              </a:rPr>
              <a:t>University of Massachusetts - Survey of 500 men &amp; women</a:t>
            </a:r>
          </a:p>
        </p:txBody>
      </p:sp>
    </p:spTree>
    <p:extLst>
      <p:ext uri="{BB962C8B-B14F-4D97-AF65-F5344CB8AC3E}">
        <p14:creationId xmlns:p14="http://schemas.microsoft.com/office/powerpoint/2010/main" val="90801509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>
            <a:extLst>
              <a:ext uri="{FF2B5EF4-FFF2-40B4-BE49-F238E27FC236}">
                <a16:creationId xmlns:a16="http://schemas.microsoft.com/office/drawing/2014/main" id="{BB31499B-03C8-F046-8370-D65B793DC0B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4" y="109537"/>
            <a:ext cx="7772400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16B7E8-A0EC-3E4A-890A-ED0AAD9748F6}"/>
              </a:ext>
            </a:extLst>
          </p:cNvPr>
          <p:cNvSpPr txBox="1"/>
          <p:nvPr/>
        </p:nvSpPr>
        <p:spPr>
          <a:xfrm>
            <a:off x="6602896" y="437322"/>
            <a:ext cx="500284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Research-Supported benefits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Heart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Alzheimer’s/Dementia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Obesity / Diabetes</a:t>
            </a:r>
          </a:p>
        </p:txBody>
      </p:sp>
    </p:spTree>
    <p:extLst>
      <p:ext uri="{BB962C8B-B14F-4D97-AF65-F5344CB8AC3E}">
        <p14:creationId xmlns:p14="http://schemas.microsoft.com/office/powerpoint/2010/main" val="262597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20C26A9B-7CEC-6142-BD8F-352BC97CDF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839200" cy="16002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b="1"/>
              <a:t>National Weight Control Registry</a:t>
            </a:r>
            <a:endParaRPr lang="en-US" altLang="en-US" b="1">
              <a:ea typeface="ヒラギノ明朝 Pro W6" panose="02020300000000000000" pitchFamily="18" charset="-128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06F07E87-2589-7942-83B6-1BD5062D0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599" y="1828800"/>
            <a:ext cx="11025809" cy="47625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Database of 3,000+ </a:t>
            </a:r>
            <a:r>
              <a:rPr lang="en-US" altLang="en-US" sz="2400" b="1" dirty="0">
                <a:solidFill>
                  <a:srgbClr val="3733CA"/>
                </a:solidFill>
              </a:rPr>
              <a:t>“successful losers”</a:t>
            </a:r>
            <a:endParaRPr lang="en-US" altLang="en-US" sz="2400" b="1" dirty="0">
              <a:solidFill>
                <a:srgbClr val="3733CA"/>
              </a:solidFill>
              <a:ea typeface="ヒラギノ明朝 Pro W6" panose="02020300000000000000" pitchFamily="18" charset="-128"/>
            </a:endParaRPr>
          </a:p>
          <a:p>
            <a:pPr marL="782638" lvl="1"/>
            <a:r>
              <a:rPr lang="en-US" altLang="en-US" sz="1800" dirty="0"/>
              <a:t>30lb. weight loss maintained for 1+ years (avg. = 66lbs)</a:t>
            </a:r>
          </a:p>
          <a:p>
            <a:pPr marL="782638" lvl="1"/>
            <a:r>
              <a:rPr lang="en-US" altLang="en-US" sz="1800" b="1" dirty="0"/>
              <a:t>60-80 min/day of physical activity</a:t>
            </a:r>
          </a:p>
          <a:p>
            <a:pPr marL="782638" lvl="1"/>
            <a:r>
              <a:rPr lang="en-US" altLang="en-US" sz="1800" b="1" dirty="0"/>
              <a:t>1500-1800 calories/day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Get a buddy!</a:t>
            </a:r>
          </a:p>
          <a:p>
            <a:pPr marL="782638" lvl="1"/>
            <a:r>
              <a:rPr lang="en-US" altLang="en-US" sz="1800" dirty="0"/>
              <a:t>Participating with friends = </a:t>
            </a:r>
            <a:r>
              <a:rPr lang="en-US" altLang="en-US" sz="1800" b="1" i="1" dirty="0">
                <a:solidFill>
                  <a:srgbClr val="F70F0F"/>
                </a:solidFill>
              </a:rPr>
              <a:t>33% more weight loss</a:t>
            </a:r>
            <a:r>
              <a:rPr lang="en-US" altLang="en-US" sz="1800" dirty="0"/>
              <a:t> and 2-3x better maintenance (versus solo dieters)</a:t>
            </a:r>
          </a:p>
          <a:p>
            <a:pPr marL="782638" lvl="1"/>
            <a:r>
              <a:rPr lang="en-US" altLang="en-US" sz="1800" dirty="0"/>
              <a:t>E-mail correspondence = </a:t>
            </a:r>
            <a:r>
              <a:rPr lang="en-US" altLang="en-US" sz="1800" b="1" i="1" dirty="0">
                <a:solidFill>
                  <a:srgbClr val="F70F0F"/>
                </a:solidFill>
              </a:rPr>
              <a:t>doubles</a:t>
            </a:r>
            <a:r>
              <a:rPr lang="en-US" altLang="en-US" sz="1800" dirty="0"/>
              <a:t> your weight loss </a:t>
            </a:r>
            <a:r>
              <a:rPr lang="en-US" altLang="en-US" sz="1400" dirty="0"/>
              <a:t>(JAMA, April  2003)</a:t>
            </a:r>
          </a:p>
        </p:txBody>
      </p:sp>
    </p:spTree>
    <p:extLst>
      <p:ext uri="{BB962C8B-B14F-4D97-AF65-F5344CB8AC3E}">
        <p14:creationId xmlns:p14="http://schemas.microsoft.com/office/powerpoint/2010/main" val="1672185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972</Words>
  <Application>Microsoft Macintosh PowerPoint</Application>
  <PresentationFormat>Widescreen</PresentationFormat>
  <Paragraphs>131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Aller</vt:lpstr>
      <vt:lpstr>Arial</vt:lpstr>
      <vt:lpstr>Calibri</vt:lpstr>
      <vt:lpstr>Calibri Light</vt:lpstr>
      <vt:lpstr>Garamond</vt:lpstr>
      <vt:lpstr>Lucida Grande</vt:lpstr>
      <vt:lpstr>Times New Roman</vt:lpstr>
      <vt:lpstr>Office Theme</vt:lpstr>
      <vt:lpstr>Project B3 PILOT  Nutrition</vt:lpstr>
      <vt:lpstr>PowerPoint Presentation</vt:lpstr>
      <vt:lpstr>Topic Schedule </vt:lpstr>
      <vt:lpstr>Best Diet?</vt:lpstr>
      <vt:lpstr>Tufts Study</vt:lpstr>
      <vt:lpstr>PowerPoint Presentation</vt:lpstr>
      <vt:lpstr>Eat right, exercise, and still gain weight - Why?</vt:lpstr>
      <vt:lpstr>PowerPoint Presentation</vt:lpstr>
      <vt:lpstr>National Weight Control Registry</vt:lpstr>
      <vt:lpstr>How effective is exercise for weight control?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Thyroid support</vt:lpstr>
      <vt:lpstr>PowerPoint Presentation</vt:lpstr>
      <vt:lpstr>PowerPoint Presentation</vt:lpstr>
      <vt:lpstr>PowerPoint Presentation</vt:lpstr>
      <vt:lpstr>Fight Stress with Fish</vt:lpstr>
      <vt:lpstr>An Apple a Day to Keep the Weight Away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Weiher</dc:creator>
  <cp:lastModifiedBy>Shawn Talbott</cp:lastModifiedBy>
  <cp:revision>13</cp:revision>
  <dcterms:created xsi:type="dcterms:W3CDTF">2017-09-11T19:24:11Z</dcterms:created>
  <dcterms:modified xsi:type="dcterms:W3CDTF">2018-12-13T22:47:02Z</dcterms:modified>
</cp:coreProperties>
</file>