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3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  <p:sldMasterId id="2147483685" r:id="rId4"/>
    <p:sldMasterId id="2147483709" r:id="rId5"/>
    <p:sldMasterId id="2147483734" r:id="rId6"/>
    <p:sldMasterId id="2147483755" r:id="rId7"/>
    <p:sldMasterId id="2147483806" r:id="rId8"/>
    <p:sldMasterId id="2147483820" r:id="rId9"/>
    <p:sldMasterId id="2147483833" r:id="rId10"/>
    <p:sldMasterId id="2147483869" r:id="rId11"/>
    <p:sldMasterId id="2147483882" r:id="rId12"/>
    <p:sldMasterId id="2147483895" r:id="rId13"/>
    <p:sldMasterId id="2147483908" r:id="rId14"/>
    <p:sldMasterId id="2147483921" r:id="rId15"/>
    <p:sldMasterId id="2147483934" r:id="rId16"/>
    <p:sldMasterId id="2147483948" r:id="rId17"/>
    <p:sldMasterId id="2147483998" r:id="rId18"/>
    <p:sldMasterId id="2147484023" r:id="rId19"/>
    <p:sldMasterId id="2147484036" r:id="rId20"/>
    <p:sldMasterId id="2147484049" r:id="rId21"/>
    <p:sldMasterId id="2147484078" r:id="rId22"/>
    <p:sldMasterId id="2147484090" r:id="rId23"/>
    <p:sldMasterId id="2147484103" r:id="rId24"/>
    <p:sldMasterId id="2147484116" r:id="rId25"/>
  </p:sldMasterIdLst>
  <p:notesMasterIdLst>
    <p:notesMasterId r:id="rId87"/>
  </p:notesMasterIdLst>
  <p:sldIdLst>
    <p:sldId id="728" r:id="rId26"/>
    <p:sldId id="729" r:id="rId27"/>
    <p:sldId id="637" r:id="rId28"/>
    <p:sldId id="636" r:id="rId29"/>
    <p:sldId id="726" r:id="rId30"/>
    <p:sldId id="638" r:id="rId31"/>
    <p:sldId id="639" r:id="rId32"/>
    <p:sldId id="724" r:id="rId33"/>
    <p:sldId id="725" r:id="rId34"/>
    <p:sldId id="730" r:id="rId35"/>
    <p:sldId id="731" r:id="rId36"/>
    <p:sldId id="642" r:id="rId37"/>
    <p:sldId id="641" r:id="rId38"/>
    <p:sldId id="643" r:id="rId39"/>
    <p:sldId id="533" r:id="rId40"/>
    <p:sldId id="586" r:id="rId41"/>
    <p:sldId id="644" r:id="rId42"/>
    <p:sldId id="645" r:id="rId43"/>
    <p:sldId id="646" r:id="rId44"/>
    <p:sldId id="614" r:id="rId45"/>
    <p:sldId id="545" r:id="rId46"/>
    <p:sldId id="617" r:id="rId47"/>
    <p:sldId id="524" r:id="rId48"/>
    <p:sldId id="528" r:id="rId49"/>
    <p:sldId id="552" r:id="rId50"/>
    <p:sldId id="618" r:id="rId51"/>
    <p:sldId id="264" r:id="rId52"/>
    <p:sldId id="581" r:id="rId53"/>
    <p:sldId id="262" r:id="rId54"/>
    <p:sldId id="558" r:id="rId55"/>
    <p:sldId id="622" r:id="rId56"/>
    <p:sldId id="577" r:id="rId57"/>
    <p:sldId id="580" r:id="rId58"/>
    <p:sldId id="560" r:id="rId59"/>
    <p:sldId id="604" r:id="rId60"/>
    <p:sldId id="490" r:id="rId61"/>
    <p:sldId id="627" r:id="rId62"/>
    <p:sldId id="505" r:id="rId63"/>
    <p:sldId id="623" r:id="rId64"/>
    <p:sldId id="373" r:id="rId65"/>
    <p:sldId id="382" r:id="rId66"/>
    <p:sldId id="392" r:id="rId67"/>
    <p:sldId id="647" r:id="rId68"/>
    <p:sldId id="648" r:id="rId69"/>
    <p:sldId id="649" r:id="rId70"/>
    <p:sldId id="650" r:id="rId71"/>
    <p:sldId id="651" r:id="rId72"/>
    <p:sldId id="652" r:id="rId73"/>
    <p:sldId id="653" r:id="rId74"/>
    <p:sldId id="654" r:id="rId75"/>
    <p:sldId id="659" r:id="rId76"/>
    <p:sldId id="660" r:id="rId77"/>
    <p:sldId id="734" r:id="rId78"/>
    <p:sldId id="661" r:id="rId79"/>
    <p:sldId id="631" r:id="rId80"/>
    <p:sldId id="665" r:id="rId81"/>
    <p:sldId id="721" r:id="rId82"/>
    <p:sldId id="666" r:id="rId83"/>
    <p:sldId id="733" r:id="rId84"/>
    <p:sldId id="735" r:id="rId85"/>
    <p:sldId id="727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6699"/>
    <a:srgbClr val="2B59F3"/>
    <a:srgbClr val="2953DB"/>
    <a:srgbClr val="274EC6"/>
    <a:srgbClr val="000086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4"/>
    <p:restoredTop sz="94391" autoAdjust="0"/>
  </p:normalViewPr>
  <p:slideViewPr>
    <p:cSldViewPr snapToGrid="0" snapToObjects="1">
      <p:cViewPr varScale="1">
        <p:scale>
          <a:sx n="101" d="100"/>
          <a:sy n="101" d="100"/>
        </p:scale>
        <p:origin x="13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0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FA2F-99A5-9545-BDE1-7D897CF793AF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BEAF7-AB13-F24B-A4D7-C57A5F53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726B0-B172-E54E-8801-DE2D273EDC4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26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7D842-9BCF-F046-AF44-02C0027EB0B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8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95541-4004-49D3-9090-04B889403AF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039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make sure that</a:t>
            </a:r>
            <a:r>
              <a:rPr lang="en-US" baseline="0" dirty="0"/>
              <a:t> on the two mouse </a:t>
            </a:r>
            <a:r>
              <a:rPr lang="en-US" baseline="0" dirty="0" err="1"/>
              <a:t>ppts</a:t>
            </a:r>
            <a:r>
              <a:rPr lang="en-US" baseline="0" dirty="0"/>
              <a:t>, the mice and the headings are in exactly the same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8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Gut feelings and gut based decisions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EAF7-AB13-F24B-A4D7-C57A5F53BFD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82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9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9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9.jpe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2.jpe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9.jpe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9.jpe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5.jpe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9.jpe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9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3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54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128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87653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17359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066801"/>
            <a:ext cx="4344988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44" y="1066801"/>
            <a:ext cx="4346575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91285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79980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71931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4057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6650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122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23386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97009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1"/>
            <a:ext cx="22098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86" y="1"/>
            <a:ext cx="6481763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9837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78" y="5577679"/>
            <a:ext cx="170522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41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1339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3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D0AEF-AC61-44BE-B018-77FD962BC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3070798" y="6357726"/>
            <a:ext cx="840836" cy="354831"/>
          </a:xfrm>
          <a:prstGeom prst="rect">
            <a:avLst/>
          </a:prstGeom>
        </p:spPr>
      </p:pic>
      <p:pic>
        <p:nvPicPr>
          <p:cNvPr id="6" name="Picture 5" descr="footer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3911633" y="6357726"/>
            <a:ext cx="2161571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852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66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0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0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2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41877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9470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7193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74946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72955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37444" y="365126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8650" y="2003426"/>
            <a:ext cx="78867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3C03B-62D6-4521-83C7-86876ADD7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3070798" y="6357726"/>
            <a:ext cx="840836" cy="354831"/>
          </a:xfrm>
          <a:prstGeom prst="rect">
            <a:avLst/>
          </a:prstGeom>
        </p:spPr>
      </p:pic>
      <p:pic>
        <p:nvPicPr>
          <p:cNvPr id="15" name="Picture 14" descr="footer.png">
            <a:extLst>
              <a:ext uri="{FF2B5EF4-FFF2-40B4-BE49-F238E27FC236}">
                <a16:creationId xmlns:a16="http://schemas.microsoft.com/office/drawing/2014/main" id="{A71C7B26-170B-4959-9EEE-188633C02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3911633" y="6357726"/>
            <a:ext cx="2161571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16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511564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6114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45685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299207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87734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0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785383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74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74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8162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8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3309-FEE7-3A4B-83ED-53F7E4B01B0A}" type="datetimeFigureOut">
              <a:rPr lang="en-US"/>
              <a:pPr>
                <a:defRPr/>
              </a:pPr>
              <a:t>5/31/18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3F1A-B31F-E947-A571-3EEA3143F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46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81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5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5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99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3166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5428-0466-294B-B95D-CC256CFDEB7D}" type="datetimeFigureOut">
              <a:rPr lang="en-US"/>
              <a:pPr>
                <a:defRPr/>
              </a:pPr>
              <a:t>5/31/18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E3DE3-9852-6843-A8D4-E0F4E0FE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0094979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217564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23409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78314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54955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960427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606746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07028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919143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72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1715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9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2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6224-7195-3D42-A4CA-EC72957E4342}" type="datetimeFigureOut">
              <a:rPr lang="en-US"/>
              <a:pPr>
                <a:defRPr/>
              </a:pPr>
              <a:t>5/31/18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53B7-15F2-3445-88D3-F518D695C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554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4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4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9135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5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4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5186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39704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27900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082653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0680538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25959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369258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86687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56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6ED2C-C706-410A-9244-A958FF4B62F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54AEF-19FE-491A-B2D5-1F7BBBAE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153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459211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2937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860107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1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1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1336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1041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1041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5" y="5601041"/>
            <a:ext cx="898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09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4491703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6908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795226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432782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92610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23146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70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52395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5429223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64198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1914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95500" cy="3875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3446" y="274638"/>
            <a:ext cx="3231654" cy="3875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5427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6"/>
            <a:ext cx="4114800" cy="3231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265212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412876"/>
            <a:ext cx="8382000" cy="471924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0323117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3" y="5577228"/>
            <a:ext cx="1704975" cy="118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616348"/>
            <a:ext cx="3468688" cy="11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52068"/>
            <a:ext cx="819150" cy="104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1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667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688103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387271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95144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66027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790357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70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70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72090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441927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102554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400521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12716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496" y="1413040"/>
            <a:ext cx="4810547" cy="2763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108840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312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312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924999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0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2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4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4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797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18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6" y="5664244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7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99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96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52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21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21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1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604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91" y="5438938"/>
            <a:ext cx="1674922" cy="126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4" y="5499940"/>
            <a:ext cx="35687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111711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8140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48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364315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06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70838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6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470066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23426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1385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981639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13901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2898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72530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8378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5614" y="1412876"/>
            <a:ext cx="4507387" cy="2699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481194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7367" y="230189"/>
            <a:ext cx="2957733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063973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566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1564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2040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1307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9482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43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758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303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60451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6973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16635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004865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3310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415183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651864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068827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30316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6410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095629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810881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411522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746795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00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63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3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50863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5" y="5438775"/>
            <a:ext cx="1674813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5500688"/>
            <a:ext cx="356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22288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135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171748"/>
      </p:ext>
    </p:extLst>
  </p:cSld>
  <p:clrMapOvr>
    <a:masterClrMapping/>
  </p:clrMapOvr>
  <p:transition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188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30188"/>
            <a:ext cx="6134100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2972"/>
            <a:ext cx="8229600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412875"/>
            <a:ext cx="8382000" cy="43858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51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390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78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713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235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822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414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816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00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07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48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12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310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439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228625" y="5600700"/>
            <a:ext cx="2784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5600700"/>
            <a:ext cx="356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30915"/>
          </a:xfrm>
        </p:spPr>
        <p:txBody>
          <a:bodyPr/>
          <a:lstStyle>
            <a:lvl1pPr marL="0" indent="0" algn="ctr">
              <a:buFontTx/>
              <a:buNone/>
              <a:defRPr sz="3600" smtClean="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5062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13"/>
            <a:ext cx="6400800" cy="44242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54015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23486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69359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665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1541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69302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0839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2731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88490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919" y="1412880"/>
            <a:ext cx="4298099" cy="2913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860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7359" y="230239"/>
            <a:ext cx="3157788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0074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98918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83916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23634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363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23865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93710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7579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63549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8050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2001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22210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55805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80166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43763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06668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9510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3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60835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81381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40148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5027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74287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0167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7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51150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56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56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30874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13" y="5664200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1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662616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5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50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6632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1391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19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7214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4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734260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12659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750928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63349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7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702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79533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61806" y="1412876"/>
            <a:ext cx="4401204" cy="2961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46436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30239"/>
            <a:ext cx="2095500" cy="331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5626" y="230239"/>
            <a:ext cx="3699474" cy="331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1921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6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" descr="cnslogo_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/>
          <a:stretch>
            <a:fillRect/>
          </a:stretch>
        </p:blipFill>
        <p:spPr bwMode="auto">
          <a:xfrm>
            <a:off x="469949" y="5664202"/>
            <a:ext cx="25320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GSOM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5592772"/>
            <a:ext cx="34686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D_60logo_final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6" y="5662617"/>
            <a:ext cx="8191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Placeholder 2"/>
          <p:cNvSpPr>
            <a:spLocks noGrp="1"/>
          </p:cNvSpPr>
          <p:nvPr>
            <p:ph type="subTitle" idx="1"/>
          </p:nvPr>
        </p:nvSpPr>
        <p:spPr>
          <a:xfrm>
            <a:off x="923926" y="3314700"/>
            <a:ext cx="7296150" cy="560410"/>
          </a:xfrm>
        </p:spPr>
        <p:txBody>
          <a:bodyPr/>
          <a:lstStyle>
            <a:lvl1pPr marL="0" indent="0" algn="ctr">
              <a:buFontTx/>
              <a:buNone/>
              <a:defRPr sz="3800">
                <a:solidFill>
                  <a:srgbClr val="4D4D4D"/>
                </a:solidFill>
                <a:ea typeface="ＭＳ Ｐゴシック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825566"/>
            <a:ext cx="7772400" cy="1470025"/>
          </a:xfrm>
        </p:spPr>
        <p:txBody>
          <a:bodyPr/>
          <a:lstStyle>
            <a:lvl1pPr>
              <a:defRPr>
                <a:ea typeface="ＭＳ Ｐゴシック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57421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471924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9" indent="0" algn="ctr">
              <a:buNone/>
              <a:defRPr/>
            </a:lvl3pPr>
            <a:lvl4pPr marL="1371463" indent="0" algn="ctr">
              <a:buNone/>
              <a:defRPr/>
            </a:lvl4pPr>
            <a:lvl5pPr marL="1828618" indent="0" algn="ctr">
              <a:buNone/>
              <a:defRPr/>
            </a:lvl5pPr>
            <a:lvl6pPr marL="2285772" indent="0" algn="ctr">
              <a:buNone/>
              <a:defRPr/>
            </a:lvl6pPr>
            <a:lvl7pPr marL="2742926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69394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56485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11956"/>
            <a:ext cx="7772400" cy="29495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8" indent="0">
              <a:buNone/>
              <a:defRPr sz="1400"/>
            </a:lvl5pPr>
            <a:lvl6pPr marL="2285772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91270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14800" cy="26830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5079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0065"/>
            <a:ext cx="4040188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470065"/>
            <a:ext cx="4041775" cy="7048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6"/>
            <a:ext cx="4041775" cy="2327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3909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778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57920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3083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9"/>
            <a:ext cx="3008313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15081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7192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20646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148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3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3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3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3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2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2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23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11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25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2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58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image" Target="../media/image3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theme" Target="../theme/theme2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7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image" Target="../media/image3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9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8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4FD1F-F953-7E47-BE3B-0595ACC9F5A3}" type="datetimeFigureOut">
              <a:rPr lang="en-US" smtClean="0"/>
              <a:t>5/31/18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0951-0CD8-2A47-9177-9F31F5DC2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31" r:id="rId12"/>
    <p:sldLayoutId id="214748413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B_hor_BW_xsm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2658" y="6491288"/>
            <a:ext cx="1260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8" descr="bullet_web"/>
          <p:cNvPicPr>
            <a:picLocks noChangeAspect="1" noChangeArrowheads="1"/>
          </p:cNvPicPr>
          <p:nvPr/>
        </p:nvPicPr>
        <p:blipFill>
          <a:blip r:embed="rId14" cstate="print"/>
          <a:srcRect b="97313"/>
          <a:stretch>
            <a:fillRect/>
          </a:stretch>
        </p:blipFill>
        <p:spPr bwMode="auto">
          <a:xfrm>
            <a:off x="3207" y="-6350"/>
            <a:ext cx="914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1455" y="0"/>
            <a:ext cx="88312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74" y="1066801"/>
            <a:ext cx="88439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3" name="Rectangle 5"/>
          <p:cNvSpPr>
            <a:spLocks noChangeArrowheads="1"/>
          </p:cNvSpPr>
          <p:nvPr/>
        </p:nvSpPr>
        <p:spPr bwMode="auto">
          <a:xfrm>
            <a:off x="8877300" y="6148395"/>
            <a:ext cx="266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3333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91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5pPr>
      <a:lvl6pPr marL="457177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6pPr>
      <a:lvl7pPr marL="914354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7pPr>
      <a:lvl8pPr marL="1371532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8pPr>
      <a:lvl9pPr marL="1828709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Arial" charset="0"/>
        </a:defRPr>
      </a:lvl9pPr>
    </p:titleStyle>
    <p:bodyStyle>
      <a:lvl1pPr marL="228589" indent="-22858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685766" indent="-228589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rgbClr val="333333"/>
          </a:solidFill>
          <a:latin typeface="+mn-lt"/>
        </a:defRPr>
      </a:lvl2pPr>
      <a:lvl3pPr marL="1142943" indent="-228589" algn="l" rtl="0" eaLnBrk="0" fontAlgn="base" hangingPunct="0">
        <a:spcBef>
          <a:spcPct val="35000"/>
        </a:spcBef>
        <a:spcAft>
          <a:spcPct val="0"/>
        </a:spcAft>
        <a:buFont typeface="Arial" pitchFamily="34" charset="0"/>
        <a:buChar char="–"/>
        <a:defRPr sz="1600">
          <a:solidFill>
            <a:srgbClr val="333333"/>
          </a:solidFill>
          <a:latin typeface="+mn-lt"/>
        </a:defRPr>
      </a:lvl3pPr>
      <a:lvl4pPr marL="1600120" indent="-228589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rgbClr val="333333"/>
          </a:solidFill>
          <a:latin typeface="+mn-lt"/>
        </a:defRPr>
      </a:lvl4pPr>
      <a:lvl5pPr marL="2057297" indent="-228589" algn="l" rtl="0" eaLnBrk="0" fontAlgn="base" hangingPunct="0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5pPr>
      <a:lvl6pPr marL="2514474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6pPr>
      <a:lvl7pPr marL="2971651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7pPr>
      <a:lvl8pPr marL="3428829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8pPr>
      <a:lvl9pPr marL="3886006" indent="-228589" algn="l" rtl="0" fontAlgn="base">
        <a:spcBef>
          <a:spcPct val="35000"/>
        </a:spcBef>
        <a:spcAft>
          <a:spcPct val="0"/>
        </a:spcAft>
        <a:buChar char="»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6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5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20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336" y="6383866"/>
            <a:ext cx="484187" cy="4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98309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9831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83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95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8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75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87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72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0357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0035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67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79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5365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5367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354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83466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5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3492500" y="6522836"/>
            <a:ext cx="2273300" cy="276964"/>
            <a:chOff x="4306" y="4109"/>
            <a:chExt cx="1432" cy="175"/>
          </a:xfrm>
        </p:grpSpPr>
        <p:sp>
          <p:nvSpPr>
            <p:cNvPr id="1031" name="Text Box 19"/>
            <p:cNvSpPr txBox="1">
              <a:spLocks noChangeArrowheads="1"/>
            </p:cNvSpPr>
            <p:nvPr/>
          </p:nvSpPr>
          <p:spPr bwMode="auto">
            <a:xfrm>
              <a:off x="4463" y="4109"/>
              <a:ext cx="127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376FA7"/>
                  </a:solidFill>
                  <a:cs typeface="Arial" charset="0"/>
                </a:rPr>
                <a:t>The Oppenheimer Center</a:t>
              </a:r>
            </a:p>
          </p:txBody>
        </p:sp>
        <p:pic>
          <p:nvPicPr>
            <p:cNvPr id="17415" name="Picture 6" descr="Untitled-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123"/>
              <a:ext cx="17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1600" y="6"/>
            <a:ext cx="9140825" cy="153080"/>
          </a:xfrm>
          <a:prstGeom prst="rect">
            <a:avLst/>
          </a:prstGeom>
          <a:gradFill rotWithShape="1">
            <a:gsLst>
              <a:gs pos="0">
                <a:srgbClr val="4080C0"/>
              </a:gs>
              <a:gs pos="50000">
                <a:srgbClr val="FFFFFF"/>
              </a:gs>
              <a:gs pos="100000">
                <a:srgbClr val="408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800">
          <a:solidFill>
            <a:schemeClr val="bg1"/>
          </a:solidFill>
          <a:latin typeface="+mn-lt"/>
          <a:ea typeface="+mn-ea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5pPr>
      <a:lvl6pPr marL="24050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6pPr>
      <a:lvl7pPr marL="28622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7pPr>
      <a:lvl8pPr marL="33194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8pPr>
      <a:lvl9pPr marL="37766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3445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84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3" y="3"/>
            <a:ext cx="9140825" cy="15308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173" name="Line 17"/>
          <p:cNvSpPr>
            <a:spLocks noChangeShapeType="1"/>
          </p:cNvSpPr>
          <p:nvPr/>
        </p:nvSpPr>
        <p:spPr bwMode="auto">
          <a:xfrm>
            <a:off x="457200" y="632392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4978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717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0" y="6361342"/>
            <a:ext cx="466725" cy="45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8" y="6383454"/>
            <a:ext cx="484187" cy="40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452"/>
            <a:ext cx="795338" cy="4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5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7" y="6361114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5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D6574F-1970-4BA9-9439-EF1448745364}" type="slidenum">
              <a:rPr lang="en-US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8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34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0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9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26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5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69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7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6"/>
            <a:ext cx="8382000" cy="25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9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27477" y="6533801"/>
            <a:ext cx="5489046" cy="276999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2" name="Picture 23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ransition>
    <p:fade/>
  </p:transition>
  <p:txStyles>
    <p:titleStyle>
      <a:lvl1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1" fontAlgn="base" hangingPunct="1">
        <a:lnSpc>
          <a:spcPct val="95000"/>
        </a:lnSpc>
        <a:spcBef>
          <a:spcPct val="0"/>
        </a:spcBef>
        <a:spcAft>
          <a:spcPts val="12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447F-4870-474A-A794-C4A075419E6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9BCC8-0329-7044-9F01-839A8FFAA9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126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1271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36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3"/>
            <a:ext cx="7848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75" y="636111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588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/>
              <a:cs typeface="ＭＳ Ｐゴシック"/>
            </a:endParaRPr>
          </a:p>
        </p:txBody>
      </p:sp>
      <p:grpSp>
        <p:nvGrpSpPr>
          <p:cNvPr id="1029" name="Group 1"/>
          <p:cNvGrpSpPr>
            <a:grpSpLocks/>
          </p:cNvGrpSpPr>
          <p:nvPr/>
        </p:nvGrpSpPr>
        <p:grpSpPr bwMode="auto">
          <a:xfrm>
            <a:off x="1827213" y="6534150"/>
            <a:ext cx="5489575" cy="276225"/>
            <a:chOff x="2410349" y="6533798"/>
            <a:chExt cx="5489046" cy="276999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410349" y="6533798"/>
              <a:ext cx="548904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en-US" sz="1200" b="1" dirty="0">
                  <a:solidFill>
                    <a:srgbClr val="376FA7"/>
                  </a:solidFill>
                  <a:cs typeface="Arial" charset="0"/>
                </a:rPr>
                <a:t>G Oppenheimer Center for Neurobiology of Stress and Resilience</a:t>
              </a:r>
            </a:p>
          </p:txBody>
        </p:sp>
        <p:pic>
          <p:nvPicPr>
            <p:cNvPr id="1031" name="Picture 23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15558" y="6535137"/>
              <a:ext cx="328506" cy="27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7"/>
        </a:buBlip>
        <a:defRPr sz="3000">
          <a:solidFill>
            <a:schemeClr val="bg1"/>
          </a:solidFill>
          <a:latin typeface="Arial" charset="0"/>
          <a:ea typeface="MS PGothic" pitchFamily="34" charset="-128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ts val="12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MS PGothic" pitchFamily="34" charset="-128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7E25E20-2738-4055-B064-10165F9DA3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5/31/18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545AE66-4297-43F0-ADD2-ECEBD1CA94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73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7192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4580" name="Picture 23" descr="Untitled-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57" y="6545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1B3E9"/>
              </a:gs>
              <a:gs pos="50000">
                <a:srgbClr val="FFFFFF"/>
              </a:gs>
              <a:gs pos="100000">
                <a:srgbClr val="71B3E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16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5"/>
        </a:buBlip>
        <a:defRPr sz="30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6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3317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13319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2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>
              <a:solidFill>
                <a:srgbClr val="4D4D4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14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2535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>
    <p:fade/>
  </p:transition>
  <p:txStyles>
    <p:titleStyle>
      <a:lvl1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12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6075" indent="-346075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39775" indent="-277813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1413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3050" indent="-285750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6275" indent="-287338" algn="l" defTabSz="911225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30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7"/>
            <a:ext cx="784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63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36" y="6361113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383338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fade/>
  </p:transition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63" indent="-347663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363" indent="-279400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3000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638" indent="-287338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863" indent="-288925" algn="l" defTabSz="912813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7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9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31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70313" indent="-336550" algn="l" defTabSz="912813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948"/>
            <a:ext cx="8382000" cy="27638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1600" y="0"/>
            <a:ext cx="9140825" cy="152400"/>
          </a:xfrm>
          <a:prstGeom prst="rect">
            <a:avLst/>
          </a:prstGeom>
          <a:gradFill rotWithShape="1">
            <a:gsLst>
              <a:gs pos="0">
                <a:srgbClr val="7F9CCF"/>
              </a:gs>
              <a:gs pos="50000">
                <a:srgbClr val="FFFFFF"/>
              </a:gs>
              <a:gs pos="100000">
                <a:srgbClr val="7F9CC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 anchor="ctr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17"/>
          <p:cNvSpPr>
            <a:spLocks noChangeShapeType="1"/>
          </p:cNvSpPr>
          <p:nvPr/>
        </p:nvSpPr>
        <p:spPr bwMode="auto">
          <a:xfrm>
            <a:off x="457200" y="6324600"/>
            <a:ext cx="8229600" cy="0"/>
          </a:xfrm>
          <a:prstGeom prst="line">
            <a:avLst/>
          </a:prstGeom>
          <a:noFill/>
          <a:ln w="25400">
            <a:solidFill>
              <a:srgbClr val="7F9CC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1" tIns="45716" rIns="91431" bIns="45716"/>
          <a:lstStyle/>
          <a:p>
            <a:pPr defTabSz="457154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647700" y="6450026"/>
            <a:ext cx="7848600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E719C"/>
                </a:solidFill>
                <a:cs typeface="Arial" charset="0"/>
              </a:rPr>
              <a:t>The Oppenheimer Center</a:t>
            </a:r>
          </a:p>
        </p:txBody>
      </p:sp>
      <p:pic>
        <p:nvPicPr>
          <p:cNvPr id="2" name="Picture 10" descr="DGSO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39"/>
          <a:stretch>
            <a:fillRect/>
          </a:stretch>
        </p:blipFill>
        <p:spPr bwMode="auto">
          <a:xfrm>
            <a:off x="511187" y="6361180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6" descr="cnslogo_twitt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43" y="6361114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 descr="DD_60logo__small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6" y="6383340"/>
            <a:ext cx="7953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>
    <p:fade/>
  </p:transition>
  <p:txStyles>
    <p:titleStyle>
      <a:lvl1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+mj-ea"/>
          <a:cs typeface="+mj-cs"/>
        </a:defRPr>
      </a:lvl1pPr>
      <a:lvl2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2pPr>
      <a:lvl3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3pPr>
      <a:lvl4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4pPr>
      <a:lvl5pPr algn="ctr" defTabSz="912722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4080C0"/>
          </a:solidFill>
          <a:latin typeface="Arial" charset="0"/>
          <a:ea typeface="ＭＳ Ｐゴシック" charset="0"/>
          <a:cs typeface="Arial" charset="0"/>
        </a:defRPr>
      </a:lvl5pPr>
      <a:lvl6pPr marL="457154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6pPr>
      <a:lvl7pPr marL="914309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7pPr>
      <a:lvl8pPr marL="1371463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8pPr>
      <a:lvl9pPr marL="1828618" algn="l" defTabSz="912722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Arial" charset="0"/>
        </a:defRPr>
      </a:lvl9pPr>
    </p:titleStyle>
    <p:bodyStyle>
      <a:lvl1pPr marL="347628" indent="-347628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7"/>
        </a:buBlip>
        <a:defRPr sz="3200">
          <a:solidFill>
            <a:schemeClr val="bg1"/>
          </a:solidFill>
          <a:latin typeface="Arial" charset="0"/>
          <a:ea typeface="+mn-ea"/>
          <a:cs typeface="ＭＳ Ｐゴシック" charset="0"/>
        </a:defRPr>
      </a:lvl1pPr>
      <a:lvl2pPr marL="741289" indent="-279372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800">
          <a:solidFill>
            <a:schemeClr val="bg1"/>
          </a:solidFill>
          <a:latin typeface="Arial" charset="0"/>
          <a:ea typeface="+mn-ea"/>
          <a:cs typeface="ＭＳ Ｐゴシック"/>
        </a:defRPr>
      </a:lvl2pPr>
      <a:lvl3pPr marL="1142886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3pPr>
      <a:lvl4pPr marL="1544484" indent="-287309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4pPr>
      <a:lvl5pPr marL="1947667" indent="-288896" algn="l" defTabSz="912722" rtl="0" eaLnBrk="0" fontAlgn="base" hangingPunct="0">
        <a:lnSpc>
          <a:spcPct val="95000"/>
        </a:lnSpc>
        <a:spcBef>
          <a:spcPct val="0"/>
        </a:spcBef>
        <a:spcAft>
          <a:spcPct val="50000"/>
        </a:spcAft>
        <a:buBlip>
          <a:blip r:embed="rId18"/>
        </a:buBlip>
        <a:defRPr sz="2400">
          <a:solidFill>
            <a:schemeClr val="bg1"/>
          </a:solidFill>
          <a:latin typeface="Arial" charset="0"/>
          <a:ea typeface="+mn-ea"/>
          <a:cs typeface="ＭＳ Ｐゴシック"/>
        </a:defRPr>
      </a:lvl5pPr>
      <a:lvl6pPr marL="2398473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6pPr>
      <a:lvl7pPr marL="2855627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7pPr>
      <a:lvl8pPr marL="3312782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8pPr>
      <a:lvl9pPr marL="3769935" indent="-336516" algn="l" defTabSz="912722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F2F5EC-0D86-3F41-8595-2C2947FBA112}"/>
              </a:ext>
            </a:extLst>
          </p:cNvPr>
          <p:cNvSpPr txBox="1"/>
          <p:nvPr/>
        </p:nvSpPr>
        <p:spPr>
          <a:xfrm>
            <a:off x="1941402" y="3696428"/>
            <a:ext cx="541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Shawn Talbott, PhD, CNS, LDN, FACSM, FAIS, FACN</a:t>
            </a:r>
          </a:p>
          <a:p>
            <a:pPr algn="ctr"/>
            <a:r>
              <a:rPr lang="en-US" dirty="0"/>
              <a:t>Chief Science Officer, Amare Global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75EAA-3C14-7046-AFEA-7E04A61FE478}"/>
              </a:ext>
            </a:extLst>
          </p:cNvPr>
          <p:cNvSpPr txBox="1"/>
          <p:nvPr/>
        </p:nvSpPr>
        <p:spPr>
          <a:xfrm>
            <a:off x="1261911" y="2134454"/>
            <a:ext cx="6972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Food for Thought – Nutritional Psychology &amp; the Role of Nutrition in Mental Wellness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8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0FEB59C4-9CD1-1242-A31C-4F51C1DF60CD}"/>
              </a:ext>
            </a:extLst>
          </p:cNvPr>
          <p:cNvSpPr/>
          <p:nvPr/>
        </p:nvSpPr>
        <p:spPr>
          <a:xfrm>
            <a:off x="2265520" y="2182277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Depression</a:t>
            </a:r>
          </a:p>
          <a:p>
            <a:pPr algn="ctr"/>
            <a:r>
              <a:rPr lang="en-US" dirty="0"/>
              <a:t>Anxiety</a:t>
            </a:r>
          </a:p>
          <a:p>
            <a:pPr algn="ctr"/>
            <a:r>
              <a:rPr lang="en-US" dirty="0"/>
              <a:t>Stress</a:t>
            </a:r>
          </a:p>
          <a:p>
            <a:pPr algn="ctr"/>
            <a:r>
              <a:rPr lang="en-US" dirty="0"/>
              <a:t>Brain Fog</a:t>
            </a:r>
          </a:p>
          <a:p>
            <a:pPr algn="ctr"/>
            <a:r>
              <a:rPr lang="en-US" dirty="0"/>
              <a:t>Fatigue</a:t>
            </a:r>
          </a:p>
          <a:p>
            <a:pPr algn="ctr"/>
            <a:r>
              <a:rPr lang="en-US" dirty="0"/>
              <a:t>Pain</a:t>
            </a:r>
          </a:p>
          <a:p>
            <a:pPr algn="ctr"/>
            <a:r>
              <a:rPr lang="en-US" dirty="0"/>
              <a:t>Tension</a:t>
            </a:r>
          </a:p>
          <a:p>
            <a:pPr algn="ctr"/>
            <a:r>
              <a:rPr lang="en-US" dirty="0"/>
              <a:t>Irritability</a:t>
            </a:r>
          </a:p>
          <a:p>
            <a:pPr algn="ctr"/>
            <a:r>
              <a:rPr lang="en-US" dirty="0"/>
              <a:t>Burnout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1AAEA-A9B3-934C-8423-F74D1873319B}"/>
              </a:ext>
            </a:extLst>
          </p:cNvPr>
          <p:cNvSpPr txBox="1"/>
          <p:nvPr/>
        </p:nvSpPr>
        <p:spPr>
          <a:xfrm>
            <a:off x="3566077" y="1465561"/>
            <a:ext cx="17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Microbiome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48714-93D5-104E-8285-56049A98250C}"/>
              </a:ext>
            </a:extLst>
          </p:cNvPr>
          <p:cNvSpPr txBox="1"/>
          <p:nvPr/>
        </p:nvSpPr>
        <p:spPr>
          <a:xfrm>
            <a:off x="6115703" y="2718432"/>
            <a:ext cx="254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Neurotransmitters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D4445-528E-D344-9BF7-DC6EB6EAADAA}"/>
              </a:ext>
            </a:extLst>
          </p:cNvPr>
          <p:cNvSpPr txBox="1"/>
          <p:nvPr/>
        </p:nvSpPr>
        <p:spPr>
          <a:xfrm>
            <a:off x="6270520" y="4943037"/>
            <a:ext cx="223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Immune System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366A1-3860-764F-A09E-1DAC02899200}"/>
              </a:ext>
            </a:extLst>
          </p:cNvPr>
          <p:cNvSpPr txBox="1"/>
          <p:nvPr/>
        </p:nvSpPr>
        <p:spPr>
          <a:xfrm>
            <a:off x="1034387" y="2718431"/>
            <a:ext cx="133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Stressors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9E1D19-97BF-594A-9EBA-B41559FD92B3}"/>
              </a:ext>
            </a:extLst>
          </p:cNvPr>
          <p:cNvSpPr txBox="1"/>
          <p:nvPr/>
        </p:nvSpPr>
        <p:spPr>
          <a:xfrm>
            <a:off x="3476597" y="6110334"/>
            <a:ext cx="1918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Inflammation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8917B-E3C4-464D-97FF-B0204CB322A7}"/>
              </a:ext>
            </a:extLst>
          </p:cNvPr>
          <p:cNvSpPr txBox="1"/>
          <p:nvPr/>
        </p:nvSpPr>
        <p:spPr>
          <a:xfrm>
            <a:off x="1002776" y="4943035"/>
            <a:ext cx="137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Thoughts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29302C-5497-4A42-B09E-1FB761491FC8}"/>
              </a:ext>
            </a:extLst>
          </p:cNvPr>
          <p:cNvSpPr txBox="1"/>
          <p:nvPr/>
        </p:nvSpPr>
        <p:spPr>
          <a:xfrm>
            <a:off x="2010794" y="186051"/>
            <a:ext cx="5614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Multi-Factorial Problem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BB0045-2C02-414C-A0CD-27AD7A760656}"/>
              </a:ext>
            </a:extLst>
          </p:cNvPr>
          <p:cNvCxnSpPr/>
          <p:nvPr/>
        </p:nvCxnSpPr>
        <p:spPr>
          <a:xfrm flipV="1">
            <a:off x="2265520" y="1795910"/>
            <a:ext cx="991673" cy="9225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B0BA59-C4CC-CC4D-ACF1-1BC12F894AD4}"/>
              </a:ext>
            </a:extLst>
          </p:cNvPr>
          <p:cNvCxnSpPr>
            <a:cxnSpLocks/>
          </p:cNvCxnSpPr>
          <p:nvPr/>
        </p:nvCxnSpPr>
        <p:spPr>
          <a:xfrm flipH="1">
            <a:off x="1688445" y="3180096"/>
            <a:ext cx="15805" cy="17629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744112-ACD2-0749-B329-93CDE1278461}"/>
              </a:ext>
            </a:extLst>
          </p:cNvPr>
          <p:cNvCxnSpPr/>
          <p:nvPr/>
        </p:nvCxnSpPr>
        <p:spPr>
          <a:xfrm>
            <a:off x="2010794" y="5569420"/>
            <a:ext cx="1246399" cy="811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555B97-9B73-7945-B7B4-809E36870135}"/>
              </a:ext>
            </a:extLst>
          </p:cNvPr>
          <p:cNvCxnSpPr/>
          <p:nvPr/>
        </p:nvCxnSpPr>
        <p:spPr>
          <a:xfrm flipV="1">
            <a:off x="5678421" y="5530783"/>
            <a:ext cx="927279" cy="7984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D4790BE-94FE-B249-892A-6A4096ECB822}"/>
              </a:ext>
            </a:extLst>
          </p:cNvPr>
          <p:cNvCxnSpPr/>
          <p:nvPr/>
        </p:nvCxnSpPr>
        <p:spPr>
          <a:xfrm flipH="1" flipV="1">
            <a:off x="7120855" y="3180096"/>
            <a:ext cx="25757" cy="1590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93887F3-EF07-6F46-BC91-8F57031FB001}"/>
              </a:ext>
            </a:extLst>
          </p:cNvPr>
          <p:cNvCxnSpPr/>
          <p:nvPr/>
        </p:nvCxnSpPr>
        <p:spPr>
          <a:xfrm>
            <a:off x="5575390" y="1705758"/>
            <a:ext cx="1468191" cy="8757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4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3D1988-B0B9-2D4C-B516-EA2AA623E0C0}"/>
              </a:ext>
            </a:extLst>
          </p:cNvPr>
          <p:cNvSpPr txBox="1"/>
          <p:nvPr/>
        </p:nvSpPr>
        <p:spPr>
          <a:xfrm>
            <a:off x="2075507" y="-153694"/>
            <a:ext cx="57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Multi-Factorial Solution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B342EC70-90EF-5E4E-A1EE-A6892BC68C74}"/>
              </a:ext>
            </a:extLst>
          </p:cNvPr>
          <p:cNvSpPr/>
          <p:nvPr/>
        </p:nvSpPr>
        <p:spPr>
          <a:xfrm>
            <a:off x="2330233" y="1842532"/>
            <a:ext cx="4340180" cy="379926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Happiness</a:t>
            </a:r>
          </a:p>
          <a:p>
            <a:pPr algn="ctr"/>
            <a:r>
              <a:rPr lang="en-US" dirty="0"/>
              <a:t>Energy</a:t>
            </a:r>
          </a:p>
          <a:p>
            <a:pPr algn="ctr"/>
            <a:r>
              <a:rPr lang="en-US" dirty="0"/>
              <a:t>Motivation</a:t>
            </a:r>
          </a:p>
          <a:p>
            <a:pPr algn="ctr"/>
            <a:r>
              <a:rPr lang="en-US" dirty="0"/>
              <a:t>Flexibility</a:t>
            </a:r>
          </a:p>
          <a:p>
            <a:pPr algn="ctr"/>
            <a:r>
              <a:rPr lang="en-US" dirty="0"/>
              <a:t>Relaxation</a:t>
            </a:r>
          </a:p>
          <a:p>
            <a:pPr algn="ctr"/>
            <a:r>
              <a:rPr lang="en-US" dirty="0"/>
              <a:t>Calmness</a:t>
            </a:r>
          </a:p>
          <a:p>
            <a:pPr algn="ctr"/>
            <a:r>
              <a:rPr lang="en-US" dirty="0"/>
              <a:t>Clarity</a:t>
            </a:r>
          </a:p>
          <a:p>
            <a:pPr algn="ctr"/>
            <a:r>
              <a:rPr lang="en-US" dirty="0"/>
              <a:t>Vigor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EB4E7-4CBE-1F43-9235-CBEFBB22113C}"/>
              </a:ext>
            </a:extLst>
          </p:cNvPr>
          <p:cNvSpPr txBox="1"/>
          <p:nvPr/>
        </p:nvSpPr>
        <p:spPr>
          <a:xfrm>
            <a:off x="3601969" y="734536"/>
            <a:ext cx="17967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Emotional</a:t>
            </a:r>
          </a:p>
          <a:p>
            <a:pPr algn="ctr"/>
            <a:r>
              <a:rPr lang="en-US" sz="1400" dirty="0"/>
              <a:t>Self-Love/Compassion</a:t>
            </a:r>
          </a:p>
          <a:p>
            <a:pPr algn="ctr"/>
            <a:r>
              <a:rPr lang="en-US" sz="1400" dirty="0"/>
              <a:t>Gratitude</a:t>
            </a:r>
          </a:p>
          <a:p>
            <a:pPr algn="ctr"/>
            <a:r>
              <a:rPr lang="en-US" sz="1400" dirty="0"/>
              <a:t>Social Connection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219C5-BA69-8D49-87C0-46E1582AF60A}"/>
              </a:ext>
            </a:extLst>
          </p:cNvPr>
          <p:cNvSpPr txBox="1"/>
          <p:nvPr/>
        </p:nvSpPr>
        <p:spPr>
          <a:xfrm>
            <a:off x="6355600" y="2097550"/>
            <a:ext cx="12048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Physical</a:t>
            </a:r>
            <a:endParaRPr lang="en-US" sz="1400" dirty="0"/>
          </a:p>
          <a:p>
            <a:pPr algn="ctr"/>
            <a:r>
              <a:rPr lang="en-US" sz="1400" dirty="0"/>
              <a:t>GBX Diet</a:t>
            </a:r>
          </a:p>
          <a:p>
            <a:pPr algn="ctr"/>
            <a:r>
              <a:rPr lang="en-US" sz="1400" dirty="0"/>
              <a:t>Exercise</a:t>
            </a:r>
          </a:p>
          <a:p>
            <a:pPr algn="ctr"/>
            <a:r>
              <a:rPr lang="en-US" sz="1400" dirty="0"/>
              <a:t>Yoga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432E5-0530-B440-8B18-5D4CEC1E9FAA}"/>
              </a:ext>
            </a:extLst>
          </p:cNvPr>
          <p:cNvSpPr txBox="1"/>
          <p:nvPr/>
        </p:nvSpPr>
        <p:spPr>
          <a:xfrm>
            <a:off x="6355600" y="4299837"/>
            <a:ext cx="1880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Psychological</a:t>
            </a:r>
            <a:endParaRPr lang="en-US" sz="1400" dirty="0"/>
          </a:p>
          <a:p>
            <a:pPr algn="ctr"/>
            <a:r>
              <a:rPr lang="en-US" sz="1400" dirty="0"/>
              <a:t>Relaxation</a:t>
            </a:r>
          </a:p>
          <a:p>
            <a:pPr algn="ctr"/>
            <a:r>
              <a:rPr lang="en-US" sz="1400" dirty="0"/>
              <a:t>Mindfulness</a:t>
            </a:r>
          </a:p>
          <a:p>
            <a:pPr algn="ctr"/>
            <a:r>
              <a:rPr lang="en-US" sz="1400" dirty="0"/>
              <a:t>Aromatherapy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5BE581-3461-6545-8B59-6CAC7D052DBD}"/>
              </a:ext>
            </a:extLst>
          </p:cNvPr>
          <p:cNvSpPr txBox="1"/>
          <p:nvPr/>
        </p:nvSpPr>
        <p:spPr>
          <a:xfrm>
            <a:off x="1049087" y="2097550"/>
            <a:ext cx="17466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Professional</a:t>
            </a:r>
          </a:p>
          <a:p>
            <a:pPr algn="ctr"/>
            <a:r>
              <a:rPr lang="en-US" sz="1400" dirty="0"/>
              <a:t>Financial</a:t>
            </a:r>
          </a:p>
          <a:p>
            <a:pPr algn="ctr"/>
            <a:r>
              <a:rPr lang="en-US" sz="1400" dirty="0"/>
              <a:t>Work-Life Balance</a:t>
            </a:r>
          </a:p>
          <a:p>
            <a:pPr algn="ctr"/>
            <a:r>
              <a:rPr lang="en-US" sz="1400" dirty="0"/>
              <a:t>Goals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1FD2B6-09F0-6F47-869D-37FB2A222C69}"/>
              </a:ext>
            </a:extLst>
          </p:cNvPr>
          <p:cNvSpPr txBox="1"/>
          <p:nvPr/>
        </p:nvSpPr>
        <p:spPr>
          <a:xfrm>
            <a:off x="3747617" y="5641800"/>
            <a:ext cx="1505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Spiritual</a:t>
            </a:r>
          </a:p>
          <a:p>
            <a:pPr algn="ctr"/>
            <a:r>
              <a:rPr lang="en-US" sz="1400" dirty="0"/>
              <a:t>Why?</a:t>
            </a:r>
          </a:p>
          <a:p>
            <a:pPr algn="ctr"/>
            <a:r>
              <a:rPr lang="en-US" sz="1400" dirty="0"/>
              <a:t>Inspiration</a:t>
            </a:r>
          </a:p>
          <a:p>
            <a:pPr algn="ctr"/>
            <a:r>
              <a:rPr lang="en-US" sz="1400" dirty="0"/>
              <a:t>Meaning/Purpose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FF4B6-E8AE-9A40-B837-B1CD65D7EBDA}"/>
              </a:ext>
            </a:extLst>
          </p:cNvPr>
          <p:cNvSpPr txBox="1"/>
          <p:nvPr/>
        </p:nvSpPr>
        <p:spPr>
          <a:xfrm>
            <a:off x="1049087" y="4299837"/>
            <a:ext cx="1389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Personal</a:t>
            </a:r>
          </a:p>
          <a:p>
            <a:pPr algn="ctr"/>
            <a:r>
              <a:rPr lang="en-US" sz="1400" dirty="0"/>
              <a:t>Who am I?</a:t>
            </a:r>
          </a:p>
          <a:p>
            <a:pPr algn="ctr"/>
            <a:r>
              <a:rPr lang="en-US" sz="1400" dirty="0"/>
              <a:t>What do I want?</a:t>
            </a:r>
          </a:p>
          <a:p>
            <a:pPr algn="ctr"/>
            <a:r>
              <a:rPr lang="en-US" sz="1400" dirty="0"/>
              <a:t>Hobbies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738C0A-0674-0F43-BF87-DABA87A75471}"/>
              </a:ext>
            </a:extLst>
          </p:cNvPr>
          <p:cNvCxnSpPr/>
          <p:nvPr/>
        </p:nvCxnSpPr>
        <p:spPr>
          <a:xfrm flipH="1">
            <a:off x="2438826" y="1237224"/>
            <a:ext cx="805806" cy="746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DA1507-5C45-B34A-BA3F-B972368B2634}"/>
              </a:ext>
            </a:extLst>
          </p:cNvPr>
          <p:cNvCxnSpPr>
            <a:endCxn id="9" idx="0"/>
          </p:cNvCxnSpPr>
          <p:nvPr/>
        </p:nvCxnSpPr>
        <p:spPr>
          <a:xfrm>
            <a:off x="1699168" y="3349360"/>
            <a:ext cx="44789" cy="9504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A638A1-4960-2F4F-9967-9D7A84FEA26D}"/>
              </a:ext>
            </a:extLst>
          </p:cNvPr>
          <p:cNvCxnSpPr/>
          <p:nvPr/>
        </p:nvCxnSpPr>
        <p:spPr>
          <a:xfrm>
            <a:off x="2330233" y="5407833"/>
            <a:ext cx="1271736" cy="8779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26DFF5-CAC5-D94C-9F56-A5560139F419}"/>
              </a:ext>
            </a:extLst>
          </p:cNvPr>
          <p:cNvCxnSpPr/>
          <p:nvPr/>
        </p:nvCxnSpPr>
        <p:spPr>
          <a:xfrm flipV="1">
            <a:off x="5665860" y="5407833"/>
            <a:ext cx="850006" cy="8650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254DD68-16C2-2F48-A03B-93BB1B6AE15C}"/>
              </a:ext>
            </a:extLst>
          </p:cNvPr>
          <p:cNvCxnSpPr/>
          <p:nvPr/>
        </p:nvCxnSpPr>
        <p:spPr>
          <a:xfrm flipH="1" flipV="1">
            <a:off x="7069658" y="3205546"/>
            <a:ext cx="12879" cy="9165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AE8377-48B7-F141-B703-F7A185C1503E}"/>
              </a:ext>
            </a:extLst>
          </p:cNvPr>
          <p:cNvCxnSpPr/>
          <p:nvPr/>
        </p:nvCxnSpPr>
        <p:spPr>
          <a:xfrm>
            <a:off x="5665860" y="1237224"/>
            <a:ext cx="1004553" cy="7469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6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8C3A8-854B-414E-B1B0-009BCD2ED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0F261E60-75CE-4418-A3D4-DE02F2C33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B7BB2A1-8092-45E0-9C66-A6B0FE73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utbrain-connectionfinal_wide-cb9feac5f39d9f01a5c02737cda2ac48541b2929-s700-c8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r="-1044"/>
          <a:stretch>
            <a:fillRect/>
          </a:stretch>
        </p:blipFill>
        <p:spPr>
          <a:xfrm>
            <a:off x="11651" y="763929"/>
            <a:ext cx="9218296" cy="50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6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2" y="1061061"/>
            <a:ext cx="7327907" cy="526353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6465" y="-15773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4F81BD"/>
                </a:solidFill>
                <a:latin typeface="Arial"/>
                <a:ea typeface="ＭＳ Ｐゴシック"/>
                <a:cs typeface="Century Gothic"/>
              </a:rPr>
              <a:t>The Forgotten Organ</a:t>
            </a:r>
            <a:endParaRPr lang="en-US" sz="2800" b="1" dirty="0">
              <a:solidFill>
                <a:srgbClr val="4F81BD"/>
              </a:solidFill>
              <a:latin typeface="Arial"/>
              <a:ea typeface="ＭＳ Ｐゴシック"/>
              <a:cs typeface="Chaparral Pr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7689" y="1487812"/>
            <a:ext cx="2273251" cy="104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 err="1">
                <a:solidFill>
                  <a:prstClr val="black"/>
                </a:solidFill>
                <a:latin typeface="Arial"/>
                <a:ea typeface="ＭＳ Ｐゴシック"/>
                <a:cs typeface="Century Gothic"/>
              </a:rPr>
              <a:t>Microbiota</a:t>
            </a: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  <a:cs typeface="Century Gothic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Century Gothic"/>
                <a:ea typeface="ＭＳ Ｐゴシック"/>
                <a:cs typeface="Century Gothic"/>
              </a:rPr>
              <a:t>100 trillion cells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Century Gothic"/>
                <a:ea typeface="ＭＳ Ｐゴシック"/>
                <a:cs typeface="Century Gothic"/>
              </a:rPr>
              <a:t>~0.9 kg – 2.7 kg</a:t>
            </a:r>
            <a:endParaRPr lang="en-US" sz="1600" dirty="0">
              <a:solidFill>
                <a:prstClr val="black"/>
              </a:solidFill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0211" y="5236662"/>
            <a:ext cx="2273251" cy="104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  <a:cs typeface="Century Gothic"/>
              </a:rPr>
              <a:t>Brain: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Century Gothic"/>
                <a:ea typeface="ＭＳ Ｐゴシック"/>
                <a:cs typeface="Century Gothic"/>
              </a:rPr>
              <a:t>100 billion cells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Century Gothic"/>
                <a:ea typeface="ＭＳ Ｐゴシック"/>
                <a:cs typeface="Century Gothic"/>
              </a:rPr>
              <a:t>~1.2 kg</a:t>
            </a:r>
          </a:p>
        </p:txBody>
      </p:sp>
      <p:sp>
        <p:nvSpPr>
          <p:cNvPr id="7" name="Rectangle 6"/>
          <p:cNvSpPr/>
          <p:nvPr/>
        </p:nvSpPr>
        <p:spPr>
          <a:xfrm>
            <a:off x="7073901" y="5041901"/>
            <a:ext cx="1346200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  <a:cs typeface="Century Gothic"/>
              </a:rPr>
              <a:t>Heart: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Century Gothic"/>
                <a:ea typeface="ＭＳ Ｐゴシック"/>
                <a:cs typeface="Century Gothic"/>
              </a:rPr>
              <a:t>~0.3 kg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6438913"/>
            <a:ext cx="275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Courtesy from E. Hsiao</a:t>
            </a:r>
          </a:p>
        </p:txBody>
      </p:sp>
    </p:spTree>
    <p:extLst>
      <p:ext uri="{BB962C8B-B14F-4D97-AF65-F5344CB8AC3E}">
        <p14:creationId xmlns:p14="http://schemas.microsoft.com/office/powerpoint/2010/main" val="1051175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3766993-E890-4910-84EB-8CD3A0439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145FFD7-C71D-4D24-8615-7BB0D7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B99DD13-E773-4E5D-8725-714840A35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F9C338-C316-0047-8DD4-B8EC7D54907E}"/>
              </a:ext>
            </a:extLst>
          </p:cNvPr>
          <p:cNvSpPr txBox="1"/>
          <p:nvPr/>
        </p:nvSpPr>
        <p:spPr>
          <a:xfrm>
            <a:off x="355925" y="250764"/>
            <a:ext cx="85987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Garamond" panose="020F0502020204030204" pitchFamily="34" charset="0"/>
                <a:ea typeface="Calibri" panose="020F0502020204030204" pitchFamily="34" charset="0"/>
              </a:rPr>
              <a:t>Outline</a:t>
            </a:r>
          </a:p>
          <a:p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1. Nutrition plays well-known effects on "physical health and wellness" - including cardiovascular, musculoskeletal, and cellular.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latin typeface="Garamond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2. Less well-known are the effects of nutrition on "mental" health and wellness - including depression, anxiety, pain, and burnout.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latin typeface="Garamond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3. The emerging field of "Nutritional Psychology" describes the biochemical/physiological basis for the behavioral/psychological effects of nutrition and lifestyle choices to impact mental wellness.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effectLst/>
              <a:latin typeface="Garamond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4. This presentation will describe research-supported nutrition modalities to positively influence mental wellness - including pre/probiotics, plant polyphenols (“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phytobiotics</a:t>
            </a:r>
            <a:r>
              <a:rPr lang="en-US" sz="2400" dirty="0">
                <a:solidFill>
                  <a:srgbClr val="000000"/>
                </a:solidFill>
                <a:effectLst/>
                <a:latin typeface="Garamond" panose="020F0502020204030204" pitchFamily="34" charset="0"/>
                <a:ea typeface="Calibri" panose="020F0502020204030204" pitchFamily="34" charset="0"/>
              </a:rPr>
              <a:t>”), essential fatty acids, and traditional herbal therapies.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1427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720130" y="196414"/>
            <a:ext cx="7165884" cy="6230542"/>
            <a:chOff x="1508618" y="1024463"/>
            <a:chExt cx="6639255" cy="581317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312" y="1154880"/>
              <a:ext cx="1872289" cy="174204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30" b="5902"/>
            <a:stretch/>
          </p:blipFill>
          <p:spPr>
            <a:xfrm>
              <a:off x="1508618" y="2884702"/>
              <a:ext cx="5283979" cy="2847231"/>
            </a:xfrm>
            <a:prstGeom prst="rect">
              <a:avLst/>
            </a:prstGeom>
          </p:spPr>
        </p:pic>
        <p:pic>
          <p:nvPicPr>
            <p:cNvPr id="8" name="Picture 7" descr="Screenshot 2017-05-29 16.42.5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073" y="4563824"/>
              <a:ext cx="2209800" cy="2032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09819" y="5985967"/>
              <a:ext cx="1596170" cy="851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Gut connectome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Immune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Neuronal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Neuroendocrine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15196" y="4438377"/>
              <a:ext cx="2206621" cy="12335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8892" y="5048936"/>
              <a:ext cx="2219450" cy="27878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Microbe-derived molecules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8618" y="2587595"/>
              <a:ext cx="1384303" cy="104190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txBody>
            <a:bodyPr wrap="square" rIns="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1400">
                  <a:solidFill>
                    <a:prstClr val="black"/>
                  </a:solidFill>
                  <a:latin typeface="Calibri"/>
                </a:rPr>
                <a:t>Microbe-derived</a:t>
              </a:r>
              <a:br>
                <a:rPr lang="en-US" sz="14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molecules</a:t>
              </a:r>
            </a:p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Neuroactive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molecules</a:t>
              </a:r>
            </a:p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Neuronal signals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15196" y="4191000"/>
              <a:ext cx="2296424" cy="2787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279917" y="4674632"/>
              <a:ext cx="2477400" cy="0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279917" y="4787900"/>
              <a:ext cx="2477400" cy="12700"/>
            </a:xfrm>
            <a:prstGeom prst="straightConnector1">
              <a:avLst/>
            </a:prstGeom>
            <a:ln w="12700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804853" y="3290662"/>
              <a:ext cx="1427529" cy="104262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ANS modulation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Motility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Secretion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Permeability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Microbiome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56899" y="5718570"/>
              <a:ext cx="1192538" cy="2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Gut microbiota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15312" y="2713600"/>
              <a:ext cx="1756948" cy="1926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0" bIns="0" rtlCol="0" anchor="ctr" anchorCtr="1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Central nervous system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28342" y="1024463"/>
              <a:ext cx="1639199" cy="10426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b="1" dirty="0">
                  <a:solidFill>
                    <a:prstClr val="black"/>
                  </a:solidFill>
                  <a:latin typeface="Calibri"/>
                </a:rPr>
                <a:t>Brain connectome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Stress reactivity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Mood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Sleep</a:t>
              </a:r>
            </a:p>
            <a:p>
              <a:pPr marL="119063" indent="-119063">
                <a:lnSpc>
                  <a:spcPct val="95000"/>
                </a:lnSpc>
                <a:buFont typeface="Arial"/>
                <a:buChar char="•"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Visceral sensitivity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866711" y="2099235"/>
            <a:ext cx="1963058" cy="9484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txBody>
          <a:bodyPr wrap="square" rIns="0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Gut derived molecules</a:t>
            </a: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Neuronal </a:t>
            </a: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Immune </a:t>
            </a:r>
          </a:p>
          <a:p>
            <a:pPr marL="285750" indent="-285750">
              <a:lnSpc>
                <a:spcPct val="90000"/>
              </a:lnSpc>
              <a:spcAft>
                <a:spcPts val="2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Neuroendocrine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0" y="6451600"/>
            <a:ext cx="519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alibri"/>
                <a:ea typeface="ＭＳ Ｐゴシック"/>
              </a:rPr>
              <a:t>Modified from Fung, Hsiao et al, Nature Neuroscience 2017</a:t>
            </a:r>
          </a:p>
        </p:txBody>
      </p:sp>
    </p:spTree>
    <p:extLst>
      <p:ext uri="{BB962C8B-B14F-4D97-AF65-F5344CB8AC3E}">
        <p14:creationId xmlns:p14="http://schemas.microsoft.com/office/powerpoint/2010/main" val="186522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106" b="58507"/>
          <a:stretch/>
        </p:blipFill>
        <p:spPr>
          <a:xfrm>
            <a:off x="419146" y="2735045"/>
            <a:ext cx="3648075" cy="2565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300" y="290390"/>
            <a:ext cx="877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3871AA"/>
                </a:solidFill>
                <a:latin typeface="Arial"/>
              </a:rPr>
              <a:t>What Gut Microbes Do Most of the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61200" y="641350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srgbClr val="000000"/>
                </a:solidFill>
                <a:latin typeface="Arial"/>
              </a:rPr>
              <a:t>Baeckhed</a:t>
            </a:r>
            <a:r>
              <a:rPr lang="en-US" sz="1400" i="1" dirty="0">
                <a:solidFill>
                  <a:srgbClr val="000000"/>
                </a:solidFill>
                <a:latin typeface="Arial"/>
              </a:rPr>
              <a:t> et al, 2012</a:t>
            </a:r>
          </a:p>
        </p:txBody>
      </p:sp>
      <p:pic>
        <p:nvPicPr>
          <p:cNvPr id="6" name="Picture 5" descr="Screenshot 2016-02-15 15.1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2641600"/>
            <a:ext cx="3259667" cy="2607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067" y="1591758"/>
            <a:ext cx="2523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What they produce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8933" y="1591758"/>
            <a:ext cx="413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With whom they communicate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769100" y="2425706"/>
            <a:ext cx="1206500" cy="812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171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2-24 02.0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19" y="1322073"/>
            <a:ext cx="5181599" cy="4900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337300"/>
            <a:ext cx="519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alibri"/>
                <a:ea typeface="ＭＳ Ｐゴシック"/>
              </a:rPr>
              <a:t>Modified from Fung, Hsiao et al, Nature Neuroscience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" y="2667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871AA"/>
                </a:solidFill>
                <a:latin typeface="Arial" charset="0"/>
                <a:ea typeface="ＭＳ Ｐゴシック"/>
                <a:cs typeface="ＭＳ Ｐゴシック"/>
              </a:rPr>
              <a:t>Modulation of BGM Interactions by Food and the Brain</a:t>
            </a:r>
          </a:p>
        </p:txBody>
      </p:sp>
      <p:pic>
        <p:nvPicPr>
          <p:cNvPr id="5" name="Picture 2" descr="Screenshot 2015-11-16 08.34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83" y="3365500"/>
            <a:ext cx="2471914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700" y="1772101"/>
            <a:ext cx="20193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  <a:latin typeface="Calibri"/>
              <a:ea typeface="ＭＳ Ｐゴシック"/>
            </a:endParaRPr>
          </a:p>
          <a:p>
            <a:endParaRPr 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9" y="1333499"/>
            <a:ext cx="1807363" cy="16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97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Left Arrow 5"/>
          <p:cNvSpPr/>
          <p:nvPr/>
        </p:nvSpPr>
        <p:spPr>
          <a:xfrm rot="18191114">
            <a:off x="4630130" y="-42238"/>
            <a:ext cx="1447460" cy="3817938"/>
          </a:xfrm>
          <a:prstGeom prst="curvedLef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0" y="6439605"/>
            <a:ext cx="2667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Modified from Nature Reviews 2016</a:t>
            </a: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1066800" y="163315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871AA"/>
                </a:solidFill>
              </a:rPr>
              <a:t>Stress-Induced Brain Gut Microbiome Interactions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154907"/>
            <a:ext cx="2057400" cy="369332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Psychosocial Stress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" y="1959429"/>
            <a:ext cx="1143000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1" name="TextBox 2"/>
          <p:cNvSpPr txBox="1">
            <a:spLocks noChangeArrowheads="1"/>
          </p:cNvSpPr>
          <p:nvPr/>
        </p:nvSpPr>
        <p:spPr bwMode="auto">
          <a:xfrm>
            <a:off x="6896100" y="1186567"/>
            <a:ext cx="1028700" cy="1323439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Anxiety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Fear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Anger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Sadness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Pain</a:t>
            </a:r>
          </a:p>
        </p:txBody>
      </p:sp>
      <p:sp>
        <p:nvSpPr>
          <p:cNvPr id="48142" name="TextBox 3"/>
          <p:cNvSpPr txBox="1">
            <a:spLocks noChangeArrowheads="1"/>
          </p:cNvSpPr>
          <p:nvPr/>
        </p:nvSpPr>
        <p:spPr bwMode="auto">
          <a:xfrm>
            <a:off x="5803900" y="5736799"/>
            <a:ext cx="1676400" cy="830997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Diarrhea</a:t>
            </a:r>
          </a:p>
          <a:p>
            <a:r>
              <a:rPr lang="en-US" sz="1600" dirty="0">
                <a:solidFill>
                  <a:srgbClr val="000000"/>
                </a:solidFill>
              </a:rPr>
              <a:t>Pain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Discomfort</a:t>
            </a:r>
          </a:p>
        </p:txBody>
      </p:sp>
      <p:pic>
        <p:nvPicPr>
          <p:cNvPr id="3" name="Picture 2" descr="Screenshot 2016-11-12 17.4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63" y="3641273"/>
            <a:ext cx="2739899" cy="1828800"/>
          </a:xfrm>
          <a:prstGeom prst="rect">
            <a:avLst/>
          </a:prstGeom>
        </p:spPr>
      </p:pic>
      <p:pic>
        <p:nvPicPr>
          <p:cNvPr id="4" name="Picture 3" descr="Screenshot 2016-11-12 17.45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41" y="1689101"/>
            <a:ext cx="2558077" cy="21283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creenshot 2016-08-28 22.1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94101"/>
            <a:ext cx="2230438" cy="26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437255"/>
            <a:ext cx="2151062" cy="256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Left Arrow 5"/>
          <p:cNvSpPr/>
          <p:nvPr/>
        </p:nvSpPr>
        <p:spPr>
          <a:xfrm rot="18191114">
            <a:off x="4630130" y="-42238"/>
            <a:ext cx="1447460" cy="3817938"/>
          </a:xfrm>
          <a:prstGeom prst="curvedLef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0" y="6439605"/>
            <a:ext cx="2667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Modified from Nature Reviews 2016</a:t>
            </a: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1066800" y="163315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871AA"/>
                </a:solidFill>
              </a:rPr>
              <a:t>Stress-Induced Brain Gut Microbiome Interactions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154907"/>
            <a:ext cx="2057400" cy="369332"/>
          </a:xfrm>
          <a:prstGeom prst="rect">
            <a:avLst/>
          </a:prstGeom>
          <a:noFill/>
          <a:ln>
            <a:solidFill>
              <a:srgbClr val="99CCFF"/>
            </a:solidFill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Psychosocial Stress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" y="1959429"/>
            <a:ext cx="1143000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1" name="TextBox 2"/>
          <p:cNvSpPr txBox="1">
            <a:spLocks noChangeArrowheads="1"/>
          </p:cNvSpPr>
          <p:nvPr/>
        </p:nvSpPr>
        <p:spPr bwMode="auto">
          <a:xfrm>
            <a:off x="6896100" y="1186567"/>
            <a:ext cx="1028700" cy="1323439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Anxiety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Fear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Anger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Sadness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Pain</a:t>
            </a:r>
          </a:p>
        </p:txBody>
      </p:sp>
    </p:spTree>
    <p:extLst>
      <p:ext uri="{BB962C8B-B14F-4D97-AF65-F5344CB8AC3E}">
        <p14:creationId xmlns:p14="http://schemas.microsoft.com/office/powerpoint/2010/main" val="28254150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creenshot 2016-08-28 22.1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8"/>
            <a:ext cx="2230438" cy="26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437255"/>
            <a:ext cx="2151062" cy="256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rved Left Arrow 4"/>
          <p:cNvSpPr/>
          <p:nvPr/>
        </p:nvSpPr>
        <p:spPr>
          <a:xfrm rot="8097223">
            <a:off x="1767007" y="2763409"/>
            <a:ext cx="1449161" cy="3817937"/>
          </a:xfrm>
          <a:prstGeom prst="curvedLef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Curved Left Arrow 5"/>
          <p:cNvSpPr/>
          <p:nvPr/>
        </p:nvSpPr>
        <p:spPr>
          <a:xfrm rot="18191114">
            <a:off x="4630130" y="-42238"/>
            <a:ext cx="1447460" cy="3817938"/>
          </a:xfrm>
          <a:prstGeom prst="curvedLef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0" y="6439605"/>
            <a:ext cx="2667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Modified from Nature Reviews 2016</a:t>
            </a: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1066800" y="163315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3871AA"/>
                </a:solidFill>
              </a:rPr>
              <a:t>The Mind Body Concept of Emotions</a:t>
            </a:r>
          </a:p>
        </p:txBody>
      </p:sp>
      <p:sp>
        <p:nvSpPr>
          <p:cNvPr id="48142" name="TextBox 3"/>
          <p:cNvSpPr txBox="1">
            <a:spLocks noChangeArrowheads="1"/>
          </p:cNvSpPr>
          <p:nvPr/>
        </p:nvSpPr>
        <p:spPr bwMode="auto">
          <a:xfrm>
            <a:off x="7086600" y="5608608"/>
            <a:ext cx="1676400" cy="1077218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</a:rPr>
              <a:t>Belly discomfort, Belly pain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Diarrhea, Constipation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355600" y="1046867"/>
            <a:ext cx="1028700" cy="1323439"/>
          </a:xfrm>
          <a:prstGeom prst="rect">
            <a:avLst/>
          </a:prstGeom>
          <a:noFill/>
          <a:ln w="9525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Anxiety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Fear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Anger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Sadness</a:t>
            </a:r>
          </a:p>
          <a:p>
            <a:r>
              <a:rPr lang="en-US" sz="1600" dirty="0">
                <a:solidFill>
                  <a:schemeClr val="bg1"/>
                </a:solidFill>
              </a:rPr>
              <a:t>Pain</a:t>
            </a:r>
          </a:p>
        </p:txBody>
      </p:sp>
      <p:pic>
        <p:nvPicPr>
          <p:cNvPr id="17" name="Picture 16" descr="Screenshot 2016-02-11 11.33.1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714501"/>
            <a:ext cx="1892300" cy="228599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9" name="Group 22"/>
          <p:cNvGrpSpPr>
            <a:grpSpLocks/>
          </p:cNvGrpSpPr>
          <p:nvPr/>
        </p:nvGrpSpPr>
        <p:grpSpPr bwMode="auto">
          <a:xfrm>
            <a:off x="3596642" y="6020569"/>
            <a:ext cx="802556" cy="614876"/>
            <a:chOff x="438773" y="1385626"/>
            <a:chExt cx="915682" cy="630619"/>
          </a:xfrm>
        </p:grpSpPr>
        <p:sp>
          <p:nvSpPr>
            <p:cNvPr id="21" name="Explosion 2 20"/>
            <p:cNvSpPr/>
            <p:nvPr/>
          </p:nvSpPr>
          <p:spPr>
            <a:xfrm flipV="1">
              <a:off x="719464" y="1853098"/>
              <a:ext cx="211256" cy="79535"/>
            </a:xfrm>
            <a:prstGeom prst="irregularSeal2">
              <a:avLst/>
            </a:prstGeom>
            <a:solidFill>
              <a:schemeClr val="accent1">
                <a:lumMod val="50000"/>
              </a:schemeClr>
            </a:solidFill>
            <a:ln w="158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18556935" flipV="1">
              <a:off x="532973" y="1797253"/>
              <a:ext cx="391554" cy="46430"/>
            </a:xfrm>
            <a:prstGeom prst="ellipse">
              <a:avLst/>
            </a:prstGeom>
            <a:solidFill>
              <a:srgbClr val="8ED8DE"/>
            </a:solidFill>
            <a:ln w="15875">
              <a:solidFill>
                <a:srgbClr val="708A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 rot="18777255" flipV="1">
              <a:off x="955487" y="1589240"/>
              <a:ext cx="391554" cy="46430"/>
            </a:xfrm>
            <a:prstGeom prst="ellipse">
              <a:avLst/>
            </a:prstGeom>
            <a:solidFill>
              <a:srgbClr val="8ED8DE"/>
            </a:solidFill>
            <a:ln w="15875">
              <a:solidFill>
                <a:srgbClr val="708A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2911359" flipV="1">
              <a:off x="762801" y="1727915"/>
              <a:ext cx="391554" cy="46430"/>
            </a:xfrm>
            <a:prstGeom prst="ellipse">
              <a:avLst/>
            </a:prstGeom>
            <a:solidFill>
              <a:srgbClr val="8ED8DE"/>
            </a:solidFill>
            <a:ln w="15875">
              <a:solidFill>
                <a:srgbClr val="708A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9" name="Cloud 8"/>
            <p:cNvSpPr/>
            <p:nvPr/>
          </p:nvSpPr>
          <p:spPr>
            <a:xfrm flipV="1">
              <a:off x="814645" y="1563511"/>
              <a:ext cx="257688" cy="48944"/>
            </a:xfrm>
            <a:prstGeom prst="cloud">
              <a:avLst/>
            </a:prstGeom>
            <a:solidFill>
              <a:srgbClr val="708AB0"/>
            </a:solidFill>
            <a:ln w="15875">
              <a:solidFill>
                <a:srgbClr val="408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9" name="Cloud 28"/>
            <p:cNvSpPr/>
            <p:nvPr/>
          </p:nvSpPr>
          <p:spPr>
            <a:xfrm rot="7645242" flipV="1">
              <a:off x="598091" y="1491210"/>
              <a:ext cx="258996" cy="48752"/>
            </a:xfrm>
            <a:prstGeom prst="cloud">
              <a:avLst/>
            </a:prstGeom>
            <a:solidFill>
              <a:srgbClr val="8ED8DE"/>
            </a:solidFill>
            <a:ln w="15875">
              <a:solidFill>
                <a:srgbClr val="708A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0" name="Cloud 29"/>
            <p:cNvSpPr/>
            <p:nvPr/>
          </p:nvSpPr>
          <p:spPr>
            <a:xfrm rot="19360377" flipV="1">
              <a:off x="1095548" y="1857176"/>
              <a:ext cx="260009" cy="48944"/>
            </a:xfrm>
            <a:prstGeom prst="cloud">
              <a:avLst/>
            </a:prstGeom>
            <a:solidFill>
              <a:srgbClr val="708AB0"/>
            </a:solidFill>
            <a:ln w="15875">
              <a:solidFill>
                <a:srgbClr val="408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2" name="Explosion 2 31"/>
            <p:cNvSpPr/>
            <p:nvPr/>
          </p:nvSpPr>
          <p:spPr>
            <a:xfrm rot="5400000">
              <a:off x="1151866" y="1650344"/>
              <a:ext cx="210052" cy="81252"/>
            </a:xfrm>
            <a:prstGeom prst="irregularSeal2">
              <a:avLst/>
            </a:prstGeom>
            <a:solidFill>
              <a:schemeClr val="accent1">
                <a:lumMod val="50000"/>
              </a:schemeClr>
            </a:solidFill>
            <a:ln w="158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38561" y="1789879"/>
              <a:ext cx="148576" cy="93810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DAA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912148" y="1420757"/>
              <a:ext cx="148576" cy="93810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DAA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63047" y="1704226"/>
              <a:ext cx="148576" cy="93810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DAA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58578" y="1857176"/>
              <a:ext cx="148576" cy="95850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DAA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5" name="Explosion 2 4"/>
            <p:cNvSpPr/>
            <p:nvPr/>
          </p:nvSpPr>
          <p:spPr>
            <a:xfrm flipV="1">
              <a:off x="566244" y="1700147"/>
              <a:ext cx="211256" cy="81574"/>
            </a:xfrm>
            <a:prstGeom prst="irregularSeal2">
              <a:avLst/>
            </a:prstGeom>
            <a:solidFill>
              <a:srgbClr val="8ED8DE"/>
            </a:solidFill>
            <a:ln w="15875">
              <a:solidFill>
                <a:srgbClr val="708A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4" name="Explosion 2 43"/>
            <p:cNvSpPr/>
            <p:nvPr/>
          </p:nvSpPr>
          <p:spPr>
            <a:xfrm flipV="1">
              <a:off x="1072333" y="1400363"/>
              <a:ext cx="211256" cy="81574"/>
            </a:xfrm>
            <a:prstGeom prst="irregularSeal2">
              <a:avLst/>
            </a:prstGeom>
            <a:solidFill>
              <a:schemeClr val="accent1">
                <a:lumMod val="50000"/>
              </a:schemeClr>
            </a:solidFill>
            <a:ln w="158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5" name="Explosion 2 44"/>
            <p:cNvSpPr/>
            <p:nvPr/>
          </p:nvSpPr>
          <p:spPr>
            <a:xfrm rot="16200000" flipV="1">
              <a:off x="461360" y="1506569"/>
              <a:ext cx="212092" cy="81253"/>
            </a:xfrm>
            <a:prstGeom prst="irregularSeal2">
              <a:avLst/>
            </a:prstGeom>
            <a:solidFill>
              <a:schemeClr val="accent1">
                <a:lumMod val="50000"/>
              </a:schemeClr>
            </a:solidFill>
            <a:ln w="158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72710" name="Group 32"/>
          <p:cNvGrpSpPr>
            <a:grpSpLocks/>
          </p:cNvGrpSpPr>
          <p:nvPr/>
        </p:nvGrpSpPr>
        <p:grpSpPr bwMode="auto">
          <a:xfrm>
            <a:off x="4612008" y="209550"/>
            <a:ext cx="3452887" cy="5341214"/>
            <a:chOff x="2233580" y="360047"/>
            <a:chExt cx="3939596" cy="5477969"/>
          </a:xfrm>
        </p:grpSpPr>
        <p:pic>
          <p:nvPicPr>
            <p:cNvPr id="72711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468" y="3392786"/>
              <a:ext cx="3874708" cy="2445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2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072" y="360047"/>
              <a:ext cx="2506977" cy="197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Freeform 12"/>
            <p:cNvSpPr/>
            <p:nvPr/>
          </p:nvSpPr>
          <p:spPr>
            <a:xfrm>
              <a:off x="4810451" y="2085330"/>
              <a:ext cx="1304686" cy="1362280"/>
            </a:xfrm>
            <a:custGeom>
              <a:avLst/>
              <a:gdLst>
                <a:gd name="connsiteX0" fmla="*/ 0 w 1494705"/>
                <a:gd name="connsiteY0" fmla="*/ 0 h 1280039"/>
                <a:gd name="connsiteX1" fmla="*/ 323850 w 1494705"/>
                <a:gd name="connsiteY1" fmla="*/ 733425 h 1280039"/>
                <a:gd name="connsiteX2" fmla="*/ 1285875 w 1494705"/>
                <a:gd name="connsiteY2" fmla="*/ 990600 h 1280039"/>
                <a:gd name="connsiteX3" fmla="*/ 1476375 w 1494705"/>
                <a:gd name="connsiteY3" fmla="*/ 1257300 h 1280039"/>
                <a:gd name="connsiteX4" fmla="*/ 1476375 w 1494705"/>
                <a:gd name="connsiteY4" fmla="*/ 1247775 h 1280039"/>
                <a:gd name="connsiteX0" fmla="*/ 0 w 1494705"/>
                <a:gd name="connsiteY0" fmla="*/ 0 h 1280039"/>
                <a:gd name="connsiteX1" fmla="*/ 285750 w 1494705"/>
                <a:gd name="connsiteY1" fmla="*/ 800100 h 1280039"/>
                <a:gd name="connsiteX2" fmla="*/ 1285875 w 1494705"/>
                <a:gd name="connsiteY2" fmla="*/ 990600 h 1280039"/>
                <a:gd name="connsiteX3" fmla="*/ 1476375 w 1494705"/>
                <a:gd name="connsiteY3" fmla="*/ 1257300 h 1280039"/>
                <a:gd name="connsiteX4" fmla="*/ 1476375 w 1494705"/>
                <a:gd name="connsiteY4" fmla="*/ 1247775 h 1280039"/>
                <a:gd name="connsiteX0" fmla="*/ 0 w 1513755"/>
                <a:gd name="connsiteY0" fmla="*/ 0 h 1318139"/>
                <a:gd name="connsiteX1" fmla="*/ 304800 w 1513755"/>
                <a:gd name="connsiteY1" fmla="*/ 838200 h 1318139"/>
                <a:gd name="connsiteX2" fmla="*/ 1304925 w 1513755"/>
                <a:gd name="connsiteY2" fmla="*/ 1028700 h 1318139"/>
                <a:gd name="connsiteX3" fmla="*/ 1495425 w 1513755"/>
                <a:gd name="connsiteY3" fmla="*/ 1295400 h 1318139"/>
                <a:gd name="connsiteX4" fmla="*/ 1495425 w 1513755"/>
                <a:gd name="connsiteY4" fmla="*/ 1285875 h 1318139"/>
                <a:gd name="connsiteX0" fmla="*/ 0 w 1513755"/>
                <a:gd name="connsiteY0" fmla="*/ 0 h 1318139"/>
                <a:gd name="connsiteX1" fmla="*/ 304800 w 1513755"/>
                <a:gd name="connsiteY1" fmla="*/ 838200 h 1318139"/>
                <a:gd name="connsiteX2" fmla="*/ 38100 w 1513755"/>
                <a:gd name="connsiteY2" fmla="*/ 266701 h 1318139"/>
                <a:gd name="connsiteX3" fmla="*/ 1304925 w 1513755"/>
                <a:gd name="connsiteY3" fmla="*/ 1028700 h 1318139"/>
                <a:gd name="connsiteX4" fmla="*/ 1495425 w 1513755"/>
                <a:gd name="connsiteY4" fmla="*/ 1295400 h 1318139"/>
                <a:gd name="connsiteX5" fmla="*/ 1495425 w 1513755"/>
                <a:gd name="connsiteY5" fmla="*/ 1285875 h 1318139"/>
                <a:gd name="connsiteX0" fmla="*/ 0 w 1513755"/>
                <a:gd name="connsiteY0" fmla="*/ 0 h 1318139"/>
                <a:gd name="connsiteX1" fmla="*/ 304800 w 1513755"/>
                <a:gd name="connsiteY1" fmla="*/ 838200 h 1318139"/>
                <a:gd name="connsiteX2" fmla="*/ 1095375 w 1513755"/>
                <a:gd name="connsiteY2" fmla="*/ 962026 h 1318139"/>
                <a:gd name="connsiteX3" fmla="*/ 1304925 w 1513755"/>
                <a:gd name="connsiteY3" fmla="*/ 1028700 h 1318139"/>
                <a:gd name="connsiteX4" fmla="*/ 1495425 w 1513755"/>
                <a:gd name="connsiteY4" fmla="*/ 1295400 h 1318139"/>
                <a:gd name="connsiteX5" fmla="*/ 1495425 w 1513755"/>
                <a:gd name="connsiteY5" fmla="*/ 1285875 h 1318139"/>
                <a:gd name="connsiteX0" fmla="*/ 0 w 1539636"/>
                <a:gd name="connsiteY0" fmla="*/ 0 h 1339430"/>
                <a:gd name="connsiteX1" fmla="*/ 304800 w 1539636"/>
                <a:gd name="connsiteY1" fmla="*/ 838200 h 1339430"/>
                <a:gd name="connsiteX2" fmla="*/ 1095375 w 1539636"/>
                <a:gd name="connsiteY2" fmla="*/ 962026 h 1339430"/>
                <a:gd name="connsiteX3" fmla="*/ 1304925 w 1539636"/>
                <a:gd name="connsiteY3" fmla="*/ 1028700 h 1339430"/>
                <a:gd name="connsiteX4" fmla="*/ 1495425 w 1539636"/>
                <a:gd name="connsiteY4" fmla="*/ 1295400 h 1339430"/>
                <a:gd name="connsiteX5" fmla="*/ 1533525 w 1539636"/>
                <a:gd name="connsiteY5" fmla="*/ 1323975 h 1339430"/>
                <a:gd name="connsiteX0" fmla="*/ 0 w 1607497"/>
                <a:gd name="connsiteY0" fmla="*/ 0 h 1338179"/>
                <a:gd name="connsiteX1" fmla="*/ 304800 w 1607497"/>
                <a:gd name="connsiteY1" fmla="*/ 838200 h 1338179"/>
                <a:gd name="connsiteX2" fmla="*/ 1095375 w 1607497"/>
                <a:gd name="connsiteY2" fmla="*/ 962026 h 1338179"/>
                <a:gd name="connsiteX3" fmla="*/ 1590675 w 1607497"/>
                <a:gd name="connsiteY3" fmla="*/ 1057275 h 1338179"/>
                <a:gd name="connsiteX4" fmla="*/ 1495425 w 1607497"/>
                <a:gd name="connsiteY4" fmla="*/ 1295400 h 1338179"/>
                <a:gd name="connsiteX5" fmla="*/ 1533525 w 1607497"/>
                <a:gd name="connsiteY5" fmla="*/ 1323975 h 1338179"/>
                <a:gd name="connsiteX0" fmla="*/ 0 w 2343402"/>
                <a:gd name="connsiteY0" fmla="*/ 0 h 1451655"/>
                <a:gd name="connsiteX1" fmla="*/ 304800 w 2343402"/>
                <a:gd name="connsiteY1" fmla="*/ 838200 h 1451655"/>
                <a:gd name="connsiteX2" fmla="*/ 1095375 w 2343402"/>
                <a:gd name="connsiteY2" fmla="*/ 962026 h 1451655"/>
                <a:gd name="connsiteX3" fmla="*/ 1590675 w 2343402"/>
                <a:gd name="connsiteY3" fmla="*/ 1057275 h 1451655"/>
                <a:gd name="connsiteX4" fmla="*/ 1495425 w 2343402"/>
                <a:gd name="connsiteY4" fmla="*/ 1295400 h 1451655"/>
                <a:gd name="connsiteX5" fmla="*/ 2343150 w 2343402"/>
                <a:gd name="connsiteY5" fmla="*/ 1447800 h 1451655"/>
                <a:gd name="connsiteX0" fmla="*/ 0 w 1600857"/>
                <a:gd name="connsiteY0" fmla="*/ 0 h 1295400"/>
                <a:gd name="connsiteX1" fmla="*/ 304800 w 1600857"/>
                <a:gd name="connsiteY1" fmla="*/ 838200 h 1295400"/>
                <a:gd name="connsiteX2" fmla="*/ 1095375 w 1600857"/>
                <a:gd name="connsiteY2" fmla="*/ 962026 h 1295400"/>
                <a:gd name="connsiteX3" fmla="*/ 1590675 w 1600857"/>
                <a:gd name="connsiteY3" fmla="*/ 1057275 h 1295400"/>
                <a:gd name="connsiteX4" fmla="*/ 1495425 w 1600857"/>
                <a:gd name="connsiteY4" fmla="*/ 1295400 h 1295400"/>
                <a:gd name="connsiteX0" fmla="*/ 0 w 1601585"/>
                <a:gd name="connsiteY0" fmla="*/ 0 h 1343025"/>
                <a:gd name="connsiteX1" fmla="*/ 304800 w 1601585"/>
                <a:gd name="connsiteY1" fmla="*/ 838200 h 1343025"/>
                <a:gd name="connsiteX2" fmla="*/ 1095375 w 1601585"/>
                <a:gd name="connsiteY2" fmla="*/ 962026 h 1343025"/>
                <a:gd name="connsiteX3" fmla="*/ 1590675 w 1601585"/>
                <a:gd name="connsiteY3" fmla="*/ 1057275 h 1343025"/>
                <a:gd name="connsiteX4" fmla="*/ 1504950 w 1601585"/>
                <a:gd name="connsiteY4" fmla="*/ 1343025 h 1343025"/>
                <a:gd name="connsiteX0" fmla="*/ 0 w 1504950"/>
                <a:gd name="connsiteY0" fmla="*/ 0 h 1343025"/>
                <a:gd name="connsiteX1" fmla="*/ 304800 w 1504950"/>
                <a:gd name="connsiteY1" fmla="*/ 838200 h 1343025"/>
                <a:gd name="connsiteX2" fmla="*/ 1095375 w 1504950"/>
                <a:gd name="connsiteY2" fmla="*/ 962026 h 1343025"/>
                <a:gd name="connsiteX3" fmla="*/ 1333500 w 1504950"/>
                <a:gd name="connsiteY3" fmla="*/ 1076325 h 1343025"/>
                <a:gd name="connsiteX4" fmla="*/ 1504950 w 1504950"/>
                <a:gd name="connsiteY4" fmla="*/ 1343025 h 1343025"/>
                <a:gd name="connsiteX0" fmla="*/ 0 w 1519981"/>
                <a:gd name="connsiteY0" fmla="*/ 0 h 1343025"/>
                <a:gd name="connsiteX1" fmla="*/ 304800 w 1519981"/>
                <a:gd name="connsiteY1" fmla="*/ 838200 h 1343025"/>
                <a:gd name="connsiteX2" fmla="*/ 1095375 w 1519981"/>
                <a:gd name="connsiteY2" fmla="*/ 962026 h 1343025"/>
                <a:gd name="connsiteX3" fmla="*/ 1504950 w 1519981"/>
                <a:gd name="connsiteY3" fmla="*/ 1076325 h 1343025"/>
                <a:gd name="connsiteX4" fmla="*/ 1504950 w 1519981"/>
                <a:gd name="connsiteY4" fmla="*/ 1343025 h 1343025"/>
                <a:gd name="connsiteX0" fmla="*/ 0 w 1628774"/>
                <a:gd name="connsiteY0" fmla="*/ 0 h 1343025"/>
                <a:gd name="connsiteX1" fmla="*/ 304800 w 1628774"/>
                <a:gd name="connsiteY1" fmla="*/ 838200 h 1343025"/>
                <a:gd name="connsiteX2" fmla="*/ 1095375 w 1628774"/>
                <a:gd name="connsiteY2" fmla="*/ 962026 h 1343025"/>
                <a:gd name="connsiteX3" fmla="*/ 1504950 w 1628774"/>
                <a:gd name="connsiteY3" fmla="*/ 1076325 h 1343025"/>
                <a:gd name="connsiteX4" fmla="*/ 1628774 w 1628774"/>
                <a:gd name="connsiteY4" fmla="*/ 1276351 h 1343025"/>
                <a:gd name="connsiteX5" fmla="*/ 1504950 w 1628774"/>
                <a:gd name="connsiteY5" fmla="*/ 1343025 h 1343025"/>
                <a:gd name="connsiteX0" fmla="*/ 0 w 1535289"/>
                <a:gd name="connsiteY0" fmla="*/ 0 h 1343025"/>
                <a:gd name="connsiteX1" fmla="*/ 304800 w 1535289"/>
                <a:gd name="connsiteY1" fmla="*/ 838200 h 1343025"/>
                <a:gd name="connsiteX2" fmla="*/ 1095375 w 1535289"/>
                <a:gd name="connsiteY2" fmla="*/ 962026 h 1343025"/>
                <a:gd name="connsiteX3" fmla="*/ 1504950 w 1535289"/>
                <a:gd name="connsiteY3" fmla="*/ 1076325 h 1343025"/>
                <a:gd name="connsiteX4" fmla="*/ 1504950 w 1535289"/>
                <a:gd name="connsiteY4" fmla="*/ 1343025 h 1343025"/>
                <a:gd name="connsiteX0" fmla="*/ 0 w 1505620"/>
                <a:gd name="connsiteY0" fmla="*/ 0 h 1343025"/>
                <a:gd name="connsiteX1" fmla="*/ 304800 w 1505620"/>
                <a:gd name="connsiteY1" fmla="*/ 838200 h 1343025"/>
                <a:gd name="connsiteX2" fmla="*/ 1095375 w 1505620"/>
                <a:gd name="connsiteY2" fmla="*/ 962026 h 1343025"/>
                <a:gd name="connsiteX3" fmla="*/ 1447800 w 1505620"/>
                <a:gd name="connsiteY3" fmla="*/ 1047750 h 1343025"/>
                <a:gd name="connsiteX4" fmla="*/ 1504950 w 1505620"/>
                <a:gd name="connsiteY4" fmla="*/ 1343025 h 1343025"/>
                <a:gd name="connsiteX0" fmla="*/ 0 w 1504950"/>
                <a:gd name="connsiteY0" fmla="*/ 0 h 1343025"/>
                <a:gd name="connsiteX1" fmla="*/ 304800 w 1504950"/>
                <a:gd name="connsiteY1" fmla="*/ 838200 h 1343025"/>
                <a:gd name="connsiteX2" fmla="*/ 1095375 w 1504950"/>
                <a:gd name="connsiteY2" fmla="*/ 962026 h 1343025"/>
                <a:gd name="connsiteX3" fmla="*/ 1504950 w 1504950"/>
                <a:gd name="connsiteY3" fmla="*/ 1343025 h 1343025"/>
                <a:gd name="connsiteX0" fmla="*/ 0 w 1504950"/>
                <a:gd name="connsiteY0" fmla="*/ 0 h 1343025"/>
                <a:gd name="connsiteX1" fmla="*/ 304800 w 1504950"/>
                <a:gd name="connsiteY1" fmla="*/ 838200 h 1343025"/>
                <a:gd name="connsiteX2" fmla="*/ 1304925 w 1504950"/>
                <a:gd name="connsiteY2" fmla="*/ 1038226 h 1343025"/>
                <a:gd name="connsiteX3" fmla="*/ 1504950 w 1504950"/>
                <a:gd name="connsiteY3" fmla="*/ 1343025 h 1343025"/>
                <a:gd name="connsiteX0" fmla="*/ 0 w 1504950"/>
                <a:gd name="connsiteY0" fmla="*/ 0 h 1343025"/>
                <a:gd name="connsiteX1" fmla="*/ 361950 w 1504950"/>
                <a:gd name="connsiteY1" fmla="*/ 838200 h 1343025"/>
                <a:gd name="connsiteX2" fmla="*/ 1304925 w 1504950"/>
                <a:gd name="connsiteY2" fmla="*/ 1038226 h 1343025"/>
                <a:gd name="connsiteX3" fmla="*/ 1504950 w 1504950"/>
                <a:gd name="connsiteY3" fmla="*/ 1343025 h 1343025"/>
                <a:gd name="connsiteX0" fmla="*/ 0 w 1504950"/>
                <a:gd name="connsiteY0" fmla="*/ 0 h 1343025"/>
                <a:gd name="connsiteX1" fmla="*/ 361950 w 1504950"/>
                <a:gd name="connsiteY1" fmla="*/ 838200 h 1343025"/>
                <a:gd name="connsiteX2" fmla="*/ 1390650 w 1504950"/>
                <a:gd name="connsiteY2" fmla="*/ 923926 h 1343025"/>
                <a:gd name="connsiteX3" fmla="*/ 1504950 w 1504950"/>
                <a:gd name="connsiteY3" fmla="*/ 1343025 h 1343025"/>
                <a:gd name="connsiteX0" fmla="*/ 0 w 1571625"/>
                <a:gd name="connsiteY0" fmla="*/ 0 h 1352550"/>
                <a:gd name="connsiteX1" fmla="*/ 361950 w 1571625"/>
                <a:gd name="connsiteY1" fmla="*/ 838200 h 1352550"/>
                <a:gd name="connsiteX2" fmla="*/ 1390650 w 1571625"/>
                <a:gd name="connsiteY2" fmla="*/ 923926 h 1352550"/>
                <a:gd name="connsiteX3" fmla="*/ 1571625 w 1571625"/>
                <a:gd name="connsiteY3" fmla="*/ 1352550 h 1352550"/>
                <a:gd name="connsiteX0" fmla="*/ 0 w 1571625"/>
                <a:gd name="connsiteY0" fmla="*/ 0 h 1352550"/>
                <a:gd name="connsiteX1" fmla="*/ 361950 w 1571625"/>
                <a:gd name="connsiteY1" fmla="*/ 838200 h 1352550"/>
                <a:gd name="connsiteX2" fmla="*/ 1266825 w 1571625"/>
                <a:gd name="connsiteY2" fmla="*/ 1066801 h 1352550"/>
                <a:gd name="connsiteX3" fmla="*/ 1571625 w 1571625"/>
                <a:gd name="connsiteY3" fmla="*/ 1352550 h 1352550"/>
                <a:gd name="connsiteX0" fmla="*/ 0 w 1495425"/>
                <a:gd name="connsiteY0" fmla="*/ 0 h 1390650"/>
                <a:gd name="connsiteX1" fmla="*/ 361950 w 1495425"/>
                <a:gd name="connsiteY1" fmla="*/ 838200 h 1390650"/>
                <a:gd name="connsiteX2" fmla="*/ 1266825 w 1495425"/>
                <a:gd name="connsiteY2" fmla="*/ 1066801 h 1390650"/>
                <a:gd name="connsiteX3" fmla="*/ 1495425 w 1495425"/>
                <a:gd name="connsiteY3" fmla="*/ 1390650 h 1390650"/>
                <a:gd name="connsiteX0" fmla="*/ 0 w 1495425"/>
                <a:gd name="connsiteY0" fmla="*/ 0 h 1390650"/>
                <a:gd name="connsiteX1" fmla="*/ 361950 w 1495425"/>
                <a:gd name="connsiteY1" fmla="*/ 838200 h 1390650"/>
                <a:gd name="connsiteX2" fmla="*/ 1371600 w 1495425"/>
                <a:gd name="connsiteY2" fmla="*/ 1019176 h 1390650"/>
                <a:gd name="connsiteX3" fmla="*/ 1495425 w 1495425"/>
                <a:gd name="connsiteY3" fmla="*/ 1390650 h 1390650"/>
                <a:gd name="connsiteX0" fmla="*/ 0 w 1543050"/>
                <a:gd name="connsiteY0" fmla="*/ 0 h 1390650"/>
                <a:gd name="connsiteX1" fmla="*/ 361950 w 1543050"/>
                <a:gd name="connsiteY1" fmla="*/ 838200 h 1390650"/>
                <a:gd name="connsiteX2" fmla="*/ 1371600 w 1543050"/>
                <a:gd name="connsiteY2" fmla="*/ 1019176 h 1390650"/>
                <a:gd name="connsiteX3" fmla="*/ 1543050 w 1543050"/>
                <a:gd name="connsiteY3" fmla="*/ 1390650 h 1390650"/>
                <a:gd name="connsiteX0" fmla="*/ 0 w 1543050"/>
                <a:gd name="connsiteY0" fmla="*/ 0 h 1390650"/>
                <a:gd name="connsiteX1" fmla="*/ 361950 w 1543050"/>
                <a:gd name="connsiteY1" fmla="*/ 838200 h 1390650"/>
                <a:gd name="connsiteX2" fmla="*/ 1123950 w 1543050"/>
                <a:gd name="connsiteY2" fmla="*/ 962026 h 1390650"/>
                <a:gd name="connsiteX3" fmla="*/ 1543050 w 1543050"/>
                <a:gd name="connsiteY3" fmla="*/ 1390650 h 1390650"/>
                <a:gd name="connsiteX0" fmla="*/ 0 w 1504950"/>
                <a:gd name="connsiteY0" fmla="*/ 0 h 1409700"/>
                <a:gd name="connsiteX1" fmla="*/ 323850 w 1504950"/>
                <a:gd name="connsiteY1" fmla="*/ 857250 h 1409700"/>
                <a:gd name="connsiteX2" fmla="*/ 1085850 w 1504950"/>
                <a:gd name="connsiteY2" fmla="*/ 981076 h 1409700"/>
                <a:gd name="connsiteX3" fmla="*/ 1504950 w 1504950"/>
                <a:gd name="connsiteY3" fmla="*/ 1409700 h 1409700"/>
                <a:gd name="connsiteX0" fmla="*/ 0 w 1533525"/>
                <a:gd name="connsiteY0" fmla="*/ 0 h 1419225"/>
                <a:gd name="connsiteX1" fmla="*/ 352425 w 1533525"/>
                <a:gd name="connsiteY1" fmla="*/ 866775 h 1419225"/>
                <a:gd name="connsiteX2" fmla="*/ 1114425 w 1533525"/>
                <a:gd name="connsiteY2" fmla="*/ 990601 h 1419225"/>
                <a:gd name="connsiteX3" fmla="*/ 1533525 w 1533525"/>
                <a:gd name="connsiteY3" fmla="*/ 1419225 h 1419225"/>
                <a:gd name="connsiteX0" fmla="*/ 0 w 1457325"/>
                <a:gd name="connsiteY0" fmla="*/ 0 h 1381125"/>
                <a:gd name="connsiteX1" fmla="*/ 352425 w 1457325"/>
                <a:gd name="connsiteY1" fmla="*/ 866775 h 1381125"/>
                <a:gd name="connsiteX2" fmla="*/ 1114425 w 1457325"/>
                <a:gd name="connsiteY2" fmla="*/ 990601 h 1381125"/>
                <a:gd name="connsiteX3" fmla="*/ 1457325 w 1457325"/>
                <a:gd name="connsiteY3" fmla="*/ 1381125 h 1381125"/>
                <a:gd name="connsiteX0" fmla="*/ 0 w 1390650"/>
                <a:gd name="connsiteY0" fmla="*/ 0 h 1447800"/>
                <a:gd name="connsiteX1" fmla="*/ 352425 w 1390650"/>
                <a:gd name="connsiteY1" fmla="*/ 866775 h 1447800"/>
                <a:gd name="connsiteX2" fmla="*/ 1114425 w 1390650"/>
                <a:gd name="connsiteY2" fmla="*/ 990601 h 1447800"/>
                <a:gd name="connsiteX3" fmla="*/ 1390650 w 1390650"/>
                <a:gd name="connsiteY3" fmla="*/ 1447800 h 1447800"/>
                <a:gd name="connsiteX0" fmla="*/ 0 w 1362075"/>
                <a:gd name="connsiteY0" fmla="*/ 0 h 1457325"/>
                <a:gd name="connsiteX1" fmla="*/ 352425 w 1362075"/>
                <a:gd name="connsiteY1" fmla="*/ 866775 h 1457325"/>
                <a:gd name="connsiteX2" fmla="*/ 1114425 w 1362075"/>
                <a:gd name="connsiteY2" fmla="*/ 990601 h 1457325"/>
                <a:gd name="connsiteX3" fmla="*/ 1362075 w 1362075"/>
                <a:gd name="connsiteY3" fmla="*/ 1457325 h 1457325"/>
                <a:gd name="connsiteX0" fmla="*/ 0 w 1352550"/>
                <a:gd name="connsiteY0" fmla="*/ 0 h 1438275"/>
                <a:gd name="connsiteX1" fmla="*/ 352425 w 1352550"/>
                <a:gd name="connsiteY1" fmla="*/ 866775 h 1438275"/>
                <a:gd name="connsiteX2" fmla="*/ 1114425 w 1352550"/>
                <a:gd name="connsiteY2" fmla="*/ 990601 h 1438275"/>
                <a:gd name="connsiteX3" fmla="*/ 1352550 w 1352550"/>
                <a:gd name="connsiteY3" fmla="*/ 1438275 h 1438275"/>
                <a:gd name="connsiteX0" fmla="*/ 0 w 1333500"/>
                <a:gd name="connsiteY0" fmla="*/ 0 h 1266825"/>
                <a:gd name="connsiteX1" fmla="*/ 352425 w 1333500"/>
                <a:gd name="connsiteY1" fmla="*/ 866775 h 1266825"/>
                <a:gd name="connsiteX2" fmla="*/ 1114425 w 1333500"/>
                <a:gd name="connsiteY2" fmla="*/ 990601 h 1266825"/>
                <a:gd name="connsiteX3" fmla="*/ 1333500 w 1333500"/>
                <a:gd name="connsiteY3" fmla="*/ 1266825 h 1266825"/>
                <a:gd name="connsiteX0" fmla="*/ 0 w 1362075"/>
                <a:gd name="connsiteY0" fmla="*/ 0 h 1419225"/>
                <a:gd name="connsiteX1" fmla="*/ 352425 w 1362075"/>
                <a:gd name="connsiteY1" fmla="*/ 866775 h 1419225"/>
                <a:gd name="connsiteX2" fmla="*/ 1114425 w 1362075"/>
                <a:gd name="connsiteY2" fmla="*/ 990601 h 1419225"/>
                <a:gd name="connsiteX3" fmla="*/ 1362075 w 1362075"/>
                <a:gd name="connsiteY3" fmla="*/ 1419225 h 1419225"/>
                <a:gd name="connsiteX0" fmla="*/ 0 w 1295400"/>
                <a:gd name="connsiteY0" fmla="*/ 0 h 1438275"/>
                <a:gd name="connsiteX1" fmla="*/ 352425 w 1295400"/>
                <a:gd name="connsiteY1" fmla="*/ 866775 h 1438275"/>
                <a:gd name="connsiteX2" fmla="*/ 1114425 w 1295400"/>
                <a:gd name="connsiteY2" fmla="*/ 990601 h 1438275"/>
                <a:gd name="connsiteX3" fmla="*/ 1295400 w 1295400"/>
                <a:gd name="connsiteY3" fmla="*/ 1438275 h 1438275"/>
                <a:gd name="connsiteX0" fmla="*/ 0 w 1295400"/>
                <a:gd name="connsiteY0" fmla="*/ 0 h 1438275"/>
                <a:gd name="connsiteX1" fmla="*/ 352425 w 1295400"/>
                <a:gd name="connsiteY1" fmla="*/ 866775 h 1438275"/>
                <a:gd name="connsiteX2" fmla="*/ 962025 w 1295400"/>
                <a:gd name="connsiteY2" fmla="*/ 1000126 h 1438275"/>
                <a:gd name="connsiteX3" fmla="*/ 1295400 w 1295400"/>
                <a:gd name="connsiteY3" fmla="*/ 1438275 h 1438275"/>
                <a:gd name="connsiteX0" fmla="*/ 0 w 1295400"/>
                <a:gd name="connsiteY0" fmla="*/ 0 h 1438275"/>
                <a:gd name="connsiteX1" fmla="*/ 304800 w 1295400"/>
                <a:gd name="connsiteY1" fmla="*/ 866775 h 1438275"/>
                <a:gd name="connsiteX2" fmla="*/ 962025 w 1295400"/>
                <a:gd name="connsiteY2" fmla="*/ 1000126 h 1438275"/>
                <a:gd name="connsiteX3" fmla="*/ 1295400 w 1295400"/>
                <a:gd name="connsiteY3" fmla="*/ 1438275 h 1438275"/>
                <a:gd name="connsiteX0" fmla="*/ 0 w 1266825"/>
                <a:gd name="connsiteY0" fmla="*/ 0 h 1362075"/>
                <a:gd name="connsiteX1" fmla="*/ 276225 w 1266825"/>
                <a:gd name="connsiteY1" fmla="*/ 790575 h 1362075"/>
                <a:gd name="connsiteX2" fmla="*/ 933450 w 1266825"/>
                <a:gd name="connsiteY2" fmla="*/ 923926 h 1362075"/>
                <a:gd name="connsiteX3" fmla="*/ 1266825 w 1266825"/>
                <a:gd name="connsiteY3" fmla="*/ 1362075 h 1362075"/>
                <a:gd name="connsiteX0" fmla="*/ 0 w 1266825"/>
                <a:gd name="connsiteY0" fmla="*/ 0 h 1362075"/>
                <a:gd name="connsiteX1" fmla="*/ 276225 w 1266825"/>
                <a:gd name="connsiteY1" fmla="*/ 790575 h 1362075"/>
                <a:gd name="connsiteX2" fmla="*/ 1028700 w 1266825"/>
                <a:gd name="connsiteY2" fmla="*/ 923926 h 1362075"/>
                <a:gd name="connsiteX3" fmla="*/ 1266825 w 1266825"/>
                <a:gd name="connsiteY3" fmla="*/ 1362075 h 1362075"/>
                <a:gd name="connsiteX0" fmla="*/ 0 w 1266825"/>
                <a:gd name="connsiteY0" fmla="*/ 0 h 1362075"/>
                <a:gd name="connsiteX1" fmla="*/ 276225 w 1266825"/>
                <a:gd name="connsiteY1" fmla="*/ 790575 h 1362075"/>
                <a:gd name="connsiteX2" fmla="*/ 1038225 w 1266825"/>
                <a:gd name="connsiteY2" fmla="*/ 1009651 h 1362075"/>
                <a:gd name="connsiteX3" fmla="*/ 1266825 w 1266825"/>
                <a:gd name="connsiteY3" fmla="*/ 1362075 h 1362075"/>
                <a:gd name="connsiteX0" fmla="*/ 0 w 1304925"/>
                <a:gd name="connsiteY0" fmla="*/ 0 h 1362075"/>
                <a:gd name="connsiteX1" fmla="*/ 314325 w 1304925"/>
                <a:gd name="connsiteY1" fmla="*/ 790575 h 1362075"/>
                <a:gd name="connsiteX2" fmla="*/ 1076325 w 1304925"/>
                <a:gd name="connsiteY2" fmla="*/ 1009651 h 1362075"/>
                <a:gd name="connsiteX3" fmla="*/ 1304925 w 1304925"/>
                <a:gd name="connsiteY3" fmla="*/ 1362075 h 1362075"/>
                <a:gd name="connsiteX0" fmla="*/ 0 w 1304925"/>
                <a:gd name="connsiteY0" fmla="*/ 0 h 1362075"/>
                <a:gd name="connsiteX1" fmla="*/ 180975 w 1304925"/>
                <a:gd name="connsiteY1" fmla="*/ 561975 h 1362075"/>
                <a:gd name="connsiteX2" fmla="*/ 314325 w 1304925"/>
                <a:gd name="connsiteY2" fmla="*/ 790575 h 1362075"/>
                <a:gd name="connsiteX3" fmla="*/ 1076325 w 1304925"/>
                <a:gd name="connsiteY3" fmla="*/ 1009651 h 1362075"/>
                <a:gd name="connsiteX4" fmla="*/ 1304925 w 1304925"/>
                <a:gd name="connsiteY4" fmla="*/ 1362075 h 1362075"/>
                <a:gd name="connsiteX0" fmla="*/ 0 w 1304925"/>
                <a:gd name="connsiteY0" fmla="*/ 0 h 1362075"/>
                <a:gd name="connsiteX1" fmla="*/ 276225 w 1304925"/>
                <a:gd name="connsiteY1" fmla="*/ 457200 h 1362075"/>
                <a:gd name="connsiteX2" fmla="*/ 314325 w 1304925"/>
                <a:gd name="connsiteY2" fmla="*/ 790575 h 1362075"/>
                <a:gd name="connsiteX3" fmla="*/ 1076325 w 1304925"/>
                <a:gd name="connsiteY3" fmla="*/ 1009651 h 1362075"/>
                <a:gd name="connsiteX4" fmla="*/ 1304925 w 1304925"/>
                <a:gd name="connsiteY4" fmla="*/ 1362075 h 1362075"/>
                <a:gd name="connsiteX0" fmla="*/ 0 w 1304925"/>
                <a:gd name="connsiteY0" fmla="*/ 0 h 1362075"/>
                <a:gd name="connsiteX1" fmla="*/ 276225 w 1304925"/>
                <a:gd name="connsiteY1" fmla="*/ 457200 h 1362075"/>
                <a:gd name="connsiteX2" fmla="*/ 466725 w 1304925"/>
                <a:gd name="connsiteY2" fmla="*/ 714375 h 1362075"/>
                <a:gd name="connsiteX3" fmla="*/ 1076325 w 1304925"/>
                <a:gd name="connsiteY3" fmla="*/ 1009651 h 1362075"/>
                <a:gd name="connsiteX4" fmla="*/ 1304925 w 1304925"/>
                <a:gd name="connsiteY4" fmla="*/ 1362075 h 1362075"/>
                <a:gd name="connsiteX0" fmla="*/ 0 w 1304925"/>
                <a:gd name="connsiteY0" fmla="*/ 0 h 1362075"/>
                <a:gd name="connsiteX1" fmla="*/ 466725 w 1304925"/>
                <a:gd name="connsiteY1" fmla="*/ 714375 h 1362075"/>
                <a:gd name="connsiteX2" fmla="*/ 1076325 w 1304925"/>
                <a:gd name="connsiteY2" fmla="*/ 1009651 h 1362075"/>
                <a:gd name="connsiteX3" fmla="*/ 1304925 w 1304925"/>
                <a:gd name="connsiteY3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4925" h="1362075">
                  <a:moveTo>
                    <a:pt x="0" y="0"/>
                  </a:moveTo>
                  <a:cubicBezTo>
                    <a:pt x="97235" y="148828"/>
                    <a:pt x="287338" y="546100"/>
                    <a:pt x="466725" y="714375"/>
                  </a:cubicBezTo>
                  <a:cubicBezTo>
                    <a:pt x="600075" y="806450"/>
                    <a:pt x="876300" y="925514"/>
                    <a:pt x="1076325" y="1009651"/>
                  </a:cubicBezTo>
                  <a:cubicBezTo>
                    <a:pt x="1276350" y="1093788"/>
                    <a:pt x="1219597" y="1282700"/>
                    <a:pt x="1304925" y="1362075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847027" y="2095528"/>
              <a:ext cx="1021463" cy="1362280"/>
            </a:xfrm>
            <a:custGeom>
              <a:avLst/>
              <a:gdLst>
                <a:gd name="connsiteX0" fmla="*/ 0 w 1061129"/>
                <a:gd name="connsiteY0" fmla="*/ 1362075 h 1362075"/>
                <a:gd name="connsiteX1" fmla="*/ 790575 w 1061129"/>
                <a:gd name="connsiteY1" fmla="*/ 828675 h 1362075"/>
                <a:gd name="connsiteX2" fmla="*/ 1057275 w 1061129"/>
                <a:gd name="connsiteY2" fmla="*/ 409575 h 1362075"/>
                <a:gd name="connsiteX3" fmla="*/ 923925 w 1061129"/>
                <a:gd name="connsiteY3" fmla="*/ 0 h 1362075"/>
                <a:gd name="connsiteX0" fmla="*/ 0 w 1061129"/>
                <a:gd name="connsiteY0" fmla="*/ 1362075 h 1362075"/>
                <a:gd name="connsiteX1" fmla="*/ 238125 w 1061129"/>
                <a:gd name="connsiteY1" fmla="*/ 1228725 h 1362075"/>
                <a:gd name="connsiteX2" fmla="*/ 790575 w 1061129"/>
                <a:gd name="connsiteY2" fmla="*/ 828675 h 1362075"/>
                <a:gd name="connsiteX3" fmla="*/ 1057275 w 1061129"/>
                <a:gd name="connsiteY3" fmla="*/ 409575 h 1362075"/>
                <a:gd name="connsiteX4" fmla="*/ 923925 w 1061129"/>
                <a:gd name="connsiteY4" fmla="*/ 0 h 1362075"/>
                <a:gd name="connsiteX0" fmla="*/ 0 w 1061129"/>
                <a:gd name="connsiteY0" fmla="*/ 1362075 h 1362075"/>
                <a:gd name="connsiteX1" fmla="*/ 142875 w 1061129"/>
                <a:gd name="connsiteY1" fmla="*/ 1104900 h 1362075"/>
                <a:gd name="connsiteX2" fmla="*/ 790575 w 1061129"/>
                <a:gd name="connsiteY2" fmla="*/ 828675 h 1362075"/>
                <a:gd name="connsiteX3" fmla="*/ 1057275 w 1061129"/>
                <a:gd name="connsiteY3" fmla="*/ 409575 h 1362075"/>
                <a:gd name="connsiteX4" fmla="*/ 923925 w 1061129"/>
                <a:gd name="connsiteY4" fmla="*/ 0 h 1362075"/>
                <a:gd name="connsiteX0" fmla="*/ 0 w 1099229"/>
                <a:gd name="connsiteY0" fmla="*/ 1371600 h 1371600"/>
                <a:gd name="connsiteX1" fmla="*/ 180975 w 1099229"/>
                <a:gd name="connsiteY1" fmla="*/ 1104900 h 1371600"/>
                <a:gd name="connsiteX2" fmla="*/ 828675 w 1099229"/>
                <a:gd name="connsiteY2" fmla="*/ 828675 h 1371600"/>
                <a:gd name="connsiteX3" fmla="*/ 1095375 w 1099229"/>
                <a:gd name="connsiteY3" fmla="*/ 409575 h 1371600"/>
                <a:gd name="connsiteX4" fmla="*/ 962025 w 1099229"/>
                <a:gd name="connsiteY4" fmla="*/ 0 h 1371600"/>
                <a:gd name="connsiteX0" fmla="*/ 0 w 1099229"/>
                <a:gd name="connsiteY0" fmla="*/ 1371600 h 1371600"/>
                <a:gd name="connsiteX1" fmla="*/ 180975 w 1099229"/>
                <a:gd name="connsiteY1" fmla="*/ 1104900 h 1371600"/>
                <a:gd name="connsiteX2" fmla="*/ 828675 w 1099229"/>
                <a:gd name="connsiteY2" fmla="*/ 828675 h 1371600"/>
                <a:gd name="connsiteX3" fmla="*/ 1095375 w 1099229"/>
                <a:gd name="connsiteY3" fmla="*/ 409575 h 1371600"/>
                <a:gd name="connsiteX4" fmla="*/ 962025 w 1099229"/>
                <a:gd name="connsiteY4" fmla="*/ 0 h 1371600"/>
                <a:gd name="connsiteX0" fmla="*/ 0 w 1031527"/>
                <a:gd name="connsiteY0" fmla="*/ 1371600 h 1371600"/>
                <a:gd name="connsiteX1" fmla="*/ 180975 w 1031527"/>
                <a:gd name="connsiteY1" fmla="*/ 1104900 h 1371600"/>
                <a:gd name="connsiteX2" fmla="*/ 828675 w 1031527"/>
                <a:gd name="connsiteY2" fmla="*/ 828675 h 1371600"/>
                <a:gd name="connsiteX3" fmla="*/ 1019175 w 1031527"/>
                <a:gd name="connsiteY3" fmla="*/ 447675 h 1371600"/>
                <a:gd name="connsiteX4" fmla="*/ 962025 w 1031527"/>
                <a:gd name="connsiteY4" fmla="*/ 0 h 1371600"/>
                <a:gd name="connsiteX0" fmla="*/ 0 w 1021166"/>
                <a:gd name="connsiteY0" fmla="*/ 1362075 h 1362075"/>
                <a:gd name="connsiteX1" fmla="*/ 180975 w 1021166"/>
                <a:gd name="connsiteY1" fmla="*/ 1095375 h 1362075"/>
                <a:gd name="connsiteX2" fmla="*/ 828675 w 1021166"/>
                <a:gd name="connsiteY2" fmla="*/ 819150 h 1362075"/>
                <a:gd name="connsiteX3" fmla="*/ 1019175 w 1021166"/>
                <a:gd name="connsiteY3" fmla="*/ 438150 h 1362075"/>
                <a:gd name="connsiteX4" fmla="*/ 904875 w 1021166"/>
                <a:gd name="connsiteY4" fmla="*/ 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166" h="1362075">
                  <a:moveTo>
                    <a:pt x="0" y="1362075"/>
                  </a:moveTo>
                  <a:cubicBezTo>
                    <a:pt x="39687" y="1339850"/>
                    <a:pt x="49213" y="1184275"/>
                    <a:pt x="180975" y="1095375"/>
                  </a:cubicBezTo>
                  <a:cubicBezTo>
                    <a:pt x="312737" y="1006475"/>
                    <a:pt x="688975" y="928688"/>
                    <a:pt x="828675" y="819150"/>
                  </a:cubicBezTo>
                  <a:cubicBezTo>
                    <a:pt x="968375" y="709613"/>
                    <a:pt x="1006475" y="574675"/>
                    <a:pt x="1019175" y="438150"/>
                  </a:cubicBezTo>
                  <a:cubicBezTo>
                    <a:pt x="1031875" y="301625"/>
                    <a:pt x="982662" y="135731"/>
                    <a:pt x="904875" y="0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pic>
          <p:nvPicPr>
            <p:cNvPr id="72715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580" y="3818672"/>
              <a:ext cx="714374" cy="52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716" name="Group 15"/>
            <p:cNvGrpSpPr>
              <a:grpSpLocks/>
            </p:cNvGrpSpPr>
            <p:nvPr/>
          </p:nvGrpSpPr>
          <p:grpSpPr bwMode="auto">
            <a:xfrm>
              <a:off x="2733675" y="4188191"/>
              <a:ext cx="466725" cy="400051"/>
              <a:chOff x="2114550" y="2571749"/>
              <a:chExt cx="466725" cy="40005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113579" y="2657102"/>
                <a:ext cx="76609" cy="75455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199474" y="2781501"/>
                <a:ext cx="76611" cy="75456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361980" y="2610196"/>
                <a:ext cx="76611" cy="75456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313229" y="2895704"/>
                <a:ext cx="76609" cy="75456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199474" y="2571450"/>
                <a:ext cx="76611" cy="75455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352694" y="2724400"/>
                <a:ext cx="74288" cy="75456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503593" y="2875311"/>
                <a:ext cx="76609" cy="77495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</p:grp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7437962" y="5813523"/>
            <a:ext cx="152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i="1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Jano</a:t>
            </a:r>
            <a:r>
              <a:rPr lang="en-US" sz="13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, Hsiao et al.  Cell 2015;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i="1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Bohorquez</a:t>
            </a:r>
            <a:r>
              <a:rPr lang="en-US" sz="13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 et al, JCI 2015</a:t>
            </a:r>
          </a:p>
        </p:txBody>
      </p:sp>
      <p:sp>
        <p:nvSpPr>
          <p:cNvPr id="47" name="TextBox 42"/>
          <p:cNvSpPr txBox="1">
            <a:spLocks noChangeArrowheads="1"/>
          </p:cNvSpPr>
          <p:nvPr/>
        </p:nvSpPr>
        <p:spPr bwMode="auto">
          <a:xfrm>
            <a:off x="160862" y="139735"/>
            <a:ext cx="8801100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E7DBC"/>
                </a:solidFill>
              </a:rPr>
              <a:t>The Role of the Gut </a:t>
            </a:r>
            <a:r>
              <a:rPr lang="en-US" sz="2800" dirty="0" err="1">
                <a:solidFill>
                  <a:srgbClr val="3E7DBC"/>
                </a:solidFill>
              </a:rPr>
              <a:t>Microbiome</a:t>
            </a:r>
            <a:endParaRPr lang="en-US" sz="2800" dirty="0">
              <a:solidFill>
                <a:srgbClr val="3E7DBC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E7DBC"/>
                </a:solidFill>
              </a:rPr>
              <a:t>In Serotonin to Brain Signaling</a:t>
            </a:r>
          </a:p>
        </p:txBody>
      </p:sp>
      <p:sp>
        <p:nvSpPr>
          <p:cNvPr id="3" name="Arc 2"/>
          <p:cNvSpPr/>
          <p:nvPr/>
        </p:nvSpPr>
        <p:spPr>
          <a:xfrm rot="11754560">
            <a:off x="7293050" y="2122882"/>
            <a:ext cx="879400" cy="523220"/>
          </a:xfrm>
          <a:prstGeom prst="arc">
            <a:avLst>
              <a:gd name="adj1" fmla="val 16200000"/>
              <a:gd name="adj2" fmla="val 21298777"/>
            </a:avLst>
          </a:prstGeom>
          <a:ln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3" name="Arc 42"/>
          <p:cNvSpPr/>
          <p:nvPr/>
        </p:nvSpPr>
        <p:spPr>
          <a:xfrm rot="5954174">
            <a:off x="6057190" y="2001838"/>
            <a:ext cx="879400" cy="523220"/>
          </a:xfrm>
          <a:prstGeom prst="arc">
            <a:avLst>
              <a:gd name="adj1" fmla="val 16200000"/>
              <a:gd name="adj2" fmla="val 21298777"/>
            </a:avLst>
          </a:prstGeom>
          <a:ln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42517" y="5810687"/>
            <a:ext cx="1747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SCFA, 2º Bile Acids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83483" y="4350616"/>
            <a:ext cx="543739" cy="307777"/>
            <a:chOff x="5088233" y="4369666"/>
            <a:chExt cx="543739" cy="307777"/>
          </a:xfrm>
        </p:grpSpPr>
        <p:sp>
          <p:nvSpPr>
            <p:cNvPr id="4" name="TextBox 3"/>
            <p:cNvSpPr txBox="1"/>
            <p:nvPr/>
          </p:nvSpPr>
          <p:spPr>
            <a:xfrm>
              <a:off x="5088233" y="436966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TPH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5128398" y="4432114"/>
              <a:ext cx="0" cy="1828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193349" y="4687164"/>
            <a:ext cx="522900" cy="307777"/>
            <a:chOff x="5085399" y="4782414"/>
            <a:chExt cx="522900" cy="307777"/>
          </a:xfrm>
        </p:grpSpPr>
        <p:sp>
          <p:nvSpPr>
            <p:cNvPr id="46" name="TextBox 45"/>
            <p:cNvSpPr txBox="1"/>
            <p:nvPr/>
          </p:nvSpPr>
          <p:spPr>
            <a:xfrm>
              <a:off x="5085399" y="478241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5HT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5124173" y="4844862"/>
              <a:ext cx="0" cy="1828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485008" y="6272356"/>
            <a:ext cx="2393604" cy="307777"/>
            <a:chOff x="4389758" y="6291406"/>
            <a:chExt cx="2393604" cy="307777"/>
          </a:xfrm>
        </p:grpSpPr>
        <p:sp>
          <p:nvSpPr>
            <p:cNvPr id="49" name="TextBox 48"/>
            <p:cNvSpPr txBox="1"/>
            <p:nvPr/>
          </p:nvSpPr>
          <p:spPr>
            <a:xfrm>
              <a:off x="4389758" y="6291406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Spore Forming </a:t>
              </a:r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Clostridiales</a:t>
              </a:r>
              <a:endPara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4391798" y="6353854"/>
              <a:ext cx="0" cy="1828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Arc 16"/>
          <p:cNvSpPr/>
          <p:nvPr/>
        </p:nvSpPr>
        <p:spPr>
          <a:xfrm rot="7343691">
            <a:off x="3478189" y="4425399"/>
            <a:ext cx="2565681" cy="1205822"/>
          </a:xfrm>
          <a:prstGeom prst="arc">
            <a:avLst>
              <a:gd name="adj1" fmla="val 15367765"/>
              <a:gd name="adj2" fmla="val 20671258"/>
            </a:avLst>
          </a:prstGeom>
          <a:ln>
            <a:solidFill>
              <a:schemeClr val="bg1"/>
            </a:solidFill>
            <a:head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52" name="Arc 51"/>
          <p:cNvSpPr/>
          <p:nvPr/>
        </p:nvSpPr>
        <p:spPr>
          <a:xfrm rot="18581154">
            <a:off x="3392389" y="5603801"/>
            <a:ext cx="2565681" cy="1205822"/>
          </a:xfrm>
          <a:prstGeom prst="arc">
            <a:avLst>
              <a:gd name="adj1" fmla="val 15367765"/>
              <a:gd name="adj2" fmla="val 20671258"/>
            </a:avLst>
          </a:prstGeom>
          <a:ln>
            <a:solidFill>
              <a:schemeClr val="bg1"/>
            </a:solidFill>
            <a:head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32162" y="525020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5HT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5482" y="4757867"/>
            <a:ext cx="2798482" cy="1261716"/>
            <a:chOff x="1095382" y="4465767"/>
            <a:chExt cx="2798482" cy="12617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2" y="4541088"/>
              <a:ext cx="1096435" cy="79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627" y="4465767"/>
              <a:ext cx="743438" cy="49066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617278" y="4988819"/>
              <a:ext cx="21464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Chocolate, Nuts,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Blue Cheese, </a:t>
              </a: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Plant and Animal Protein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688" y="4779977"/>
              <a:ext cx="567176" cy="534766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1406532" y="6165823"/>
            <a:ext cx="1695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Dietary Tryptophan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102509" y="6319000"/>
            <a:ext cx="364591" cy="1422"/>
          </a:xfrm>
          <a:prstGeom prst="straightConnector1">
            <a:avLst/>
          </a:prstGeom>
          <a:ln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05900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" y="1518535"/>
            <a:ext cx="236601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68" y="1518535"/>
            <a:ext cx="2366010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1518535"/>
            <a:ext cx="2366010" cy="3154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407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023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Outgoing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“Extrovert”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74" y="2454303"/>
            <a:ext cx="771905" cy="771905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89407" y="495895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Normal gut microbes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21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Germ-free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0573" y="62407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Timid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ooper Black"/>
                <a:cs typeface="Cooper Black"/>
              </a:rPr>
              <a:t>“Introvert”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1833" y="495894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  <a:latin typeface="Calibri" panose="020F0502020204030204" pitchFamily="34" charset="0"/>
              </a:rPr>
              <a:t>Transplanted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57549" y="3257550"/>
            <a:ext cx="218107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750433" y="2269587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316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9-09 05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7" y="446087"/>
            <a:ext cx="8044167" cy="1870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1728" y="6294580"/>
            <a:ext cx="213552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Z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heng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P et al, 2016</a:t>
            </a:r>
          </a:p>
        </p:txBody>
      </p:sp>
      <p:pic>
        <p:nvPicPr>
          <p:cNvPr id="6" name="Picture 5" descr="Screenshot 2016-09-09 05.2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2" y="2491334"/>
            <a:ext cx="8083447" cy="3030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9738" y="44607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71AA"/>
                </a:solidFill>
                <a:latin typeface="Arial"/>
                <a:ea typeface="ＭＳ Ｐゴシック"/>
                <a:cs typeface="ＭＳ Ｐゴシック"/>
              </a:rPr>
              <a:t>Depression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6" y="5288308"/>
            <a:ext cx="1331612" cy="177548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990600" y="4965701"/>
            <a:ext cx="457200" cy="12103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197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590430"/>
            <a:ext cx="2283714" cy="30449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6" y="1590430"/>
            <a:ext cx="2283714" cy="30449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38" y="1377772"/>
            <a:ext cx="2516886" cy="3355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069" y="62179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9593" y="62179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Obese</a:t>
            </a:r>
          </a:p>
          <a:p>
            <a:pPr algn="ctr"/>
            <a:r>
              <a:rPr lang="en-US" dirty="0">
                <a:latin typeface="Cooper Black"/>
                <a:cs typeface="Cooper Black"/>
              </a:rPr>
              <a:t>Overeating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7081" y="495604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Germ-free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8" y="2450643"/>
            <a:ext cx="771905" cy="7719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069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081" y="6217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oper Black"/>
                <a:cs typeface="Cooper Black"/>
              </a:rPr>
              <a:t>Lean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16293" y="495606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</a:rPr>
              <a:t>Obesogenic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microbiota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50433" y="2183862"/>
            <a:ext cx="1152206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305199" y="3257550"/>
            <a:ext cx="1920240" cy="228600"/>
          </a:xfrm>
          <a:prstGeom prst="rightArrow">
            <a:avLst/>
          </a:prstGeom>
          <a:gradFill flip="none" rotWithShape="1">
            <a:gsLst>
              <a:gs pos="0">
                <a:srgbClr val="8ED8DE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318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0DF9C2E-F90E-409D-9053-F2FCA2A1C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1007539"/>
            <a:ext cx="8432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i="1" dirty="0">
              <a:solidFill>
                <a:srgbClr val="000000"/>
              </a:solidFill>
            </a:endParaRPr>
          </a:p>
          <a:p>
            <a:r>
              <a:rPr lang="en-US" sz="2800" b="1" i="1" dirty="0">
                <a:solidFill>
                  <a:srgbClr val="000000"/>
                </a:solidFill>
              </a:rPr>
              <a:t>Rational decision making: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Slow, linear, objective, weighing multiple options (+/- lists), advice from others, evaluating data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i="1" dirty="0">
                <a:solidFill>
                  <a:srgbClr val="000000"/>
                </a:solidFill>
              </a:rPr>
              <a:t>Gut-based decision making: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Rapid, intuitive, subjective, deeply personal,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The “secret author of many of the choices and </a:t>
            </a:r>
            <a:r>
              <a:rPr lang="en-US" sz="2800" dirty="0" err="1">
                <a:solidFill>
                  <a:srgbClr val="000000"/>
                </a:solidFill>
              </a:rPr>
              <a:t>judgements</a:t>
            </a:r>
            <a:r>
              <a:rPr lang="en-US" sz="2800" dirty="0">
                <a:solidFill>
                  <a:srgbClr val="000000"/>
                </a:solidFill>
              </a:rPr>
              <a:t> [we]… make.” </a:t>
            </a:r>
            <a:r>
              <a:rPr lang="en-US" sz="2800" i="1" dirty="0">
                <a:solidFill>
                  <a:srgbClr val="000000"/>
                </a:solidFill>
              </a:rPr>
              <a:t>Daniel </a:t>
            </a:r>
            <a:r>
              <a:rPr lang="en-US" sz="2800" i="1" dirty="0" err="1">
                <a:solidFill>
                  <a:srgbClr val="000000"/>
                </a:solidFill>
              </a:rPr>
              <a:t>Kahneman</a:t>
            </a:r>
            <a:endParaRPr lang="en-US" sz="2800" i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92100"/>
            <a:ext cx="8445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74EC6"/>
                </a:solidFill>
                <a:latin typeface="Arial"/>
                <a:cs typeface="Arial"/>
              </a:rPr>
              <a:t>Gut-Based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408725306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4-25 22.0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6248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9529" y="1380053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/>
              </a:rPr>
              <a:t>Decisions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904610" y="1731384"/>
            <a:ext cx="5963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41103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2794000" y="3110707"/>
            <a:ext cx="5422900" cy="329714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117600" y="1549401"/>
            <a:ext cx="7416800" cy="14557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7663" indent="-347663" algn="l" defTabSz="91281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Blip>
                <a:blip r:embed="rId3"/>
              </a:buBlip>
              <a:defRPr sz="3000">
                <a:solidFill>
                  <a:schemeClr val="bg1"/>
                </a:solidFill>
                <a:latin typeface="Arial" charset="0"/>
                <a:ea typeface="+mn-ea"/>
                <a:cs typeface="ＭＳ Ｐゴシック" charset="0"/>
              </a:defRPr>
            </a:lvl1pPr>
            <a:lvl2pPr marL="741363" indent="-279400" algn="l" defTabSz="91281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Blip>
                <a:blip r:embed="rId4"/>
              </a:buBlip>
              <a:defRPr sz="2800">
                <a:solidFill>
                  <a:schemeClr val="bg1"/>
                </a:solidFill>
                <a:latin typeface="Arial" charset="0"/>
                <a:ea typeface="+mn-ea"/>
                <a:cs typeface="ＭＳ Ｐゴシック"/>
              </a:defRPr>
            </a:lvl2pPr>
            <a:lvl3pPr marL="1143000" indent="-287338" algn="l" defTabSz="91281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Blip>
                <a:blip r:embed="rId4"/>
              </a:buBlip>
              <a:defRPr sz="2400">
                <a:solidFill>
                  <a:schemeClr val="bg1"/>
                </a:solidFill>
                <a:latin typeface="Arial" charset="0"/>
                <a:ea typeface="+mn-ea"/>
                <a:cs typeface="ＭＳ Ｐゴシック"/>
              </a:defRPr>
            </a:lvl3pPr>
            <a:lvl4pPr marL="1544638" indent="-287338" algn="l" defTabSz="91281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Blip>
                <a:blip r:embed="rId4"/>
              </a:buBlip>
              <a:defRPr sz="2400">
                <a:solidFill>
                  <a:schemeClr val="bg1"/>
                </a:solidFill>
                <a:latin typeface="Arial" charset="0"/>
                <a:ea typeface="+mn-ea"/>
                <a:cs typeface="ＭＳ Ｐゴシック"/>
              </a:defRPr>
            </a:lvl4pPr>
            <a:lvl5pPr marL="1947863" indent="-288925" algn="l" defTabSz="91281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Blip>
                <a:blip r:embed="rId4"/>
              </a:buBlip>
              <a:defRPr sz="2400">
                <a:solidFill>
                  <a:schemeClr val="bg1"/>
                </a:solidFill>
                <a:latin typeface="Arial" charset="0"/>
                <a:ea typeface="+mn-ea"/>
                <a:cs typeface="ＭＳ Ｐゴシック"/>
              </a:defRPr>
            </a:lvl5pPr>
            <a:lvl6pPr marL="2398713" indent="-336550" algn="l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855913" indent="-336550" algn="l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313113" indent="-336550" algn="l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770313" indent="-336550" algn="l" defTabSz="91281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>
                <a:solidFill>
                  <a:srgbClr val="000000"/>
                </a:solidFill>
                <a:ea typeface="ＭＳ Ｐゴシック"/>
              </a:rPr>
              <a:t>&gt;73 billion doses worldwide yearly</a:t>
            </a:r>
          </a:p>
          <a:p>
            <a:r>
              <a:rPr lang="en-US" sz="2400" kern="0" dirty="0">
                <a:solidFill>
                  <a:srgbClr val="000000"/>
                </a:solidFill>
                <a:ea typeface="ＭＳ Ｐゴシック"/>
              </a:rPr>
              <a:t>258 million courses (833/1000) in USA (2010):</a:t>
            </a:r>
          </a:p>
          <a:p>
            <a:r>
              <a:rPr lang="en-US" sz="2400" kern="0" dirty="0">
                <a:solidFill>
                  <a:srgbClr val="000000"/>
                </a:solidFill>
                <a:ea typeface="ＭＳ Ｐゴシック"/>
              </a:rPr>
              <a:t>2.7 courses by age 2; 10.9 courses by age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1900" y="6440294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Calibri"/>
                <a:ea typeface="ＭＳ Ｐゴシック"/>
              </a:rPr>
              <a:t>C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/>
              </a:rPr>
              <a:t>courtesy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/>
              </a:rPr>
              <a:t> from M.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/>
              </a:rPr>
              <a:t>Blaser</a:t>
            </a:r>
            <a:endParaRPr 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6200" y="260351"/>
            <a:ext cx="8991600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528CC6"/>
                </a:solidFill>
              </a:rPr>
              <a:t>Antibiotic Consumption by the Numbers</a:t>
            </a:r>
          </a:p>
        </p:txBody>
      </p:sp>
    </p:spTree>
    <p:extLst>
      <p:ext uri="{BB962C8B-B14F-4D97-AF65-F5344CB8AC3E}">
        <p14:creationId xmlns:p14="http://schemas.microsoft.com/office/powerpoint/2010/main" val="317323799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Oval 104"/>
          <p:cNvSpPr>
            <a:spLocks noChangeArrowheads="1"/>
          </p:cNvSpPr>
          <p:nvPr/>
        </p:nvSpPr>
        <p:spPr bwMode="auto">
          <a:xfrm>
            <a:off x="5448313" y="2238375"/>
            <a:ext cx="1939925" cy="2286000"/>
          </a:xfrm>
          <a:prstGeom prst="ellipse">
            <a:avLst/>
          </a:prstGeom>
          <a:gradFill rotWithShape="1">
            <a:gsLst>
              <a:gs pos="0">
                <a:srgbClr val="E0EAEC">
                  <a:gamma/>
                  <a:tint val="9804"/>
                  <a:invGamma/>
                </a:srgbClr>
              </a:gs>
              <a:gs pos="100000">
                <a:srgbClr val="E0EAE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EAEBEE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32770" name="Picture 85" descr="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715718"/>
            <a:ext cx="1485900" cy="133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7883527" y="1455739"/>
            <a:ext cx="969963" cy="457200"/>
          </a:xfrm>
          <a:prstGeom prst="rect">
            <a:avLst/>
          </a:prstGeom>
          <a:gradFill rotWithShape="1">
            <a:gsLst>
              <a:gs pos="0">
                <a:srgbClr val="DFF5F8"/>
              </a:gs>
              <a:gs pos="100000">
                <a:srgbClr val="B7E8E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Clinical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Phenotype</a:t>
            </a:r>
          </a:p>
        </p:txBody>
      </p:sp>
      <p:sp>
        <p:nvSpPr>
          <p:cNvPr id="32772" name="Rectangle 21"/>
          <p:cNvSpPr>
            <a:spLocks noChangeArrowheads="1"/>
          </p:cNvSpPr>
          <p:nvPr/>
        </p:nvSpPr>
        <p:spPr bwMode="auto">
          <a:xfrm>
            <a:off x="736600" y="1539893"/>
            <a:ext cx="2286000" cy="40322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Multiple perinatal factors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Early Adverse Life Events</a:t>
            </a:r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>
            <a:off x="5048265" y="3352800"/>
            <a:ext cx="365125" cy="0"/>
          </a:xfrm>
          <a:prstGeom prst="line">
            <a:avLst/>
          </a:prstGeom>
          <a:noFill/>
          <a:ln w="28575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03" name="Line 55"/>
          <p:cNvSpPr>
            <a:spLocks noChangeShapeType="1"/>
          </p:cNvSpPr>
          <p:nvPr/>
        </p:nvSpPr>
        <p:spPr bwMode="auto">
          <a:xfrm>
            <a:off x="906474" y="3378200"/>
            <a:ext cx="642935" cy="0"/>
          </a:xfrm>
          <a:prstGeom prst="line">
            <a:avLst/>
          </a:prstGeom>
          <a:noFill/>
          <a:ln w="28575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04" name="Line 56"/>
          <p:cNvSpPr>
            <a:spLocks noChangeShapeType="1"/>
          </p:cNvSpPr>
          <p:nvPr/>
        </p:nvSpPr>
        <p:spPr bwMode="auto">
          <a:xfrm flipH="1" flipV="1">
            <a:off x="2095500" y="3746503"/>
            <a:ext cx="584200" cy="1155700"/>
          </a:xfrm>
          <a:prstGeom prst="line">
            <a:avLst/>
          </a:prstGeom>
          <a:noFill/>
          <a:ln w="50800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10" name="Rectangle 62"/>
          <p:cNvSpPr>
            <a:spLocks noChangeArrowheads="1"/>
          </p:cNvSpPr>
          <p:nvPr/>
        </p:nvSpPr>
        <p:spPr bwMode="auto">
          <a:xfrm>
            <a:off x="381000" y="2143125"/>
            <a:ext cx="419100" cy="2286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99">
                  <a:gamma/>
                  <a:tint val="63922"/>
                  <a:invGamma/>
                </a:srgbClr>
              </a:gs>
              <a:gs pos="100000">
                <a:srgbClr val="FFFF99"/>
              </a:gs>
            </a:gsLst>
            <a:lin ang="0" scaled="1"/>
          </a:gradFill>
          <a:ln w="19050">
            <a:solidFill>
              <a:srgbClr val="FFBF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Sex</a:t>
            </a:r>
          </a:p>
        </p:txBody>
      </p:sp>
      <p:pic>
        <p:nvPicPr>
          <p:cNvPr id="32778" name="Picture 65" descr="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5" y="2371761"/>
            <a:ext cx="5492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7454900" y="3378200"/>
            <a:ext cx="249238" cy="0"/>
          </a:xfrm>
          <a:prstGeom prst="line">
            <a:avLst/>
          </a:prstGeom>
          <a:noFill/>
          <a:ln w="28575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46" name="Rectangle 98"/>
          <p:cNvSpPr>
            <a:spLocks noChangeArrowheads="1"/>
          </p:cNvSpPr>
          <p:nvPr/>
        </p:nvSpPr>
        <p:spPr bwMode="auto">
          <a:xfrm>
            <a:off x="381000" y="4029075"/>
            <a:ext cx="419100" cy="2286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99">
                  <a:gamma/>
                  <a:tint val="63922"/>
                  <a:invGamma/>
                </a:srgbClr>
              </a:gs>
              <a:gs pos="100000">
                <a:srgbClr val="FFFF99"/>
              </a:gs>
            </a:gsLst>
            <a:lin ang="0" scaled="1"/>
          </a:gradFill>
          <a:ln w="19050">
            <a:solidFill>
              <a:srgbClr val="FFBF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Race</a:t>
            </a:r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6367463" y="2730506"/>
            <a:ext cx="946150" cy="1079500"/>
          </a:xfrm>
          <a:prstGeom prst="ellipse">
            <a:avLst/>
          </a:prstGeom>
          <a:gradFill rotWithShape="1">
            <a:gsLst>
              <a:gs pos="0">
                <a:srgbClr val="D5ABFF">
                  <a:gamma/>
                  <a:tint val="43922"/>
                  <a:invGamma/>
                </a:srgbClr>
              </a:gs>
              <a:gs pos="100000">
                <a:srgbClr val="D5ABFF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Saliency</a:t>
            </a:r>
          </a:p>
        </p:txBody>
      </p:sp>
      <p:sp>
        <p:nvSpPr>
          <p:cNvPr id="2125" name="Oval 77"/>
          <p:cNvSpPr>
            <a:spLocks noChangeArrowheads="1"/>
          </p:cNvSpPr>
          <p:nvPr/>
        </p:nvSpPr>
        <p:spPr bwMode="auto">
          <a:xfrm>
            <a:off x="5599113" y="2730506"/>
            <a:ext cx="944562" cy="1079500"/>
          </a:xfrm>
          <a:prstGeom prst="ellipse">
            <a:avLst/>
          </a:prstGeom>
          <a:gradFill rotWithShape="1">
            <a:gsLst>
              <a:gs pos="0">
                <a:srgbClr val="F1B9B9">
                  <a:gamma/>
                  <a:tint val="43922"/>
                  <a:invGamma/>
                </a:srgbClr>
              </a:gs>
              <a:gs pos="100000">
                <a:srgbClr val="F1B9B9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Motivation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Drive</a:t>
            </a:r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6097588" y="3581400"/>
            <a:ext cx="754062" cy="838200"/>
          </a:xfrm>
          <a:prstGeom prst="ellipse">
            <a:avLst/>
          </a:prstGeom>
          <a:gradFill rotWithShape="1">
            <a:gsLst>
              <a:gs pos="0">
                <a:srgbClr val="99FFCC">
                  <a:gamma/>
                  <a:tint val="36471"/>
                  <a:invGamma/>
                </a:srgbClr>
              </a:gs>
              <a:gs pos="100000">
                <a:srgbClr val="99FFCC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Stress</a:t>
            </a:r>
          </a:p>
        </p:txBody>
      </p:sp>
      <p:sp>
        <p:nvSpPr>
          <p:cNvPr id="32786" name="Rectangle 21"/>
          <p:cNvSpPr>
            <a:spLocks noChangeArrowheads="1"/>
          </p:cNvSpPr>
          <p:nvPr/>
        </p:nvSpPr>
        <p:spPr bwMode="auto">
          <a:xfrm>
            <a:off x="3441700" y="1514477"/>
            <a:ext cx="1524000" cy="454024"/>
          </a:xfrm>
          <a:prstGeom prst="rect">
            <a:avLst/>
          </a:prstGeom>
          <a:solidFill>
            <a:srgbClr val="F2F2F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err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Allostatic</a:t>
            </a: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 Load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Diet</a:t>
            </a:r>
          </a:p>
        </p:txBody>
      </p:sp>
      <p:sp>
        <p:nvSpPr>
          <p:cNvPr id="37" name="Line 56"/>
          <p:cNvSpPr>
            <a:spLocks noChangeShapeType="1"/>
          </p:cNvSpPr>
          <p:nvPr/>
        </p:nvSpPr>
        <p:spPr bwMode="auto">
          <a:xfrm>
            <a:off x="4229100" y="2057400"/>
            <a:ext cx="0" cy="533400"/>
          </a:xfrm>
          <a:prstGeom prst="line">
            <a:avLst/>
          </a:prstGeom>
          <a:noFill/>
          <a:ln w="50800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2788" name="Oval 20"/>
          <p:cNvSpPr>
            <a:spLocks noChangeArrowheads="1"/>
          </p:cNvSpPr>
          <p:nvPr/>
        </p:nvSpPr>
        <p:spPr bwMode="auto">
          <a:xfrm>
            <a:off x="6021388" y="2286000"/>
            <a:ext cx="754062" cy="838200"/>
          </a:xfrm>
          <a:prstGeom prst="ellipse">
            <a:avLst/>
          </a:prstGeom>
          <a:gradFill rotWithShape="1">
            <a:gsLst>
              <a:gs pos="0">
                <a:srgbClr val="FEFAE1"/>
              </a:gs>
              <a:gs pos="100000">
                <a:srgbClr val="FAEA8A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Resilience</a:t>
            </a:r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7745415" y="2692400"/>
            <a:ext cx="1246187" cy="1371600"/>
          </a:xfrm>
          <a:prstGeom prst="ellipse">
            <a:avLst/>
          </a:prstGeom>
          <a:gradFill rotWithShape="1">
            <a:gsLst>
              <a:gs pos="0">
                <a:srgbClr val="FFE4D1"/>
              </a:gs>
              <a:gs pos="100000">
                <a:srgbClr val="FFB27D">
                  <a:alpha val="74001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Brain Disorder</a:t>
            </a: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2400300" y="4981577"/>
            <a:ext cx="1816100" cy="454024"/>
          </a:xfrm>
          <a:prstGeom prst="rect">
            <a:avLst/>
          </a:prstGeom>
          <a:solidFill>
            <a:srgbClr val="F2F2F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Gut microbial metabolites</a:t>
            </a:r>
          </a:p>
        </p:txBody>
      </p:sp>
      <p:pic>
        <p:nvPicPr>
          <p:cNvPr id="29" name="Picture 85" descr="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3008414"/>
            <a:ext cx="850900" cy="7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56"/>
          <p:cNvSpPr>
            <a:spLocks noChangeShapeType="1"/>
          </p:cNvSpPr>
          <p:nvPr/>
        </p:nvSpPr>
        <p:spPr bwMode="auto">
          <a:xfrm flipV="1">
            <a:off x="3568700" y="3848106"/>
            <a:ext cx="406400" cy="1054100"/>
          </a:xfrm>
          <a:prstGeom prst="line">
            <a:avLst/>
          </a:prstGeom>
          <a:noFill/>
          <a:ln w="50800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" name="Line 54"/>
          <p:cNvSpPr>
            <a:spLocks noChangeShapeType="1"/>
          </p:cNvSpPr>
          <p:nvPr/>
        </p:nvSpPr>
        <p:spPr bwMode="auto">
          <a:xfrm>
            <a:off x="2806732" y="3403600"/>
            <a:ext cx="762003" cy="0"/>
          </a:xfrm>
          <a:prstGeom prst="line">
            <a:avLst/>
          </a:prstGeom>
          <a:noFill/>
          <a:ln w="28575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2" name="Line 56"/>
          <p:cNvSpPr>
            <a:spLocks noChangeShapeType="1"/>
          </p:cNvSpPr>
          <p:nvPr/>
        </p:nvSpPr>
        <p:spPr bwMode="auto">
          <a:xfrm>
            <a:off x="2057400" y="2209800"/>
            <a:ext cx="0" cy="533400"/>
          </a:xfrm>
          <a:prstGeom prst="line">
            <a:avLst/>
          </a:prstGeom>
          <a:noFill/>
          <a:ln w="50800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 descr="Screenshot 2015-10-25 08.24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98" y="4787906"/>
            <a:ext cx="736202" cy="1612900"/>
          </a:xfrm>
          <a:prstGeom prst="rect">
            <a:avLst/>
          </a:prstGeom>
        </p:spPr>
      </p:pic>
      <p:pic>
        <p:nvPicPr>
          <p:cNvPr id="3" name="Picture 2" descr="Screenshot 2015-10-25 08.24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5722784"/>
            <a:ext cx="749300" cy="652616"/>
          </a:xfrm>
          <a:prstGeom prst="rect">
            <a:avLst/>
          </a:prstGeom>
        </p:spPr>
      </p:pic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3975100" y="4295777"/>
            <a:ext cx="787400" cy="454024"/>
          </a:xfrm>
          <a:prstGeom prst="rect">
            <a:avLst/>
          </a:prstGeom>
          <a:solidFill>
            <a:srgbClr val="F2F2F2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Viruses?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76200" y="260350"/>
            <a:ext cx="8991600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528CC6"/>
                </a:solidFill>
              </a:rPr>
              <a:t>Putative Role of Gut Microbial Metabolites in Brain Development and in Activity of Brain Circuits</a:t>
            </a:r>
          </a:p>
        </p:txBody>
      </p:sp>
      <p:sp>
        <p:nvSpPr>
          <p:cNvPr id="34" name="Line 56"/>
          <p:cNvSpPr>
            <a:spLocks noChangeShapeType="1"/>
          </p:cNvSpPr>
          <p:nvPr/>
        </p:nvSpPr>
        <p:spPr bwMode="auto">
          <a:xfrm flipH="1" flipV="1">
            <a:off x="1054100" y="3848106"/>
            <a:ext cx="1473200" cy="1054100"/>
          </a:xfrm>
          <a:prstGeom prst="line">
            <a:avLst/>
          </a:prstGeom>
          <a:noFill/>
          <a:ln w="50800">
            <a:solidFill>
              <a:srgbClr val="3E7DB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6287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Standard American Diet (SAD)</a:t>
            </a:r>
          </a:p>
        </p:txBody>
      </p:sp>
      <p:pic>
        <p:nvPicPr>
          <p:cNvPr id="5" name="Picture 4" descr="Screenshot 2016-11-12 17.0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33" y="1684877"/>
            <a:ext cx="3657413" cy="2401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3180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Salt</a:t>
            </a:r>
          </a:p>
          <a:p>
            <a:pPr algn="ctr"/>
            <a:r>
              <a:rPr lang="en-US" sz="2400" dirty="0"/>
              <a:t>Sugar</a:t>
            </a:r>
          </a:p>
          <a:p>
            <a:pPr algn="ctr"/>
            <a:r>
              <a:rPr lang="en-US" sz="2400" dirty="0"/>
              <a:t>Animal Fat</a:t>
            </a:r>
          </a:p>
          <a:p>
            <a:pPr algn="ctr"/>
            <a:r>
              <a:rPr lang="en-US" sz="2400" dirty="0"/>
              <a:t>Processed food </a:t>
            </a:r>
          </a:p>
          <a:p>
            <a:pPr algn="ctr"/>
            <a:r>
              <a:rPr lang="en-US" sz="2400" dirty="0"/>
              <a:t>Non caloric sweeteners</a:t>
            </a:r>
          </a:p>
          <a:p>
            <a:pPr algn="ctr"/>
            <a:r>
              <a:rPr lang="en-US" sz="2400" dirty="0"/>
              <a:t>Emulsifiers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9340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4"/>
            <a:ext cx="76708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TextBox 2"/>
          <p:cNvSpPr txBox="1">
            <a:spLocks noChangeArrowheads="1"/>
          </p:cNvSpPr>
          <p:nvPr/>
        </p:nvSpPr>
        <p:spPr bwMode="auto">
          <a:xfrm>
            <a:off x="254000" y="202409"/>
            <a:ext cx="8572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336699"/>
                </a:solidFill>
              </a:rPr>
              <a:t>Diet induced Microbiome Perturbations Can Result in Local and Systemic Immune Activation</a:t>
            </a:r>
          </a:p>
        </p:txBody>
      </p:sp>
      <p:pic>
        <p:nvPicPr>
          <p:cNvPr id="129027" name="Picture 3" descr="Screenshot 2016-11-05 07.07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70071"/>
            <a:ext cx="1168400" cy="10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Box 4"/>
          <p:cNvSpPr txBox="1">
            <a:spLocks noChangeArrowheads="1"/>
          </p:cNvSpPr>
          <p:nvPr/>
        </p:nvSpPr>
        <p:spPr bwMode="auto">
          <a:xfrm>
            <a:off x="4038600" y="5463282"/>
            <a:ext cx="1257300" cy="769441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Depression?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Anxiety?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Food sensitivities?</a:t>
            </a:r>
          </a:p>
        </p:txBody>
      </p:sp>
      <p:pic>
        <p:nvPicPr>
          <p:cNvPr id="129029" name="Picture 5" descr="pexels-photo-7049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69571"/>
            <a:ext cx="2578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573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6133" y="6441927"/>
            <a:ext cx="3826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Modified from Sampson &amp; </a:t>
            </a:r>
            <a:r>
              <a:rPr lang="en-US" sz="1400" i="1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Mazmanian</a:t>
            </a:r>
            <a:r>
              <a:rPr lang="en-US" sz="14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, 2015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6700" y="201045"/>
            <a:ext cx="8610600" cy="6267756"/>
            <a:chOff x="257175" y="48645"/>
            <a:chExt cx="8610600" cy="62677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175" y="48645"/>
              <a:ext cx="8610600" cy="6267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3276" y="88900"/>
              <a:ext cx="854964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The </a:t>
              </a:r>
              <a:r>
                <a:rPr lang="en-US" sz="2400" dirty="0" err="1">
                  <a:solidFill>
                    <a:srgbClr val="000000"/>
                  </a:solidFill>
                </a:rPr>
                <a:t>Inflammed</a:t>
              </a:r>
              <a:r>
                <a:rPr lang="en-US" sz="2400" dirty="0">
                  <a:solidFill>
                    <a:srgbClr val="000000"/>
                  </a:solidFill>
                </a:rPr>
                <a:t> Brain: </a:t>
              </a:r>
              <a:r>
                <a:rPr lang="en-US" sz="2400" dirty="0" err="1">
                  <a:solidFill>
                    <a:srgbClr val="000000"/>
                  </a:solidFill>
                </a:rPr>
                <a:t>Microbiota</a:t>
              </a:r>
              <a:r>
                <a:rPr lang="en-US" sz="2400" dirty="0">
                  <a:solidFill>
                    <a:srgbClr val="000000"/>
                  </a:solidFill>
                </a:rPr>
                <a:t>-related Signaling to the Central Immune System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1065" y="3451540"/>
            <a:ext cx="3090930" cy="2862322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Depression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Obesity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Neurodegenerative diseases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Chronic pain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Chronic inflammation</a:t>
            </a:r>
          </a:p>
          <a:p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79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7-04-25 22.05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41305"/>
            <a:ext cx="7048500" cy="61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7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5"/>
          <p:cNvSpPr txBox="1">
            <a:spLocks noChangeArrowheads="1"/>
          </p:cNvSpPr>
          <p:nvPr/>
        </p:nvSpPr>
        <p:spPr bwMode="auto">
          <a:xfrm>
            <a:off x="381000" y="4095806"/>
            <a:ext cx="977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Diet</a:t>
            </a:r>
          </a:p>
        </p:txBody>
      </p:sp>
      <p:sp>
        <p:nvSpPr>
          <p:cNvPr id="46082" name="TextBox 6"/>
          <p:cNvSpPr txBox="1">
            <a:spLocks noChangeArrowheads="1"/>
          </p:cNvSpPr>
          <p:nvPr/>
        </p:nvSpPr>
        <p:spPr bwMode="auto">
          <a:xfrm>
            <a:off x="2209800" y="1447801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Genetics</a:t>
            </a:r>
          </a:p>
        </p:txBody>
      </p:sp>
      <p:sp>
        <p:nvSpPr>
          <p:cNvPr id="46083" name="TextBox 7"/>
          <p:cNvSpPr txBox="1">
            <a:spLocks noChangeArrowheads="1"/>
          </p:cNvSpPr>
          <p:nvPr/>
        </p:nvSpPr>
        <p:spPr bwMode="auto">
          <a:xfrm>
            <a:off x="6019800" y="1447801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Life style</a:t>
            </a:r>
          </a:p>
        </p:txBody>
      </p:sp>
      <p:sp>
        <p:nvSpPr>
          <p:cNvPr id="46084" name="TextBox 8"/>
          <p:cNvSpPr txBox="1">
            <a:spLocks noChangeArrowheads="1"/>
          </p:cNvSpPr>
          <p:nvPr/>
        </p:nvSpPr>
        <p:spPr bwMode="auto">
          <a:xfrm>
            <a:off x="228600" y="2601914"/>
            <a:ext cx="261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Early life experiences</a:t>
            </a:r>
          </a:p>
        </p:txBody>
      </p:sp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3657600" y="1447801"/>
            <a:ext cx="1625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</a:rPr>
              <a:t>Environment</a:t>
            </a:r>
          </a:p>
        </p:txBody>
      </p:sp>
      <p:sp>
        <p:nvSpPr>
          <p:cNvPr id="46086" name="TextBox 10"/>
          <p:cNvSpPr txBox="1">
            <a:spLocks noChangeArrowheads="1"/>
          </p:cNvSpPr>
          <p:nvPr/>
        </p:nvSpPr>
        <p:spPr bwMode="auto">
          <a:xfrm>
            <a:off x="4876809" y="6261102"/>
            <a:ext cx="3814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i="1">
                <a:solidFill>
                  <a:srgbClr val="595959"/>
                </a:solidFill>
              </a:rPr>
              <a:t>Modified from Relman, JAMA 2015</a:t>
            </a:r>
          </a:p>
        </p:txBody>
      </p:sp>
      <p:cxnSp>
        <p:nvCxnSpPr>
          <p:cNvPr id="46087" name="Straight Arrow Connector 12"/>
          <p:cNvCxnSpPr>
            <a:cxnSpLocks noChangeShapeType="1"/>
          </p:cNvCxnSpPr>
          <p:nvPr/>
        </p:nvCxnSpPr>
        <p:spPr bwMode="auto">
          <a:xfrm>
            <a:off x="1447800" y="4267200"/>
            <a:ext cx="965200" cy="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Arrow Connector 14"/>
          <p:cNvCxnSpPr>
            <a:cxnSpLocks noChangeShapeType="1"/>
          </p:cNvCxnSpPr>
          <p:nvPr/>
        </p:nvCxnSpPr>
        <p:spPr bwMode="auto">
          <a:xfrm>
            <a:off x="1905000" y="3003550"/>
            <a:ext cx="685800" cy="34925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89" name="Straight Arrow Connector 18"/>
          <p:cNvCxnSpPr>
            <a:cxnSpLocks noChangeShapeType="1"/>
          </p:cNvCxnSpPr>
          <p:nvPr/>
        </p:nvCxnSpPr>
        <p:spPr bwMode="auto">
          <a:xfrm>
            <a:off x="2895600" y="1839914"/>
            <a:ext cx="457200" cy="750887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91" name="Straight Arrow Connector 23"/>
          <p:cNvCxnSpPr>
            <a:cxnSpLocks noChangeShapeType="1"/>
          </p:cNvCxnSpPr>
          <p:nvPr/>
        </p:nvCxnSpPr>
        <p:spPr bwMode="auto">
          <a:xfrm>
            <a:off x="4419694" y="1863775"/>
            <a:ext cx="11113" cy="650875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92" name="Straight Arrow Connector 24"/>
          <p:cNvCxnSpPr>
            <a:cxnSpLocks noChangeShapeType="1"/>
          </p:cNvCxnSpPr>
          <p:nvPr/>
        </p:nvCxnSpPr>
        <p:spPr bwMode="auto">
          <a:xfrm flipH="1">
            <a:off x="5410200" y="1828800"/>
            <a:ext cx="889000" cy="83820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60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44" y="3249614"/>
            <a:ext cx="331787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94" name="Straight Arrow Connector 24"/>
          <p:cNvCxnSpPr>
            <a:cxnSpLocks noChangeShapeType="1"/>
          </p:cNvCxnSpPr>
          <p:nvPr/>
        </p:nvCxnSpPr>
        <p:spPr bwMode="auto">
          <a:xfrm flipH="1">
            <a:off x="6248400" y="2819400"/>
            <a:ext cx="914400" cy="533400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6095" name="TextBox 7"/>
          <p:cNvSpPr txBox="1">
            <a:spLocks noChangeArrowheads="1"/>
          </p:cNvSpPr>
          <p:nvPr/>
        </p:nvSpPr>
        <p:spPr bwMode="auto">
          <a:xfrm>
            <a:off x="7239000" y="2743200"/>
            <a:ext cx="1752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Social connectedness</a:t>
            </a:r>
          </a:p>
        </p:txBody>
      </p:sp>
      <p:sp>
        <p:nvSpPr>
          <p:cNvPr id="46096" name="TextBox 6"/>
          <p:cNvSpPr txBox="1">
            <a:spLocks noChangeArrowheads="1"/>
          </p:cNvSpPr>
          <p:nvPr/>
        </p:nvSpPr>
        <p:spPr bwMode="auto">
          <a:xfrm>
            <a:off x="7467600" y="4038658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Mind</a:t>
            </a:r>
          </a:p>
        </p:txBody>
      </p:sp>
      <p:cxnSp>
        <p:nvCxnSpPr>
          <p:cNvPr id="46097" name="Straight Arrow Connector 24"/>
          <p:cNvCxnSpPr>
            <a:cxnSpLocks noChangeShapeType="1"/>
            <a:stCxn id="46096" idx="1"/>
          </p:cNvCxnSpPr>
          <p:nvPr/>
        </p:nvCxnSpPr>
        <p:spPr bwMode="auto">
          <a:xfrm flipH="1" flipV="1">
            <a:off x="6248400" y="4191063"/>
            <a:ext cx="1219200" cy="78428"/>
          </a:xfrm>
          <a:prstGeom prst="straightConnector1">
            <a:avLst/>
          </a:prstGeom>
          <a:noFill/>
          <a:ln w="15875">
            <a:solidFill>
              <a:srgbClr val="4E719C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0" y="25776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871AA"/>
                </a:solidFill>
              </a:rPr>
              <a:t>The New Ecological View of Health and Disease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Optimal Health</a:t>
            </a:r>
          </a:p>
        </p:txBody>
      </p:sp>
      <p:pic>
        <p:nvPicPr>
          <p:cNvPr id="4" name="Picture 2" descr="IMG_12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1" y="1989690"/>
            <a:ext cx="2324100" cy="289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shot 2016-11-12 17.2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82" y="1972215"/>
            <a:ext cx="3272796" cy="2871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467" y="5596463"/>
            <a:ext cx="883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“Complete physical, mental, emotional, spiritual and social well being” </a:t>
            </a:r>
          </a:p>
        </p:txBody>
      </p:sp>
      <p:pic>
        <p:nvPicPr>
          <p:cNvPr id="7" name="Picture 6" descr="Screenshot 2017-04-25 22.05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2" y="1985445"/>
            <a:ext cx="2523066" cy="300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992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82E580D-EA45-4AEA-B382-1DE7A354B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Screenshot 2015-11-16 08.3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4" y="0"/>
            <a:ext cx="6067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28600" y="152414"/>
            <a:ext cx="8534400" cy="7981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D4D4D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/>
          </a:p>
          <a:p>
            <a:pPr algn="ctr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/>
              <a:t>The Mediterranean Diet Pyramid</a:t>
            </a:r>
          </a:p>
        </p:txBody>
      </p:sp>
    </p:spTree>
    <p:extLst>
      <p:ext uri="{BB962C8B-B14F-4D97-AF65-F5344CB8AC3E}">
        <p14:creationId xmlns:p14="http://schemas.microsoft.com/office/powerpoint/2010/main" val="4242066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336699"/>
                </a:solidFill>
                <a:cs typeface="+mj-cs"/>
              </a:rPr>
              <a:t>Well </a:t>
            </a:r>
            <a:r>
              <a:rPr lang="en-US" sz="3600" dirty="0">
                <a:solidFill>
                  <a:srgbClr val="336699"/>
                </a:solidFill>
              </a:rPr>
              <a:t>Documented </a:t>
            </a:r>
            <a:r>
              <a:rPr lang="en-US" sz="3600" dirty="0">
                <a:solidFill>
                  <a:srgbClr val="336699"/>
                </a:solidFill>
                <a:cs typeface="+mj-cs"/>
              </a:rPr>
              <a:t>Health Benefits of the Mediterranean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2159000"/>
            <a:ext cx="6375400" cy="3124200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en-US" dirty="0"/>
              <a:t>Cardiovascular disease</a:t>
            </a:r>
            <a:endParaRPr lang="en-US" baseline="30000" dirty="0"/>
          </a:p>
          <a:p>
            <a:pPr marL="457200" lvl="1" indent="0">
              <a:buNone/>
              <a:defRPr/>
            </a:pPr>
            <a:r>
              <a:rPr lang="en-US" dirty="0"/>
              <a:t>Cancer</a:t>
            </a:r>
            <a:endParaRPr lang="en-US" baseline="30000" dirty="0"/>
          </a:p>
          <a:p>
            <a:pPr marL="457200" lvl="1" indent="0">
              <a:buNone/>
              <a:defRPr/>
            </a:pPr>
            <a:r>
              <a:rPr lang="en-US" dirty="0"/>
              <a:t>Metabolic syndrome</a:t>
            </a:r>
          </a:p>
          <a:p>
            <a:pPr marL="457200" lvl="1" indent="0">
              <a:buNone/>
              <a:defRPr/>
            </a:pPr>
            <a:r>
              <a:rPr lang="en-US" dirty="0"/>
              <a:t>Brain structure and function</a:t>
            </a:r>
          </a:p>
          <a:p>
            <a:pPr marL="457200" lvl="1" indent="0">
              <a:buNone/>
              <a:defRPr/>
            </a:pPr>
            <a:r>
              <a:rPr lang="en-US" dirty="0"/>
              <a:t>Cognitive impairment (Alzheimer’s)</a:t>
            </a:r>
            <a:endParaRPr lang="en-US" baseline="30000" dirty="0"/>
          </a:p>
          <a:p>
            <a:pPr marL="457200" lvl="1" indent="0">
              <a:buNone/>
              <a:defRPr/>
            </a:pPr>
            <a:r>
              <a:rPr lang="en-US" dirty="0"/>
              <a:t>Depression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7981" y="6214533"/>
            <a:ext cx="281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Estruch</a:t>
            </a:r>
            <a:r>
              <a:rPr lang="en-US" dirty="0"/>
              <a:t> et al, NEJM 2013</a:t>
            </a:r>
          </a:p>
        </p:txBody>
      </p:sp>
    </p:spTree>
    <p:extLst>
      <p:ext uri="{BB962C8B-B14F-4D97-AF65-F5344CB8AC3E}">
        <p14:creationId xmlns:p14="http://schemas.microsoft.com/office/powerpoint/2010/main" val="130684947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336699"/>
                </a:solidFill>
              </a:rPr>
              <a:t>Why is a Mediterranean Type Diet Good for Your Health?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06" y="1851855"/>
            <a:ext cx="8763000" cy="4292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b="1" dirty="0"/>
              <a:t>Good for your gut microbes</a:t>
            </a:r>
            <a:r>
              <a:rPr lang="en-US" sz="2800" dirty="0"/>
              <a:t>:</a:t>
            </a:r>
          </a:p>
          <a:p>
            <a:pPr lvl="1">
              <a:defRPr/>
            </a:pPr>
            <a:r>
              <a:rPr lang="en-US" sz="2400" dirty="0"/>
              <a:t>High ratio of plant to animal based foods</a:t>
            </a:r>
          </a:p>
          <a:p>
            <a:pPr lvl="1">
              <a:defRPr/>
            </a:pPr>
            <a:r>
              <a:rPr lang="en-US" sz="2400" dirty="0"/>
              <a:t>High ratio of plant based (unsaturated fats) to animal based fats</a:t>
            </a:r>
          </a:p>
          <a:p>
            <a:pPr lvl="1">
              <a:defRPr/>
            </a:pPr>
            <a:r>
              <a:rPr lang="en-US" sz="2400" dirty="0"/>
              <a:t>Anti inflammatory effects on the gut, brain and body</a:t>
            </a:r>
          </a:p>
          <a:p>
            <a:pPr>
              <a:defRPr/>
            </a:pPr>
            <a:r>
              <a:rPr lang="en-US" sz="2800" dirty="0"/>
              <a:t>High concentration of antioxidants and polyphenols produced by plants for their own protection (olive oil, red wine, roots, leaves) which require the gut </a:t>
            </a:r>
            <a:r>
              <a:rPr lang="en-US" sz="2800" dirty="0" err="1"/>
              <a:t>microbiota</a:t>
            </a:r>
            <a:r>
              <a:rPr lang="en-US" sz="2800" dirty="0"/>
              <a:t> to digest</a:t>
            </a:r>
          </a:p>
          <a:p>
            <a:pPr>
              <a:defRPr/>
            </a:pPr>
            <a:r>
              <a:rPr lang="en-US" sz="2800" dirty="0"/>
              <a:t>Social interactions</a:t>
            </a:r>
          </a:p>
          <a:p>
            <a:pPr lvl="1" eaLnBrk="1" hangingPunct="1">
              <a:defRPr/>
            </a:pPr>
            <a:endParaRPr lang="en-US" dirty="0"/>
          </a:p>
          <a:p>
            <a:pPr marL="457200" lvl="1" indent="0" eaLnBrk="1" hangingPunct="1">
              <a:buFontTx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6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43FD5261-D402-4249-95F8-02642CE3D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1DE9EF41-1374-4765-99F1-EAA0074ECD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D045E5F-3645-4E19-8C44-ACB693F15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C6FF3-06C3-46FB-9392-85CC46CE8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36B1F15-BA79-4C44-8389-1F5615484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5DA11531-DBB0-4823-B765-150B1EFF6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6853B2-8D6E-4E2F-A76E-D772802B2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2711ED4-79A4-4A9E-BC32-109D1DC04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310B0C5-2CE3-47A5-88BF-F8EDE6F5FB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D03D58AA-F6B3-43A1-9BB7-6700E8144A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CLINICAL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1" y="2146629"/>
            <a:ext cx="8136731" cy="101112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Amare FundaMentals Pack has been clinically proven to: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1C2DD-05B7-42A6-9D0E-EACD2EBD9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141" r="10784" b="30522"/>
          <a:stretch/>
        </p:blipFill>
        <p:spPr>
          <a:xfrm>
            <a:off x="378619" y="873538"/>
            <a:ext cx="3278981" cy="1251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545033"/>
            <a:ext cx="8001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07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47DE9D-8E94-4F45-9224-4D15D1BA5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39" y="1088020"/>
            <a:ext cx="7667981" cy="45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83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8F543FC6-F2B2-43D1-A503-AB128E624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57238-B8DD-4C0A-BF7E-3433645C8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8C40B07-998A-449C-AEDD-BFB432487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D1484D-88AB-4484-B606-6B216C46D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63"/>
            <a:ext cx="9144000" cy="66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5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407F2A0-37FB-4EC1-96B7-57982209E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2066DF-E39B-F14D-A43E-6D504AB0AF03}"/>
              </a:ext>
            </a:extLst>
          </p:cNvPr>
          <p:cNvSpPr txBox="1"/>
          <p:nvPr/>
        </p:nvSpPr>
        <p:spPr>
          <a:xfrm>
            <a:off x="153695" y="48534"/>
            <a:ext cx="89061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own “Mental Wellness Diet” (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MWdiet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short) is a super-charged version of the Mediterranean diet that addresses the 3 primary anti-depression factors: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Brain Nutrients (Vitamin B6, Omega-3 fats, Flavonoids,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Tocotrienols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Inflammation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Microbiome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02429-DEB2-374A-BB8D-B60884FD7CE9}"/>
              </a:ext>
            </a:extLst>
          </p:cNvPr>
          <p:cNvSpPr txBox="1"/>
          <p:nvPr/>
        </p:nvSpPr>
        <p:spPr>
          <a:xfrm>
            <a:off x="177963" y="818047"/>
            <a:ext cx="457038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DocTalbott’s </a:t>
            </a:r>
            <a:r>
              <a:rPr lang="en-US" sz="1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MWdiet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Shopping List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Fruits &amp; Vegetables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Unlimited amounts – choose brighter options grown as close to home as possible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Spinach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Cabbage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Sweet potatoes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Tomatoes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Garlic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Asparagus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Artichokes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Peas (frozen is OK)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Bananas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Berries (frozen is OK)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Pomegranates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Grapes (including red wine, in moderation)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Beans &amp; Legumes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(canned is OK)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beans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Kidney beans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Garbanzo (Chickpeas)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Lentils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 Fats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 Virgin Olive Oil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Nuts – Cashews, Walnuts, Almonds, Macadamias, Pistachios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Avocados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Grains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Oats/Oatmeal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Grain Pasta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Quinoa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 Rice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CC9EA-5179-5345-83FF-33EDA4281BBF}"/>
              </a:ext>
            </a:extLst>
          </p:cNvPr>
          <p:cNvSpPr txBox="1"/>
          <p:nvPr/>
        </p:nvSpPr>
        <p:spPr>
          <a:xfrm>
            <a:off x="4491108" y="855266"/>
            <a:ext cx="4570382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Dairy, Cheese, and Fermented Foods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Greek Yogurt, Icelandic Skyr, or other yogurt (look for lower sugar and higher fat content)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Organic Milk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Kefir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Kombucha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(fermented tea)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Cheeses of your choice (in moderation)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Sauerkraut (and other fermented veggies such as cucumbers/pickles, beets, carrots, turnips)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Salmon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Chicken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Eggs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Shrimp (frozen is OK)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 Pork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 Beef (in moderation)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Herbs &amp; Spices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Turmeric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Ginger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Rosemary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Oregano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Clove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Cayenne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Parsley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Thyme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Saffron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Cumin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Coriander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Paprika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Cinnamon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Allspice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Nutmeg</a:t>
            </a:r>
          </a:p>
        </p:txBody>
      </p:sp>
    </p:spTree>
    <p:extLst>
      <p:ext uri="{BB962C8B-B14F-4D97-AF65-F5344CB8AC3E}">
        <p14:creationId xmlns:p14="http://schemas.microsoft.com/office/powerpoint/2010/main" val="23280784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5206D4A0-E227-4BE5-AE68-A77ABA167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A44899D-72D5-4553-BBEB-99876A94E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4_Default Design">
  <a:themeElements>
    <a:clrScheme name="14_Default Design 1">
      <a:dk1>
        <a:srgbClr val="333333"/>
      </a:dk1>
      <a:lt1>
        <a:srgbClr val="FFFFFF"/>
      </a:lt1>
      <a:dk2>
        <a:srgbClr val="333333"/>
      </a:dk2>
      <a:lt2>
        <a:srgbClr val="747679"/>
      </a:lt2>
      <a:accent1>
        <a:srgbClr val="9C132E"/>
      </a:accent1>
      <a:accent2>
        <a:srgbClr val="315EA1"/>
      </a:accent2>
      <a:accent3>
        <a:srgbClr val="FFFFFF"/>
      </a:accent3>
      <a:accent4>
        <a:srgbClr val="2A2A2A"/>
      </a:accent4>
      <a:accent5>
        <a:srgbClr val="CBAAAD"/>
      </a:accent5>
      <a:accent6>
        <a:srgbClr val="2B5491"/>
      </a:accent6>
      <a:hlink>
        <a:srgbClr val="8EBAC8"/>
      </a:hlink>
      <a:folHlink>
        <a:srgbClr val="F2AF32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4_Default Design 1">
        <a:dk1>
          <a:srgbClr val="333333"/>
        </a:dk1>
        <a:lt1>
          <a:srgbClr val="FFFFFF"/>
        </a:lt1>
        <a:dk2>
          <a:srgbClr val="333333"/>
        </a:dk2>
        <a:lt2>
          <a:srgbClr val="747679"/>
        </a:lt2>
        <a:accent1>
          <a:srgbClr val="9C132E"/>
        </a:accent1>
        <a:accent2>
          <a:srgbClr val="315EA1"/>
        </a:accent2>
        <a:accent3>
          <a:srgbClr val="FFFFFF"/>
        </a:accent3>
        <a:accent4>
          <a:srgbClr val="2A2A2A"/>
        </a:accent4>
        <a:accent5>
          <a:srgbClr val="CBAAAD"/>
        </a:accent5>
        <a:accent6>
          <a:srgbClr val="2B5491"/>
        </a:accent6>
        <a:hlink>
          <a:srgbClr val="8EBAC8"/>
        </a:hlink>
        <a:folHlink>
          <a:srgbClr val="F2AF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2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CNS_201402">
  <a:themeElements>
    <a:clrScheme name="1_CNS_201402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1_CNS_201402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NS_201402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19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cnsr_2016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NS_DDW_2015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cns_041613">
  <a:themeElements>
    <a:clrScheme name="Blue Segoe 4-3 template-template_April-17-2007 1">
      <a:dk1>
        <a:srgbClr val="050595"/>
      </a:dk1>
      <a:lt1>
        <a:srgbClr val="FFFFFF"/>
      </a:lt1>
      <a:dk2>
        <a:srgbClr val="000000"/>
      </a:dk2>
      <a:lt2>
        <a:srgbClr val="FFFF99"/>
      </a:lt2>
      <a:accent1>
        <a:srgbClr val="FFC000"/>
      </a:accent1>
      <a:accent2>
        <a:srgbClr val="3497AE"/>
      </a:accent2>
      <a:accent3>
        <a:srgbClr val="AAAAAA"/>
      </a:accent3>
      <a:accent4>
        <a:srgbClr val="DADADA"/>
      </a:accent4>
      <a:accent5>
        <a:srgbClr val="FFDCAA"/>
      </a:accent5>
      <a:accent6>
        <a:srgbClr val="2E889D"/>
      </a:accent6>
      <a:hlink>
        <a:srgbClr val="F3EB4F"/>
      </a:hlink>
      <a:folHlink>
        <a:srgbClr val="7DDDFF"/>
      </a:folHlink>
    </a:clrScheme>
    <a:fontScheme name="Blue Segoe 4-3 template-template_April-17-2007">
      <a:majorFont>
        <a:latin typeface="Calibri"/>
        <a:ea typeface="ＭＳ Ｐゴシック"/>
        <a:cs typeface="Arial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Segoe 4-3 template-template_April-17-2007 1">
        <a:dk1>
          <a:srgbClr val="050595"/>
        </a:dk1>
        <a:lt1>
          <a:srgbClr val="FFFFFF"/>
        </a:lt1>
        <a:dk2>
          <a:srgbClr val="000000"/>
        </a:dk2>
        <a:lt2>
          <a:srgbClr val="FFFF99"/>
        </a:lt2>
        <a:accent1>
          <a:srgbClr val="FFC000"/>
        </a:accent1>
        <a:accent2>
          <a:srgbClr val="3497AE"/>
        </a:accent2>
        <a:accent3>
          <a:srgbClr val="AAAAAA"/>
        </a:accent3>
        <a:accent4>
          <a:srgbClr val="DADADA"/>
        </a:accent4>
        <a:accent5>
          <a:srgbClr val="FFDCAA"/>
        </a:accent5>
        <a:accent6>
          <a:srgbClr val="2E889D"/>
        </a:accent6>
        <a:hlink>
          <a:srgbClr val="F3EB4F"/>
        </a:hlink>
        <a:folHlink>
          <a:srgbClr val="7DDD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6245</TotalTime>
  <Words>717</Words>
  <Application>Microsoft Office PowerPoint</Application>
  <PresentationFormat>On-screen Show (4:3)</PresentationFormat>
  <Paragraphs>204</Paragraphs>
  <Slides>61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61</vt:i4>
      </vt:variant>
    </vt:vector>
  </HeadingPairs>
  <TitlesOfParts>
    <vt:vector size="86" baseType="lpstr">
      <vt:lpstr>Office Theme</vt:lpstr>
      <vt:lpstr>1_Blank Presentation</vt:lpstr>
      <vt:lpstr>cns_041613</vt:lpstr>
      <vt:lpstr>1_Office Theme</vt:lpstr>
      <vt:lpstr>CNS_DDW_2015</vt:lpstr>
      <vt:lpstr>4_cns_041613</vt:lpstr>
      <vt:lpstr>8_cns_041613</vt:lpstr>
      <vt:lpstr>5_cns_041613</vt:lpstr>
      <vt:lpstr>10_cns_041613</vt:lpstr>
      <vt:lpstr>14_Default Design</vt:lpstr>
      <vt:lpstr>14_cns_041613</vt:lpstr>
      <vt:lpstr>20_cns_041613</vt:lpstr>
      <vt:lpstr>21_cns_041613</vt:lpstr>
      <vt:lpstr>22_cns_041613</vt:lpstr>
      <vt:lpstr>15_cns_041613</vt:lpstr>
      <vt:lpstr>3_CNS_201402</vt:lpstr>
      <vt:lpstr>16_cns_041613</vt:lpstr>
      <vt:lpstr>cnsr_2016</vt:lpstr>
      <vt:lpstr>18_cns_041613</vt:lpstr>
      <vt:lpstr>11_cns_041613</vt:lpstr>
      <vt:lpstr>1_cnsr_2016</vt:lpstr>
      <vt:lpstr>5_Office Theme</vt:lpstr>
      <vt:lpstr>19_cns_041613</vt:lpstr>
      <vt:lpstr>6_cns_041613</vt:lpstr>
      <vt:lpstr>2_cnsr_2016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 American Diet (SAD)</vt:lpstr>
      <vt:lpstr>PowerPoint Presentation</vt:lpstr>
      <vt:lpstr>PowerPoint Presentation</vt:lpstr>
      <vt:lpstr>PowerPoint Presentation</vt:lpstr>
      <vt:lpstr>PowerPoint Presentation</vt:lpstr>
      <vt:lpstr>Optimal Health</vt:lpstr>
      <vt:lpstr>PowerPoint Presentation</vt:lpstr>
      <vt:lpstr>Well Documented Health Benefits of the Mediterranean Diet</vt:lpstr>
      <vt:lpstr>Why is a Mediterranean Type Diet Good for Your Health?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CLINICAL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 CNS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 for TEDx talk</dc:title>
  <dc:creator>Emeran Mayer</dc:creator>
  <cp:lastModifiedBy>Shawn Talbott</cp:lastModifiedBy>
  <cp:revision>181</cp:revision>
  <cp:lastPrinted>2015-05-18T23:46:04Z</cp:lastPrinted>
  <dcterms:created xsi:type="dcterms:W3CDTF">2015-04-21T17:26:37Z</dcterms:created>
  <dcterms:modified xsi:type="dcterms:W3CDTF">2018-05-31T16:53:46Z</dcterms:modified>
</cp:coreProperties>
</file>