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768" r:id="rId3"/>
    <p:sldId id="764" r:id="rId4"/>
    <p:sldId id="757" r:id="rId5"/>
    <p:sldId id="765" r:id="rId6"/>
    <p:sldId id="882" r:id="rId7"/>
    <p:sldId id="672" r:id="rId8"/>
    <p:sldId id="396" r:id="rId9"/>
    <p:sldId id="340" r:id="rId10"/>
    <p:sldId id="848" r:id="rId11"/>
    <p:sldId id="849" r:id="rId12"/>
    <p:sldId id="901" r:id="rId13"/>
    <p:sldId id="347" r:id="rId14"/>
    <p:sldId id="873" r:id="rId15"/>
    <p:sldId id="362" r:id="rId16"/>
    <p:sldId id="903" r:id="rId17"/>
    <p:sldId id="432" r:id="rId18"/>
    <p:sldId id="850" r:id="rId19"/>
    <p:sldId id="392" r:id="rId20"/>
    <p:sldId id="393" r:id="rId21"/>
    <p:sldId id="401" r:id="rId22"/>
    <p:sldId id="402" r:id="rId23"/>
    <p:sldId id="404" r:id="rId24"/>
    <p:sldId id="405" r:id="rId25"/>
    <p:sldId id="407" r:id="rId26"/>
    <p:sldId id="408" r:id="rId27"/>
    <p:sldId id="409" r:id="rId28"/>
    <p:sldId id="410" r:id="rId29"/>
    <p:sldId id="403" r:id="rId30"/>
    <p:sldId id="904" r:id="rId31"/>
    <p:sldId id="451" r:id="rId32"/>
    <p:sldId id="846" r:id="rId33"/>
    <p:sldId id="456" r:id="rId34"/>
    <p:sldId id="457" r:id="rId35"/>
    <p:sldId id="263" r:id="rId36"/>
    <p:sldId id="986" r:id="rId37"/>
    <p:sldId id="285" r:id="rId38"/>
    <p:sldId id="855" r:id="rId39"/>
    <p:sldId id="902" r:id="rId40"/>
    <p:sldId id="831" r:id="rId41"/>
    <p:sldId id="832" r:id="rId42"/>
    <p:sldId id="886" r:id="rId43"/>
    <p:sldId id="2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a:srgbClr val="67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6" autoAdjust="0"/>
    <p:restoredTop sz="75782"/>
  </p:normalViewPr>
  <p:slideViewPr>
    <p:cSldViewPr snapToGrid="0">
      <p:cViewPr varScale="1">
        <p:scale>
          <a:sx n="95" d="100"/>
          <a:sy n="95" d="100"/>
        </p:scale>
        <p:origin x="1704" y="18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Attribute</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F3-C947-B03E-FBC7E72007A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F3-C947-B03E-FBC7E72007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Sheet1!$A$2:$A$3</c:f>
              <c:strCache>
                <c:ptCount val="2"/>
                <c:pt idx="0">
                  <c:v>Pre</c:v>
                </c:pt>
                <c:pt idx="1">
                  <c:v>Post</c:v>
                </c:pt>
              </c:strCache>
            </c:strRef>
          </c:cat>
          <c:val>
            <c:numRef>
              <c:f>Sheet1!$B$2:$B$3</c:f>
              <c:numCache>
                <c:formatCode>General</c:formatCode>
                <c:ptCount val="2"/>
                <c:pt idx="0">
                  <c:v>23.4</c:v>
                </c:pt>
                <c:pt idx="1">
                  <c:v>16.600000000000001</c:v>
                </c:pt>
              </c:numCache>
            </c:numRef>
          </c:val>
          <c:extLst>
            <c:ext xmlns:c16="http://schemas.microsoft.com/office/drawing/2014/chart" uri="{C3380CC4-5D6E-409C-BE32-E72D297353CC}">
              <c16:uniqueId val="{00000000-BDF3-C947-B03E-FBC7E72007A1}"/>
            </c:ext>
          </c:extLst>
        </c:ser>
        <c:dLbls>
          <c:showLegendKey val="0"/>
          <c:showVal val="0"/>
          <c:showCatName val="0"/>
          <c:showSerName val="0"/>
          <c:showPercent val="0"/>
          <c:showBubbleSize val="0"/>
        </c:dLbls>
        <c:gapWidth val="219"/>
        <c:overlap val="-27"/>
        <c:axId val="824286768"/>
        <c:axId val="824288400"/>
      </c:barChart>
      <c:catAx>
        <c:axId val="82428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4288400"/>
        <c:crosses val="autoZero"/>
        <c:auto val="1"/>
        <c:lblAlgn val="ctr"/>
        <c:lblOffset val="100"/>
        <c:noMultiLvlLbl val="0"/>
      </c:catAx>
      <c:valAx>
        <c:axId val="82428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4286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Performance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Sheet1!$A$2:$A$3</c:f>
              <c:strCache>
                <c:ptCount val="2"/>
                <c:pt idx="0">
                  <c:v>Pre</c:v>
                </c:pt>
                <c:pt idx="1">
                  <c:v>Post</c:v>
                </c:pt>
              </c:strCache>
            </c:strRef>
          </c:cat>
          <c:val>
            <c:numRef>
              <c:f>Sheet1!$B$2:$B$3</c:f>
              <c:numCache>
                <c:formatCode>General</c:formatCode>
                <c:ptCount val="2"/>
                <c:pt idx="0">
                  <c:v>2.2400000000000002</c:v>
                </c:pt>
                <c:pt idx="1">
                  <c:v>1.83</c:v>
                </c:pt>
              </c:numCache>
            </c:numRef>
          </c:val>
          <c:extLst>
            <c:ext xmlns:c16="http://schemas.microsoft.com/office/drawing/2014/chart" uri="{C3380CC4-5D6E-409C-BE32-E72D297353CC}">
              <c16:uniqueId val="{00000000-EC6E-7D44-BC32-80849B4DF0E8}"/>
            </c:ext>
          </c:extLst>
        </c:ser>
        <c:dLbls>
          <c:showLegendKey val="0"/>
          <c:showVal val="0"/>
          <c:showCatName val="0"/>
          <c:showSerName val="0"/>
          <c:showPercent val="0"/>
          <c:showBubbleSize val="0"/>
        </c:dLbls>
        <c:gapWidth val="219"/>
        <c:overlap val="-27"/>
        <c:axId val="1030807296"/>
        <c:axId val="1031150800"/>
      </c:barChart>
      <c:catAx>
        <c:axId val="10308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1150800"/>
        <c:crosses val="autoZero"/>
        <c:auto val="1"/>
        <c:lblAlgn val="ctr"/>
        <c:lblOffset val="100"/>
        <c:noMultiLvlLbl val="0"/>
      </c:catAx>
      <c:valAx>
        <c:axId val="103115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080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3/17/20</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499"/>
    </inkml:context>
    <inkml:brush xml:id="br0">
      <inkml:brushProperty name="width" value="0.1" units="cm"/>
      <inkml:brushProperty name="height" value="0.1" units="cm"/>
      <inkml:brushProperty name="color" value="#FFFFFF"/>
    </inkml:brush>
  </inkml:definitions>
  <inkml:trace contextRef="#ctx0" brushRef="#br0">0 115 24575,'62'-26'0,"0"1"0,-11 12 0,-8-12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25.71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9T20:04:33.593"/>
    </inkml:context>
    <inkml:brush xml:id="br0">
      <inkml:brushProperty name="width" value="0.1" units="cm"/>
      <inkml:brushProperty name="height" value="0.1" units="cm"/>
      <inkml:brushProperty name="color" value="#FFFFFF"/>
    </inkml:brush>
  </inkml:definitions>
  <inkml:trace contextRef="#ctx0" brushRef="#br0">193 0 24575,'20'38'0,"-10"0"0,-1 0 0,-2-10 0,-5-2 0,5-10 0,-7 0 0,9 10 0,0-7 0,1 6 0,-2 1 0,0 2 0,-6 10 0,7 0 0,-9 0 0,0-10 0,7-2 0,-5-10 0,5-24 0,-7 4 0,9-32 0,-7 17 0,14 1 0,-15 39 0,7 46 0,-8 20-406,0-30 0,0 0 406,0 40 0,0 1 0,0-28 0,0-5 0,0-37 0,0-39 0,-10-18 0,-3-50 0,-9 10 0,0-10 812,1 26-812,1 3 0,2 21 0,8 3 0,-4 10 0,5 7 0,0 18 0,2 12 0,0 8 0,5 6 0,-5-16 0,7 6 0,0-8 0,0-1 0,8-24 0,14-18 0,20-18 0,13-9 0,10 20 0,-12-6 0,-3 25 0,-28-10 0,-5 51 0,-17-10 0,0 32 0,0-11 0,-10 12 0,-1-9 0,-8-1 0,1-4 0,8-18 0,31 1 0,15-12 0,17 1 0,-3-6 0,-72 7 0,-32-21 0,-1 10 0,-8 1-555,-4-5 1,-1 0 554,8 0 0,2 1 0,-30 2 0,34-8 0,64 2 0,19 6 0,51-17 0,-12 17 0,26-19 0,-37 11 0,7-2 0,-35 4 1109,-3 9-1109,-17-7 0,-2-2 0,-50-11 0,3 10 0,-39-10 0,26 9 0,13-1 0,50-6 0,34 15 0,24-6 0,12 9 0,-27 0 0,-13 0 0,-64 0 0,-23-11 0,-50-3 0,14 1 0,4 2 0,26 11 0,49 0 0,23 0 0,34 0 0,-3 0 0,-21 0 0,-3 0 0,-10 0 0,1 0 0,9 0 0,2 0 0,10 0 0,12 0 0,-18 7 0,15-5 0,-28 5 0,7-7 0,-9 7 0,-1-5 0,-7 12 0,-2-5 0,1 7 0,-7 1 0,7 8 0,-8-6 0,-9 16 0,0-16 0,-8 7 0,8-10 0,-6-7 0,-3-2 0,-1-7 0,-7 0 0,10 0 0,0-7 0,-10-4 0,-14-17 0,-13-5 0,0-8 0,13 10 0,5-4 0,23 16 0,-12 0 0,23 5 0,-7-5 0,8 0 0,0-17 0,0 18 0,0-18 0,0 17 0,0-17 0,0 18 0,0-18 0,0 17 0,0-7 0,8 10 0,-6-1 0,5 51 0,-7 13 0,9 36 0,2-16 0,18-17 0,-7 0 0,15-18 0,-7 16 0,-1-28 0,-3-2 0,-10-10 0,-7-1 0,-28-43 0,-4 17 0,-8-30 0,15 23 0,16 10 0,-8 7 0,7-6 0,-7 6 0,25 0 0,31 23 0,8 11 0,24 20 0,-37-14 0,5-1 0,-28-4 0,6-14 0,-15 12 0,-36-54 0,-16-4 0,-19-35 0,6 20 0,14 1 0,2 19 0,10 8 0,9-4 0,41 24 0,-7-14 0,44 4 0,-27 1 0,30-9 0,-21 16 0,9-6 0,-29 1 0,3 6 0,-14-5 0,-18 16 0,-6 1 0,-36 10 0,9-9 0,-8-2 0,-1-9 0,9 0 0,-9-8 0,12 6 0,10-7 0,9 2 0,5-2 0,5 0 0,0-15 0,-5 19 0,5-19 0,0 5 0,-6 1 0,5-18 0,-6 17 0,-3-17 0,10 18 0,0-8 0,2 9 0,5-9 0,-13-2 0,6-1 0,-2 3 0,21 34 0,3 6 0,21 25 0,4 9 0,3 14 0,-2-10 0,-1-2 0,-7-7 0,-1 5 0,-14-30 0,2 8 0,-2-10 0,1-7 0,-8 5 0,-11-41 0,-20-2 0,-2-36 0,-17 0 0,16-14 0,-6 10 0,9 2 0,11 26 0,2 15 0,42 49 0,-8-5 0,31 48 0,-18-26 0,-14 10 0,1-12 0,-15-10 0,0 8 0,-3-18 0,-7 1 0,0-12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3C8B9-7DB5-DC46-9054-888905AAED4C}" type="datetimeFigureOut">
              <a:rPr lang="en-US" smtClean="0"/>
              <a:t>3/17/20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22E55-066C-5045-BBC4-2AA57927E975}" type="slidenum">
              <a:rPr lang="en-US" smtClean="0"/>
              <a:t>‹#›</a:t>
            </a:fld>
            <a:endParaRPr lang="en-US"/>
          </a:p>
        </p:txBody>
      </p:sp>
    </p:spTree>
    <p:extLst>
      <p:ext uri="{BB962C8B-B14F-4D97-AF65-F5344CB8AC3E}">
        <p14:creationId xmlns:p14="http://schemas.microsoft.com/office/powerpoint/2010/main" val="76140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We are excited to introduce you to Amare®, The Mental Wellness Company®.</a:t>
            </a:r>
          </a:p>
        </p:txBody>
      </p:sp>
      <p:sp>
        <p:nvSpPr>
          <p:cNvPr id="4" name="Slide Number Placeholder 3"/>
          <p:cNvSpPr>
            <a:spLocks noGrp="1"/>
          </p:cNvSpPr>
          <p:nvPr>
            <p:ph type="sldNum" sz="quarter" idx="5"/>
          </p:nvPr>
        </p:nvSpPr>
        <p:spPr/>
        <p:txBody>
          <a:bodyPr/>
          <a:lstStyle/>
          <a:p>
            <a:fld id="{EBE22E55-066C-5045-BBC4-2AA57927E975}" type="slidenum">
              <a:rPr lang="en-US" smtClean="0"/>
              <a:t>1</a:t>
            </a:fld>
            <a:endParaRPr lang="en-US"/>
          </a:p>
        </p:txBody>
      </p:sp>
    </p:spTree>
    <p:extLst>
      <p:ext uri="{BB962C8B-B14F-4D97-AF65-F5344CB8AC3E}">
        <p14:creationId xmlns:p14="http://schemas.microsoft.com/office/powerpoint/2010/main" val="224595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2969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6197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9949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MentaFocus (for the brain) – supercharged mental focus &amp;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a:p>
            <a:pPr marL="171450" indent="-171450">
              <a:buFontTx/>
              <a:buChar char="-"/>
            </a:pPr>
            <a:r>
              <a:rPr lang="en-US" b="0" i="0" dirty="0"/>
              <a:t>Amplified attention &amp; alertness</a:t>
            </a:r>
          </a:p>
          <a:p>
            <a:pPr marL="171450" indent="-171450">
              <a:buFontTx/>
              <a:buChar char="-"/>
            </a:pPr>
            <a:r>
              <a:rPr lang="en-US" b="0" i="0" dirty="0"/>
              <a:t>Enhances brain activation</a:t>
            </a:r>
          </a:p>
          <a:p>
            <a:pPr marL="171450" indent="-171450">
              <a:buFontTx/>
              <a:buChar char="-"/>
            </a:pPr>
            <a:r>
              <a:rPr lang="en-US" b="0" i="0" dirty="0"/>
              <a:t>Promotes clarity, cognition, and creativity</a:t>
            </a:r>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3006133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MentaSync (for the axis) – optimized gut-brain axis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a:p>
            <a:pPr marL="171450" indent="-171450">
              <a:buFontTx/>
              <a:buChar char="-"/>
            </a:pPr>
            <a:r>
              <a:rPr lang="en-US" dirty="0"/>
              <a:t>Improves gut-brain communication</a:t>
            </a:r>
          </a:p>
          <a:p>
            <a:pPr marL="171450" indent="-171450">
              <a:buFontTx/>
              <a:buChar char="-"/>
            </a:pPr>
            <a:r>
              <a:rPr lang="en-US" dirty="0"/>
              <a:t>Balances signaling between cells</a:t>
            </a:r>
          </a:p>
          <a:p>
            <a:pPr marL="171450" indent="-171450">
              <a:buFontTx/>
              <a:buChar char="-"/>
            </a:pPr>
            <a:r>
              <a:rPr lang="en-US" dirty="0"/>
              <a:t>Enhances bio-chemical communication</a:t>
            </a:r>
          </a:p>
          <a:p>
            <a:pPr marL="171450" indent="-171450">
              <a:buFontTx/>
              <a:buChar char="-"/>
            </a:pPr>
            <a:r>
              <a:rPr lang="en-US" dirty="0"/>
              <a:t>Supports the immune system, a primary pathway in the gut-brain </a:t>
            </a:r>
            <a:r>
              <a:rPr lang="en-US" b="1" dirty="0"/>
              <a:t>axis.</a:t>
            </a:r>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310097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1500848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335132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197654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20</a:t>
            </a:fld>
            <a:endParaRPr lang="en-US" dirty="0"/>
          </a:p>
        </p:txBody>
      </p:sp>
    </p:spTree>
    <p:extLst>
      <p:ext uri="{BB962C8B-B14F-4D97-AF65-F5344CB8AC3E}">
        <p14:creationId xmlns:p14="http://schemas.microsoft.com/office/powerpoint/2010/main" val="2320403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FF0000"/>
                </a:solidFill>
              </a:rPr>
              <a:t>Amazonian Hunters </a:t>
            </a:r>
            <a:r>
              <a:rPr lang="en-US" sz="1100" dirty="0">
                <a:solidFill>
                  <a:srgbClr val="FF0000"/>
                </a:solidFill>
              </a:rPr>
              <a:t>call guayusa the “Night Watchman” because it sharpens their awareness and gives them energy when heading into the jungle at night to hunt. Guayusa's effect is usually experienced as a bright and focused energy thanks to healthy synergistic compounds that help balance the naturally occurring caffeine.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21</a:t>
            </a:fld>
            <a:endParaRPr lang="en-US" dirty="0"/>
          </a:p>
        </p:txBody>
      </p:sp>
    </p:spTree>
    <p:extLst>
      <p:ext uri="{BB962C8B-B14F-4D97-AF65-F5344CB8AC3E}">
        <p14:creationId xmlns:p14="http://schemas.microsoft.com/office/powerpoint/2010/main" val="1553076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Amare’s Chief Science Officer, Dr. Shawn Talbott</a:t>
            </a:r>
          </a:p>
          <a:p>
            <a:pPr marL="171450" indent="-171450">
              <a:buFontTx/>
              <a:buChar char="-"/>
            </a:pPr>
            <a:r>
              <a:rPr lang="en-US" dirty="0"/>
              <a:t>Scientist + Accomplished Athlete (Triathlons/Iron Man medal winner!)</a:t>
            </a:r>
          </a:p>
          <a:p>
            <a:pPr marL="171450" indent="-171450">
              <a:buFontTx/>
              <a:buChar char="-"/>
            </a:pPr>
            <a:r>
              <a:rPr lang="en-US" dirty="0"/>
              <a:t>20+ years developing products in the nutrition space</a:t>
            </a:r>
          </a:p>
          <a:p>
            <a:pPr marL="171450" indent="-171450">
              <a:buFontTx/>
              <a:buChar char="-"/>
            </a:pPr>
            <a:r>
              <a:rPr lang="en-US" dirty="0">
                <a:latin typeface="Verdana" panose="020B0604030504040204" pitchFamily="34" charset="0"/>
              </a:rPr>
              <a:t>Fellow of the American College of Nutrition, the American College of Sports Medicine, and the American Institute of Stress.</a:t>
            </a:r>
          </a:p>
          <a:p>
            <a:pPr marL="171450" indent="-171450">
              <a:buFontTx/>
              <a:buChar char="-"/>
            </a:pPr>
            <a:r>
              <a:rPr lang="en-US" dirty="0">
                <a:latin typeface="Verdana" panose="020B0604030504040204" pitchFamily="34" charset="0"/>
              </a:rPr>
              <a:t>Author of two academic textbooks, an award-winning documentary film, and several best-selling books</a:t>
            </a:r>
          </a:p>
          <a:p>
            <a:pPr marL="171450" indent="-171450">
              <a:buFontTx/>
              <a:buChar char="-"/>
            </a:pPr>
            <a:r>
              <a:rPr lang="en-US" dirty="0">
                <a:latin typeface="Verdana" panose="020B0604030504040204" pitchFamily="34" charset="0"/>
              </a:rPr>
              <a:t>Featured guest on the “Dr. Oz Show,” “Ask Dr. Nandi,” The TED stage, and the White House.</a:t>
            </a:r>
          </a:p>
          <a:p>
            <a:pPr marL="171450" indent="-171450">
              <a:buFontTx/>
              <a:buChar char="-"/>
            </a:pPr>
            <a:r>
              <a:rPr lang="en-US" dirty="0">
                <a:latin typeface="Verdana" panose="020B0604030504040204" pitchFamily="34" charset="0"/>
              </a:rPr>
              <a:t>Served as a nutrition educator for elite-level athletes.</a:t>
            </a:r>
          </a:p>
          <a:p>
            <a:pPr marL="171450" indent="-171450">
              <a:buFontTx/>
              <a:buChar char="-"/>
            </a:pPr>
            <a:r>
              <a:rPr lang="en-US" dirty="0">
                <a:latin typeface="Verdana" panose="020B0604030504040204" pitchFamily="34" charset="0"/>
              </a:rPr>
              <a:t>Diplomate of the International Olympic Committee’s (IOC) Sports Nutrition program.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214549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23</a:t>
            </a:fld>
            <a:endParaRPr lang="en-US" dirty="0"/>
          </a:p>
        </p:txBody>
      </p:sp>
    </p:spTree>
    <p:extLst>
      <p:ext uri="{BB962C8B-B14F-4D97-AF65-F5344CB8AC3E}">
        <p14:creationId xmlns:p14="http://schemas.microsoft.com/office/powerpoint/2010/main" val="275257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24</a:t>
            </a:fld>
            <a:endParaRPr lang="en-US" dirty="0"/>
          </a:p>
        </p:txBody>
      </p:sp>
    </p:spTree>
    <p:extLst>
      <p:ext uri="{BB962C8B-B14F-4D97-AF65-F5344CB8AC3E}">
        <p14:creationId xmlns:p14="http://schemas.microsoft.com/office/powerpoint/2010/main" val="242727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Terburg et al. Acute Effects of Sceletium tortuosum (Zembrin), a Dual</a:t>
            </a:r>
            <a:br>
              <a:rPr lang="en-US" sz="1100" dirty="0"/>
            </a:br>
            <a:r>
              <a:rPr lang="en-US" sz="1100" dirty="0"/>
              <a:t>5-HT Reuptake and PDE4 Inhibitor, in the Human Amygdala and its Connection to the Hypothalamus. Neuropsychopharmacology (2013), 1–9.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25</a:t>
            </a:fld>
            <a:endParaRPr lang="en-US" dirty="0"/>
          </a:p>
        </p:txBody>
      </p:sp>
    </p:spTree>
    <p:extLst>
      <p:ext uri="{BB962C8B-B14F-4D97-AF65-F5344CB8AC3E}">
        <p14:creationId xmlns:p14="http://schemas.microsoft.com/office/powerpoint/2010/main" val="2440704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26</a:t>
            </a:fld>
            <a:endParaRPr lang="en-US" dirty="0"/>
          </a:p>
        </p:txBody>
      </p:sp>
    </p:spTree>
    <p:extLst>
      <p:ext uri="{BB962C8B-B14F-4D97-AF65-F5344CB8AC3E}">
        <p14:creationId xmlns:p14="http://schemas.microsoft.com/office/powerpoint/2010/main" val="1086373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2105720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374331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29</a:t>
            </a:fld>
            <a:endParaRPr lang="en-US" dirty="0"/>
          </a:p>
        </p:txBody>
      </p:sp>
    </p:spTree>
    <p:extLst>
      <p:ext uri="{BB962C8B-B14F-4D97-AF65-F5344CB8AC3E}">
        <p14:creationId xmlns:p14="http://schemas.microsoft.com/office/powerpoint/2010/main" val="1266686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3693358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Uniquely sourced from Japan </a:t>
            </a:r>
          </a:p>
          <a:p>
            <a:r>
              <a:rPr lang="en-US" sz="1400" dirty="0">
                <a:solidFill>
                  <a:schemeClr val="tx1">
                    <a:lumMod val="75000"/>
                    <a:lumOff val="25000"/>
                  </a:schemeClr>
                </a:solidFill>
                <a:ea typeface="Verdana" panose="020B0604030504040204" pitchFamily="34" charset="0"/>
                <a:cs typeface="Verdana" panose="020B0604030504040204" pitchFamily="34" charset="0"/>
              </a:rPr>
              <a:t>Has been used for </a:t>
            </a: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&gt; 5,000 years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Derived from the lower stalk portion of asparagus stalks, where the most phytonutrients are found.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Rich in hydroxymethylfurfural derivatives, which is a necessary compound that induces HSP70 microRNA expression.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p>
          <a:p>
            <a:r>
              <a:rPr lang="en-US" sz="1100" i="1" dirty="0">
                <a:latin typeface="Verdana" panose="020B0604030504040204" pitchFamily="34" charset="0"/>
                <a:ea typeface="Verdana" panose="020B0604030504040204" pitchFamily="34" charset="0"/>
                <a:cs typeface="Verdana" panose="020B0604030504040204" pitchFamily="34" charset="0"/>
              </a:rPr>
              <a:t>What is HSP70? </a:t>
            </a:r>
            <a:r>
              <a:rPr lang="en-US" sz="1100" dirty="0">
                <a:latin typeface="Verdana" panose="020B0604030504040204" pitchFamily="34" charset="0"/>
                <a:ea typeface="Verdana" panose="020B0604030504040204" pitchFamily="34" charset="0"/>
                <a:cs typeface="Verdana" panose="020B0604030504040204" pitchFamily="34" charset="0"/>
              </a:rPr>
              <a:t>Heat Shock Proteins</a:t>
            </a:r>
          </a:p>
          <a:p>
            <a:r>
              <a:rPr lang="en-US" sz="1100" dirty="0"/>
              <a:t>ETAS works by increasing the production of HSP70: an intracellular protein produced naturally by the body when it encounters a stressor, such as extreme heat.</a:t>
            </a:r>
            <a:endParaRPr lang="en-US" sz="1100" dirty="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Clinical Studies have shown ETAS induces a significant production of HSP70 microRNA expression activities that helps with biological activities such as cellular protection, cellular repair, reduced cell death, blood flow, cellular stress, anti inflammatory activity, sleep, mood, energy, and antioxidant activity.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i="1" dirty="0">
                <a:latin typeface="Verdana" panose="020B0604030504040204" pitchFamily="34" charset="0"/>
                <a:ea typeface="Verdana" panose="020B0604030504040204" pitchFamily="34" charset="0"/>
                <a:cs typeface="Verdana" panose="020B0604030504040204" pitchFamily="34" charset="0"/>
              </a:rPr>
              <a:t>Why is HSP70 production important? </a:t>
            </a:r>
          </a:p>
          <a:p>
            <a:r>
              <a:rPr lang="en-US" sz="1100" dirty="0">
                <a:latin typeface="Verdana" panose="020B0604030504040204" pitchFamily="34" charset="0"/>
                <a:ea typeface="Verdana" panose="020B0604030504040204" pitchFamily="34" charset="0"/>
              </a:rPr>
              <a:t>As we age, the Heat </a:t>
            </a:r>
            <a:r>
              <a:rPr lang="en-US" sz="1100" dirty="0">
                <a:ea typeface="Verdana" panose="020B0604030504040204" pitchFamily="34" charset="0"/>
              </a:rPr>
              <a:t>S</a:t>
            </a:r>
            <a:r>
              <a:rPr lang="en-US" sz="1100" dirty="0">
                <a:latin typeface="Verdana" panose="020B0604030504040204" pitchFamily="34" charset="0"/>
                <a:ea typeface="Verdana" panose="020B0604030504040204" pitchFamily="34" charset="0"/>
              </a:rPr>
              <a:t>hock </a:t>
            </a:r>
            <a:r>
              <a:rPr lang="en-US" sz="1100" dirty="0">
                <a:ea typeface="Verdana" panose="020B0604030504040204" pitchFamily="34" charset="0"/>
              </a:rPr>
              <a:t>P</a:t>
            </a:r>
            <a:r>
              <a:rPr lang="en-US" sz="1100" dirty="0">
                <a:latin typeface="Verdana" panose="020B0604030504040204" pitchFamily="34" charset="0"/>
                <a:ea typeface="Verdana" panose="020B0604030504040204" pitchFamily="34" charset="0"/>
              </a:rPr>
              <a:t>rotein production to stressors decrease with age. </a:t>
            </a:r>
          </a:p>
          <a:p>
            <a:r>
              <a:rPr lang="en-US" sz="1100" dirty="0">
                <a:latin typeface="Verdana" panose="020B0604030504040204" pitchFamily="34" charset="0"/>
                <a:ea typeface="Verdana" panose="020B0604030504040204" pitchFamily="34" charset="0"/>
                <a:cs typeface="Verdana" panose="020B0604030504040204" pitchFamily="34" charset="0"/>
              </a:rPr>
              <a:t>ETAS helps preserve and maintain the appropriate HSP70 expression to promote brain health, stress response </a:t>
            </a:r>
            <a:r>
              <a:rPr lang="en-US" sz="1100" dirty="0">
                <a:ea typeface="Verdana" panose="020B0604030504040204" pitchFamily="34" charset="0"/>
                <a:cs typeface="Verdana" panose="020B0604030504040204" pitchFamily="34" charset="0"/>
              </a:rPr>
              <a:t>and c</a:t>
            </a:r>
            <a:r>
              <a:rPr lang="en-US" sz="1100" dirty="0">
                <a:latin typeface="Verdana" panose="020B0604030504040204" pitchFamily="34" charset="0"/>
                <a:ea typeface="Verdana" panose="020B0604030504040204" pitchFamily="34" charset="0"/>
                <a:cs typeface="Verdana" panose="020B0604030504040204" pitchFamily="34" charset="0"/>
              </a:rPr>
              <a:t>ognitive performance as we age! </a:t>
            </a:r>
          </a:p>
          <a:p>
            <a:r>
              <a:rPr lang="en-US" sz="1100" dirty="0">
                <a:latin typeface="Verdana" panose="020B0604030504040204" pitchFamily="34" charset="0"/>
                <a:ea typeface="Verdana" panose="020B0604030504040204" pitchFamily="34" charset="0"/>
              </a:rPr>
              <a:t>HSP70 has a number of beneficial, physiological effects in the body, including reduced cell death, anti-inflammatory activity and antioxidant activity.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There is no reason why you shouldn’t feel 25, when you’re 50!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4131083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WELLNESS, not mental ILLNESS!</a:t>
            </a:r>
          </a:p>
          <a:p>
            <a:pPr marL="171450" indent="-171450">
              <a:buFontTx/>
              <a:buChar char="-"/>
            </a:pPr>
            <a:r>
              <a:rPr lang="en-US" dirty="0"/>
              <a:t>Focus</a:t>
            </a:r>
          </a:p>
          <a:p>
            <a:pPr marL="171450" indent="-171450">
              <a:buFontTx/>
              <a:buChar char="-"/>
            </a:pPr>
            <a:r>
              <a:rPr lang="en-US" dirty="0"/>
              <a:t>Pressure Management</a:t>
            </a:r>
          </a:p>
          <a:p>
            <a:pPr marL="171450" indent="-171450">
              <a:buFontTx/>
              <a:buChar char="-"/>
            </a:pPr>
            <a:r>
              <a:rPr lang="en-US" dirty="0"/>
              <a:t>Confidence</a:t>
            </a:r>
          </a:p>
          <a:p>
            <a:pPr marL="171450" indent="-171450">
              <a:buFontTx/>
              <a:buChar char="-"/>
            </a:pPr>
            <a:r>
              <a:rPr lang="en-US" dirty="0"/>
              <a:t>Stress Resilience</a:t>
            </a:r>
          </a:p>
          <a:p>
            <a:pPr marL="171450" indent="-171450">
              <a:buFontTx/>
              <a:buChar char="-"/>
            </a:pPr>
            <a:r>
              <a:rPr lang="en-US" dirty="0"/>
              <a:t>Mental Performance</a:t>
            </a:r>
          </a:p>
          <a:p>
            <a:pPr marL="171450" indent="-171450">
              <a:buFontTx/>
              <a:buChar char="-"/>
            </a:pPr>
            <a:r>
              <a:rPr lang="en-US" dirty="0"/>
              <a:t>Physical Performance</a:t>
            </a:r>
          </a:p>
        </p:txBody>
      </p:sp>
      <p:sp>
        <p:nvSpPr>
          <p:cNvPr id="4" name="Slide Number Placeholder 3"/>
          <p:cNvSpPr>
            <a:spLocks noGrp="1"/>
          </p:cNvSpPr>
          <p:nvPr>
            <p:ph type="sldNum" sz="quarter" idx="5"/>
          </p:nvPr>
        </p:nvSpPr>
        <p:spPr/>
        <p:txBody>
          <a:bodyPr/>
          <a:lstStyle/>
          <a:p>
            <a:fld id="{EBE22E55-066C-5045-BBC4-2AA57927E975}" type="slidenum">
              <a:rPr lang="en-US" smtClean="0"/>
              <a:t>3</a:t>
            </a:fld>
            <a:endParaRPr lang="en-US"/>
          </a:p>
        </p:txBody>
      </p:sp>
    </p:spTree>
    <p:extLst>
      <p:ext uri="{BB962C8B-B14F-4D97-AF65-F5344CB8AC3E}">
        <p14:creationId xmlns:p14="http://schemas.microsoft.com/office/powerpoint/2010/main" val="3644502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3269682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 a compound of cultured, mushroom mycelia extract that is rich in alpha-glucans.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is uniquely sourced in Japan, at the highest quality standards.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Known as the #1 supplement in Japan for immune function for over 25 years.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05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baseline="30000" dirty="0">
                <a:latin typeface="Verdana" panose="020B0604030504040204" pitchFamily="34" charset="0"/>
                <a:ea typeface="Verdana" panose="020B0604030504040204" pitchFamily="34" charset="0"/>
                <a:cs typeface="Verdana" panose="020B0604030504040204" pitchFamily="34" charset="0"/>
              </a:rPr>
              <a:t>Extracted through a special lipid culturing process that delivers an extract that has superior bio-absorption and efficacy.</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contains a partially acylated alpha glucan 1,4 that is known to have positive effects on immune cell production, intestinal immunity, T cell activity, cytokine production, antioxidant effects, and microRNA signaling from the microbiome to the central nervous system.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helps reduce the production of glucocorticoids in the cases of stress. This manifests in improved mood and energy.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is beneficial for gut health, in which it reduces intestinal inflammation to favor the development of a healthy gut microflora specific to the </a:t>
            </a:r>
            <a:r>
              <a:rPr lang="en-US" sz="1100" baseline="30000" dirty="0">
                <a:ea typeface="Verdana" panose="020B0604030504040204" pitchFamily="34" charset="0"/>
                <a:cs typeface="Verdana" panose="020B0604030504040204" pitchFamily="34" charset="0"/>
              </a:rPr>
              <a:t>strains</a:t>
            </a:r>
            <a:r>
              <a:rPr lang="en-US" sz="1100" baseline="30000" dirty="0">
                <a:latin typeface="Verdana" panose="020B0604030504040204" pitchFamily="34" charset="0"/>
                <a:ea typeface="Verdana" panose="020B0604030504040204" pitchFamily="34" charset="0"/>
                <a:cs typeface="Verdana" panose="020B0604030504040204" pitchFamily="34" charset="0"/>
              </a:rPr>
              <a:t> we use in our Probiotics and MentaBiotics™ (</a:t>
            </a:r>
            <a:r>
              <a:rPr lang="en-US" sz="1100" baseline="30000" dirty="0">
                <a:ea typeface="Verdana" panose="020B0604030504040204" pitchFamily="34" charset="0"/>
                <a:cs typeface="Verdana" panose="020B0604030504040204" pitchFamily="34" charset="0"/>
              </a:rPr>
              <a:t>m</a:t>
            </a:r>
            <a:r>
              <a:rPr lang="en-US" sz="1100" baseline="30000" dirty="0">
                <a:latin typeface="Verdana" panose="020B0604030504040204" pitchFamily="34" charset="0"/>
                <a:ea typeface="Verdana" panose="020B0604030504040204" pitchFamily="34" charset="0"/>
                <a:cs typeface="Verdana" panose="020B0604030504040204" pitchFamily="34" charset="0"/>
              </a:rPr>
              <a:t>ore Bifidobacterium, less Clostridium).</a:t>
            </a:r>
          </a:p>
          <a:p>
            <a:r>
              <a:rPr lang="en-US" sz="1100" baseline="30000" dirty="0">
                <a:latin typeface="Verdana" panose="020B0604030504040204" pitchFamily="34" charset="0"/>
                <a:ea typeface="Verdana" panose="020B0604030504040204" pitchFamily="34" charset="0"/>
                <a:cs typeface="Verdana" panose="020B0604030504040204" pitchFamily="34" charset="0"/>
              </a:rPr>
              <a:t>Helps improves gut integrity by providing protection from Candida, Pseudomonas and other detrimental bacteria types. </a:t>
            </a:r>
          </a:p>
          <a:p>
            <a:r>
              <a:rPr lang="en-US" sz="1100" baseline="30000" dirty="0">
                <a:latin typeface="Verdana" panose="020B0604030504040204" pitchFamily="34" charset="0"/>
                <a:ea typeface="Verdana" panose="020B0604030504040204" pitchFamily="34" charset="0"/>
                <a:cs typeface="Verdana" panose="020B0604030504040204" pitchFamily="34" charset="0"/>
              </a:rPr>
              <a:t>Facilitating and building a responsive immune system allows our body to repair, rebuild and maintain itself at a cellular level, allowing the most efficient communication between your microbiome and your central nervous system. </a:t>
            </a: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1729334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795059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22E55-066C-5045-BBC4-2AA57927E975}" type="slidenum">
              <a:rPr lang="en-US" smtClean="0"/>
              <a:t>43</a:t>
            </a:fld>
            <a:endParaRPr lang="en-US"/>
          </a:p>
        </p:txBody>
      </p:sp>
    </p:spTree>
    <p:extLst>
      <p:ext uri="{BB962C8B-B14F-4D97-AF65-F5344CB8AC3E}">
        <p14:creationId xmlns:p14="http://schemas.microsoft.com/office/powerpoint/2010/main" val="80391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are today on the mental wellness continuum, you can ”move to the right”</a:t>
            </a:r>
          </a:p>
        </p:txBody>
      </p:sp>
      <p:sp>
        <p:nvSpPr>
          <p:cNvPr id="4" name="Slide Number Placeholder 3"/>
          <p:cNvSpPr>
            <a:spLocks noGrp="1"/>
          </p:cNvSpPr>
          <p:nvPr>
            <p:ph type="sldNum" sz="quarter" idx="5"/>
          </p:nvPr>
        </p:nvSpPr>
        <p:spPr/>
        <p:txBody>
          <a:bodyPr/>
          <a:lstStyle/>
          <a:p>
            <a:fld id="{EBE22E55-066C-5045-BBC4-2AA57927E975}" type="slidenum">
              <a:rPr lang="en-US" smtClean="0"/>
              <a:t>4</a:t>
            </a:fld>
            <a:endParaRPr lang="en-US"/>
          </a:p>
        </p:txBody>
      </p:sp>
    </p:spTree>
    <p:extLst>
      <p:ext uri="{BB962C8B-B14F-4D97-AF65-F5344CB8AC3E}">
        <p14:creationId xmlns:p14="http://schemas.microsoft.com/office/powerpoint/2010/main" val="74530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Amare targets mental wellness through the body’s THREE brains! Each of these brains contain immense amounts of neurons that can receive and send signals to other areas of the body.</a:t>
            </a:r>
          </a:p>
          <a:p>
            <a:pPr marL="228600" indent="-228600">
              <a:buAutoNum type="arabicPeriod"/>
            </a:pPr>
            <a:r>
              <a:rPr lang="en-US" dirty="0"/>
              <a:t>Gut – “Sensing Brain” – gut feelings, instinct, </a:t>
            </a:r>
            <a:r>
              <a:rPr lang="en-US" dirty="0" err="1"/>
              <a:t>intution</a:t>
            </a:r>
            <a:r>
              <a:rPr lang="en-US" dirty="0"/>
              <a:t>, learning from within, internal judgment</a:t>
            </a:r>
          </a:p>
          <a:p>
            <a:pPr marL="228600" indent="-228600">
              <a:buAutoNum type="arabicPeriod"/>
            </a:pPr>
            <a:r>
              <a:rPr lang="en-US" dirty="0"/>
              <a:t>Head – “Thinking Brain” – logical, analytical, rational, theoretical</a:t>
            </a:r>
          </a:p>
          <a:p>
            <a:pPr marL="228600" indent="-228600">
              <a:buAutoNum type="arabicPeriod"/>
            </a:pPr>
            <a:r>
              <a:rPr lang="en-US" dirty="0"/>
              <a:t>Heart – “Feeling Brain” – Emotional, Artistic, Visionary</a:t>
            </a:r>
          </a:p>
          <a:p>
            <a:pPr marL="0" indent="0">
              <a:buNone/>
            </a:pPr>
            <a:r>
              <a:rPr lang="en-US" sz="1200" b="0" i="0" u="none" strike="noStrike" kern="1200" dirty="0">
                <a:solidFill>
                  <a:schemeClr val="tx1"/>
                </a:solidFill>
                <a:effectLst/>
                <a:latin typeface="+mn-lt"/>
                <a:ea typeface="+mn-ea"/>
                <a:cs typeface="+mn-cs"/>
              </a:rPr>
              <a:t>Gut feelings and trusting your heart are more than just </a:t>
            </a:r>
            <a:r>
              <a:rPr lang="en-US" sz="1200" u="none" strike="noStrike" kern="1200" dirty="0">
                <a:solidFill>
                  <a:schemeClr val="tx1"/>
                </a:solidFill>
                <a:effectLst/>
                <a:latin typeface="+mn-lt"/>
                <a:ea typeface="+mn-ea"/>
                <a:cs typeface="+mn-cs"/>
              </a:rPr>
              <a:t>turns of phrase</a:t>
            </a:r>
            <a:r>
              <a:rPr lang="en-US" sz="1200" b="0" i="0" u="none" strike="noStrike" kern="1200" dirty="0">
                <a:solidFill>
                  <a:schemeClr val="tx1"/>
                </a:solidFill>
                <a:effectLst/>
                <a:latin typeface="+mn-lt"/>
                <a:ea typeface="+mn-ea"/>
                <a:cs typeface="+mn-cs"/>
              </a:rPr>
              <a:t> – science now tells us that the microbes in our gut and the electrical signals from our heart are read by the brain and can dramatically influence our mood and behavior as well as our mental and physical health.</a:t>
            </a:r>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5</a:t>
            </a:fld>
            <a:endParaRPr lang="en-US"/>
          </a:p>
        </p:txBody>
      </p:sp>
    </p:spTree>
    <p:extLst>
      <p:ext uri="{BB962C8B-B14F-4D97-AF65-F5344CB8AC3E}">
        <p14:creationId xmlns:p14="http://schemas.microsoft.com/office/powerpoint/2010/main" val="137617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Our three brains communicate through a highly extensive, multi-directional network, known as the </a:t>
            </a:r>
            <a: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gut-brain-heart axis.</a:t>
            </a:r>
            <a:br>
              <a:rPr lang="en-US" sz="1200" b="1" dirty="0">
                <a:solidFill>
                  <a:srgbClr val="660066"/>
                </a:solidFill>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lgn="l">
              <a:lnSpc>
                <a:spcPct val="100000"/>
              </a:lnSpc>
              <a:spcBef>
                <a:spcPts val="0"/>
              </a:spcBef>
              <a:buClr>
                <a:srgbClr val="604A7B"/>
              </a:buClr>
              <a:buFont typeface="Arial"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a:p>
            <a:pPr algn="l"/>
            <a:endParaRPr lang="en-US" dirty="0"/>
          </a:p>
          <a:p>
            <a:pPr algn="l"/>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Gut-Brain-Heart Axis connects our </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 cardiovascular system (heart), 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1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6</a:t>
            </a:fld>
            <a:endParaRPr lang="en-US"/>
          </a:p>
        </p:txBody>
      </p:sp>
    </p:spTree>
    <p:extLst>
      <p:ext uri="{BB962C8B-B14F-4D97-AF65-F5344CB8AC3E}">
        <p14:creationId xmlns:p14="http://schemas.microsoft.com/office/powerpoint/2010/main" val="264249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 other company is developing a comprehensive lineup of products for mental wellness through the microbiome and gut-brain axis!</a:t>
            </a:r>
          </a:p>
          <a:p>
            <a:r>
              <a:rPr lang="en-US" sz="1800" dirty="0"/>
              <a:t>We launched with TWELVE of them in 2017! Now we have TWENTY TWO unique products!  </a:t>
            </a:r>
          </a:p>
          <a:p>
            <a:r>
              <a:rPr lang="en-US" sz="1800" dirty="0"/>
              <a:t>We will continue to lead the way!</a:t>
            </a:r>
          </a:p>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9970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original flagship pack to uniquely address the gut-brain-axis with the world’s first comprehensive nutrition system to address each component of the gut-brain axis!</a:t>
            </a:r>
          </a:p>
          <a:p>
            <a:r>
              <a:rPr lang="en-US" dirty="0"/>
              <a:t>Award Winning - 2018 NutrAward winner for “Best New Finished Product” – this is like the Academy Awards of Nutritional products, selected from hundreds of companies that submitted for the award. Judged by industry experts, and presented at the country’s largest expo/convention for natural products with nearly 100,000 attendees!</a:t>
            </a:r>
          </a:p>
          <a:p>
            <a:r>
              <a:rPr lang="en-US" dirty="0"/>
              <a:t>Includes:</a:t>
            </a:r>
          </a:p>
          <a:p>
            <a:pPr marL="171450" indent="-171450">
              <a:buFontTx/>
              <a:buChar char="-"/>
            </a:pPr>
            <a:r>
              <a:rPr lang="en-US" dirty="0"/>
              <a:t>MentaBiotics (for the gut)</a:t>
            </a:r>
          </a:p>
          <a:p>
            <a:pPr marL="171450" indent="-171450">
              <a:buFontTx/>
              <a:buChar char="-"/>
            </a:pPr>
            <a:r>
              <a:rPr lang="en-US" dirty="0"/>
              <a:t>MentaFocus (for the brain)</a:t>
            </a:r>
          </a:p>
          <a:p>
            <a:pPr marL="171450" indent="-171450">
              <a:buFontTx/>
              <a:buChar char="-"/>
            </a:pPr>
            <a:r>
              <a:rPr lang="en-US" dirty="0"/>
              <a:t>MentaSync (for the axis)</a:t>
            </a:r>
          </a:p>
          <a:p>
            <a:pPr marL="0" indent="0" algn="l">
              <a:buFontTx/>
              <a:buNone/>
            </a:pPr>
            <a:r>
              <a:rPr lang="en-US" dirty="0"/>
              <a:t>Save money compared to buying the products individually! (10% savings)</a:t>
            </a:r>
          </a:p>
        </p:txBody>
      </p:sp>
      <p:sp>
        <p:nvSpPr>
          <p:cNvPr id="4" name="Slide Number Placeholder 3"/>
          <p:cNvSpPr>
            <a:spLocks noGrp="1"/>
          </p:cNvSpPr>
          <p:nvPr>
            <p:ph type="sldNum" sz="quarter" idx="5"/>
          </p:nvPr>
        </p:nvSpPr>
        <p:spPr/>
        <p:txBody>
          <a:bodyPr/>
          <a:lstStyle/>
          <a:p>
            <a:fld id="{EBE22E55-066C-5045-BBC4-2AA57927E975}" type="slidenum">
              <a:rPr lang="en-US" smtClean="0"/>
              <a:t>8</a:t>
            </a:fld>
            <a:endParaRPr lang="en-US"/>
          </a:p>
        </p:txBody>
      </p:sp>
    </p:spTree>
    <p:extLst>
      <p:ext uri="{BB962C8B-B14F-4D97-AF65-F5344CB8AC3E}">
        <p14:creationId xmlns:p14="http://schemas.microsoft.com/office/powerpoint/2010/main" val="1670337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MentaBiotics (for the gut) – advanced gut-brain nutrition.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a:t>
            </a:r>
            <a:r>
              <a:rPr lang="en-US" sz="1200" dirty="0" err="1">
                <a:solidFill>
                  <a:srgbClr val="3F2A56"/>
                </a:solidFill>
                <a:latin typeface="Verdana" panose="020B0604030504040204" pitchFamily="34" charset="0"/>
                <a:ea typeface="Verdana" panose="020B0604030504040204" pitchFamily="34" charset="0"/>
                <a:cs typeface="Verdana" panose="020B0604030504040204" pitchFamily="34" charset="0"/>
              </a:rPr>
              <a:t>phytobiotics</a:t>
            </a: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that have been scientifically shown to improve mental wellness.*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 It’s like 4 products in 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Amare’s flagship product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Supports feel-good neurotransmitters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Increases good bacteria, which lead to good mood, confidence, and stress resilience.</a:t>
            </a:r>
          </a:p>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263427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01CF0-231A-4AB8-B0DB-DC729E89DB02}"/>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6C9983C2-A9D7-4F45-B136-4F76F7056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5E8CF-740A-4D86-B499-C9C24FCD955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04703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3795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5" name="Straight Connector 4"/>
          <p:cNvCxnSpPr/>
          <p:nvPr userDrawn="1"/>
        </p:nvCxnSpPr>
        <p:spPr>
          <a:xfrm>
            <a:off x="583259" y="365125"/>
            <a:ext cx="0" cy="1325563"/>
          </a:xfrm>
          <a:prstGeom prst="line">
            <a:avLst/>
          </a:prstGeom>
          <a:ln w="38100" cmpd="sng">
            <a:solidFill>
              <a:srgbClr val="3F2A56"/>
            </a:solidFill>
          </a:ln>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838200" y="2003777"/>
            <a:ext cx="10515600" cy="2765778"/>
          </a:xfrm>
        </p:spPr>
        <p:txBody>
          <a:bodyPr/>
          <a:lstStyle>
            <a:lvl1pPr>
              <a:defRPr>
                <a:solidFill>
                  <a:schemeClr val="bg1">
                    <a:lumMod val="95000"/>
                  </a:schemeClr>
                </a:solidFill>
              </a:defRPr>
            </a:lvl1pPr>
            <a:lvl2pPr>
              <a:defRPr>
                <a:solidFill>
                  <a:schemeClr val="bg1">
                    <a:lumMod val="85000"/>
                  </a:schemeClr>
                </a:solidFill>
              </a:defRPr>
            </a:lvl2pPr>
            <a:lvl3pPr>
              <a:defRPr>
                <a:solidFill>
                  <a:schemeClr val="bg1">
                    <a:lumMod val="75000"/>
                  </a:schemeClr>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492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24669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2E61-FDEB-4E85-ADFA-6F638CCAC9D2}"/>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6" name="Footer Placeholder 5">
            <a:extLst>
              <a:ext uri="{FF2B5EF4-FFF2-40B4-BE49-F238E27FC236}">
                <a16:creationId xmlns:a16="http://schemas.microsoft.com/office/drawing/2014/main" id="{95E12B8F-FFED-4166-8DB8-5062C9646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1A15-806F-4CEB-A9EF-9CCFA66CFD8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33605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3/17/20</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3/17/20</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0.jpg"/><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0.jpg"/><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gif"/><Relationship Id="rId4" Type="http://schemas.openxmlformats.org/officeDocument/2006/relationships/image" Target="../media/image70.gif"/></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76.tiff"/><Relationship Id="rId4" Type="http://schemas.openxmlformats.org/officeDocument/2006/relationships/image" Target="../media/image75.emf"/></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png"/><Relationship Id="rId7" Type="http://schemas.openxmlformats.org/officeDocument/2006/relationships/image" Target="../media/image84.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png"/><Relationship Id="rId7" Type="http://schemas.openxmlformats.org/officeDocument/2006/relationships/image" Target="../media/image8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4" Type="http://schemas.openxmlformats.org/officeDocument/2006/relationships/customXml" Target="../ink/ink1.xml"/><Relationship Id="rId9" Type="http://schemas.openxmlformats.org/officeDocument/2006/relationships/image" Target="../media/image82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1D04F-DF93-4657-912F-02647A03E6F4}"/>
              </a:ext>
            </a:extLst>
          </p:cNvPr>
          <p:cNvSpPr>
            <a:spLocks noGrp="1"/>
          </p:cNvSpPr>
          <p:nvPr>
            <p:ph type="ctrTitle"/>
          </p:nvPr>
        </p:nvSpPr>
        <p:spPr>
          <a:xfrm>
            <a:off x="3346314" y="3113703"/>
            <a:ext cx="8845681" cy="630594"/>
          </a:xfrm>
        </p:spPr>
        <p:txBody>
          <a:bodyPr>
            <a:noAutofit/>
          </a:bodyPr>
          <a:lstStyle/>
          <a:p>
            <a:r>
              <a:rPr lang="en-US" sz="4000" dirty="0">
                <a:solidFill>
                  <a:srgbClr val="3F2A56"/>
                </a:solidFill>
                <a:latin typeface="Verdana" panose="020B0604030504040204" pitchFamily="34" charset="0"/>
                <a:ea typeface="Verdana" panose="020B0604030504040204" pitchFamily="34" charset="0"/>
                <a:cs typeface="Verdana" panose="020B0604030504040204" pitchFamily="34" charset="0"/>
              </a:rPr>
              <a:t>The Mental Wellness Company</a:t>
            </a:r>
            <a:r>
              <a:rPr lang="en-US" sz="4000" baseline="30000" dirty="0">
                <a:solidFill>
                  <a:srgbClr val="3F2A56"/>
                </a:solidFill>
                <a:latin typeface="Verdana" panose="020B0604030504040204" pitchFamily="34" charset="0"/>
                <a:ea typeface="Verdana" panose="020B0604030504040204" pitchFamily="34" charset="0"/>
                <a:cs typeface="Verdana" panose="020B0604030504040204" pitchFamily="34" charset="0"/>
              </a:rPr>
              <a:t>®</a:t>
            </a:r>
          </a:p>
        </p:txBody>
      </p:sp>
      <p:pic>
        <p:nvPicPr>
          <p:cNvPr id="7" name="Picture 6">
            <a:extLst>
              <a:ext uri="{FF2B5EF4-FFF2-40B4-BE49-F238E27FC236}">
                <a16:creationId xmlns:a16="http://schemas.microsoft.com/office/drawing/2014/main" id="{838AEA4A-46DB-4FBA-AFFE-1D871D9A4863}"/>
              </a:ext>
            </a:extLst>
          </p:cNvPr>
          <p:cNvPicPr>
            <a:picLocks noChangeAspect="1"/>
          </p:cNvPicPr>
          <p:nvPr/>
        </p:nvPicPr>
        <p:blipFill rotWithShape="1">
          <a:blip r:embed="rId3">
            <a:extLst>
              <a:ext uri="{28A0092B-C50C-407E-A947-70E740481C1C}">
                <a14:useLocalDpi xmlns:a14="http://schemas.microsoft.com/office/drawing/2010/main" val="0"/>
              </a:ext>
            </a:extLst>
          </a:blip>
          <a:srcRect l="10437" t="20798" b="31165"/>
          <a:stretch/>
        </p:blipFill>
        <p:spPr>
          <a:xfrm>
            <a:off x="0" y="2850204"/>
            <a:ext cx="3598211" cy="1157592"/>
          </a:xfrm>
          <a:prstGeom prst="rect">
            <a:avLst/>
          </a:prstGeom>
        </p:spPr>
      </p:pic>
      <p:cxnSp>
        <p:nvCxnSpPr>
          <p:cNvPr id="11" name="Straight Connector 10">
            <a:extLst>
              <a:ext uri="{FF2B5EF4-FFF2-40B4-BE49-F238E27FC236}">
                <a16:creationId xmlns:a16="http://schemas.microsoft.com/office/drawing/2014/main" id="{432232F4-0CB2-4B2F-9C03-A1D77A7E7D08}"/>
              </a:ext>
            </a:extLst>
          </p:cNvPr>
          <p:cNvCxnSpPr>
            <a:cxnSpLocks/>
          </p:cNvCxnSpPr>
          <p:nvPr/>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33C917-DBF4-0144-8694-DE67E1427721}"/>
              </a:ext>
            </a:extLst>
          </p:cNvPr>
          <p:cNvSpPr txBox="1"/>
          <p:nvPr/>
        </p:nvSpPr>
        <p:spPr>
          <a:xfrm>
            <a:off x="4653970" y="4380090"/>
            <a:ext cx="2884059" cy="2246769"/>
          </a:xfrm>
          <a:prstGeom prst="rect">
            <a:avLst/>
          </a:prstGeom>
          <a:noFill/>
        </p:spPr>
        <p:txBody>
          <a:bodyPr wrap="none" rtlCol="0">
            <a:spAutoFit/>
          </a:bodyPr>
          <a:lstStyle/>
          <a:p>
            <a:r>
              <a:rPr lang="en-US" sz="2800" dirty="0"/>
              <a:t>March 17, 2020</a:t>
            </a:r>
          </a:p>
          <a:p>
            <a:endParaRPr lang="en-US" sz="2800" dirty="0"/>
          </a:p>
          <a:p>
            <a:r>
              <a:rPr lang="en-US" sz="2800" dirty="0" err="1"/>
              <a:t>Amare.com</a:t>
            </a:r>
            <a:endParaRPr lang="en-US" sz="2800" dirty="0"/>
          </a:p>
          <a:p>
            <a:r>
              <a:rPr lang="en-US" sz="2800" dirty="0" err="1"/>
              <a:t>ShawnTalbott.com</a:t>
            </a:r>
            <a:endParaRPr lang="en-US" sz="2800" dirty="0"/>
          </a:p>
          <a:p>
            <a:r>
              <a:rPr lang="en-US" sz="2800" dirty="0" err="1"/>
              <a:t>YouTube.com</a:t>
            </a:r>
            <a:endParaRPr lang="en-US" sz="2800" dirty="0"/>
          </a:p>
        </p:txBody>
      </p:sp>
    </p:spTree>
    <p:extLst>
      <p:ext uri="{BB962C8B-B14F-4D97-AF65-F5344CB8AC3E}">
        <p14:creationId xmlns:p14="http://schemas.microsoft.com/office/powerpoint/2010/main" val="3974566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a:t>
            </a:r>
            <a:r>
              <a:rPr lang="en-US" sz="2000" b="1" dirty="0"/>
              <a:t>Reduces stress </a:t>
            </a:r>
            <a:r>
              <a:rPr lang="en-US" sz="2000" dirty="0"/>
              <a:t>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a:t>
            </a:r>
            <a:r>
              <a:rPr lang="en-US" sz="2000" b="1" dirty="0"/>
              <a:t>Enhances calmness </a:t>
            </a:r>
            <a:r>
              <a:rPr lang="en-US" sz="2000" dirty="0"/>
              <a:t>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a:t>
            </a:r>
            <a:r>
              <a:rPr lang="en-US" sz="2000" b="1" dirty="0"/>
              <a:t>Improves mood </a:t>
            </a:r>
            <a:r>
              <a:rPr lang="en-US" sz="2000" dirty="0"/>
              <a:t>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0" name="TextBox 9">
            <a:extLst>
              <a:ext uri="{FF2B5EF4-FFF2-40B4-BE49-F238E27FC236}">
                <a16:creationId xmlns:a16="http://schemas.microsoft.com/office/drawing/2014/main" id="{89633951-FF74-4F14-9C1C-CD2F5BF01B0E}"/>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9032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8986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solidFill>
                  <a:srgbClr val="000000"/>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883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2" name="Picture 31">
            <a:extLst>
              <a:ext uri="{FF2B5EF4-FFF2-40B4-BE49-F238E27FC236}">
                <a16:creationId xmlns:a16="http://schemas.microsoft.com/office/drawing/2014/main" id="{DA49F6B9-ABF5-4753-BA4B-C99D23519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227" y="430257"/>
            <a:ext cx="4206240" cy="2103120"/>
          </a:xfrm>
          <a:prstGeom prst="rect">
            <a:avLst/>
          </a:prstGeom>
        </p:spPr>
      </p:pic>
    </p:spTree>
    <p:extLst>
      <p:ext uri="{BB962C8B-B14F-4D97-AF65-F5344CB8AC3E}">
        <p14:creationId xmlns:p14="http://schemas.microsoft.com/office/powerpoint/2010/main" val="2951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6501" y="1948965"/>
            <a:ext cx="2202742" cy="3268682"/>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1" name="Picture 20">
            <a:extLst>
              <a:ext uri="{FF2B5EF4-FFF2-40B4-BE49-F238E27FC236}">
                <a16:creationId xmlns:a16="http://schemas.microsoft.com/office/drawing/2014/main" id="{18B9191C-DCE8-43E4-8D6A-DAE20DD13D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71404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0D13DB-EF1E-4F5D-8082-E541DD153C30}"/>
              </a:ext>
            </a:extLst>
          </p:cNvPr>
          <p:cNvPicPr>
            <a:picLocks noChangeAspect="1"/>
          </p:cNvPicPr>
          <p:nvPr/>
        </p:nvPicPr>
        <p:blipFill>
          <a:blip r:embed="rId3"/>
          <a:stretch>
            <a:fillRect/>
          </a:stretch>
        </p:blipFill>
        <p:spPr>
          <a:xfrm>
            <a:off x="723657" y="2584236"/>
            <a:ext cx="1188720" cy="1188720"/>
          </a:xfrm>
          <a:prstGeom prst="rect">
            <a:avLst/>
          </a:prstGeom>
        </p:spPr>
      </p:pic>
      <p:pic>
        <p:nvPicPr>
          <p:cNvPr id="28" name="Picture 27">
            <a:extLst>
              <a:ext uri="{FF2B5EF4-FFF2-40B4-BE49-F238E27FC236}">
                <a16:creationId xmlns:a16="http://schemas.microsoft.com/office/drawing/2014/main" id="{1C4CED39-5F17-43D3-B837-2BFA27ABE0C7}"/>
              </a:ext>
            </a:extLst>
          </p:cNvPr>
          <p:cNvPicPr>
            <a:picLocks noChangeAspect="1"/>
          </p:cNvPicPr>
          <p:nvPr/>
        </p:nvPicPr>
        <p:blipFill>
          <a:blip r:embed="rId4"/>
          <a:stretch>
            <a:fillRect/>
          </a:stretch>
        </p:blipFill>
        <p:spPr>
          <a:xfrm>
            <a:off x="725109" y="3841070"/>
            <a:ext cx="1188720" cy="1188720"/>
          </a:xfrm>
          <a:prstGeom prst="rect">
            <a:avLst/>
          </a:prstGeom>
        </p:spPr>
      </p:pic>
      <p:pic>
        <p:nvPicPr>
          <p:cNvPr id="30" name="Picture 29">
            <a:extLst>
              <a:ext uri="{FF2B5EF4-FFF2-40B4-BE49-F238E27FC236}">
                <a16:creationId xmlns:a16="http://schemas.microsoft.com/office/drawing/2014/main" id="{57B3027D-53C9-438D-B964-61D8FFCC18EA}"/>
              </a:ext>
            </a:extLst>
          </p:cNvPr>
          <p:cNvPicPr>
            <a:picLocks noChangeAspect="1"/>
          </p:cNvPicPr>
          <p:nvPr/>
        </p:nvPicPr>
        <p:blipFill>
          <a:blip r:embed="rId5"/>
          <a:stretch>
            <a:fillRect/>
          </a:stretch>
        </p:blipFill>
        <p:spPr>
          <a:xfrm>
            <a:off x="723657" y="5093468"/>
            <a:ext cx="1188720" cy="1188720"/>
          </a:xfrm>
          <a:prstGeom prst="rect">
            <a:avLst/>
          </a:prstGeom>
        </p:spPr>
      </p:pic>
      <p:pic>
        <p:nvPicPr>
          <p:cNvPr id="2" name="Graphic 1">
            <a:extLst>
              <a:ext uri="{FF2B5EF4-FFF2-40B4-BE49-F238E27FC236}">
                <a16:creationId xmlns:a16="http://schemas.microsoft.com/office/drawing/2014/main" id="{3FEDE1A0-E7DA-4220-9662-8A8A5FE46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3060" y="717582"/>
            <a:ext cx="1945893" cy="5696857"/>
          </a:xfrm>
          <a:prstGeom prst="rect">
            <a:avLst/>
          </a:prstGeom>
        </p:spPr>
      </p:pic>
      <p:sp>
        <p:nvSpPr>
          <p:cNvPr id="10" name="Oval 9"/>
          <p:cNvSpPr/>
          <p:nvPr/>
        </p:nvSpPr>
        <p:spPr>
          <a:xfrm>
            <a:off x="9508927" y="112715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latin typeface="Verdana" panose="020B0604030504040204" pitchFamily="34" charset="0"/>
            </a:endParaRPr>
          </a:p>
        </p:txBody>
      </p:sp>
      <p:sp>
        <p:nvSpPr>
          <p:cNvPr id="11" name="Rectangle 10"/>
          <p:cNvSpPr/>
          <p:nvPr/>
        </p:nvSpPr>
        <p:spPr>
          <a:xfrm>
            <a:off x="6086330" y="1913250"/>
            <a:ext cx="2884473" cy="3139321"/>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gut and brain are connected by a link known as the “axis,” which is an important component of the gut-brain axis system. It is the primary connection between our two brains and is greatly responsible for our overall well-being.</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5364662"/>
            <a:ext cx="3886625"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psychological vigor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a:t>
            </a:r>
            <a:r>
              <a:rPr lang="en-US" dirty="0">
                <a:latin typeface="Verdana" panose="020B0604030504040204" pitchFamily="34" charset="0"/>
                <a:ea typeface="Verdana" panose="020B0604030504040204" pitchFamily="34" charset="0"/>
                <a:cs typeface="Verdana" panose="020B0604030504040204" pitchFamily="34" charset="0"/>
              </a:rPr>
              <a:t>*</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2" name="Elbow Connector 21"/>
          <p:cNvCxnSpPr>
            <a:stCxn id="11" idx="2"/>
            <a:endCxn id="10" idx="2"/>
          </p:cNvCxnSpPr>
          <p:nvPr/>
        </p:nvCxnSpPr>
        <p:spPr>
          <a:xfrm rot="5400000" flipH="1" flipV="1">
            <a:off x="6949578" y="2493222"/>
            <a:ext cx="3138338" cy="1980360"/>
          </a:xfrm>
          <a:prstGeom prst="bentConnector4">
            <a:avLst>
              <a:gd name="adj1" fmla="val -7284"/>
              <a:gd name="adj2" fmla="val 864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0A96E-9EAB-4A2B-8C72-1970092DCDEB}"/>
              </a:ext>
            </a:extLst>
          </p:cNvPr>
          <p:cNvSpPr/>
          <p:nvPr/>
        </p:nvSpPr>
        <p:spPr>
          <a:xfrm>
            <a:off x="2013834" y="2668547"/>
            <a:ext cx="3886627"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ADD2E5E8-9C59-421C-A2B8-65DBA516F55F}"/>
              </a:ext>
            </a:extLst>
          </p:cNvPr>
          <p:cNvSpPr/>
          <p:nvPr/>
        </p:nvSpPr>
        <p:spPr>
          <a:xfrm>
            <a:off x="2013834" y="3696766"/>
            <a:ext cx="3886628" cy="1477328"/>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Enhances GBX (gut-brain axis) signaling and gut barrier function via alpha-glucans, beta-glucans, SCFAs (butyrate) and zinc-carnosine*</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555D28E-3912-43DC-85C8-7E1F0A9C2C7C}"/>
              </a:ext>
            </a:extLst>
          </p:cNvPr>
          <p:cNvSpPr txBox="1"/>
          <p:nvPr/>
        </p:nvSpPr>
        <p:spPr>
          <a:xfrm>
            <a:off x="5814974" y="1412125"/>
            <a:ext cx="342718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BRAIN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AXIS</a:t>
            </a:r>
          </a:p>
        </p:txBody>
      </p:sp>
      <p:sp>
        <p:nvSpPr>
          <p:cNvPr id="23" name="TextBox 22">
            <a:extLst>
              <a:ext uri="{FF2B5EF4-FFF2-40B4-BE49-F238E27FC236}">
                <a16:creationId xmlns:a16="http://schemas.microsoft.com/office/drawing/2014/main" id="{8CC6C24B-F65D-4654-8C05-D0FDBA088DC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0DFE7F0A-FA50-4C21-A158-B76D3C91232E}"/>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pic>
        <p:nvPicPr>
          <p:cNvPr id="31" name="Picture 30">
            <a:extLst>
              <a:ext uri="{FF2B5EF4-FFF2-40B4-BE49-F238E27FC236}">
                <a16:creationId xmlns:a16="http://schemas.microsoft.com/office/drawing/2014/main" id="{6F49B6CD-5E17-4406-BE7C-4D7CF57D14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6033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BFBDC-1A8C-004C-88F5-77BDE65A2447}"/>
              </a:ext>
            </a:extLst>
          </p:cNvPr>
          <p:cNvPicPr>
            <a:picLocks noChangeAspect="1"/>
          </p:cNvPicPr>
          <p:nvPr/>
        </p:nvPicPr>
        <p:blipFill>
          <a:blip r:embed="rId2"/>
          <a:stretch>
            <a:fillRect/>
          </a:stretch>
        </p:blipFill>
        <p:spPr>
          <a:xfrm>
            <a:off x="6380937" y="9500"/>
            <a:ext cx="5579021" cy="6848500"/>
          </a:xfrm>
          <a:prstGeom prst="rect">
            <a:avLst/>
          </a:prstGeom>
        </p:spPr>
      </p:pic>
      <p:sp>
        <p:nvSpPr>
          <p:cNvPr id="3" name="TextBox 2">
            <a:extLst>
              <a:ext uri="{FF2B5EF4-FFF2-40B4-BE49-F238E27FC236}">
                <a16:creationId xmlns:a16="http://schemas.microsoft.com/office/drawing/2014/main" id="{1E53897C-0496-9046-A866-146244F49DEB}"/>
              </a:ext>
            </a:extLst>
          </p:cNvPr>
          <p:cNvSpPr txBox="1"/>
          <p:nvPr/>
        </p:nvSpPr>
        <p:spPr>
          <a:xfrm>
            <a:off x="232042" y="325664"/>
            <a:ext cx="6218049" cy="2123658"/>
          </a:xfrm>
          <a:prstGeom prst="rect">
            <a:avLst/>
          </a:prstGeom>
          <a:noFill/>
        </p:spPr>
        <p:txBody>
          <a:bodyPr wrap="none" rtlCol="0">
            <a:spAutoFit/>
          </a:bodyPr>
          <a:lstStyle/>
          <a:p>
            <a:pPr algn="ctr"/>
            <a:r>
              <a:rPr lang="en-US" sz="4400" dirty="0"/>
              <a:t>Immune System </a:t>
            </a:r>
          </a:p>
          <a:p>
            <a:pPr algn="ctr"/>
            <a:r>
              <a:rPr lang="en-US" sz="4400" dirty="0"/>
              <a:t>“7</a:t>
            </a:r>
            <a:r>
              <a:rPr lang="en-US" sz="4400" baseline="30000" dirty="0"/>
              <a:t>th</a:t>
            </a:r>
            <a:r>
              <a:rPr lang="en-US" sz="4400" dirty="0"/>
              <a:t> Sense”</a:t>
            </a:r>
          </a:p>
          <a:p>
            <a:pPr algn="ctr"/>
            <a:r>
              <a:rPr lang="en-US" sz="4400" dirty="0"/>
              <a:t>Brain-Immune Connection</a:t>
            </a:r>
          </a:p>
        </p:txBody>
      </p:sp>
    </p:spTree>
    <p:extLst>
      <p:ext uri="{BB962C8B-B14F-4D97-AF65-F5344CB8AC3E}">
        <p14:creationId xmlns:p14="http://schemas.microsoft.com/office/powerpoint/2010/main" val="242495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87AA17-4B2D-4CAB-840B-B6A5AC036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624" y="0"/>
            <a:ext cx="3904299" cy="1952149"/>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1621272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D90-4BB9-44AB-8509-06D90B6D32D2}"/>
              </a:ext>
            </a:extLst>
          </p:cNvPr>
          <p:cNvSpPr>
            <a:spLocks noGrp="1"/>
          </p:cNvSpPr>
          <p:nvPr>
            <p:ph type="title"/>
          </p:nvPr>
        </p:nvSpPr>
        <p:spPr/>
        <p:txBody>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Why is FundaMentals Different?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3F542257-3872-41F6-8428-FFA098A18D8A}"/>
              </a:ext>
            </a:extLst>
          </p:cNvPr>
          <p:cNvSpPr>
            <a:spLocks noGrp="1"/>
          </p:cNvSpPr>
          <p:nvPr>
            <p:ph type="body" sz="quarter" idx="11"/>
          </p:nvPr>
        </p:nvSpPr>
        <p:spPr>
          <a:xfrm>
            <a:off x="838200" y="2003425"/>
            <a:ext cx="10515600" cy="4289799"/>
          </a:xfrm>
        </p:spPr>
        <p:txBody>
          <a:bodyPr>
            <a:normAutofit fontScale="92500" lnSpcReduction="20000"/>
          </a:bodyPr>
          <a:lstStyle/>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1</a:t>
            </a:r>
            <a:r>
              <a:rPr lang="en-US" sz="1900" b="1" baseline="30000" dirty="0">
                <a:solidFill>
                  <a:srgbClr val="68478D"/>
                </a:solidFill>
                <a:latin typeface="Verdana" panose="020B0604030504040204" pitchFamily="34" charset="0"/>
                <a:ea typeface="Verdana" panose="020B0604030504040204" pitchFamily="34" charset="0"/>
                <a:cs typeface="Verdana" panose="020B0604030504040204" pitchFamily="34" charset="0"/>
              </a:rPr>
              <a:t>st</a:t>
            </a:r>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 comprehensive/holistic GBX system</a:t>
            </a:r>
          </a:p>
          <a:p>
            <a:pPr lvl="1"/>
            <a:r>
              <a:rPr lang="en-US" sz="1900" dirty="0">
                <a:latin typeface="Verdana" panose="020B0604030504040204" pitchFamily="34" charset="0"/>
                <a:ea typeface="Verdana" panose="020B0604030504040204" pitchFamily="34" charset="0"/>
                <a:cs typeface="Verdana" panose="020B0604030504040204" pitchFamily="34" charset="0"/>
              </a:rPr>
              <a:t>Addresses each level of GBX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Microbiome modulation</a:t>
            </a:r>
          </a:p>
          <a:p>
            <a:pPr lvl="1"/>
            <a:r>
              <a:rPr lang="en-US" sz="1900" dirty="0">
                <a:latin typeface="Verdana" panose="020B0604030504040204" pitchFamily="34" charset="0"/>
                <a:ea typeface="Verdana" panose="020B0604030504040204" pitchFamily="34" charset="0"/>
                <a:cs typeface="Verdana" panose="020B0604030504040204" pitchFamily="34" charset="0"/>
              </a:rPr>
              <a:t>Gut integrity</a:t>
            </a:r>
          </a:p>
          <a:p>
            <a:pPr lvl="1"/>
            <a:r>
              <a:rPr lang="en-US" sz="1900" dirty="0">
                <a:latin typeface="Verdana" panose="020B0604030504040204" pitchFamily="34" charset="0"/>
                <a:ea typeface="Verdana" panose="020B0604030504040204" pitchFamily="34" charset="0"/>
                <a:cs typeface="Verdana" panose="020B0604030504040204" pitchFamily="34" charset="0"/>
              </a:rPr>
              <a:t>Immune priming</a:t>
            </a:r>
          </a:p>
          <a:p>
            <a:pPr lvl="1"/>
            <a:r>
              <a:rPr lang="en-US" sz="1900" dirty="0">
                <a:latin typeface="Verdana" panose="020B0604030504040204" pitchFamily="34" charset="0"/>
                <a:ea typeface="Verdana" panose="020B0604030504040204" pitchFamily="34" charset="0"/>
                <a:cs typeface="Verdana" panose="020B0604030504040204" pitchFamily="34" charset="0"/>
              </a:rPr>
              <a:t>Inflammatory balance</a:t>
            </a:r>
          </a:p>
          <a:p>
            <a:pPr lvl="1"/>
            <a:r>
              <a:rPr lang="en-US" sz="1900" dirty="0">
                <a:latin typeface="Verdana" panose="020B0604030504040204" pitchFamily="34" charset="0"/>
                <a:ea typeface="Verdana" panose="020B0604030504040204" pitchFamily="34" charset="0"/>
                <a:cs typeface="Verdana" panose="020B0604030504040204" pitchFamily="34" charset="0"/>
              </a:rPr>
              <a:t>Neurotransmitter signaling</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probiotic strains for depression/anxiety/stress</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Specific prebiotics fibers for stress/resilience</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Patent-pending phytonutrients for GBX support </a:t>
            </a:r>
          </a:p>
          <a:p>
            <a:r>
              <a:rPr lang="en-US" sz="1900" b="1" dirty="0">
                <a:solidFill>
                  <a:srgbClr val="68478D"/>
                </a:solidFill>
                <a:latin typeface="Verdana" panose="020B0604030504040204" pitchFamily="34" charset="0"/>
                <a:ea typeface="Verdana" panose="020B0604030504040204" pitchFamily="34" charset="0"/>
                <a:cs typeface="Verdana" panose="020B0604030504040204" pitchFamily="34" charset="0"/>
              </a:rPr>
              <a:t>Scientifically-supported formula</a:t>
            </a:r>
          </a:p>
          <a:p>
            <a:pPr lvl="1"/>
            <a:r>
              <a:rPr lang="en-US" sz="1900" dirty="0">
                <a:latin typeface="Verdana" panose="020B0604030504040204" pitchFamily="34" charset="0"/>
                <a:ea typeface="Verdana" panose="020B0604030504040204" pitchFamily="34" charset="0"/>
                <a:cs typeface="Verdana" panose="020B0604030504040204" pitchFamily="34" charset="0"/>
              </a:rPr>
              <a:t>More than a dozen peer-reviewed scientific presentations and publications*</a:t>
            </a:r>
          </a:p>
          <a:p>
            <a:pPr marL="457200" lvl="1" indent="0">
              <a:buNone/>
            </a:pPr>
            <a:r>
              <a:rPr lang="en-US" sz="1200" dirty="0">
                <a:latin typeface="Verdana" panose="020B0604030504040204" pitchFamily="34" charset="0"/>
                <a:ea typeface="Verdana" panose="020B0604030504040204" pitchFamily="34" charset="0"/>
                <a:cs typeface="Verdana" panose="020B0604030504040204" pitchFamily="34" charset="0"/>
              </a:rPr>
              <a:t>*Effect of Coordinated Probiotic/Prebiotic/</a:t>
            </a:r>
            <a:r>
              <a:rPr lang="en-US" sz="1200" dirty="0" err="1">
                <a:latin typeface="Verdana" panose="020B0604030504040204" pitchFamily="34" charset="0"/>
                <a:ea typeface="Verdana" panose="020B0604030504040204" pitchFamily="34" charset="0"/>
                <a:cs typeface="Verdana" panose="020B0604030504040204" pitchFamily="34" charset="0"/>
              </a:rPr>
              <a:t>Phytobiotic</a:t>
            </a:r>
            <a:r>
              <a:rPr lang="en-US" sz="1200" dirty="0">
                <a:latin typeface="Verdana" panose="020B0604030504040204" pitchFamily="34" charset="0"/>
                <a:ea typeface="Verdana" panose="020B0604030504040204" pitchFamily="34" charset="0"/>
                <a:cs typeface="Verdana" panose="020B0604030504040204" pitchFamily="34" charset="0"/>
              </a:rPr>
              <a:t> Supplementation on Microbiome Balance and Psychological Mood State in Healthy Stressed Adults</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Functional Foods in Health &amp; Disease Journal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FFHD: Online ISSN:2160-3855</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Vol 9, No 4 (2019)</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hlinkClick r:id="rId2" tooltip="https://www.ffhdj.com/index.php/ffhd/article/view/599/"/>
              </a:rPr>
              <a:t>https://www.ffhdj.com/index.php/ffhd/article/view/599/</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235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Box 10">
            <a:extLst>
              <a:ext uri="{FF2B5EF4-FFF2-40B4-BE49-F238E27FC236}">
                <a16:creationId xmlns:a16="http://schemas.microsoft.com/office/drawing/2014/main" id="{184A87A2-C2FB-4A0E-B5F2-2D9B1B39282E}"/>
              </a:ext>
            </a:extLst>
          </p:cNvPr>
          <p:cNvSpPr txBox="1"/>
          <p:nvPr/>
        </p:nvSpPr>
        <p:spPr>
          <a:xfrm>
            <a:off x="513979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730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477380" y="54470"/>
            <a:ext cx="5625847"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9896CA-8866-44FB-AF40-A71A46E19DD2}"/>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POMx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brain activation</a:t>
            </a:r>
          </a:p>
        </p:txBody>
      </p:sp>
      <p:pic>
        <p:nvPicPr>
          <p:cNvPr id="7" name="Picture 6">
            <a:extLst>
              <a:ext uri="{FF2B5EF4-FFF2-40B4-BE49-F238E27FC236}">
                <a16:creationId xmlns:a16="http://schemas.microsoft.com/office/drawing/2014/main" id="{9FE508B7-76DE-4C58-BADB-D4915F919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1612" y="365125"/>
            <a:ext cx="3216619" cy="6283128"/>
          </a:xfrm>
          <a:prstGeom prst="rect">
            <a:avLst/>
          </a:prstGeom>
        </p:spPr>
      </p:pic>
      <p:pic>
        <p:nvPicPr>
          <p:cNvPr id="5" name="Picture 4">
            <a:extLst>
              <a:ext uri="{FF2B5EF4-FFF2-40B4-BE49-F238E27FC236}">
                <a16:creationId xmlns:a16="http://schemas.microsoft.com/office/drawing/2014/main" id="{7EE2E54C-1072-442A-B500-C73F08313DEE}"/>
              </a:ext>
            </a:extLst>
          </p:cNvPr>
          <p:cNvPicPr>
            <a:picLocks noChangeAspect="1"/>
          </p:cNvPicPr>
          <p:nvPr/>
        </p:nvPicPr>
        <p:blipFill>
          <a:blip r:embed="rId4"/>
          <a:stretch>
            <a:fillRect/>
          </a:stretch>
        </p:blipFill>
        <p:spPr>
          <a:xfrm>
            <a:off x="838200" y="3317947"/>
            <a:ext cx="2843784" cy="2843784"/>
          </a:xfrm>
          <a:prstGeom prst="rect">
            <a:avLst/>
          </a:prstGeom>
        </p:spPr>
      </p:pic>
      <p:sp>
        <p:nvSpPr>
          <p:cNvPr id="8" name="TextBox 7">
            <a:extLst>
              <a:ext uri="{FF2B5EF4-FFF2-40B4-BE49-F238E27FC236}">
                <a16:creationId xmlns:a16="http://schemas.microsoft.com/office/drawing/2014/main" id="{48DF2BD4-AC6D-4E62-862D-7476C3F7F03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3" name="TextBox 12">
            <a:extLst>
              <a:ext uri="{FF2B5EF4-FFF2-40B4-BE49-F238E27FC236}">
                <a16:creationId xmlns:a16="http://schemas.microsoft.com/office/drawing/2014/main" id="{4CA84BE4-F443-4648-A384-9F4170B53EF6}"/>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7745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pic>
        <p:nvPicPr>
          <p:cNvPr id="4" name="Picture 3">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6225988" y="1690688"/>
            <a:ext cx="3810000" cy="3810000"/>
          </a:xfrm>
          <a:prstGeom prst="rect">
            <a:avLst/>
          </a:prstGeom>
        </p:spPr>
      </p:pic>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2145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26E61-C148-425C-81FF-554411A66E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909" y="1549905"/>
            <a:ext cx="7845963" cy="4770027"/>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Calms “monkey mind”</a:t>
            </a:r>
          </a:p>
        </p:txBody>
      </p:sp>
      <p:sp>
        <p:nvSpPr>
          <p:cNvPr id="8" name="Title 1">
            <a:extLst>
              <a:ext uri="{FF2B5EF4-FFF2-40B4-BE49-F238E27FC236}">
                <a16:creationId xmlns:a16="http://schemas.microsoft.com/office/drawing/2014/main" id="{1AEF3AE2-5015-4197-88D4-36C579A3E65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3215779-0733-4B3A-AAE2-D6E6F6A2D02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8928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9FE42-A450-455A-9274-70671F42136B}"/>
              </a:ext>
            </a:extLst>
          </p:cNvPr>
          <p:cNvPicPr>
            <a:picLocks noChangeAspect="1"/>
          </p:cNvPicPr>
          <p:nvPr/>
        </p:nvPicPr>
        <p:blipFill>
          <a:blip r:embed="rId3"/>
          <a:stretch>
            <a:fillRect/>
          </a:stretch>
        </p:blipFill>
        <p:spPr>
          <a:xfrm>
            <a:off x="838200" y="3270067"/>
            <a:ext cx="2845526" cy="2845526"/>
          </a:xfrm>
          <a:prstGeom prst="rect">
            <a:avLst/>
          </a:prstGeom>
        </p:spPr>
      </p:pic>
      <p:pic>
        <p:nvPicPr>
          <p:cNvPr id="8" name="Picture 7">
            <a:extLst>
              <a:ext uri="{FF2B5EF4-FFF2-40B4-BE49-F238E27FC236}">
                <a16:creationId xmlns:a16="http://schemas.microsoft.com/office/drawing/2014/main" id="{C8B5D1BF-37A4-463E-AEA7-97632CAD20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66"/>
          <a:stretch/>
        </p:blipFill>
        <p:spPr>
          <a:xfrm>
            <a:off x="5358143" y="1452308"/>
            <a:ext cx="6711937" cy="4949155"/>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Venetron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Rafuma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7EBBA899-0240-4984-9DF5-CC5E70647C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70B8A61D-D1C2-49EE-98DC-EA1C7A3C1B7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21604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1E45-C63B-406D-BB40-6D6ECCAEDD48}"/>
              </a:ext>
            </a:extLst>
          </p:cNvPr>
          <p:cNvPicPr>
            <a:picLocks noChangeAspect="1"/>
          </p:cNvPicPr>
          <p:nvPr/>
        </p:nvPicPr>
        <p:blipFill>
          <a:blip r:embed="rId3"/>
          <a:stretch>
            <a:fillRect/>
          </a:stretch>
        </p:blipFill>
        <p:spPr>
          <a:xfrm>
            <a:off x="838200" y="3270067"/>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Zembrin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Kanna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B9BA42FC-CB31-434B-A1B0-A11CC637300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2C08E18-9AF3-4116-9E7C-A0DE3C2829E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8" name="Picture 7">
            <a:extLst>
              <a:ext uri="{FF2B5EF4-FFF2-40B4-BE49-F238E27FC236}">
                <a16:creationId xmlns:a16="http://schemas.microsoft.com/office/drawing/2014/main" id="{E0B4B6B9-6844-4A6F-BECC-F26C324433AB}"/>
              </a:ext>
            </a:extLst>
          </p:cNvPr>
          <p:cNvPicPr>
            <a:picLocks noChangeAspect="1"/>
          </p:cNvPicPr>
          <p:nvPr/>
        </p:nvPicPr>
        <p:blipFill>
          <a:blip r:embed="rId4"/>
          <a:stretch>
            <a:fillRect/>
          </a:stretch>
        </p:blipFill>
        <p:spPr>
          <a:xfrm>
            <a:off x="5080563" y="2311547"/>
            <a:ext cx="3232984" cy="3955371"/>
          </a:xfrm>
          <a:prstGeom prst="rect">
            <a:avLst/>
          </a:prstGeom>
        </p:spPr>
      </p:pic>
      <p:pic>
        <p:nvPicPr>
          <p:cNvPr id="12" name="Picture 11">
            <a:extLst>
              <a:ext uri="{FF2B5EF4-FFF2-40B4-BE49-F238E27FC236}">
                <a16:creationId xmlns:a16="http://schemas.microsoft.com/office/drawing/2014/main" id="{E98C6B0B-29EE-4D06-B0E0-526DCB7FC295}"/>
              </a:ext>
            </a:extLst>
          </p:cNvPr>
          <p:cNvPicPr>
            <a:picLocks noChangeAspect="1"/>
          </p:cNvPicPr>
          <p:nvPr/>
        </p:nvPicPr>
        <p:blipFill>
          <a:blip r:embed="rId5"/>
          <a:stretch>
            <a:fillRect/>
          </a:stretch>
        </p:blipFill>
        <p:spPr>
          <a:xfrm>
            <a:off x="8394690" y="524964"/>
            <a:ext cx="3700753" cy="3154740"/>
          </a:xfrm>
          <a:prstGeom prst="rect">
            <a:avLst/>
          </a:prstGeom>
        </p:spPr>
      </p:pic>
    </p:spTree>
    <p:extLst>
      <p:ext uri="{BB962C8B-B14F-4D97-AF65-F5344CB8AC3E}">
        <p14:creationId xmlns:p14="http://schemas.microsoft.com/office/powerpoint/2010/main" val="22011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C475D9B-AD8D-4A85-8408-812AABCF4F30}"/>
              </a:ext>
            </a:extLst>
          </p:cNvPr>
          <p:cNvSpPr>
            <a:spLocks noGrp="1"/>
          </p:cNvSpPr>
          <p:nvPr>
            <p:ph type="body" sz="quarter" idx="11"/>
          </p:nvPr>
        </p:nvSpPr>
        <p:spPr>
          <a:xfrm>
            <a:off x="838200" y="2003425"/>
            <a:ext cx="10821852" cy="4289799"/>
          </a:xfrm>
        </p:spPr>
        <p:txBody>
          <a:bodyPr/>
          <a:lstStyle/>
          <a:p>
            <a:pPr marL="0" indent="0">
              <a:buNone/>
            </a:pPr>
            <a:r>
              <a:rPr lang="en-US" b="1"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b="1"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can help in the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management of stress in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everyday life</a:t>
            </a:r>
          </a:p>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 single dose of </a:t>
            </a:r>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sz="200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attenuates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reactivity within the part of the brain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(amygdala) that responds to threat/stress</a:t>
            </a:r>
          </a:p>
          <a:p>
            <a:endParaRPr lang="en-US" dirty="0">
              <a:solidFill>
                <a:schemeClr val="tx1"/>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8DE41EF-29EA-430B-94CE-0305CDDAD7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269" t="7449" r="-1" b="1465"/>
          <a:stretch/>
        </p:blipFill>
        <p:spPr>
          <a:xfrm>
            <a:off x="8135984" y="1219200"/>
            <a:ext cx="3524068" cy="5399314"/>
          </a:xfrm>
          <a:prstGeom prst="rect">
            <a:avLst/>
          </a:prstGeom>
        </p:spPr>
      </p:pic>
      <p:sp>
        <p:nvSpPr>
          <p:cNvPr id="6" name="TextBox 5">
            <a:extLst>
              <a:ext uri="{FF2B5EF4-FFF2-40B4-BE49-F238E27FC236}">
                <a16:creationId xmlns:a16="http://schemas.microsoft.com/office/drawing/2014/main" id="{FD2D1606-A6F9-405A-90D6-5B4B612775BB}"/>
              </a:ext>
            </a:extLst>
          </p:cNvPr>
          <p:cNvSpPr txBox="1"/>
          <p:nvPr/>
        </p:nvSpPr>
        <p:spPr>
          <a:xfrm>
            <a:off x="7568474"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fMRI Study Results Show Reduced Stress Response</a:t>
            </a:r>
          </a:p>
        </p:txBody>
      </p:sp>
      <p:sp>
        <p:nvSpPr>
          <p:cNvPr id="11" name="Title 1">
            <a:extLst>
              <a:ext uri="{FF2B5EF4-FFF2-40B4-BE49-F238E27FC236}">
                <a16:creationId xmlns:a16="http://schemas.microsoft.com/office/drawing/2014/main" id="{C6B74369-F1F6-4115-B36E-03E739F84A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A5F619-E649-4899-B390-1BFD98C2C4C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98573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3B46C9F-8F03-494C-939B-11EFC6C4AA0F}"/>
              </a:ext>
            </a:extLst>
          </p:cNvPr>
          <p:cNvSpPr>
            <a:spLocks noGrp="1"/>
          </p:cNvSpPr>
          <p:nvPr>
            <p:ph type="body" sz="quarter" idx="11"/>
          </p:nvPr>
        </p:nvSpPr>
        <p:spPr>
          <a:xfrm>
            <a:off x="838198" y="1881050"/>
            <a:ext cx="5822577" cy="4423955"/>
          </a:xfrm>
        </p:spPr>
        <p:txBody>
          <a:bodyPr>
            <a:noAutofit/>
          </a:bodyPr>
          <a:lstStyle/>
          <a:p>
            <a:pPr marL="0" indent="0">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Cognitive Flexibility</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Ability to shift attention between two or more tasks and the ability to adapt to rapidly changing directions and intelligently utilize the information.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Necessary for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decision-making</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impulse control </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strategy formation</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US" sz="105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CNS </a:t>
            </a:r>
            <a:r>
              <a:rPr lang="en-US" sz="1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VitalSign</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has been used for testing neurocognitive function by over 5,000 clinicians in 52 countries.</a:t>
            </a: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FFAEEF2B-E71C-42B8-BE07-5766DE9724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86" t="9203"/>
          <a:stretch/>
        </p:blipFill>
        <p:spPr>
          <a:xfrm>
            <a:off x="6940731" y="826789"/>
            <a:ext cx="5007649" cy="5626261"/>
          </a:xfrm>
          <a:prstGeom prst="rect">
            <a:avLst/>
          </a:prstGeom>
        </p:spPr>
      </p:pic>
      <p:sp>
        <p:nvSpPr>
          <p:cNvPr id="6" name="TextBox 5">
            <a:extLst>
              <a:ext uri="{FF2B5EF4-FFF2-40B4-BE49-F238E27FC236}">
                <a16:creationId xmlns:a16="http://schemas.microsoft.com/office/drawing/2014/main" id="{29F78A09-6DEE-4BDA-BD90-9C625587461E}"/>
              </a:ext>
            </a:extLst>
          </p:cNvPr>
          <p:cNvSpPr txBox="1"/>
          <p:nvPr/>
        </p:nvSpPr>
        <p:spPr>
          <a:xfrm>
            <a:off x="7568474" y="344662"/>
            <a:ext cx="4659087" cy="461665"/>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Cognitive Set Flexibility</a:t>
            </a:r>
          </a:p>
        </p:txBody>
      </p:sp>
      <p:sp>
        <p:nvSpPr>
          <p:cNvPr id="9" name="Title 1">
            <a:extLst>
              <a:ext uri="{FF2B5EF4-FFF2-40B4-BE49-F238E27FC236}">
                <a16:creationId xmlns:a16="http://schemas.microsoft.com/office/drawing/2014/main" id="{CF7B8250-9FEE-4D8B-9F2E-84D130C03B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D2353B0-26F3-4B33-A9EF-672BF9994C2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5702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89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336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br>
              <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(Magnolia &amp; </a:t>
            </a:r>
            <a:r>
              <a:rPr lang="en-US" sz="20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Phellodendron</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2160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9BB0-29A4-D449-B020-F6325C7E39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rgbClr val="3F2A56"/>
                </a:solidFill>
                <a:latin typeface="Verdana" panose="020B0604030504040204" pitchFamily="34" charset="0"/>
                <a:ea typeface="Verdana" panose="020B0604030504040204" pitchFamily="34" charset="0"/>
                <a:cs typeface="Verdana" panose="020B0604030504040204" pitchFamily="34" charset="0"/>
              </a:rPr>
              <a:t>What is Mental Wellness?</a:t>
            </a:r>
          </a:p>
        </p:txBody>
      </p:sp>
      <p:pic>
        <p:nvPicPr>
          <p:cNvPr id="6" name="Picture 5">
            <a:extLst>
              <a:ext uri="{FF2B5EF4-FFF2-40B4-BE49-F238E27FC236}">
                <a16:creationId xmlns:a16="http://schemas.microsoft.com/office/drawing/2014/main" id="{5BEF7034-CA75-B94C-9675-C88B29B3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53" y="1690688"/>
            <a:ext cx="7667554" cy="4351338"/>
          </a:xfrm>
          <a:prstGeom prst="rect">
            <a:avLst/>
          </a:prstGeom>
        </p:spPr>
      </p:pic>
      <p:pic>
        <p:nvPicPr>
          <p:cNvPr id="11" name="Picture 10">
            <a:extLst>
              <a:ext uri="{FF2B5EF4-FFF2-40B4-BE49-F238E27FC236}">
                <a16:creationId xmlns:a16="http://schemas.microsoft.com/office/drawing/2014/main" id="{E4BD6475-A4A3-DF4B-BDD8-B4E5506D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371" y="5304575"/>
            <a:ext cx="2999232" cy="749808"/>
          </a:xfrm>
          <a:prstGeom prst="rect">
            <a:avLst/>
          </a:prstGeom>
        </p:spPr>
      </p:pic>
      <p:pic>
        <p:nvPicPr>
          <p:cNvPr id="13" name="Picture 12">
            <a:extLst>
              <a:ext uri="{FF2B5EF4-FFF2-40B4-BE49-F238E27FC236}">
                <a16:creationId xmlns:a16="http://schemas.microsoft.com/office/drawing/2014/main" id="{813DF21C-8F5C-B445-9E26-B21A4864B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07" y="3866357"/>
            <a:ext cx="1737360" cy="1737360"/>
          </a:xfrm>
          <a:prstGeom prst="rect">
            <a:avLst/>
          </a:prstGeom>
        </p:spPr>
      </p:pic>
    </p:spTree>
    <p:extLst>
      <p:ext uri="{BB962C8B-B14F-4D97-AF65-F5344CB8AC3E}">
        <p14:creationId xmlns:p14="http://schemas.microsoft.com/office/powerpoint/2010/main" val="166200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DD36-0CD6-46A2-8996-8B72624B5515}"/>
              </a:ext>
            </a:extLst>
          </p:cNvPr>
          <p:cNvSpPr>
            <a:spLocks noGrp="1"/>
          </p:cNvSpPr>
          <p:nvPr>
            <p:ph type="title"/>
          </p:nvPr>
        </p:nvSpPr>
        <p:spPr/>
        <p:txBody>
          <a:bodyPr/>
          <a:lstStyle/>
          <a:p>
            <a:r>
              <a:rPr lang="en-US" b="1" dirty="0">
                <a:solidFill>
                  <a:srgbClr val="3F2A56"/>
                </a:solidFill>
              </a:rPr>
              <a:t>Why is Sleep+ Different?</a:t>
            </a:r>
            <a:endParaRPr lang="en-US" dirty="0"/>
          </a:p>
        </p:txBody>
      </p:sp>
      <p:sp>
        <p:nvSpPr>
          <p:cNvPr id="3" name="Text Placeholder 2">
            <a:extLst>
              <a:ext uri="{FF2B5EF4-FFF2-40B4-BE49-F238E27FC236}">
                <a16:creationId xmlns:a16="http://schemas.microsoft.com/office/drawing/2014/main" id="{8D2562C2-3ACA-4DB3-8D95-6683280950DB}"/>
              </a:ext>
            </a:extLst>
          </p:cNvPr>
          <p:cNvSpPr>
            <a:spLocks noGrp="1"/>
          </p:cNvSpPr>
          <p:nvPr>
            <p:ph type="body" sz="quarter" idx="11"/>
          </p:nvPr>
        </p:nvSpPr>
        <p:spPr/>
        <p:txBody>
          <a:bodyPr/>
          <a:lstStyle/>
          <a:p>
            <a:r>
              <a:rPr lang="en-US" sz="2400" b="1" dirty="0">
                <a:solidFill>
                  <a:srgbClr val="003C71"/>
                </a:solidFill>
              </a:rPr>
              <a:t>Worldwide exclusive on patented corn-grass extract</a:t>
            </a:r>
          </a:p>
          <a:p>
            <a:pPr lvl="1"/>
            <a:r>
              <a:rPr lang="en-US" dirty="0">
                <a:solidFill>
                  <a:schemeClr val="tx1"/>
                </a:solidFill>
              </a:rPr>
              <a:t>Research-supported </a:t>
            </a:r>
            <a:r>
              <a:rPr lang="en-US" dirty="0" err="1">
                <a:solidFill>
                  <a:schemeClr val="tx1"/>
                </a:solidFill>
              </a:rPr>
              <a:t>Maizinol</a:t>
            </a:r>
            <a:r>
              <a:rPr lang="en-US" baseline="30000" dirty="0" err="1">
                <a:solidFill>
                  <a:schemeClr val="tx1"/>
                </a:solidFill>
              </a:rPr>
              <a:t>TM</a:t>
            </a:r>
            <a:r>
              <a:rPr lang="en-US" dirty="0">
                <a:solidFill>
                  <a:schemeClr val="tx1"/>
                </a:solidFill>
              </a:rPr>
              <a:t> (30x potency corn grass)</a:t>
            </a:r>
          </a:p>
          <a:p>
            <a:pPr lvl="1"/>
            <a:r>
              <a:rPr lang="en-US" dirty="0">
                <a:solidFill>
                  <a:schemeClr val="tx1"/>
                </a:solidFill>
              </a:rPr>
              <a:t>Improves Serotonin signaling (depression/anxiety)</a:t>
            </a:r>
          </a:p>
          <a:p>
            <a:pPr lvl="1"/>
            <a:r>
              <a:rPr lang="en-US" dirty="0">
                <a:solidFill>
                  <a:schemeClr val="tx1"/>
                </a:solidFill>
              </a:rPr>
              <a:t>Improves Melatonin signaling (sleep quality)</a:t>
            </a:r>
          </a:p>
          <a:p>
            <a:pPr lvl="2"/>
            <a:r>
              <a:rPr lang="en-US" sz="2400" i="1" dirty="0">
                <a:solidFill>
                  <a:schemeClr val="tx1"/>
                </a:solidFill>
              </a:rPr>
              <a:t>40% more time in Deep Sleep (body recovery)</a:t>
            </a:r>
          </a:p>
          <a:p>
            <a:pPr lvl="2"/>
            <a:r>
              <a:rPr lang="en-US" sz="2400" i="1" dirty="0">
                <a:solidFill>
                  <a:schemeClr val="tx1"/>
                </a:solidFill>
              </a:rPr>
              <a:t>40% more time in REM Sleep (brain rejuvenation)</a:t>
            </a:r>
          </a:p>
          <a:p>
            <a:endParaRPr lang="en-US" dirty="0"/>
          </a:p>
        </p:txBody>
      </p:sp>
      <p:pic>
        <p:nvPicPr>
          <p:cNvPr id="4" name="Picture 3">
            <a:extLst>
              <a:ext uri="{FF2B5EF4-FFF2-40B4-BE49-F238E27FC236}">
                <a16:creationId xmlns:a16="http://schemas.microsoft.com/office/drawing/2014/main" id="{94ABDFFC-C78F-4B8B-90A8-DAB25156F0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43322" y="3219061"/>
            <a:ext cx="2248678" cy="3638939"/>
          </a:xfrm>
          <a:prstGeom prst="rect">
            <a:avLst/>
          </a:prstGeom>
        </p:spPr>
      </p:pic>
    </p:spTree>
    <p:extLst>
      <p:ext uri="{BB962C8B-B14F-4D97-AF65-F5344CB8AC3E}">
        <p14:creationId xmlns:p14="http://schemas.microsoft.com/office/powerpoint/2010/main" val="885320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8E82A9BC-378E-462E-9387-34EB762A4D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4108" y="5750807"/>
            <a:ext cx="2048131" cy="1024066"/>
          </a:xfrm>
          <a:prstGeom prst="rect">
            <a:avLst/>
          </a:prstGeom>
        </p:spPr>
      </p:pic>
    </p:spTree>
    <p:extLst>
      <p:ext uri="{BB962C8B-B14F-4D97-AF65-F5344CB8AC3E}">
        <p14:creationId xmlns:p14="http://schemas.microsoft.com/office/powerpoint/2010/main" val="5255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E51DE-AA2C-4A2B-A8EB-9FBBFD770361}"/>
              </a:ext>
            </a:extLst>
          </p:cNvPr>
          <p:cNvPicPr>
            <a:picLocks noChangeAspect="1"/>
          </p:cNvPicPr>
          <p:nvPr/>
        </p:nvPicPr>
        <p:blipFill>
          <a:blip r:embed="rId3"/>
          <a:stretch>
            <a:fillRect/>
          </a:stretch>
        </p:blipFill>
        <p:spPr>
          <a:xfrm>
            <a:off x="6165669" y="1709692"/>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228850"/>
            <a:ext cx="6754792" cy="3847859"/>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mood and cognitive function*</a:t>
            </a:r>
          </a:p>
          <a:p>
            <a:r>
              <a:rPr lang="en-US" sz="2400" dirty="0">
                <a:solidFill>
                  <a:schemeClr val="tx1">
                    <a:lumMod val="75000"/>
                    <a:lumOff val="25000"/>
                  </a:schemeClr>
                </a:solidFill>
                <a:ea typeface="Verdana" panose="020B0604030504040204" pitchFamily="34" charset="0"/>
                <a:cs typeface="Verdana" panose="020B0604030504040204" pitchFamily="34" charset="0"/>
              </a:rPr>
              <a:t>Protects neuronal cells*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Induces the production of natural an</a:t>
            </a:r>
            <a:r>
              <a:rPr lang="en-US" sz="2400" dirty="0">
                <a:solidFill>
                  <a:schemeClr val="tx1">
                    <a:lumMod val="75000"/>
                    <a:lumOff val="25000"/>
                  </a:schemeClr>
                </a:solidFill>
                <a:ea typeface="Verdana" panose="020B0604030504040204" pitchFamily="34" charset="0"/>
                <a:cs typeface="Verdana" panose="020B0604030504040204" pitchFamily="34" charset="0"/>
              </a:rPr>
              <a:t>ti-stress molecules called Heat Shock Proteins*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 name="Picture 2">
            <a:extLst>
              <a:ext uri="{FF2B5EF4-FFF2-40B4-BE49-F238E27FC236}">
                <a16:creationId xmlns:a16="http://schemas.microsoft.com/office/drawing/2014/main" id="{278A07C0-DA69-4658-AB9B-2FAFF76E6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2237" y="610784"/>
            <a:ext cx="3048425" cy="1162212"/>
          </a:xfrm>
          <a:prstGeom prst="rect">
            <a:avLst/>
          </a:prstGeom>
        </p:spPr>
      </p:pic>
      <p:sp>
        <p:nvSpPr>
          <p:cNvPr id="13" name="Text Placeholder 2">
            <a:extLst>
              <a:ext uri="{FF2B5EF4-FFF2-40B4-BE49-F238E27FC236}">
                <a16:creationId xmlns:a16="http://schemas.microsoft.com/office/drawing/2014/main" id="{B54D7EB4-90A0-4FA8-B378-8BCAB1756C29}"/>
              </a:ext>
            </a:extLst>
          </p:cNvPr>
          <p:cNvSpPr txBox="1">
            <a:spLocks/>
          </p:cNvSpPr>
          <p:nvPr/>
        </p:nvSpPr>
        <p:spPr>
          <a:xfrm>
            <a:off x="838200" y="1818019"/>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275D38"/>
                </a:solidFill>
                <a:cs typeface="Verdana" panose="020B0604030504040204" pitchFamily="34" charset="0"/>
              </a:rPr>
              <a:t>Anti-Stress </a:t>
            </a:r>
            <a:r>
              <a:rPr lang="en-US" sz="2400" i="1" dirty="0" err="1">
                <a:solidFill>
                  <a:srgbClr val="275D38"/>
                </a:solidFill>
                <a:cs typeface="Verdana" panose="020B0604030504040204" pitchFamily="34" charset="0"/>
              </a:rPr>
              <a:t>Phytobiotic</a:t>
            </a:r>
            <a:r>
              <a:rPr lang="en-US" sz="2400" i="1" dirty="0">
                <a:solidFill>
                  <a:srgbClr val="275D38"/>
                </a:solidFill>
                <a:cs typeface="Verdana" panose="020B0604030504040204" pitchFamily="34" charset="0"/>
              </a:rPr>
              <a:t> Proprietary Blend</a:t>
            </a:r>
          </a:p>
        </p:txBody>
      </p:sp>
      <p:sp>
        <p:nvSpPr>
          <p:cNvPr id="14" name="Title 1">
            <a:extLst>
              <a:ext uri="{FF2B5EF4-FFF2-40B4-BE49-F238E27FC236}">
                <a16:creationId xmlns:a16="http://schemas.microsoft.com/office/drawing/2014/main" id="{A5CB6885-D145-40CD-B286-A49AB229D5C2}"/>
              </a:ext>
            </a:extLst>
          </p:cNvPr>
          <p:cNvSpPr>
            <a:spLocks noGrp="1"/>
          </p:cNvSpPr>
          <p:nvPr>
            <p:ph type="title"/>
          </p:nvPr>
        </p:nvSpPr>
        <p:spPr>
          <a:xfrm>
            <a:off x="838200" y="365125"/>
            <a:ext cx="10515600" cy="1325563"/>
          </a:xfrm>
        </p:spPr>
        <p:txBody>
          <a:bodyPr/>
          <a:lstStyle/>
          <a:p>
            <a:r>
              <a:rPr lang="en-US" dirty="0">
                <a:solidFill>
                  <a:srgbClr val="47A647"/>
                </a:solidFill>
                <a:cs typeface="Verdana" panose="020B0604030504040204" pitchFamily="34" charset="0"/>
              </a:rPr>
              <a:t>GBX SUPERFOOD</a:t>
            </a:r>
            <a:br>
              <a:rPr lang="en-US" b="1" dirty="0">
                <a:solidFill>
                  <a:srgbClr val="402B56"/>
                </a:solidFill>
                <a:cs typeface="Verdana" panose="020B0604030504040204" pitchFamily="34" charset="0"/>
              </a:rPr>
            </a:br>
            <a:r>
              <a:rPr lang="en-US" b="1" dirty="0">
                <a:solidFill>
                  <a:srgbClr val="275D38"/>
                </a:solidFill>
                <a:cs typeface="Verdana" panose="020B0604030504040204" pitchFamily="34" charset="0"/>
              </a:rPr>
              <a:t>KEY INGREDIENTS:</a:t>
            </a:r>
            <a:endParaRPr lang="en-US" dirty="0">
              <a:solidFill>
                <a:srgbClr val="275D38"/>
              </a:solidFill>
            </a:endParaRPr>
          </a:p>
        </p:txBody>
      </p:sp>
      <p:sp>
        <p:nvSpPr>
          <p:cNvPr id="15" name="TextBox 14">
            <a:extLst>
              <a:ext uri="{FF2B5EF4-FFF2-40B4-BE49-F238E27FC236}">
                <a16:creationId xmlns:a16="http://schemas.microsoft.com/office/drawing/2014/main" id="{1AD6EEFA-113E-4B01-A769-BDC931346E02}"/>
              </a:ext>
            </a:extLst>
          </p:cNvPr>
          <p:cNvSpPr txBox="1"/>
          <p:nvPr/>
        </p:nvSpPr>
        <p:spPr>
          <a:xfrm>
            <a:off x="571095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16" name="Picture 15">
            <a:extLst>
              <a:ext uri="{FF2B5EF4-FFF2-40B4-BE49-F238E27FC236}">
                <a16:creationId xmlns:a16="http://schemas.microsoft.com/office/drawing/2014/main" id="{70A18D06-A473-46FD-8FDC-256EAE0961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4108" y="5742098"/>
            <a:ext cx="2048131" cy="1024066"/>
          </a:xfrm>
          <a:prstGeom prst="rect">
            <a:avLst/>
          </a:prstGeom>
        </p:spPr>
      </p:pic>
    </p:spTree>
    <p:extLst>
      <p:ext uri="{BB962C8B-B14F-4D97-AF65-F5344CB8AC3E}">
        <p14:creationId xmlns:p14="http://schemas.microsoft.com/office/powerpoint/2010/main" val="64840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42946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008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BD555-6EED-44D9-9F0A-F7D1214784B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6858965" cy="366669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Cultured mushroom mycelia extract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Effective for immune support*</a:t>
            </a:r>
          </a:p>
          <a:p>
            <a:r>
              <a:rPr lang="en-US" sz="2400" dirty="0">
                <a:solidFill>
                  <a:schemeClr val="tx1">
                    <a:lumMod val="75000"/>
                    <a:lumOff val="25000"/>
                  </a:schemeClr>
                </a:solidFill>
                <a:ea typeface="Verdana" panose="020B0604030504040204" pitchFamily="34" charset="0"/>
                <a:cs typeface="Verdana" panose="020B0604030504040204" pitchFamily="34" charset="0"/>
              </a:rPr>
              <a:t>Rich in alpha-glucans*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microRNA signaling between the microbiome and the central nervous system*</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9" name="Picture 8">
            <a:extLst>
              <a:ext uri="{FF2B5EF4-FFF2-40B4-BE49-F238E27FC236}">
                <a16:creationId xmlns:a16="http://schemas.microsoft.com/office/drawing/2014/main" id="{DF484A19-DA15-42E6-85B9-6668C673BD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4108" y="5742098"/>
            <a:ext cx="2048131" cy="1024066"/>
          </a:xfrm>
          <a:prstGeom prst="rect">
            <a:avLst/>
          </a:prstGeom>
        </p:spPr>
      </p:pic>
      <p:sp>
        <p:nvSpPr>
          <p:cNvPr id="10" name="Title 1">
            <a:extLst>
              <a:ext uri="{FF2B5EF4-FFF2-40B4-BE49-F238E27FC236}">
                <a16:creationId xmlns:a16="http://schemas.microsoft.com/office/drawing/2014/main" id="{549CDDE7-06A5-473B-8D9D-648C6373B6F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87E3DAE3-0379-402C-8EAA-3F05C701F25E}"/>
              </a:ext>
            </a:extLst>
          </p:cNvPr>
          <p:cNvSpPr txBox="1"/>
          <p:nvPr/>
        </p:nvSpPr>
        <p:spPr>
          <a:xfrm>
            <a:off x="5397299"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7031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0568" y="853453"/>
            <a:ext cx="3725906" cy="4960992"/>
          </a:xfrm>
        </p:spPr>
        <p:style>
          <a:lnRef idx="2">
            <a:schemeClr val="accent4"/>
          </a:lnRef>
          <a:fillRef idx="1">
            <a:schemeClr val="lt1"/>
          </a:fillRef>
          <a:effectRef idx="0">
            <a:schemeClr val="accent4"/>
          </a:effectRef>
          <a:fontRef idx="minor">
            <a:schemeClr val="dk1"/>
          </a:fontRef>
        </p:style>
        <p:txBody>
          <a:bodyPr>
            <a:normAutofit/>
          </a:bodyPr>
          <a:lstStyle/>
          <a:p>
            <a:r>
              <a:rPr lang="fr-CA" sz="2000" i="1" u="sng" dirty="0">
                <a:solidFill>
                  <a:srgbClr val="C00000"/>
                </a:solidFill>
                <a:latin typeface="Verdana" panose="020B0604030504040204" pitchFamily="34" charset="0"/>
              </a:rPr>
              <a:t>Anti-</a:t>
            </a:r>
            <a:r>
              <a:rPr lang="fr-CA" sz="2000" i="1" u="sng" dirty="0" err="1">
                <a:solidFill>
                  <a:srgbClr val="C00000"/>
                </a:solidFill>
                <a:latin typeface="Verdana" panose="020B0604030504040204" pitchFamily="34" charset="0"/>
              </a:rPr>
              <a:t>inflammatory</a:t>
            </a:r>
            <a:r>
              <a:rPr lang="fr-CA" sz="2000" i="1" u="sng" dirty="0">
                <a:solidFill>
                  <a:srgbClr val="C00000"/>
                </a:solidFill>
                <a:latin typeface="Verdana" panose="020B0604030504040204" pitchFamily="34" charset="0"/>
              </a:rPr>
              <a:t>/immune </a:t>
            </a:r>
            <a:r>
              <a:rPr lang="fr-CA" sz="2000" i="1" u="sng" dirty="0" err="1">
                <a:solidFill>
                  <a:srgbClr val="C00000"/>
                </a:solidFill>
                <a:latin typeface="Verdana" panose="020B0604030504040204" pitchFamily="34" charset="0"/>
              </a:rPr>
              <a:t>Homeostasis</a:t>
            </a:r>
            <a:endParaRPr lang="en-CA" sz="2000" i="1" u="sng" dirty="0">
              <a:solidFill>
                <a:srgbClr val="C00000"/>
              </a:solidFill>
              <a:latin typeface="Verdana" panose="020B0604030504040204" pitchFamily="34" charset="0"/>
            </a:endParaRPr>
          </a:p>
        </p:txBody>
      </p:sp>
      <p:sp>
        <p:nvSpPr>
          <p:cNvPr id="4" name="Content Placeholder 3"/>
          <p:cNvSpPr>
            <a:spLocks noGrp="1"/>
          </p:cNvSpPr>
          <p:nvPr>
            <p:ph sz="half" idx="2"/>
          </p:nvPr>
        </p:nvSpPr>
        <p:spPr>
          <a:xfrm>
            <a:off x="3696076" y="1881184"/>
            <a:ext cx="3702423" cy="4035914"/>
          </a:xfrm>
        </p:spPr>
        <p:style>
          <a:lnRef idx="2">
            <a:schemeClr val="accent6"/>
          </a:lnRef>
          <a:fillRef idx="1">
            <a:schemeClr val="lt1"/>
          </a:fillRef>
          <a:effectRef idx="0">
            <a:schemeClr val="accent6"/>
          </a:effectRef>
          <a:fontRef idx="minor">
            <a:schemeClr val="dk1"/>
          </a:fontRef>
        </p:style>
        <p:txBody>
          <a:bodyPr>
            <a:normAutofit/>
          </a:bodyPr>
          <a:lstStyle/>
          <a:p>
            <a:r>
              <a:rPr lang="fr-CA" sz="2000" i="1" u="sng" dirty="0" err="1">
                <a:solidFill>
                  <a:srgbClr val="C00000"/>
                </a:solidFill>
                <a:latin typeface="Verdana" panose="020B0604030504040204" pitchFamily="34" charset="0"/>
              </a:rPr>
              <a:t>Prebiotic</a:t>
            </a:r>
            <a:r>
              <a:rPr lang="fr-CA" sz="2000" i="1" u="sng" dirty="0">
                <a:solidFill>
                  <a:srgbClr val="C00000"/>
                </a:solidFill>
                <a:latin typeface="Verdana" panose="020B0604030504040204" pitchFamily="34" charset="0"/>
              </a:rPr>
              <a:t> (TLR2/4)</a:t>
            </a:r>
            <a:endParaRPr lang="en-CA" sz="2000" i="1" u="sng" dirty="0">
              <a:solidFill>
                <a:srgbClr val="C00000"/>
              </a:solidFill>
              <a:latin typeface="Verdana" panose="020B0604030504040204" pitchFamily="34" charset="0"/>
            </a:endParaRPr>
          </a:p>
        </p:txBody>
      </p:sp>
      <p:sp>
        <p:nvSpPr>
          <p:cNvPr id="6" name="Content Placeholder 3"/>
          <p:cNvSpPr txBox="1">
            <a:spLocks/>
          </p:cNvSpPr>
          <p:nvPr/>
        </p:nvSpPr>
        <p:spPr>
          <a:xfrm>
            <a:off x="6678421" y="2130012"/>
            <a:ext cx="4563035" cy="405544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u="sng" dirty="0" err="1">
                <a:solidFill>
                  <a:srgbClr val="C00000"/>
                </a:solidFill>
                <a:latin typeface="Verdana" panose="020B0604030504040204" pitchFamily="34" charset="0"/>
              </a:rPr>
              <a:t>miRNAs</a:t>
            </a:r>
            <a:endParaRPr lang="en-CA" sz="2000" i="1" u="sng" dirty="0">
              <a:solidFill>
                <a:srgbClr val="C00000"/>
              </a:solidFill>
              <a:latin typeface="Verdana" panose="020B0604030504040204" pitchFamily="34"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4048" y="2652296"/>
            <a:ext cx="2023602" cy="322542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6762" y="2772529"/>
            <a:ext cx="2784899" cy="2035639"/>
          </a:xfrm>
          <a:prstGeom prst="rect">
            <a:avLst/>
          </a:prstGeom>
        </p:spPr>
      </p:pic>
      <p:sp>
        <p:nvSpPr>
          <p:cNvPr id="9" name="TextBox 8"/>
          <p:cNvSpPr txBox="1"/>
          <p:nvPr/>
        </p:nvSpPr>
        <p:spPr>
          <a:xfrm>
            <a:off x="6682563" y="6185460"/>
            <a:ext cx="2784899" cy="523220"/>
          </a:xfrm>
          <a:prstGeom prst="rect">
            <a:avLst/>
          </a:prstGeom>
          <a:noFill/>
        </p:spPr>
        <p:txBody>
          <a:bodyPr wrap="square" rtlCol="0">
            <a:spAutoFit/>
          </a:bodyPr>
          <a:lstStyle/>
          <a:p>
            <a:r>
              <a:rPr lang="fr-CA" sz="1400" i="1" dirty="0">
                <a:solidFill>
                  <a:srgbClr val="FF0000"/>
                </a:solidFill>
                <a:latin typeface="Verdana" panose="020B0604030504040204" pitchFamily="34" charset="0"/>
              </a:rPr>
              <a:t>Graham et al.,  </a:t>
            </a:r>
            <a:r>
              <a:rPr lang="en-CA" sz="1400" i="1" dirty="0">
                <a:solidFill>
                  <a:srgbClr val="FF0000"/>
                </a:solidFill>
                <a:latin typeface="Verdana" panose="020B0604030504040204" pitchFamily="34" charset="0"/>
              </a:rPr>
              <a:t>Cancer Biology and Therapy 2017</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5459" y="2559200"/>
            <a:ext cx="2695575" cy="229552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963" y="2029824"/>
            <a:ext cx="2069040" cy="3304761"/>
          </a:xfrm>
          <a:prstGeom prst="rect">
            <a:avLst/>
          </a:prstGeom>
        </p:spPr>
      </p:pic>
      <p:sp>
        <p:nvSpPr>
          <p:cNvPr id="13" name="Rectangle 12"/>
          <p:cNvSpPr/>
          <p:nvPr/>
        </p:nvSpPr>
        <p:spPr>
          <a:xfrm>
            <a:off x="310568" y="5814445"/>
            <a:ext cx="2551855" cy="738664"/>
          </a:xfrm>
          <a:prstGeom prst="rect">
            <a:avLst/>
          </a:prstGeom>
        </p:spPr>
        <p:txBody>
          <a:bodyPr wrap="squar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sp>
        <p:nvSpPr>
          <p:cNvPr id="5" name="TextBox 4">
            <a:extLst>
              <a:ext uri="{FF2B5EF4-FFF2-40B4-BE49-F238E27FC236}">
                <a16:creationId xmlns:a16="http://schemas.microsoft.com/office/drawing/2014/main" id="{ADD37495-0527-4495-A97A-D643DFA727A9}"/>
              </a:ext>
            </a:extLst>
          </p:cNvPr>
          <p:cNvSpPr txBox="1"/>
          <p:nvPr/>
        </p:nvSpPr>
        <p:spPr>
          <a:xfrm>
            <a:off x="310568" y="149320"/>
            <a:ext cx="10930888" cy="707886"/>
          </a:xfrm>
          <a:prstGeom prst="rect">
            <a:avLst/>
          </a:prstGeom>
          <a:noFill/>
        </p:spPr>
        <p:txBody>
          <a:bodyPr wrap="square" rtlCol="0">
            <a:spAutoFit/>
          </a:bodyPr>
          <a:lstStyle/>
          <a:p>
            <a:r>
              <a:rPr lang="en-US" sz="4000" b="1" dirty="0">
                <a:solidFill>
                  <a:srgbClr val="245D38"/>
                </a:solidFill>
                <a:latin typeface="Verdana" panose="020B0604030504040204" pitchFamily="34" charset="0"/>
                <a:ea typeface="Verdana" panose="020B0604030504040204" pitchFamily="34" charset="0"/>
              </a:rPr>
              <a:t>Roles of AHCC in the Gut-Brain Axis</a:t>
            </a:r>
            <a:endParaRPr lang="en-US" sz="4000" dirty="0"/>
          </a:p>
        </p:txBody>
      </p:sp>
      <p:sp>
        <p:nvSpPr>
          <p:cNvPr id="15" name="Rectangle 14">
            <a:extLst>
              <a:ext uri="{FF2B5EF4-FFF2-40B4-BE49-F238E27FC236}">
                <a16:creationId xmlns:a16="http://schemas.microsoft.com/office/drawing/2014/main" id="{5A5479EB-102F-4527-AF18-FC5DA364715A}"/>
              </a:ext>
            </a:extLst>
          </p:cNvPr>
          <p:cNvSpPr/>
          <p:nvPr/>
        </p:nvSpPr>
        <p:spPr>
          <a:xfrm>
            <a:off x="3696076" y="5923027"/>
            <a:ext cx="2551855" cy="738664"/>
          </a:xfrm>
          <a:prstGeom prst="rect">
            <a:avLst/>
          </a:prstGeom>
        </p:spPr>
        <p:txBody>
          <a:bodyPr wrap="squar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pic>
        <p:nvPicPr>
          <p:cNvPr id="17" name="Picture 16">
            <a:extLst>
              <a:ext uri="{FF2B5EF4-FFF2-40B4-BE49-F238E27FC236}">
                <a16:creationId xmlns:a16="http://schemas.microsoft.com/office/drawing/2014/main" id="{C6E5B7D8-2C1D-474A-9918-581842A264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24548" y="6008188"/>
            <a:ext cx="2033816" cy="1219916"/>
          </a:xfrm>
          <a:prstGeom prst="rect">
            <a:avLst/>
          </a:prstGeom>
        </p:spPr>
      </p:pic>
    </p:spTree>
    <p:extLst>
      <p:ext uri="{BB962C8B-B14F-4D97-AF65-F5344CB8AC3E}">
        <p14:creationId xmlns:p14="http://schemas.microsoft.com/office/powerpoint/2010/main" val="220381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F98C5-2ABD-4F44-B1CB-A5DBC58484F4}"/>
              </a:ext>
            </a:extLst>
          </p:cNvPr>
          <p:cNvPicPr>
            <a:picLocks noChangeAspect="1"/>
          </p:cNvPicPr>
          <p:nvPr/>
        </p:nvPicPr>
        <p:blipFill>
          <a:blip r:embed="rId2"/>
          <a:stretch>
            <a:fillRect/>
          </a:stretch>
        </p:blipFill>
        <p:spPr>
          <a:xfrm>
            <a:off x="0" y="115345"/>
            <a:ext cx="6299200" cy="2692400"/>
          </a:xfrm>
          <a:prstGeom prst="rect">
            <a:avLst/>
          </a:prstGeom>
        </p:spPr>
      </p:pic>
      <p:pic>
        <p:nvPicPr>
          <p:cNvPr id="3" name="Picture 2">
            <a:extLst>
              <a:ext uri="{FF2B5EF4-FFF2-40B4-BE49-F238E27FC236}">
                <a16:creationId xmlns:a16="http://schemas.microsoft.com/office/drawing/2014/main" id="{1DE1CC0D-124E-284D-97CB-CEB26E4134FA}"/>
              </a:ext>
            </a:extLst>
          </p:cNvPr>
          <p:cNvPicPr>
            <a:picLocks noChangeAspect="1"/>
          </p:cNvPicPr>
          <p:nvPr/>
        </p:nvPicPr>
        <p:blipFill>
          <a:blip r:embed="rId3"/>
          <a:stretch>
            <a:fillRect/>
          </a:stretch>
        </p:blipFill>
        <p:spPr>
          <a:xfrm>
            <a:off x="4208745" y="4159368"/>
            <a:ext cx="7798495" cy="2698632"/>
          </a:xfrm>
          <a:prstGeom prst="rect">
            <a:avLst/>
          </a:prstGeom>
        </p:spPr>
      </p:pic>
      <p:pic>
        <p:nvPicPr>
          <p:cNvPr id="4" name="Picture 3">
            <a:extLst>
              <a:ext uri="{FF2B5EF4-FFF2-40B4-BE49-F238E27FC236}">
                <a16:creationId xmlns:a16="http://schemas.microsoft.com/office/drawing/2014/main" id="{5C98D809-39E3-0344-83D5-7E6FD7E14A5D}"/>
              </a:ext>
            </a:extLst>
          </p:cNvPr>
          <p:cNvPicPr>
            <a:picLocks noChangeAspect="1"/>
          </p:cNvPicPr>
          <p:nvPr/>
        </p:nvPicPr>
        <p:blipFill>
          <a:blip r:embed="rId4"/>
          <a:stretch>
            <a:fillRect/>
          </a:stretch>
        </p:blipFill>
        <p:spPr>
          <a:xfrm>
            <a:off x="184760" y="2752784"/>
            <a:ext cx="6464300" cy="2755900"/>
          </a:xfrm>
          <a:prstGeom prst="rect">
            <a:avLst/>
          </a:prstGeom>
        </p:spPr>
      </p:pic>
      <p:pic>
        <p:nvPicPr>
          <p:cNvPr id="5" name="Picture 4">
            <a:extLst>
              <a:ext uri="{FF2B5EF4-FFF2-40B4-BE49-F238E27FC236}">
                <a16:creationId xmlns:a16="http://schemas.microsoft.com/office/drawing/2014/main" id="{37B43083-008B-104E-9B88-B9650A398628}"/>
              </a:ext>
            </a:extLst>
          </p:cNvPr>
          <p:cNvPicPr>
            <a:picLocks noChangeAspect="1"/>
          </p:cNvPicPr>
          <p:nvPr/>
        </p:nvPicPr>
        <p:blipFill>
          <a:blip r:embed="rId5"/>
          <a:stretch>
            <a:fillRect/>
          </a:stretch>
        </p:blipFill>
        <p:spPr>
          <a:xfrm>
            <a:off x="7631446" y="535575"/>
            <a:ext cx="4148992" cy="2755900"/>
          </a:xfrm>
          <a:prstGeom prst="rect">
            <a:avLst/>
          </a:prstGeom>
        </p:spPr>
      </p:pic>
    </p:spTree>
    <p:extLst>
      <p:ext uri="{BB962C8B-B14F-4D97-AF65-F5344CB8AC3E}">
        <p14:creationId xmlns:p14="http://schemas.microsoft.com/office/powerpoint/2010/main" val="3079375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Focus, Attention, Mood, Listening, Tension, Irritation</a:t>
            </a:r>
          </a:p>
        </p:txBody>
      </p:sp>
      <p:graphicFrame>
        <p:nvGraphicFramePr>
          <p:cNvPr id="7" name="Content Placeholder 6">
            <a:extLst>
              <a:ext uri="{FF2B5EF4-FFF2-40B4-BE49-F238E27FC236}">
                <a16:creationId xmlns:a16="http://schemas.microsoft.com/office/drawing/2014/main" id="{31446C0B-B8BF-8745-8076-A4E54DA0CDFE}"/>
              </a:ext>
            </a:extLst>
          </p:cNvPr>
          <p:cNvGraphicFramePr>
            <a:graphicFrameLocks noGrp="1"/>
          </p:cNvGraphicFramePr>
          <p:nvPr>
            <p:ph sz="half" idx="2"/>
          </p:nvPr>
        </p:nvGraphicFramePr>
        <p:xfrm>
          <a:off x="839788" y="2505075"/>
          <a:ext cx="5157787"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3"/>
          </p:nvPr>
        </p:nvSpPr>
        <p:spPr/>
        <p:txBody>
          <a:bodyPr/>
          <a:lstStyle/>
          <a:p>
            <a:r>
              <a:rPr lang="en-US" dirty="0"/>
              <a:t>School work, Math, Reading, Writing, Social Relationships</a:t>
            </a:r>
          </a:p>
        </p:txBody>
      </p:sp>
      <p:sp>
        <p:nvSpPr>
          <p:cNvPr id="6" name="Title 5"/>
          <p:cNvSpPr>
            <a:spLocks noGrp="1"/>
          </p:cNvSpPr>
          <p:nvPr>
            <p:ph type="title"/>
          </p:nvPr>
        </p:nvSpPr>
        <p:spPr>
          <a:xfrm>
            <a:off x="838200" y="365125"/>
            <a:ext cx="3646714" cy="1325563"/>
          </a:xfrm>
        </p:spPr>
        <p:txBody>
          <a:bodyPr/>
          <a:lstStyle/>
          <a:p>
            <a:r>
              <a:rPr lang="en-US" b="1" dirty="0"/>
              <a:t>Kids Mood+ </a:t>
            </a:r>
          </a:p>
        </p:txBody>
      </p:sp>
      <p:graphicFrame>
        <p:nvGraphicFramePr>
          <p:cNvPr id="10" name="Content Placeholder 9">
            <a:extLst>
              <a:ext uri="{FF2B5EF4-FFF2-40B4-BE49-F238E27FC236}">
                <a16:creationId xmlns:a16="http://schemas.microsoft.com/office/drawing/2014/main" id="{6066CEAC-1BF0-D847-9518-218DF384453F}"/>
              </a:ext>
            </a:extLst>
          </p:cNvPr>
          <p:cNvGraphicFramePr>
            <a:graphicFrameLocks noGrp="1"/>
          </p:cNvGraphicFramePr>
          <p:nvPr>
            <p:ph sz="quarter" idx="4"/>
          </p:nvPr>
        </p:nvGraphicFramePr>
        <p:xfrm>
          <a:off x="6172200" y="2505075"/>
          <a:ext cx="5183188"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203861E-67E1-4E4D-AF23-04AC0BC3C7F5}"/>
              </a:ext>
            </a:extLst>
          </p:cNvPr>
          <p:cNvSpPr txBox="1"/>
          <p:nvPr/>
        </p:nvSpPr>
        <p:spPr>
          <a:xfrm>
            <a:off x="3332748" y="3144321"/>
            <a:ext cx="832279" cy="369332"/>
          </a:xfrm>
          <a:prstGeom prst="rect">
            <a:avLst/>
          </a:prstGeom>
          <a:noFill/>
        </p:spPr>
        <p:txBody>
          <a:bodyPr wrap="none" rtlCol="0">
            <a:spAutoFit/>
          </a:bodyPr>
          <a:lstStyle/>
          <a:p>
            <a:r>
              <a:rPr lang="en-US">
                <a:solidFill>
                  <a:srgbClr val="FF0000"/>
                </a:solidFill>
              </a:rPr>
              <a:t>-29%</a:t>
            </a:r>
          </a:p>
        </p:txBody>
      </p:sp>
      <p:sp>
        <p:nvSpPr>
          <p:cNvPr id="12" name="TextBox 11">
            <a:extLst>
              <a:ext uri="{FF2B5EF4-FFF2-40B4-BE49-F238E27FC236}">
                <a16:creationId xmlns:a16="http://schemas.microsoft.com/office/drawing/2014/main" id="{5EC75F19-8F5A-474D-90CA-967F16E0777C}"/>
              </a:ext>
            </a:extLst>
          </p:cNvPr>
          <p:cNvSpPr txBox="1"/>
          <p:nvPr/>
        </p:nvSpPr>
        <p:spPr>
          <a:xfrm>
            <a:off x="8763794" y="3144321"/>
            <a:ext cx="832279" cy="369332"/>
          </a:xfrm>
          <a:prstGeom prst="rect">
            <a:avLst/>
          </a:prstGeom>
          <a:noFill/>
        </p:spPr>
        <p:txBody>
          <a:bodyPr wrap="none" rtlCol="0">
            <a:spAutoFit/>
          </a:bodyPr>
          <a:lstStyle/>
          <a:p>
            <a:r>
              <a:rPr lang="en-US">
                <a:solidFill>
                  <a:srgbClr val="FF0000"/>
                </a:solidFill>
              </a:rPr>
              <a:t>-18%</a:t>
            </a:r>
          </a:p>
        </p:txBody>
      </p:sp>
      <p:pic>
        <p:nvPicPr>
          <p:cNvPr id="14" name="Picture 13" descr="A close up of a logo&#10;&#10;Description automatically generated">
            <a:extLst>
              <a:ext uri="{FF2B5EF4-FFF2-40B4-BE49-F238E27FC236}">
                <a16:creationId xmlns:a16="http://schemas.microsoft.com/office/drawing/2014/main" id="{DFEA8002-091A-9641-A752-E3A9D5DAD658}"/>
              </a:ext>
            </a:extLst>
          </p:cNvPr>
          <p:cNvPicPr>
            <a:picLocks noChangeAspect="1"/>
          </p:cNvPicPr>
          <p:nvPr/>
        </p:nvPicPr>
        <p:blipFill>
          <a:blip r:embed="rId4"/>
          <a:stretch>
            <a:fillRect/>
          </a:stretch>
        </p:blipFill>
        <p:spPr>
          <a:xfrm>
            <a:off x="8540496" y="94163"/>
            <a:ext cx="3651504" cy="1204620"/>
          </a:xfrm>
          <a:prstGeom prst="rect">
            <a:avLst/>
          </a:prstGeom>
        </p:spPr>
      </p:pic>
    </p:spTree>
    <p:extLst>
      <p:ext uri="{BB962C8B-B14F-4D97-AF65-F5344CB8AC3E}">
        <p14:creationId xmlns:p14="http://schemas.microsoft.com/office/powerpoint/2010/main" val="17580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1224" y="145473"/>
            <a:ext cx="3669551" cy="6020700"/>
          </a:xfrm>
          <a:prstGeom prst="rect">
            <a:avLst/>
          </a:prstGeom>
          <a:solidFill>
            <a:schemeClr val="tx1"/>
          </a:solidFill>
        </p:spPr>
      </p:pic>
    </p:spTree>
    <p:extLst>
      <p:ext uri="{BB962C8B-B14F-4D97-AF65-F5344CB8AC3E}">
        <p14:creationId xmlns:p14="http://schemas.microsoft.com/office/powerpoint/2010/main" val="1233200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2933C-848F-F04B-8EB8-7DF85C456740}"/>
              </a:ext>
            </a:extLst>
          </p:cNvPr>
          <p:cNvPicPr>
            <a:picLocks noChangeAspect="1"/>
          </p:cNvPicPr>
          <p:nvPr/>
        </p:nvPicPr>
        <p:blipFill>
          <a:blip r:embed="rId2"/>
          <a:stretch>
            <a:fillRect/>
          </a:stretch>
        </p:blipFill>
        <p:spPr>
          <a:xfrm>
            <a:off x="316089" y="-725311"/>
            <a:ext cx="11359567" cy="8164689"/>
          </a:xfrm>
          <a:prstGeom prst="rect">
            <a:avLst/>
          </a:prstGeom>
        </p:spPr>
      </p:pic>
    </p:spTree>
    <p:extLst>
      <p:ext uri="{BB962C8B-B14F-4D97-AF65-F5344CB8AC3E}">
        <p14:creationId xmlns:p14="http://schemas.microsoft.com/office/powerpoint/2010/main" val="75178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15469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643674"/>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044864"/>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044864"/>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044864"/>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044864"/>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044864"/>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5974946"/>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49718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114849"/>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t>The Mental Wellness Continuum</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795868" y="1764537"/>
            <a:ext cx="11370398" cy="1111996"/>
          </a:xfrm>
          <a:prstGeom prst="rect">
            <a:avLst/>
          </a:prstGeom>
        </p:spPr>
        <p:txBody>
          <a:bodyPr>
            <a:noAutofit/>
          </a:bodyPr>
          <a:lstStyle/>
          <a:p>
            <a:pPr marL="0" indent="0">
              <a:buNone/>
            </a:pPr>
            <a:r>
              <a:rPr lang="en-US" sz="1800" dirty="0">
                <a:solidFill>
                  <a:srgbClr val="4A3B6B"/>
                </a:solidFill>
                <a:latin typeface="Verdana" panose="020B0604030504040204" pitchFamily="34" charset="0"/>
                <a:ea typeface="Verdana" panose="020B0604030504040204" pitchFamily="34" charset="0"/>
              </a:rPr>
              <a:t>How you feel is not just in your head — it’s also in your gut and heart.</a:t>
            </a:r>
            <a:br>
              <a:rPr lang="en-US" sz="1800" dirty="0">
                <a:solidFill>
                  <a:srgbClr val="4A3B6B"/>
                </a:solidFill>
                <a:latin typeface="Verdana" panose="020B0604030504040204" pitchFamily="34" charset="0"/>
                <a:ea typeface="Verdana" panose="020B0604030504040204" pitchFamily="34" charset="0"/>
              </a:rPr>
            </a:br>
            <a:br>
              <a:rPr lang="en-US" sz="1800" dirty="0">
                <a:solidFill>
                  <a:srgbClr val="4A3B6B"/>
                </a:solidFill>
                <a:latin typeface="Verdana" panose="020B0604030504040204" pitchFamily="34" charset="0"/>
                <a:ea typeface="Verdana" panose="020B0604030504040204" pitchFamily="34" charset="0"/>
              </a:rPr>
            </a:br>
            <a:r>
              <a:rPr lang="en-US" sz="1800" dirty="0">
                <a:solidFill>
                  <a:srgbClr val="4A3B6B"/>
                </a:solidFill>
                <a:latin typeface="Verdana" panose="020B0604030504040204" pitchFamily="34" charset="0"/>
                <a:ea typeface="Verdana" panose="020B0604030504040204" pitchFamily="34" charset="0"/>
              </a:rPr>
              <a:t>You can now DO something NATURALLY to improve your mental wellness. </a:t>
            </a:r>
          </a:p>
        </p:txBody>
      </p:sp>
      <p:sp>
        <p:nvSpPr>
          <p:cNvPr id="38" name="TextBox 37"/>
          <p:cNvSpPr txBox="1"/>
          <p:nvPr/>
        </p:nvSpPr>
        <p:spPr>
          <a:xfrm>
            <a:off x="795868" y="2678920"/>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endPar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1133463" y="5412352"/>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412352"/>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412352"/>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412352"/>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412352"/>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412352"/>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412352"/>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9295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441D-BD62-4536-BECE-B9B5BF0136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DB3AA2FE-E535-4F6B-9CDE-0DB6823D0FBF}"/>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4" name="Rectangle 3">
            <a:extLst>
              <a:ext uri="{FF2B5EF4-FFF2-40B4-BE49-F238E27FC236}">
                <a16:creationId xmlns:a16="http://schemas.microsoft.com/office/drawing/2014/main" id="{E8F77520-8C1D-4DEC-97FE-0C4B9C1D5763}"/>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5" name="Picture 4">
            <a:extLst>
              <a:ext uri="{FF2B5EF4-FFF2-40B4-BE49-F238E27FC236}">
                <a16:creationId xmlns:a16="http://schemas.microsoft.com/office/drawing/2014/main" id="{40F10FD5-9D57-40D7-8983-E41ED873D9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1D47771D-B095-4554-8621-DA5F2CAF1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114" y="2144526"/>
            <a:ext cx="685800" cy="685800"/>
          </a:xfrm>
          <a:prstGeom prst="rect">
            <a:avLst/>
          </a:prstGeom>
        </p:spPr>
      </p:pic>
      <p:pic>
        <p:nvPicPr>
          <p:cNvPr id="7" name="Picture 6">
            <a:extLst>
              <a:ext uri="{FF2B5EF4-FFF2-40B4-BE49-F238E27FC236}">
                <a16:creationId xmlns:a16="http://schemas.microsoft.com/office/drawing/2014/main" id="{A204BDAC-9797-4409-BE1E-1D8BB13BC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8515" y="2561834"/>
            <a:ext cx="228600" cy="228600"/>
          </a:xfrm>
          <a:prstGeom prst="rect">
            <a:avLst/>
          </a:prstGeom>
        </p:spPr>
      </p:pic>
      <p:sp>
        <p:nvSpPr>
          <p:cNvPr id="8" name="TextBox 7">
            <a:extLst>
              <a:ext uri="{FF2B5EF4-FFF2-40B4-BE49-F238E27FC236}">
                <a16:creationId xmlns:a16="http://schemas.microsoft.com/office/drawing/2014/main" id="{E5D2AC06-9F47-451E-848B-2E967216AEE0}"/>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9" name="TextBox 8">
            <a:extLst>
              <a:ext uri="{FF2B5EF4-FFF2-40B4-BE49-F238E27FC236}">
                <a16:creationId xmlns:a16="http://schemas.microsoft.com/office/drawing/2014/main" id="{FFE9345B-68E6-4481-B287-EBD52093A0C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0" name="Picture 9">
            <a:extLst>
              <a:ext uri="{FF2B5EF4-FFF2-40B4-BE49-F238E27FC236}">
                <a16:creationId xmlns:a16="http://schemas.microsoft.com/office/drawing/2014/main" id="{03E3512C-75FB-467D-819A-917558093E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114" y="2942545"/>
            <a:ext cx="685800" cy="685800"/>
          </a:xfrm>
          <a:prstGeom prst="rect">
            <a:avLst/>
          </a:prstGeom>
        </p:spPr>
      </p:pic>
      <p:pic>
        <p:nvPicPr>
          <p:cNvPr id="11" name="Picture 10">
            <a:extLst>
              <a:ext uri="{FF2B5EF4-FFF2-40B4-BE49-F238E27FC236}">
                <a16:creationId xmlns:a16="http://schemas.microsoft.com/office/drawing/2014/main" id="{A963A02E-6A6F-4ED3-9B73-4A604792A9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5114" y="3740564"/>
            <a:ext cx="685800" cy="685800"/>
          </a:xfrm>
          <a:prstGeom prst="rect">
            <a:avLst/>
          </a:prstGeom>
        </p:spPr>
      </p:pic>
      <p:pic>
        <p:nvPicPr>
          <p:cNvPr id="12" name="Picture 11" descr="A picture containing object, clock&#10;&#10;Description generated with very high confidence">
            <a:extLst>
              <a:ext uri="{FF2B5EF4-FFF2-40B4-BE49-F238E27FC236}">
                <a16:creationId xmlns:a16="http://schemas.microsoft.com/office/drawing/2014/main" id="{07465339-80C3-4A28-903D-A4976406BC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14" y="4682936"/>
            <a:ext cx="685800" cy="685800"/>
          </a:xfrm>
          <a:prstGeom prst="rect">
            <a:avLst/>
          </a:prstGeom>
        </p:spPr>
      </p:pic>
      <p:sp>
        <p:nvSpPr>
          <p:cNvPr id="13" name="TextBox 12">
            <a:extLst>
              <a:ext uri="{FF2B5EF4-FFF2-40B4-BE49-F238E27FC236}">
                <a16:creationId xmlns:a16="http://schemas.microsoft.com/office/drawing/2014/main" id="{A4E866FF-007C-4B4A-8BF2-0E11800F3C04}"/>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14" name="TextBox 13">
            <a:extLst>
              <a:ext uri="{FF2B5EF4-FFF2-40B4-BE49-F238E27FC236}">
                <a16:creationId xmlns:a16="http://schemas.microsoft.com/office/drawing/2014/main" id="{E88A1FC3-54A2-4CBD-AE07-13A20F995A11}"/>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15" name="TextBox 14">
            <a:extLst>
              <a:ext uri="{FF2B5EF4-FFF2-40B4-BE49-F238E27FC236}">
                <a16:creationId xmlns:a16="http://schemas.microsoft.com/office/drawing/2014/main" id="{42A1FED5-AFC4-40C9-A236-59DC4B73962C}"/>
              </a:ext>
            </a:extLst>
          </p:cNvPr>
          <p:cNvSpPr txBox="1"/>
          <p:nvPr/>
        </p:nvSpPr>
        <p:spPr>
          <a:xfrm>
            <a:off x="1670265" y="4648502"/>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
        <p:nvSpPr>
          <p:cNvPr id="16" name="Rectangle 15">
            <a:extLst>
              <a:ext uri="{FF2B5EF4-FFF2-40B4-BE49-F238E27FC236}">
                <a16:creationId xmlns:a16="http://schemas.microsoft.com/office/drawing/2014/main" id="{C8661759-191A-4BDC-8DFF-11632607984C}"/>
              </a:ext>
            </a:extLst>
          </p:cNvPr>
          <p:cNvSpPr/>
          <p:nvPr/>
        </p:nvSpPr>
        <p:spPr>
          <a:xfrm>
            <a:off x="1" y="1319040"/>
            <a:ext cx="12192000" cy="707141"/>
          </a:xfrm>
          <a:prstGeom prst="rect">
            <a:avLst/>
          </a:prstGeom>
          <a:solidFill>
            <a:srgbClr val="91288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Title 1">
            <a:extLst>
              <a:ext uri="{FF2B5EF4-FFF2-40B4-BE49-F238E27FC236}">
                <a16:creationId xmlns:a16="http://schemas.microsoft.com/office/drawing/2014/main" id="{F482A16C-55FB-476B-B376-70F463730FF1}"/>
              </a:ext>
            </a:extLst>
          </p:cNvPr>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 Kids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a:extLst>
              <a:ext uri="{FF2B5EF4-FFF2-40B4-BE49-F238E27FC236}">
                <a16:creationId xmlns:a16="http://schemas.microsoft.com/office/drawing/2014/main" id="{CAA65795-CC38-4564-8B2D-548B022F183F}"/>
              </a:ext>
            </a:extLst>
          </p:cNvPr>
          <p:cNvSpPr txBox="1">
            <a:spLocks/>
          </p:cNvSpPr>
          <p:nvPr/>
        </p:nvSpPr>
        <p:spPr>
          <a:xfrm>
            <a:off x="4065803" y="758614"/>
            <a:ext cx="827859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Daily Essential Nutrients For Healthy Kids &amp; Teens*</a:t>
            </a:r>
            <a:endParaRPr lang="ru-RU" sz="24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0CB07C95-1606-4124-BDD1-BA2C892DE571}"/>
              </a:ext>
            </a:extLst>
          </p:cNvPr>
          <p:cNvSpPr txBox="1"/>
          <p:nvPr/>
        </p:nvSpPr>
        <p:spPr>
          <a:xfrm>
            <a:off x="304611"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1" name="TextBox 20">
            <a:extLst>
              <a:ext uri="{FF2B5EF4-FFF2-40B4-BE49-F238E27FC236}">
                <a16:creationId xmlns:a16="http://schemas.microsoft.com/office/drawing/2014/main" id="{34F42F34-CF52-4AC3-A497-B7E5C9365733}"/>
              </a:ext>
            </a:extLst>
          </p:cNvPr>
          <p:cNvSpPr txBox="1"/>
          <p:nvPr/>
        </p:nvSpPr>
        <p:spPr>
          <a:xfrm>
            <a:off x="7858418" y="1421061"/>
            <a:ext cx="448072" cy="369332"/>
          </a:xfrm>
          <a:prstGeom prst="rect">
            <a:avLst/>
          </a:prstGeom>
          <a:noFill/>
        </p:spPr>
        <p:txBody>
          <a:bodyPr wrap="square" rtlCol="0">
            <a:spAutoFit/>
          </a:bodyPr>
          <a:lstStyle/>
          <a:p>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TM</a:t>
            </a:r>
            <a:endParaRPr lang="en-US" b="1" dirty="0"/>
          </a:p>
        </p:txBody>
      </p:sp>
    </p:spTree>
    <p:extLst>
      <p:ext uri="{BB962C8B-B14F-4D97-AF65-F5344CB8AC3E}">
        <p14:creationId xmlns:p14="http://schemas.microsoft.com/office/powerpoint/2010/main" val="2837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9480D7-B098-1148-8489-392514B39554}"/>
              </a:ext>
            </a:extLst>
          </p:cNvPr>
          <p:cNvPicPr>
            <a:picLocks noChangeAspect="1"/>
          </p:cNvPicPr>
          <p:nvPr/>
        </p:nvPicPr>
        <p:blipFill rotWithShape="1">
          <a:blip r:embed="rId2">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sp>
        <p:nvSpPr>
          <p:cNvPr id="12" name="Rectangle 11">
            <a:extLst>
              <a:ext uri="{FF2B5EF4-FFF2-40B4-BE49-F238E27FC236}">
                <a16:creationId xmlns:a16="http://schemas.microsoft.com/office/drawing/2014/main" id="{FEA87461-5B66-2B4F-913C-AB3914BB2FF9}"/>
              </a:ext>
            </a:extLst>
          </p:cNvPr>
          <p:cNvSpPr/>
          <p:nvPr/>
        </p:nvSpPr>
        <p:spPr>
          <a:xfrm>
            <a:off x="1" y="1319040"/>
            <a:ext cx="12192000" cy="707141"/>
          </a:xfrm>
          <a:prstGeom prst="rect">
            <a:avLst/>
          </a:prstGeom>
          <a:solidFill>
            <a:srgbClr val="8B46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3F2A56"/>
              </a:highlight>
              <a:latin typeface="Verdana" panose="020B0604030504040204" pitchFamily="34" charset="0"/>
            </a:endParaRPr>
          </a:p>
        </p:txBody>
      </p:sp>
      <p:sp>
        <p:nvSpPr>
          <p:cNvPr id="13" name="Title 1">
            <a:extLst>
              <a:ext uri="{FF2B5EF4-FFF2-40B4-BE49-F238E27FC236}">
                <a16:creationId xmlns:a16="http://schemas.microsoft.com/office/drawing/2014/main" id="{129352E5-E4E7-5041-BF61-955E3912D25B}"/>
              </a:ext>
            </a:extLst>
          </p:cNvPr>
          <p:cNvSpPr txBox="1">
            <a:spLocks/>
          </p:cNvSpPr>
          <p:nvPr/>
        </p:nvSpPr>
        <p:spPr>
          <a:xfrm>
            <a:off x="0" y="1319040"/>
            <a:ext cx="12191999" cy="707141"/>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 Kids Pack</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BA5CFA91-27CA-2C47-813D-6D9B21E71399}"/>
              </a:ext>
            </a:extLst>
          </p:cNvPr>
          <p:cNvSpPr txBox="1"/>
          <p:nvPr/>
        </p:nvSpPr>
        <p:spPr>
          <a:xfrm>
            <a:off x="945586" y="4774855"/>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15" name="TextBox 14">
            <a:extLst>
              <a:ext uri="{FF2B5EF4-FFF2-40B4-BE49-F238E27FC236}">
                <a16:creationId xmlns:a16="http://schemas.microsoft.com/office/drawing/2014/main" id="{2378C81E-0D54-954E-8647-806458077F80}"/>
              </a:ext>
            </a:extLst>
          </p:cNvPr>
          <p:cNvSpPr txBox="1"/>
          <p:nvPr/>
        </p:nvSpPr>
        <p:spPr>
          <a:xfrm>
            <a:off x="2913006" y="4787556"/>
            <a:ext cx="2073257" cy="954107"/>
          </a:xfrm>
          <a:prstGeom prst="rect">
            <a:avLst/>
          </a:prstGeom>
          <a:noFill/>
        </p:spPr>
        <p:txBody>
          <a:bodyPr wrap="square" rtlCol="0">
            <a:spAutoFit/>
          </a:bodyPr>
          <a:lstStyle/>
          <a:p>
            <a:r>
              <a:rPr lang="en-US" sz="1400" dirty="0">
                <a:latin typeface="Verdana" panose="020B0604030504040204" pitchFamily="34" charset="0"/>
              </a:rPr>
              <a:t>P018</a:t>
            </a:r>
            <a:br>
              <a:rPr lang="en-US" sz="1400" dirty="0">
                <a:latin typeface="Verdana" panose="020B0604030504040204" pitchFamily="34" charset="0"/>
              </a:rPr>
            </a:br>
            <a:r>
              <a:rPr lang="en-US" sz="1400" dirty="0">
                <a:latin typeface="Verdana" panose="020B0604030504040204" pitchFamily="34" charset="0"/>
              </a:rPr>
              <a:t>$198.00</a:t>
            </a:r>
            <a:br>
              <a:rPr lang="en-US" sz="1400" dirty="0">
                <a:latin typeface="Verdana" panose="020B0604030504040204" pitchFamily="34" charset="0"/>
              </a:rPr>
            </a:br>
            <a:r>
              <a:rPr lang="en-US" sz="1400" dirty="0">
                <a:latin typeface="Verdana" panose="020B0604030504040204" pitchFamily="34" charset="0"/>
              </a:rPr>
              <a:t>$131.95 / 95 PV</a:t>
            </a:r>
            <a:br>
              <a:rPr lang="en-US" sz="1400" dirty="0">
                <a:latin typeface="Verdana" panose="020B0604030504040204" pitchFamily="34" charset="0"/>
              </a:rPr>
            </a:br>
            <a:r>
              <a:rPr lang="en-US" sz="1400" dirty="0">
                <a:latin typeface="Verdana" panose="020B0604030504040204" pitchFamily="34" charset="0"/>
              </a:rPr>
              <a:t>$117.95 / 85 PV</a:t>
            </a:r>
          </a:p>
        </p:txBody>
      </p:sp>
      <p:sp>
        <p:nvSpPr>
          <p:cNvPr id="16" name="Rectangle: Rounded Corners 15">
            <a:extLst>
              <a:ext uri="{FF2B5EF4-FFF2-40B4-BE49-F238E27FC236}">
                <a16:creationId xmlns:a16="http://schemas.microsoft.com/office/drawing/2014/main" id="{56B3BC97-2341-DF49-B888-82DA6DB5BBB0}"/>
              </a:ext>
            </a:extLst>
          </p:cNvPr>
          <p:cNvSpPr/>
          <p:nvPr/>
        </p:nvSpPr>
        <p:spPr>
          <a:xfrm>
            <a:off x="889504" y="4661306"/>
            <a:ext cx="3851401" cy="1190557"/>
          </a:xfrm>
          <a:prstGeom prst="roundRect">
            <a:avLst/>
          </a:prstGeom>
          <a:noFill/>
          <a:ln w="38100">
            <a:solidFill>
              <a:srgbClr val="9B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7" name="Rectangle: Rounded Corners 20">
            <a:extLst>
              <a:ext uri="{FF2B5EF4-FFF2-40B4-BE49-F238E27FC236}">
                <a16:creationId xmlns:a16="http://schemas.microsoft.com/office/drawing/2014/main" id="{DE71E85C-8FA3-6F48-9A06-1C19D24FE24F}"/>
              </a:ext>
            </a:extLst>
          </p:cNvPr>
          <p:cNvSpPr/>
          <p:nvPr/>
        </p:nvSpPr>
        <p:spPr>
          <a:xfrm>
            <a:off x="889504" y="4661306"/>
            <a:ext cx="3851401" cy="1190557"/>
          </a:xfrm>
          <a:prstGeom prst="roundRect">
            <a:avLst/>
          </a:prstGeom>
          <a:noFill/>
          <a:ln w="38100">
            <a:solidFill>
              <a:srgbClr val="822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8" name="Rectangle 17">
            <a:extLst>
              <a:ext uri="{FF2B5EF4-FFF2-40B4-BE49-F238E27FC236}">
                <a16:creationId xmlns:a16="http://schemas.microsoft.com/office/drawing/2014/main" id="{6F41BD41-8FEF-834E-B1AD-DE15E5F06301}"/>
              </a:ext>
            </a:extLst>
          </p:cNvPr>
          <p:cNvSpPr/>
          <p:nvPr/>
        </p:nvSpPr>
        <p:spPr>
          <a:xfrm>
            <a:off x="685114" y="2318321"/>
            <a:ext cx="8496986" cy="1200329"/>
          </a:xfrm>
          <a:prstGeom prst="rect">
            <a:avLst/>
          </a:prstGeom>
        </p:spPr>
        <p:txBody>
          <a:bodyPr wrap="square">
            <a:spAutoFit/>
          </a:bodyPr>
          <a:lstStyle/>
          <a:p>
            <a:r>
              <a:rPr lang="en-US" sz="2400" dirty="0"/>
              <a:t>The first comprehensive mental wellness pack for kids and teens, the Amare Kids Pack is formulated to support full mind and body nutrition.*</a:t>
            </a:r>
          </a:p>
        </p:txBody>
      </p:sp>
      <p:pic>
        <p:nvPicPr>
          <p:cNvPr id="19" name="Picture 18">
            <a:extLst>
              <a:ext uri="{FF2B5EF4-FFF2-40B4-BE49-F238E27FC236}">
                <a16:creationId xmlns:a16="http://schemas.microsoft.com/office/drawing/2014/main" id="{D48C6FCC-EE4C-FF49-9169-F397F8419F71}"/>
              </a:ext>
            </a:extLst>
          </p:cNvPr>
          <p:cNvPicPr>
            <a:picLocks noChangeAspect="1"/>
          </p:cNvPicPr>
          <p:nvPr/>
        </p:nvPicPr>
        <p:blipFill>
          <a:blip r:embed="rId3"/>
          <a:stretch>
            <a:fillRect/>
          </a:stretch>
        </p:blipFill>
        <p:spPr>
          <a:xfrm>
            <a:off x="5213691" y="3653485"/>
            <a:ext cx="6477000" cy="2560439"/>
          </a:xfrm>
          <a:prstGeom prst="rect">
            <a:avLst/>
          </a:prstGeom>
        </p:spPr>
      </p:pic>
      <p:sp>
        <p:nvSpPr>
          <p:cNvPr id="20" name="TextBox 19">
            <a:extLst>
              <a:ext uri="{FF2B5EF4-FFF2-40B4-BE49-F238E27FC236}">
                <a16:creationId xmlns:a16="http://schemas.microsoft.com/office/drawing/2014/main" id="{02C8349C-C72C-3140-B856-13942C6752E8}"/>
              </a:ext>
            </a:extLst>
          </p:cNvPr>
          <p:cNvSpPr txBox="1"/>
          <p:nvPr/>
        </p:nvSpPr>
        <p:spPr>
          <a:xfrm>
            <a:off x="8666489" y="1336001"/>
            <a:ext cx="448072" cy="369332"/>
          </a:xfrm>
          <a:prstGeom prst="rect">
            <a:avLst/>
          </a:prstGeom>
          <a:noFill/>
        </p:spPr>
        <p:txBody>
          <a:bodyPr wrap="square" rtlCol="0">
            <a:spAutoFit/>
          </a:bodyPr>
          <a:lstStyle/>
          <a:p>
            <a:r>
              <a:rPr lang="en-US"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TM</a:t>
            </a:r>
            <a:endParaRPr lang="en-US" b="1" dirty="0"/>
          </a:p>
        </p:txBody>
      </p:sp>
    </p:spTree>
    <p:extLst>
      <p:ext uri="{BB962C8B-B14F-4D97-AF65-F5344CB8AC3E}">
        <p14:creationId xmlns:p14="http://schemas.microsoft.com/office/powerpoint/2010/main" val="467348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4106"/>
            <a:ext cx="12191999" cy="8139550"/>
          </a:xfrm>
          <a:prstGeom prst="rect">
            <a:avLst/>
          </a:prstGeom>
        </p:spPr>
      </p:pic>
      <p:sp>
        <p:nvSpPr>
          <p:cNvPr id="9" name="Rectangle 8"/>
          <p:cNvSpPr/>
          <p:nvPr/>
        </p:nvSpPr>
        <p:spPr>
          <a:xfrm>
            <a:off x="6235149" y="1550504"/>
            <a:ext cx="3468755" cy="512859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266583" y="3677478"/>
            <a:ext cx="2640496" cy="3001618"/>
          </a:xfrm>
          <a:prstGeom prst="rect">
            <a:avLst/>
          </a:prstGeom>
          <a:no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36236" y="3001616"/>
            <a:ext cx="3031433" cy="264890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1609" y="3896138"/>
            <a:ext cx="2902227" cy="2859157"/>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83836" y="5322277"/>
            <a:ext cx="2342321" cy="1433019"/>
          </a:xfrm>
          <a:prstGeom prst="rect">
            <a:avLst/>
          </a:prstGeom>
          <a:no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1300" y="333813"/>
            <a:ext cx="5966403"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FundaMentals</a:t>
            </a:r>
            <a:endParaRPr lang="en-US" sz="6000" dirty="0">
              <a:solidFill>
                <a:srgbClr val="002060"/>
              </a:solidFill>
              <a:latin typeface="Verdana" charset="0"/>
              <a:ea typeface="Verdana" charset="0"/>
              <a:cs typeface="Verdana" charset="0"/>
            </a:endParaRPr>
          </a:p>
        </p:txBody>
      </p:sp>
      <p:sp>
        <p:nvSpPr>
          <p:cNvPr id="16" name="TextBox 15">
            <a:extLst>
              <a:ext uri="{FF2B5EF4-FFF2-40B4-BE49-F238E27FC236}">
                <a16:creationId xmlns:a16="http://schemas.microsoft.com/office/drawing/2014/main" id="{5CA425EA-516D-4CF1-896C-AB6B8848C4EE}"/>
              </a:ext>
            </a:extLst>
          </p:cNvPr>
          <p:cNvSpPr txBox="1"/>
          <p:nvPr/>
        </p:nvSpPr>
        <p:spPr>
          <a:xfrm>
            <a:off x="8746267" y="487455"/>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p:cNvSpPr txBox="1"/>
          <p:nvPr/>
        </p:nvSpPr>
        <p:spPr>
          <a:xfrm>
            <a:off x="2260325" y="295189"/>
            <a:ext cx="8214688"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MentaTherapeutics</a:t>
            </a:r>
            <a:endParaRPr lang="en-US" sz="6000" dirty="0">
              <a:solidFill>
                <a:srgbClr val="002060"/>
              </a:solidFill>
              <a:latin typeface="Verdana" charset="0"/>
              <a:ea typeface="Verdana" charset="0"/>
              <a:cs typeface="Verdana" charset="0"/>
            </a:endParaRPr>
          </a:p>
        </p:txBody>
      </p:sp>
      <p:sp>
        <p:nvSpPr>
          <p:cNvPr id="18" name="TextBox 17"/>
          <p:cNvSpPr txBox="1"/>
          <p:nvPr/>
        </p:nvSpPr>
        <p:spPr>
          <a:xfrm>
            <a:off x="2957070" y="247064"/>
            <a:ext cx="6623856" cy="1015663"/>
          </a:xfrm>
          <a:prstGeom prst="rect">
            <a:avLst/>
          </a:prstGeom>
          <a:noFill/>
        </p:spPr>
        <p:txBody>
          <a:bodyPr wrap="square" rtlCol="0">
            <a:spAutoFit/>
          </a:bodyPr>
          <a:lstStyle/>
          <a:p>
            <a:r>
              <a:rPr lang="en-US" sz="6000" dirty="0" err="1">
                <a:solidFill>
                  <a:srgbClr val="002060"/>
                </a:solidFill>
                <a:latin typeface="Verdana" charset="0"/>
                <a:ea typeface="Verdana" charset="0"/>
                <a:cs typeface="Verdana" charset="0"/>
              </a:rPr>
              <a:t>MentaEssentials</a:t>
            </a:r>
            <a:endParaRPr lang="en-US" sz="6000" dirty="0">
              <a:solidFill>
                <a:srgbClr val="002060"/>
              </a:solidFill>
              <a:latin typeface="Verdana" charset="0"/>
              <a:ea typeface="Verdana" charset="0"/>
              <a:cs typeface="Verdana" charset="0"/>
            </a:endParaRPr>
          </a:p>
        </p:txBody>
      </p:sp>
      <p:sp>
        <p:nvSpPr>
          <p:cNvPr id="19" name="TextBox 18"/>
          <p:cNvSpPr txBox="1"/>
          <p:nvPr/>
        </p:nvSpPr>
        <p:spPr>
          <a:xfrm>
            <a:off x="3819272" y="247064"/>
            <a:ext cx="492699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Amare Kids</a:t>
            </a:r>
          </a:p>
        </p:txBody>
      </p:sp>
      <p:sp>
        <p:nvSpPr>
          <p:cNvPr id="20" name="TextBox 19"/>
          <p:cNvSpPr txBox="1"/>
          <p:nvPr/>
        </p:nvSpPr>
        <p:spPr>
          <a:xfrm>
            <a:off x="3819272" y="249878"/>
            <a:ext cx="5160605" cy="1015663"/>
          </a:xfrm>
          <a:prstGeom prst="rect">
            <a:avLst/>
          </a:prstGeom>
          <a:noFill/>
        </p:spPr>
        <p:txBody>
          <a:bodyPr wrap="square" rtlCol="0">
            <a:spAutoFit/>
          </a:bodyPr>
          <a:lstStyle/>
          <a:p>
            <a:r>
              <a:rPr lang="en-US" sz="6000" dirty="0">
                <a:solidFill>
                  <a:srgbClr val="002060"/>
                </a:solidFill>
                <a:latin typeface="Verdana" charset="0"/>
                <a:ea typeface="Verdana" charset="0"/>
                <a:cs typeface="Verdana" charset="0"/>
              </a:rPr>
              <a:t>GBX Foods</a:t>
            </a:r>
          </a:p>
        </p:txBody>
      </p:sp>
      <p:sp>
        <p:nvSpPr>
          <p:cNvPr id="21" name="TextBox 20">
            <a:extLst>
              <a:ext uri="{FF2B5EF4-FFF2-40B4-BE49-F238E27FC236}">
                <a16:creationId xmlns:a16="http://schemas.microsoft.com/office/drawing/2014/main" id="{5CA425EA-516D-4CF1-896C-AB6B8848C4EE}"/>
              </a:ext>
            </a:extLst>
          </p:cNvPr>
          <p:cNvSpPr txBox="1"/>
          <p:nvPr/>
        </p:nvSpPr>
        <p:spPr>
          <a:xfrm>
            <a:off x="9553660" y="414908"/>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5CA425EA-516D-4CF1-896C-AB6B8848C4EE}"/>
              </a:ext>
            </a:extLst>
          </p:cNvPr>
          <p:cNvSpPr txBox="1"/>
          <p:nvPr/>
        </p:nvSpPr>
        <p:spPr>
          <a:xfrm>
            <a:off x="9150295" y="351512"/>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3" name="TextBox 22">
            <a:extLst>
              <a:ext uri="{FF2B5EF4-FFF2-40B4-BE49-F238E27FC236}">
                <a16:creationId xmlns:a16="http://schemas.microsoft.com/office/drawing/2014/main" id="{5CA425EA-516D-4CF1-896C-AB6B8848C4EE}"/>
              </a:ext>
            </a:extLst>
          </p:cNvPr>
          <p:cNvSpPr txBox="1"/>
          <p:nvPr/>
        </p:nvSpPr>
        <p:spPr>
          <a:xfrm>
            <a:off x="8210543" y="309270"/>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
        <p:nvSpPr>
          <p:cNvPr id="24" name="TextBox 23">
            <a:extLst>
              <a:ext uri="{FF2B5EF4-FFF2-40B4-BE49-F238E27FC236}">
                <a16:creationId xmlns:a16="http://schemas.microsoft.com/office/drawing/2014/main" id="{5CA425EA-516D-4CF1-896C-AB6B8848C4EE}"/>
              </a:ext>
            </a:extLst>
          </p:cNvPr>
          <p:cNvSpPr txBox="1"/>
          <p:nvPr/>
        </p:nvSpPr>
        <p:spPr>
          <a:xfrm>
            <a:off x="7993985" y="408893"/>
            <a:ext cx="535724" cy="523220"/>
          </a:xfrm>
          <a:prstGeom prst="rect">
            <a:avLst/>
          </a:prstGeom>
          <a:noFill/>
        </p:spPr>
        <p:txBody>
          <a:bodyPr wrap="non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5276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3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49B935E-977D-3E4D-AE7A-B66ADD979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63" y="743053"/>
            <a:ext cx="5598283" cy="5581547"/>
          </a:xfrm>
          <a:prstGeom prst="rect">
            <a:avLst/>
          </a:prstGeom>
        </p:spPr>
      </p:pic>
      <p:sp>
        <p:nvSpPr>
          <p:cNvPr id="8" name="Text Placeholder 2">
            <a:extLst>
              <a:ext uri="{FF2B5EF4-FFF2-40B4-BE49-F238E27FC236}">
                <a16:creationId xmlns:a16="http://schemas.microsoft.com/office/drawing/2014/main" id="{BC7B7F8A-FF4E-48C2-8D1D-40A585D700D0}"/>
              </a:ext>
            </a:extLst>
          </p:cNvPr>
          <p:cNvSpPr>
            <a:spLocks noGrp="1"/>
          </p:cNvSpPr>
          <p:nvPr>
            <p:ph type="body" sz="quarter" idx="11"/>
          </p:nvPr>
        </p:nvSpPr>
        <p:spPr>
          <a:xfrm>
            <a:off x="838200" y="2500073"/>
            <a:ext cx="4991739" cy="3015142"/>
          </a:xfrm>
        </p:spPr>
        <p:txBody>
          <a:bodyPr>
            <a:noAutofit/>
          </a:bodyPr>
          <a:lstStyle/>
          <a:p>
            <a:pPr marL="0" indent="0">
              <a:buNone/>
            </a:pPr>
            <a:r>
              <a:rPr lang="en-US" sz="3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t>
            </a:r>
            <a:r>
              <a:rPr lang="en-US" sz="3200" b="1" dirty="0">
                <a:solidFill>
                  <a:srgbClr val="660066"/>
                </a:solidFill>
                <a:latin typeface="Verdana" panose="020B0604030504040204" pitchFamily="34" charset="0"/>
                <a:ea typeface="Verdana" panose="020B0604030504040204" pitchFamily="34" charset="0"/>
                <a:cs typeface="Verdana" panose="020B0604030504040204" pitchFamily="34" charset="0"/>
              </a:rPr>
              <a:t>SECOND &amp; THIRD BRAINS in our gut and heart!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88DC19D-4C36-1B4E-A8CD-EDDCC39D3633}"/>
                  </a:ext>
                </a:extLst>
              </p14:cNvPr>
              <p14:cNvContentPartPr/>
              <p14:nvPr/>
            </p14:nvContentPartPr>
            <p14:xfrm>
              <a:off x="6394755" y="6240282"/>
              <a:ext cx="94680" cy="41400"/>
            </p14:xfrm>
          </p:contentPart>
        </mc:Choice>
        <mc:Fallback xmlns="">
          <p:pic>
            <p:nvPicPr>
              <p:cNvPr id="11" name="Ink 10">
                <a:extLst>
                  <a:ext uri="{FF2B5EF4-FFF2-40B4-BE49-F238E27FC236}">
                    <a16:creationId xmlns:a16="http://schemas.microsoft.com/office/drawing/2014/main" id="{D88DC19D-4C36-1B4E-A8CD-EDDCC39D3633}"/>
                  </a:ext>
                </a:extLst>
              </p:cNvPr>
              <p:cNvPicPr/>
              <p:nvPr/>
            </p:nvPicPr>
            <p:blipFill>
              <a:blip r:embed="rId5"/>
              <a:stretch>
                <a:fillRect/>
              </a:stretch>
            </p:blipFill>
            <p:spPr>
              <a:xfrm>
                <a:off x="6376755" y="6222282"/>
                <a:ext cx="1303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374D01B-3C9D-BC4B-974D-D1DB041876DC}"/>
                  </a:ext>
                </a:extLst>
              </p14:cNvPr>
              <p14:cNvContentPartPr/>
              <p14:nvPr/>
            </p14:nvContentPartPr>
            <p14:xfrm>
              <a:off x="3266163" y="6240282"/>
              <a:ext cx="360" cy="360"/>
            </p14:xfrm>
          </p:contentPart>
        </mc:Choice>
        <mc:Fallback xmlns="">
          <p:pic>
            <p:nvPicPr>
              <p:cNvPr id="12" name="Ink 11">
                <a:extLst>
                  <a:ext uri="{FF2B5EF4-FFF2-40B4-BE49-F238E27FC236}">
                    <a16:creationId xmlns:a16="http://schemas.microsoft.com/office/drawing/2014/main" id="{2374D01B-3C9D-BC4B-974D-D1DB041876DC}"/>
                  </a:ext>
                </a:extLst>
              </p:cNvPr>
              <p:cNvPicPr/>
              <p:nvPr/>
            </p:nvPicPr>
            <p:blipFill>
              <a:blip r:embed="rId7"/>
              <a:stretch>
                <a:fillRect/>
              </a:stretch>
            </p:blipFill>
            <p:spPr>
              <a:xfrm>
                <a:off x="3248523" y="6222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45002B-E53B-AB40-827A-33191FA0765E}"/>
                  </a:ext>
                </a:extLst>
              </p14:cNvPr>
              <p14:cNvContentPartPr/>
              <p14:nvPr/>
            </p14:nvContentPartPr>
            <p14:xfrm>
              <a:off x="6282243" y="6031842"/>
              <a:ext cx="263520" cy="385200"/>
            </p14:xfrm>
          </p:contentPart>
        </mc:Choice>
        <mc:Fallback xmlns="">
          <p:pic>
            <p:nvPicPr>
              <p:cNvPr id="13" name="Ink 12">
                <a:extLst>
                  <a:ext uri="{FF2B5EF4-FFF2-40B4-BE49-F238E27FC236}">
                    <a16:creationId xmlns:a16="http://schemas.microsoft.com/office/drawing/2014/main" id="{0C45002B-E53B-AB40-827A-33191FA0765E}"/>
                  </a:ext>
                </a:extLst>
              </p:cNvPr>
              <p:cNvPicPr/>
              <p:nvPr/>
            </p:nvPicPr>
            <p:blipFill>
              <a:blip r:embed="rId9"/>
              <a:stretch>
                <a:fillRect/>
              </a:stretch>
            </p:blipFill>
            <p:spPr>
              <a:xfrm>
                <a:off x="6264603" y="6013842"/>
                <a:ext cx="299160" cy="420840"/>
              </a:xfrm>
              <a:prstGeom prst="rect">
                <a:avLst/>
              </a:prstGeom>
            </p:spPr>
          </p:pic>
        </mc:Fallback>
      </mc:AlternateContent>
      <p:sp>
        <p:nvSpPr>
          <p:cNvPr id="14" name="TextBox 13">
            <a:extLst>
              <a:ext uri="{FF2B5EF4-FFF2-40B4-BE49-F238E27FC236}">
                <a16:creationId xmlns:a16="http://schemas.microsoft.com/office/drawing/2014/main" id="{41E80B00-54FF-1243-BB6B-31788A9AEC12}"/>
              </a:ext>
            </a:extLst>
          </p:cNvPr>
          <p:cNvSpPr txBox="1"/>
          <p:nvPr/>
        </p:nvSpPr>
        <p:spPr>
          <a:xfrm>
            <a:off x="838200" y="440958"/>
            <a:ext cx="9283995" cy="1138773"/>
          </a:xfrm>
          <a:prstGeom prst="rect">
            <a:avLst/>
          </a:prstGeom>
          <a:noFill/>
        </p:spPr>
        <p:txBody>
          <a:bodyPr wrap="square" rtlCol="0">
            <a:spAutoFit/>
          </a:bodyPr>
          <a:lstStyle/>
          <a:p>
            <a:r>
              <a:rPr lang="en-US" sz="2400" b="1" dirty="0">
                <a:solidFill>
                  <a:srgbClr val="67478D"/>
                </a:solidFill>
                <a:latin typeface="Verdana" panose="020B0604030504040204" pitchFamily="34" charset="0"/>
                <a:ea typeface="Verdana" panose="020B0604030504040204" pitchFamily="34" charset="0"/>
                <a:cs typeface="Verdana" panose="020B0604030504040204" pitchFamily="34" charset="0"/>
              </a:rPr>
              <a:t>Targeting Mental Wellness Through the</a:t>
            </a:r>
            <a:br>
              <a:rPr lang="en-US" sz="2800" b="1" dirty="0">
                <a:latin typeface="Verdana" panose="020B0604030504040204" pitchFamily="34" charset="0"/>
                <a:ea typeface="Verdana" panose="020B0604030504040204" pitchFamily="34" charset="0"/>
                <a:cs typeface="Verdana" panose="020B0604030504040204" pitchFamily="34" charset="0"/>
              </a:rPr>
            </a:br>
            <a:r>
              <a:rPr lang="en-US" sz="4400" b="1" dirty="0">
                <a:solidFill>
                  <a:srgbClr val="3F2A56"/>
                </a:solidFill>
                <a:latin typeface="Verdana" panose="020B0604030504040204" pitchFamily="34" charset="0"/>
                <a:ea typeface="Verdana" panose="020B0604030504040204" pitchFamily="34" charset="0"/>
                <a:cs typeface="Verdana" panose="020B0604030504040204" pitchFamily="34" charset="0"/>
              </a:rPr>
              <a:t>BODY’S THREE BRAINS</a:t>
            </a:r>
          </a:p>
        </p:txBody>
      </p:sp>
    </p:spTree>
    <p:extLst>
      <p:ext uri="{BB962C8B-B14F-4D97-AF65-F5344CB8AC3E}">
        <p14:creationId xmlns:p14="http://schemas.microsoft.com/office/powerpoint/2010/main" val="22772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131991" cy="1138773"/>
          </a:xfrm>
          <a:prstGeom prst="rect">
            <a:avLst/>
          </a:prstGeom>
          <a:noFill/>
        </p:spPr>
        <p:txBody>
          <a:bodyPr wrap="square" rtlCol="0">
            <a:spAutoFit/>
          </a:bodyPr>
          <a:lstStyle/>
          <a:p>
            <a:r>
              <a:rPr lang="en-US" sz="3200" b="1" dirty="0">
                <a:solidFill>
                  <a:srgbClr val="67478D"/>
                </a:solidFill>
                <a:latin typeface="Verdana" panose="020B0604030504040204" pitchFamily="34" charset="0"/>
                <a:ea typeface="Verdana" panose="020B0604030504040204" pitchFamily="34" charset="0"/>
                <a:cs typeface="Verdana" panose="020B0604030504040204" pitchFamily="34" charset="0"/>
              </a:rPr>
              <a:t>The</a:t>
            </a:r>
            <a:br>
              <a:rPr lang="en-US" b="1" dirty="0">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GUT-BRAIN-HEART AXIS</a:t>
            </a:r>
            <a:endPar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838200" y="2003425"/>
            <a:ext cx="6575322" cy="4303107"/>
          </a:xfrm>
        </p:spPr>
        <p:txBody>
          <a:bodyPr>
            <a:normAutofit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3087329"/>
            <a:ext cx="0" cy="278667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37389" y="3087329"/>
            <a:ext cx="67520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38199" y="1853262"/>
            <a:ext cx="6575322"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heart and brain</a:t>
            </a:r>
            <a:r>
              <a:rPr lang="en-US" dirty="0">
                <a:latin typeface="Verdana" panose="020B0604030504040204" pitchFamily="34" charset="0"/>
                <a:ea typeface="Verdana" panose="020B0604030504040204" pitchFamily="34" charset="0"/>
                <a:cs typeface="Verdana" panose="020B0604030504040204" pitchFamily="34" charset="0"/>
              </a:rPr>
              <a:t> are also closely connected via the heart-brain axis.</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spTree>
    <p:extLst>
      <p:ext uri="{BB962C8B-B14F-4D97-AF65-F5344CB8AC3E}">
        <p14:creationId xmlns:p14="http://schemas.microsoft.com/office/powerpoint/2010/main" val="37453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nch of items that are on display&#10;&#10;Description automatically generated">
            <a:extLst>
              <a:ext uri="{FF2B5EF4-FFF2-40B4-BE49-F238E27FC236}">
                <a16:creationId xmlns:a16="http://schemas.microsoft.com/office/drawing/2014/main" id="{399D5D76-2324-914E-B59E-44755134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99" y="-141556"/>
            <a:ext cx="10272401" cy="6858000"/>
          </a:xfrm>
          <a:prstGeom prst="rect">
            <a:avLst/>
          </a:prstGeom>
        </p:spPr>
      </p:pic>
      <p:sp>
        <p:nvSpPr>
          <p:cNvPr id="2" name="Title 1">
            <a:extLst>
              <a:ext uri="{FF2B5EF4-FFF2-40B4-BE49-F238E27FC236}">
                <a16:creationId xmlns:a16="http://schemas.microsoft.com/office/drawing/2014/main" id="{FD01DD58-D821-A04E-9612-4FE0C6F5031C}"/>
              </a:ext>
            </a:extLst>
          </p:cNvPr>
          <p:cNvSpPr>
            <a:spLocks noGrp="1"/>
          </p:cNvSpPr>
          <p:nvPr>
            <p:ph type="title"/>
          </p:nvPr>
        </p:nvSpPr>
        <p:spPr>
          <a:xfrm>
            <a:off x="2782747" y="365123"/>
            <a:ext cx="9197050" cy="1325563"/>
          </a:xfrm>
        </p:spPr>
        <p:txBody>
          <a:bodyPr>
            <a:noAutofit/>
          </a:bodyPr>
          <a:lstStyle/>
          <a:p>
            <a:r>
              <a:rPr lang="en-US" sz="4000" b="1" dirty="0">
                <a:solidFill>
                  <a:srgbClr val="3F2A56"/>
                </a:solidFill>
                <a:latin typeface="Verdana" charset="0"/>
                <a:ea typeface="Verdana" charset="0"/>
                <a:cs typeface="Verdana" charset="0"/>
              </a:rPr>
              <a:t>AMARE IS THE ONLY COMPANY DOING WHAT WE’RE DOING!</a:t>
            </a:r>
          </a:p>
        </p:txBody>
      </p:sp>
      <p:grpSp>
        <p:nvGrpSpPr>
          <p:cNvPr id="4" name="Group 3"/>
          <p:cNvGrpSpPr/>
          <p:nvPr/>
        </p:nvGrpSpPr>
        <p:grpSpPr>
          <a:xfrm>
            <a:off x="959799" y="219537"/>
            <a:ext cx="1669667" cy="1616734"/>
            <a:chOff x="148435" y="1259635"/>
            <a:chExt cx="2660232" cy="2194763"/>
          </a:xfrm>
        </p:grpSpPr>
        <p:sp>
          <p:nvSpPr>
            <p:cNvPr id="5" name="Oval 4"/>
            <p:cNvSpPr/>
            <p:nvPr/>
          </p:nvSpPr>
          <p:spPr>
            <a:xfrm>
              <a:off x="148435" y="1259635"/>
              <a:ext cx="2660232" cy="2194763"/>
            </a:xfrm>
            <a:prstGeom prst="ellipse">
              <a:avLst/>
            </a:prstGeom>
            <a:blipFill rotWithShape="1">
              <a:blip r:embed="rId4" cstate="email">
                <a:extLst>
                  <a:ext uri="{28A0092B-C50C-407E-A947-70E740481C1C}">
                    <a14:useLocalDpi xmlns:a14="http://schemas.microsoft.com/office/drawing/2010/main"/>
                  </a:ext>
                </a:extLst>
              </a:blip>
              <a:stretch>
                <a:fillRect/>
              </a:stretch>
            </a:blip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600">
                <a:solidFill>
                  <a:prstClr val="white"/>
                </a:solidFill>
              </a:endParaRPr>
            </a:p>
          </p:txBody>
        </p:sp>
        <p:sp>
          <p:nvSpPr>
            <p:cNvPr id="6" name="TextBox 5"/>
            <p:cNvSpPr txBox="1"/>
            <p:nvPr/>
          </p:nvSpPr>
          <p:spPr>
            <a:xfrm>
              <a:off x="181428" y="1918309"/>
              <a:ext cx="2594243" cy="877413"/>
            </a:xfrm>
            <a:prstGeom prst="rect">
              <a:avLst/>
            </a:prstGeom>
            <a:noFill/>
          </p:spPr>
          <p:txBody>
            <a:bodyPr wrap="square" rtlCol="0">
              <a:spAutoFit/>
            </a:bodyPr>
            <a:lstStyle/>
            <a:p>
              <a:pPr algn="ctr" defTabSz="609585"/>
              <a:r>
                <a:rPr lang="en-US" b="1" dirty="0">
                  <a:solidFill>
                    <a:srgbClr val="604A7B"/>
                  </a:solidFill>
                  <a:latin typeface="Verdana" charset="0"/>
                  <a:ea typeface="Verdana" charset="0"/>
                  <a:cs typeface="Verdana" charset="0"/>
                </a:rPr>
                <a:t>UNIQUE PRODUCTS</a:t>
              </a:r>
            </a:p>
          </p:txBody>
        </p:sp>
      </p:grpSp>
      <p:pic>
        <p:nvPicPr>
          <p:cNvPr id="8" name="Picture 7">
            <a:extLst>
              <a:ext uri="{FF2B5EF4-FFF2-40B4-BE49-F238E27FC236}">
                <a16:creationId xmlns:a16="http://schemas.microsoft.com/office/drawing/2014/main" id="{CB375118-8C95-294A-A67E-E66B5E26193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680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3F2A56">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114" y="334755"/>
            <a:ext cx="2695575" cy="923925"/>
          </a:xfrm>
          <a:prstGeom prst="rect">
            <a:avLst/>
          </a:prstGeom>
        </p:spPr>
      </p:pic>
      <p:sp>
        <p:nvSpPr>
          <p:cNvPr id="14" name="TextBox 13">
            <a:extLst>
              <a:ext uri="{FF2B5EF4-FFF2-40B4-BE49-F238E27FC236}">
                <a16:creationId xmlns:a16="http://schemas.microsoft.com/office/drawing/2014/main" id="{0C5110CD-6AD1-4B7F-9179-2C49AACC4FA4}"/>
              </a:ext>
            </a:extLst>
          </p:cNvPr>
          <p:cNvSpPr txBox="1"/>
          <p:nvPr/>
        </p:nvSpPr>
        <p:spPr>
          <a:xfrm>
            <a:off x="9466744" y="1426879"/>
            <a:ext cx="364202" cy="30777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434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2899521"/>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pic>
        <p:nvPicPr>
          <p:cNvPr id="20" name="Picture 19">
            <a:extLst>
              <a:ext uri="{FF2B5EF4-FFF2-40B4-BE49-F238E27FC236}">
                <a16:creationId xmlns:a16="http://schemas.microsoft.com/office/drawing/2014/main" id="{C9101CB9-77B0-4431-9021-0E55E024A7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8900" y="350945"/>
            <a:ext cx="4206240" cy="2103120"/>
          </a:xfrm>
          <a:prstGeom prst="rect">
            <a:avLst/>
          </a:prstGeom>
        </p:spPr>
      </p:pic>
      <p:sp>
        <p:nvSpPr>
          <p:cNvPr id="15" name="Rectangle: Rounded Corners 4">
            <a:extLst>
              <a:ext uri="{FF2B5EF4-FFF2-40B4-BE49-F238E27FC236}">
                <a16:creationId xmlns:a16="http://schemas.microsoft.com/office/drawing/2014/main" id="{757EFB3A-ED39-E640-AB49-A827916DF2A8}"/>
              </a:ext>
            </a:extLst>
          </p:cNvPr>
          <p:cNvSpPr/>
          <p:nvPr/>
        </p:nvSpPr>
        <p:spPr>
          <a:xfrm>
            <a:off x="1201356" y="5637768"/>
            <a:ext cx="4261331" cy="369332"/>
          </a:xfrm>
          <a:prstGeom prst="roundRect">
            <a:avLst/>
          </a:prstGeom>
          <a:solidFill>
            <a:srgbClr val="9B5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2A56"/>
              </a:solidFill>
            </a:endParaRPr>
          </a:p>
        </p:txBody>
      </p:sp>
      <p:sp>
        <p:nvSpPr>
          <p:cNvPr id="17" name="TextBox 16">
            <a:extLst>
              <a:ext uri="{FF2B5EF4-FFF2-40B4-BE49-F238E27FC236}">
                <a16:creationId xmlns:a16="http://schemas.microsoft.com/office/drawing/2014/main" id="{A6629914-9AAC-4440-99BB-04ED8AF2F206}"/>
              </a:ext>
            </a:extLst>
          </p:cNvPr>
          <p:cNvSpPr txBox="1"/>
          <p:nvPr/>
        </p:nvSpPr>
        <p:spPr>
          <a:xfrm>
            <a:off x="1337544" y="5637768"/>
            <a:ext cx="3988953" cy="369332"/>
          </a:xfrm>
          <a:prstGeom prst="rect">
            <a:avLst/>
          </a:prstGeom>
          <a:noFill/>
        </p:spPr>
        <p:txBody>
          <a:bodyPr wrap="square" rtlCol="0">
            <a:spAutoFit/>
          </a:bodyPr>
          <a:lstStyle/>
          <a:p>
            <a:pPr algn="ctr"/>
            <a:r>
              <a:rPr lang="en-US" b="1" dirty="0">
                <a:solidFill>
                  <a:schemeClr val="bg1"/>
                </a:solidFill>
                <a:latin typeface="Verdana" panose="020B0604030504040204" pitchFamily="34" charset="0"/>
                <a:ea typeface="Verdana" panose="020B0604030504040204" pitchFamily="34" charset="0"/>
              </a:rPr>
              <a:t>SUGAR FREE</a:t>
            </a:r>
          </a:p>
        </p:txBody>
      </p:sp>
      <p:sp>
        <p:nvSpPr>
          <p:cNvPr id="2" name="TextBox 1">
            <a:extLst>
              <a:ext uri="{FF2B5EF4-FFF2-40B4-BE49-F238E27FC236}">
                <a16:creationId xmlns:a16="http://schemas.microsoft.com/office/drawing/2014/main" id="{9DDE5BBB-CCAB-ED46-9A7B-176FA911785E}"/>
              </a:ext>
            </a:extLst>
          </p:cNvPr>
          <p:cNvSpPr txBox="1"/>
          <p:nvPr/>
        </p:nvSpPr>
        <p:spPr>
          <a:xfrm>
            <a:off x="1201356" y="5329991"/>
            <a:ext cx="4233784"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Also available in</a:t>
            </a:r>
          </a:p>
        </p:txBody>
      </p:sp>
    </p:spTree>
    <p:extLst>
      <p:ext uri="{BB962C8B-B14F-4D97-AF65-F5344CB8AC3E}">
        <p14:creationId xmlns:p14="http://schemas.microsoft.com/office/powerpoint/2010/main" val="36613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3273</TotalTime>
  <Words>4549</Words>
  <Application>Microsoft Macintosh PowerPoint</Application>
  <PresentationFormat>Widescreen</PresentationFormat>
  <Paragraphs>444</Paragraphs>
  <Slides>43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Verdana</vt:lpstr>
      <vt:lpstr>Office Theme</vt:lpstr>
      <vt:lpstr>The Mental Wellness Company®</vt:lpstr>
      <vt:lpstr>PowerPoint Presentation</vt:lpstr>
      <vt:lpstr>What is Mental Wellness?</vt:lpstr>
      <vt:lpstr>The Mental Wellness Continuum </vt:lpstr>
      <vt:lpstr>PowerPoint Presentation</vt:lpstr>
      <vt:lpstr>PowerPoint Presentation</vt:lpstr>
      <vt:lpstr>AMARE IS THE ONLY COMPANY DOING WHAT WE’RE DOING!</vt:lpstr>
      <vt:lpstr>PowerPoint Presentation</vt:lpstr>
      <vt:lpstr>PowerPoint Presentation</vt:lpstr>
      <vt:lpstr>PowerPoint Presentation</vt:lpstr>
      <vt:lpstr>PowerPoint Presentation</vt:lpstr>
      <vt:lpstr>GBX+ Proprietary Blend… Patent Pending and Exclusive to Amare</vt:lpstr>
      <vt:lpstr>PowerPoint Presentation</vt:lpstr>
      <vt:lpstr>PowerPoint Presentation</vt:lpstr>
      <vt:lpstr>PowerPoint Presentation</vt:lpstr>
      <vt:lpstr>PowerPoint Presentation</vt:lpstr>
      <vt:lpstr>     CLINICAL STUDY</vt:lpstr>
      <vt:lpstr>Why is FundaMentals Different?</vt:lpstr>
      <vt:lpstr>MENTABIOTICS KEY INGREDIENTS</vt:lpstr>
      <vt:lpstr>MENTAFOCUS KEY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Sleep+ Different?</vt:lpstr>
      <vt:lpstr>PowerPoint Presentation</vt:lpstr>
      <vt:lpstr>GBX SUPERFOOD KEY INGREDIENTS:</vt:lpstr>
      <vt:lpstr>PowerPoint Presentation</vt:lpstr>
      <vt:lpstr>PowerPoint Presentation</vt:lpstr>
      <vt:lpstr>PowerPoint Presentation</vt:lpstr>
      <vt:lpstr>PowerPoint Presentation</vt:lpstr>
      <vt:lpstr>Kids Mood+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Mental Wellness Company®</dc:title>
  <dc:creator>Mike Brown</dc:creator>
  <cp:lastModifiedBy>Shawn Talbott</cp:lastModifiedBy>
  <cp:revision>56</cp:revision>
  <dcterms:created xsi:type="dcterms:W3CDTF">2019-09-09T23:52:39Z</dcterms:created>
  <dcterms:modified xsi:type="dcterms:W3CDTF">2020-03-18T00:47:13Z</dcterms:modified>
</cp:coreProperties>
</file>