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56" r:id="rId2"/>
    <p:sldId id="866" r:id="rId3"/>
    <p:sldId id="261" r:id="rId4"/>
    <p:sldId id="884" r:id="rId5"/>
    <p:sldId id="869" r:id="rId6"/>
    <p:sldId id="768" r:id="rId7"/>
    <p:sldId id="764" r:id="rId8"/>
    <p:sldId id="757" r:id="rId9"/>
    <p:sldId id="597" r:id="rId10"/>
    <p:sldId id="667" r:id="rId11"/>
    <p:sldId id="870" r:id="rId12"/>
    <p:sldId id="602" r:id="rId13"/>
    <p:sldId id="872" r:id="rId14"/>
    <p:sldId id="336" r:id="rId15"/>
    <p:sldId id="765" r:id="rId16"/>
    <p:sldId id="882" r:id="rId17"/>
    <p:sldId id="672" r:id="rId18"/>
    <p:sldId id="396" r:id="rId19"/>
    <p:sldId id="340" r:id="rId20"/>
    <p:sldId id="848" r:id="rId21"/>
    <p:sldId id="849" r:id="rId22"/>
    <p:sldId id="900" r:id="rId23"/>
    <p:sldId id="901" r:id="rId24"/>
    <p:sldId id="347" r:id="rId25"/>
    <p:sldId id="670" r:id="rId26"/>
    <p:sldId id="671" r:id="rId27"/>
    <p:sldId id="873" r:id="rId28"/>
    <p:sldId id="362" r:id="rId29"/>
    <p:sldId id="432" r:id="rId30"/>
    <p:sldId id="850" r:id="rId31"/>
    <p:sldId id="899" r:id="rId32"/>
    <p:sldId id="902" r:id="rId33"/>
    <p:sldId id="319" r:id="rId34"/>
    <p:sldId id="772" r:id="rId35"/>
    <p:sldId id="886" r:id="rId36"/>
    <p:sldId id="894" r:id="rId37"/>
    <p:sldId id="895" r:id="rId38"/>
    <p:sldId id="857" r:id="rId39"/>
    <p:sldId id="855" r:id="rId40"/>
    <p:sldId id="633" r:id="rId41"/>
    <p:sldId id="26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2A56"/>
    <a:srgbClr val="674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1" autoAdjust="0"/>
    <p:restoredTop sz="75754"/>
  </p:normalViewPr>
  <p:slideViewPr>
    <p:cSldViewPr snapToGrid="0">
      <p:cViewPr varScale="1">
        <p:scale>
          <a:sx n="113" d="100"/>
          <a:sy n="113" d="100"/>
        </p:scale>
        <p:origin x="1280" y="176"/>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A3EFC9-026D-479C-99BC-91E2CC7554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3C5BB7-2E6C-47BC-A2C3-E75B04F196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67F8E6-6991-43F6-BF87-D3029198A34E}" type="datetimeFigureOut">
              <a:rPr lang="en-US" smtClean="0"/>
              <a:t>2/22/20</a:t>
            </a:fld>
            <a:endParaRPr lang="en-US"/>
          </a:p>
        </p:txBody>
      </p:sp>
      <p:sp>
        <p:nvSpPr>
          <p:cNvPr id="4" name="Footer Placeholder 3">
            <a:extLst>
              <a:ext uri="{FF2B5EF4-FFF2-40B4-BE49-F238E27FC236}">
                <a16:creationId xmlns:a16="http://schemas.microsoft.com/office/drawing/2014/main" id="{5C895CD5-7195-441B-9E69-2B248AABC1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7EEB30-47A1-4B69-B24F-F2D2ADDAA4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C1B343-5332-4E0B-936E-B27CE9A9AAE7}" type="slidenum">
              <a:rPr lang="en-US" smtClean="0"/>
              <a:t>‹#›</a:t>
            </a:fld>
            <a:endParaRPr lang="en-US"/>
          </a:p>
        </p:txBody>
      </p:sp>
    </p:spTree>
    <p:extLst>
      <p:ext uri="{BB962C8B-B14F-4D97-AF65-F5344CB8AC3E}">
        <p14:creationId xmlns:p14="http://schemas.microsoft.com/office/powerpoint/2010/main" val="132836232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9T20:04:25.499"/>
    </inkml:context>
    <inkml:brush xml:id="br0">
      <inkml:brushProperty name="width" value="0.1" units="cm"/>
      <inkml:brushProperty name="height" value="0.1" units="cm"/>
      <inkml:brushProperty name="color" value="#FFFFFF"/>
    </inkml:brush>
  </inkml:definitions>
  <inkml:trace contextRef="#ctx0" brushRef="#br0">0 115 24575,'62'-26'0,"0"1"0,-11 12 0,-8-12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9T20:04:25.716"/>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9T20:04:33.593"/>
    </inkml:context>
    <inkml:brush xml:id="br0">
      <inkml:brushProperty name="width" value="0.1" units="cm"/>
      <inkml:brushProperty name="height" value="0.1" units="cm"/>
      <inkml:brushProperty name="color" value="#FFFFFF"/>
    </inkml:brush>
  </inkml:definitions>
  <inkml:trace contextRef="#ctx0" brushRef="#br0">193 0 24575,'20'38'0,"-10"0"0,-1 0 0,-2-10 0,-5-2 0,5-10 0,-7 0 0,9 10 0,0-7 0,1 6 0,-2 1 0,0 2 0,-6 10 0,7 0 0,-9 0 0,0-10 0,7-2 0,-5-10 0,5-24 0,-7 4 0,9-32 0,-7 17 0,14 1 0,-15 39 0,7 46 0,-8 20-406,0-30 0,0 0 406,0 40 0,0 1 0,0-28 0,0-5 0,0-37 0,0-39 0,-10-18 0,-3-50 0,-9 10 0,0-10 812,1 26-812,1 3 0,2 21 0,8 3 0,-4 10 0,5 7 0,0 18 0,2 12 0,0 8 0,5 6 0,-5-16 0,7 6 0,0-8 0,0-1 0,8-24 0,14-18 0,20-18 0,13-9 0,10 20 0,-12-6 0,-3 25 0,-28-10 0,-5 51 0,-17-10 0,0 32 0,0-11 0,-10 12 0,-1-9 0,-8-1 0,1-4 0,8-18 0,31 1 0,15-12 0,17 1 0,-3-6 0,-72 7 0,-32-21 0,-1 10 0,-8 1-555,-4-5 1,-1 0 554,8 0 0,2 1 0,-30 2 0,34-8 0,64 2 0,19 6 0,51-17 0,-12 17 0,26-19 0,-37 11 0,7-2 0,-35 4 1109,-3 9-1109,-17-7 0,-2-2 0,-50-11 0,3 10 0,-39-10 0,26 9 0,13-1 0,50-6 0,34 15 0,24-6 0,12 9 0,-27 0 0,-13 0 0,-64 0 0,-23-11 0,-50-3 0,14 1 0,4 2 0,26 11 0,49 0 0,23 0 0,34 0 0,-3 0 0,-21 0 0,-3 0 0,-10 0 0,1 0 0,9 0 0,2 0 0,10 0 0,12 0 0,-18 7 0,15-5 0,-28 5 0,7-7 0,-9 7 0,-1-5 0,-7 12 0,-2-5 0,1 7 0,-7 1 0,7 8 0,-8-6 0,-9 16 0,0-16 0,-8 7 0,8-10 0,-6-7 0,-3-2 0,-1-7 0,-7 0 0,10 0 0,0-7 0,-10-4 0,-14-17 0,-13-5 0,0-8 0,13 10 0,5-4 0,23 16 0,-12 0 0,23 5 0,-7-5 0,8 0 0,0-17 0,0 18 0,0-18 0,0 17 0,0-17 0,0 18 0,0-18 0,0 17 0,0-7 0,8 10 0,-6-1 0,5 51 0,-7 13 0,9 36 0,2-16 0,18-17 0,-7 0 0,15-18 0,-7 16 0,-1-28 0,-3-2 0,-10-10 0,-7-1 0,-28-43 0,-4 17 0,-8-30 0,15 23 0,16 10 0,-8 7 0,7-6 0,-7 6 0,25 0 0,31 23 0,8 11 0,24 20 0,-37-14 0,5-1 0,-28-4 0,6-14 0,-15 12 0,-36-54 0,-16-4 0,-19-35 0,6 20 0,14 1 0,2 19 0,10 8 0,9-4 0,41 24 0,-7-14 0,44 4 0,-27 1 0,30-9 0,-21 16 0,9-6 0,-29 1 0,3 6 0,-14-5 0,-18 16 0,-6 1 0,-36 10 0,9-9 0,-8-2 0,-1-9 0,9 0 0,-9-8 0,12 6 0,10-7 0,9 2 0,5-2 0,5 0 0,0-15 0,-5 19 0,5-19 0,0 5 0,-6 1 0,5-18 0,-6 17 0,-3-17 0,10 18 0,0-8 0,2 9 0,5-9 0,-13-2 0,6-1 0,-2 3 0,21 34 0,3 6 0,21 25 0,4 9 0,3 14 0,-2-10 0,-1-2 0,-7-7 0,-1 5 0,-14-30 0,2 8 0,-2-10 0,1-7 0,-8 5 0,-11-41 0,-20-2 0,-2-36 0,-17 0 0,16-14 0,-6 10 0,9 2 0,11 26 0,2 15 0,42 49 0,-8-5 0,31 48 0,-18-26 0,-14 10 0,1-12 0,-15-10 0,0 8 0,-3-18 0,-7 1 0,0-12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B3C8B9-7DB5-DC46-9054-888905AAED4C}" type="datetimeFigureOut">
              <a:rPr lang="en-US" smtClean="0"/>
              <a:t>2/22/20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22E55-066C-5045-BBC4-2AA57927E975}" type="slidenum">
              <a:rPr lang="en-US" smtClean="0"/>
              <a:t>‹#›</a:t>
            </a:fld>
            <a:endParaRPr lang="en-US"/>
          </a:p>
        </p:txBody>
      </p:sp>
    </p:spTree>
    <p:extLst>
      <p:ext uri="{BB962C8B-B14F-4D97-AF65-F5344CB8AC3E}">
        <p14:creationId xmlns:p14="http://schemas.microsoft.com/office/powerpoint/2010/main" val="761408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bestmoneymoves.com/blog/2019/06/03/5-fast-financial-stress-statistic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We are excited to introduce you to Amare®, The Mental Wellness Company®.</a:t>
            </a:r>
          </a:p>
        </p:txBody>
      </p:sp>
      <p:sp>
        <p:nvSpPr>
          <p:cNvPr id="4" name="Slide Number Placeholder 3"/>
          <p:cNvSpPr>
            <a:spLocks noGrp="1"/>
          </p:cNvSpPr>
          <p:nvPr>
            <p:ph type="sldNum" sz="quarter" idx="5"/>
          </p:nvPr>
        </p:nvSpPr>
        <p:spPr/>
        <p:txBody>
          <a:bodyPr/>
          <a:lstStyle/>
          <a:p>
            <a:fld id="{EBE22E55-066C-5045-BBC4-2AA57927E975}" type="slidenum">
              <a:rPr lang="en-US" smtClean="0"/>
              <a:t>1</a:t>
            </a:fld>
            <a:endParaRPr lang="en-US"/>
          </a:p>
        </p:txBody>
      </p:sp>
    </p:spTree>
    <p:extLst>
      <p:ext uri="{BB962C8B-B14F-4D97-AF65-F5344CB8AC3E}">
        <p14:creationId xmlns:p14="http://schemas.microsoft.com/office/powerpoint/2010/main" val="2245958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World Health Organization calls stress “the health epidemic of the 21st century” with more than 350 million people affected around the world</a:t>
            </a:r>
          </a:p>
          <a:p>
            <a:endParaRPr lang="en-US" b="1" dirty="0"/>
          </a:p>
          <a:p>
            <a:r>
              <a:rPr lang="en-US" b="1" dirty="0"/>
              <a:t>Look at these national publications covering mental health. </a:t>
            </a:r>
          </a:p>
          <a:p>
            <a:endParaRPr lang="en-US" b="1" dirty="0"/>
          </a:p>
          <a:p>
            <a:r>
              <a:rPr lang="en-US" b="1" dirty="0"/>
              <a:t>Mental wellness is becoming the national conversation.</a:t>
            </a:r>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887844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Iconic figures &amp; leaders in our society are opening up about their own mental wellness </a:t>
            </a:r>
            <a:r>
              <a:rPr lang="en-US" b="1" dirty="0" err="1"/>
              <a:t>journies</a:t>
            </a:r>
            <a:r>
              <a:rPr lang="en-US" b="1" dirty="0"/>
              <a:t>. </a:t>
            </a:r>
          </a:p>
          <a:p>
            <a:endParaRPr lang="en-US" b="1" dirty="0"/>
          </a:p>
          <a:p>
            <a:r>
              <a:rPr lang="en-US" b="1" dirty="0"/>
              <a:t>The stigma around mental health is being broken down.</a:t>
            </a:r>
          </a:p>
          <a:p>
            <a:endParaRPr lang="en-US" b="1" dirty="0"/>
          </a:p>
          <a:p>
            <a:r>
              <a:rPr lang="en-US" b="1" dirty="0"/>
              <a:t>Mental wellness is becoming more and more mainstream and encouraged to be talked about.</a:t>
            </a:r>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890546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era science!</a:t>
            </a:r>
          </a:p>
          <a:p>
            <a:endParaRPr lang="en-US" dirty="0"/>
          </a:p>
          <a:p>
            <a:r>
              <a:rPr lang="en-US" dirty="0"/>
              <a:t>Recent scientific discoveries now tell us that we actually have second (our gut) and third (our heart) brains!</a:t>
            </a:r>
          </a:p>
          <a:p>
            <a:endParaRPr lang="en-US" dirty="0"/>
          </a:p>
          <a:p>
            <a:r>
              <a:rPr lang="en-US" dirty="0"/>
              <a:t>Extensive research has been focused on the gut microbiome as a main target to addressing mental wellness issues!</a:t>
            </a:r>
          </a:p>
          <a:p>
            <a:endParaRPr lang="en-US" dirty="0"/>
          </a:p>
          <a:p>
            <a:r>
              <a:rPr lang="en-US" dirty="0"/>
              <a:t>Multiple books on the gut-brain axis, including the most popular one “The Mind-Gut Connection” by </a:t>
            </a:r>
            <a:r>
              <a:rPr lang="en-US" dirty="0" err="1"/>
              <a:t>Emeran</a:t>
            </a:r>
            <a:r>
              <a:rPr lang="en-US" dirty="0"/>
              <a:t> Mayer, who is on Amare’s Scientific Advisory Board and is considered ”the godfather of the gut-brain axis”.</a:t>
            </a:r>
          </a:p>
        </p:txBody>
      </p:sp>
      <p:sp>
        <p:nvSpPr>
          <p:cNvPr id="4" name="Slide Number Placeholder 3"/>
          <p:cNvSpPr>
            <a:spLocks noGrp="1"/>
          </p:cNvSpPr>
          <p:nvPr>
            <p:ph type="sldNum" sz="quarter" idx="10"/>
          </p:nvPr>
        </p:nvSpPr>
        <p:spPr/>
        <p:txBody>
          <a:bodyPr/>
          <a:lstStyle/>
          <a:p>
            <a:fld id="{62EBB34B-1EE1-7046-9BB4-E3528EEDFAE3}" type="slidenum">
              <a:rPr lang="en-US" smtClean="0"/>
              <a:t>12</a:t>
            </a:fld>
            <a:endParaRPr lang="en-US" dirty="0"/>
          </a:p>
        </p:txBody>
      </p:sp>
    </p:spTree>
    <p:extLst>
      <p:ext uri="{BB962C8B-B14F-4D97-AF65-F5344CB8AC3E}">
        <p14:creationId xmlns:p14="http://schemas.microsoft.com/office/powerpoint/2010/main" val="510308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gut microbiome is another national conversation!</a:t>
            </a:r>
          </a:p>
          <a:p>
            <a:endParaRPr lang="en-US" dirty="0"/>
          </a:p>
          <a:p>
            <a:r>
              <a:rPr lang="en-US" dirty="0"/>
              <a:t>Publications upon publications of new scientific studies on this area in major scientific journals.</a:t>
            </a:r>
          </a:p>
        </p:txBody>
      </p:sp>
      <p:sp>
        <p:nvSpPr>
          <p:cNvPr id="4" name="Slide Number Placeholder 3"/>
          <p:cNvSpPr>
            <a:spLocks noGrp="1"/>
          </p:cNvSpPr>
          <p:nvPr>
            <p:ph type="sldNum" sz="quarter" idx="10"/>
          </p:nvPr>
        </p:nvSpPr>
        <p:spPr/>
        <p:txBody>
          <a:bodyPr/>
          <a:lstStyle/>
          <a:p>
            <a:fld id="{62EBB34B-1EE1-7046-9BB4-E3528EEDFAE3}" type="slidenum">
              <a:rPr lang="en-US" smtClean="0"/>
              <a:t>13</a:t>
            </a:fld>
            <a:endParaRPr lang="en-US" dirty="0"/>
          </a:p>
        </p:txBody>
      </p:sp>
    </p:spTree>
    <p:extLst>
      <p:ext uri="{BB962C8B-B14F-4D97-AF65-F5344CB8AC3E}">
        <p14:creationId xmlns:p14="http://schemas.microsoft.com/office/powerpoint/2010/main" val="3382368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gut microbiome communicates with your brain via the gut-brain axis to regulate mood, stress response, immune function, digestive function, weight, and more.</a:t>
            </a:r>
          </a:p>
          <a:p>
            <a:pPr marL="171450" indent="-171450">
              <a:buFontTx/>
              <a:buChar char="-"/>
            </a:pPr>
            <a:r>
              <a:rPr lang="en-US" dirty="0"/>
              <a:t>What we put in our body affects the microbiome, with in turn affects our mind and other crucial bodily systems.</a:t>
            </a:r>
          </a:p>
          <a:p>
            <a:pPr marL="171450" indent="-171450">
              <a:buFontTx/>
              <a:buChar char="-"/>
            </a:pPr>
            <a:r>
              <a:rPr lang="en-US" dirty="0"/>
              <a:t>When your microbiome is in balance, you feel great</a:t>
            </a:r>
          </a:p>
          <a:p>
            <a:pPr marL="171450" indent="-171450">
              <a:buFontTx/>
              <a:buChar char="-"/>
            </a:pPr>
            <a:r>
              <a:rPr lang="en-US" dirty="0"/>
              <a:t>When your microbiome is out of balance, you feel fatigued, sad, tense, hungry, heavy, bloated, confused, stiff, sore…</a:t>
            </a:r>
          </a:p>
          <a:p>
            <a:pPr marL="171450" indent="-171450">
              <a:buFontTx/>
              <a:buChar char="-"/>
            </a:pPr>
            <a:r>
              <a:rPr lang="en-US" dirty="0"/>
              <a:t>The microbiome plays an important role in the way you feel mentally and physically.</a:t>
            </a:r>
          </a:p>
          <a:p>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14</a:t>
            </a:fld>
            <a:endParaRPr lang="en-US"/>
          </a:p>
        </p:txBody>
      </p:sp>
    </p:spTree>
    <p:extLst>
      <p:ext uri="{BB962C8B-B14F-4D97-AF65-F5344CB8AC3E}">
        <p14:creationId xmlns:p14="http://schemas.microsoft.com/office/powerpoint/2010/main" val="254713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Amare targets mental wellness through the body’s THREE brains! Each of these brains contain immense amounts of neurons that can receive and send signals to other areas of the body.</a:t>
            </a:r>
          </a:p>
          <a:p>
            <a:pPr marL="228600" indent="-228600">
              <a:buAutoNum type="arabicPeriod"/>
            </a:pPr>
            <a:r>
              <a:rPr lang="en-US" dirty="0"/>
              <a:t>Gut – “Sensing Brain” – gut feelings, instinct, </a:t>
            </a:r>
            <a:r>
              <a:rPr lang="en-US" dirty="0" err="1"/>
              <a:t>intution</a:t>
            </a:r>
            <a:r>
              <a:rPr lang="en-US" dirty="0"/>
              <a:t>, learning from within, internal judgment</a:t>
            </a:r>
          </a:p>
          <a:p>
            <a:pPr marL="228600" indent="-228600">
              <a:buAutoNum type="arabicPeriod"/>
            </a:pPr>
            <a:r>
              <a:rPr lang="en-US" dirty="0"/>
              <a:t>Head – “Thinking Brain” – logical, analytical, rational, theoretical</a:t>
            </a:r>
          </a:p>
          <a:p>
            <a:pPr marL="228600" indent="-228600">
              <a:buAutoNum type="arabicPeriod"/>
            </a:pPr>
            <a:r>
              <a:rPr lang="en-US" dirty="0"/>
              <a:t>Heart – “Feeling Brain” – Emotional, Artistic, Visionary</a:t>
            </a:r>
          </a:p>
          <a:p>
            <a:pPr marL="0" indent="0">
              <a:buNone/>
            </a:pPr>
            <a:r>
              <a:rPr lang="en-US" sz="1200" b="0" i="0" u="none" strike="noStrike" kern="1200" dirty="0">
                <a:solidFill>
                  <a:schemeClr val="tx1"/>
                </a:solidFill>
                <a:effectLst/>
                <a:latin typeface="+mn-lt"/>
                <a:ea typeface="+mn-ea"/>
                <a:cs typeface="+mn-cs"/>
              </a:rPr>
              <a:t>Gut feelings and trusting your heart are more than just </a:t>
            </a:r>
            <a:r>
              <a:rPr lang="en-US" sz="1200" u="none" strike="noStrike" kern="1200" dirty="0">
                <a:solidFill>
                  <a:schemeClr val="tx1"/>
                </a:solidFill>
                <a:effectLst/>
                <a:latin typeface="+mn-lt"/>
                <a:ea typeface="+mn-ea"/>
                <a:cs typeface="+mn-cs"/>
              </a:rPr>
              <a:t>turns of phrase</a:t>
            </a:r>
            <a:r>
              <a:rPr lang="en-US" sz="1200" b="0" i="0" u="none" strike="noStrike" kern="1200" dirty="0">
                <a:solidFill>
                  <a:schemeClr val="tx1"/>
                </a:solidFill>
                <a:effectLst/>
                <a:latin typeface="+mn-lt"/>
                <a:ea typeface="+mn-ea"/>
                <a:cs typeface="+mn-cs"/>
              </a:rPr>
              <a:t> – science now tells us that the microbes in our gut and the electrical signals from our heart are read by the brain and can dramatically influence our mood and behavior as well as our mental and physical health.</a:t>
            </a:r>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15</a:t>
            </a:fld>
            <a:endParaRPr lang="en-US"/>
          </a:p>
        </p:txBody>
      </p:sp>
    </p:spTree>
    <p:extLst>
      <p:ext uri="{BB962C8B-B14F-4D97-AF65-F5344CB8AC3E}">
        <p14:creationId xmlns:p14="http://schemas.microsoft.com/office/powerpoint/2010/main" val="1376174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Our three brains communicate through a highly extensive, multi-directional network, known as the </a:t>
            </a:r>
            <a:r>
              <a:rPr lang="en-US" sz="1200" b="1" dirty="0">
                <a:solidFill>
                  <a:srgbClr val="660066"/>
                </a:solidFill>
                <a:latin typeface="Verdana" panose="020B0604030504040204" pitchFamily="34" charset="0"/>
                <a:ea typeface="Verdana" panose="020B0604030504040204" pitchFamily="34" charset="0"/>
                <a:cs typeface="Verdana" panose="020B0604030504040204" pitchFamily="34" charset="0"/>
              </a:rPr>
              <a:t>gut-brain-heart axis.</a:t>
            </a:r>
            <a:br>
              <a:rPr lang="en-US" sz="1200" b="1" dirty="0">
                <a:solidFill>
                  <a:srgbClr val="660066"/>
                </a:solidFill>
                <a:latin typeface="Verdana" panose="020B0604030504040204" pitchFamily="34" charset="0"/>
                <a:ea typeface="Verdana" panose="020B0604030504040204" pitchFamily="34" charset="0"/>
                <a:cs typeface="Verdana" panose="020B0604030504040204" pitchFamily="34" charset="0"/>
              </a:rPr>
            </a:br>
            <a:endParaRPr lang="en-US" sz="1400"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solidFill>
                  <a:srgbClr val="3F2A56"/>
                </a:solidFill>
                <a:latin typeface="Verdana" panose="020B0604030504040204" pitchFamily="34" charset="0"/>
                <a:ea typeface="Verdana" panose="020B0604030504040204" pitchFamily="34" charset="0"/>
                <a:cs typeface="Verdana" panose="020B0604030504040204" pitchFamily="34" charset="0"/>
              </a:rPr>
              <a:t>THE NETWORK CONSISTS OF:</a:t>
            </a:r>
          </a:p>
          <a:p>
            <a:pPr algn="l">
              <a:lnSpc>
                <a:spcPct val="100000"/>
              </a:lnSpc>
              <a:spcBef>
                <a:spcPts val="0"/>
              </a:spcBef>
              <a:buClr>
                <a:srgbClr val="604A7B"/>
              </a:buClr>
              <a:buFont typeface="Arial" charset="0"/>
              <a:buChar char="•"/>
            </a:pPr>
            <a:r>
              <a:rPr lang="en-US"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“wires” — nerves</a:t>
            </a:r>
          </a:p>
          <a:p>
            <a:pPr algn="l">
              <a:lnSpc>
                <a:spcPct val="100000"/>
              </a:lnSpc>
              <a:spcBef>
                <a:spcPts val="0"/>
              </a:spcBef>
              <a:buClr>
                <a:srgbClr val="604A7B"/>
              </a:buClr>
              <a:buFont typeface="Arial" charset="0"/>
              <a:buChar char="•"/>
            </a:pPr>
            <a:r>
              <a:rPr lang="en-US"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“chemicals” — neurotransmitters/hormones</a:t>
            </a:r>
          </a:p>
          <a:p>
            <a:pPr algn="l">
              <a:lnSpc>
                <a:spcPct val="100000"/>
              </a:lnSpc>
              <a:spcBef>
                <a:spcPts val="0"/>
              </a:spcBef>
              <a:buClr>
                <a:srgbClr val="604A7B"/>
              </a:buClr>
              <a:buFont typeface="Arial" charset="0"/>
              <a:buChar char="•"/>
            </a:pPr>
            <a:r>
              <a:rPr lang="en-US"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“cells” — immune system</a:t>
            </a:r>
          </a:p>
          <a:p>
            <a:pPr algn="l"/>
            <a:endParaRPr lang="en-US" dirty="0"/>
          </a:p>
          <a:p>
            <a:pPr algn="l"/>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The Gut-Brain-Heart Axis connects our </a:t>
            </a: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nervous system (brain), cardiovascular system (heart), immune system (axis), </a:t>
            </a: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and</a:t>
            </a: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 gastrointestinal system (gut) </a:t>
            </a: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with a vast array of cellular and biochemical messengers throughout the entire body, which include the microbiome, hormones, cytokines, and neurotransmitters.</a:t>
            </a:r>
            <a:endParaRPr lang="en-US" sz="1100"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algn="l"/>
            <a:endParaRPr lang="en-US" dirty="0">
              <a:latin typeface="Verdana" panose="020B0604030504040204" pitchFamily="34" charset="0"/>
              <a:ea typeface="Verdana" panose="020B0604030504040204" pitchFamily="34" charset="0"/>
              <a:cs typeface="Verdana" panose="020B0604030504040204" pitchFamily="34" charset="0"/>
            </a:endParaRPr>
          </a:p>
          <a:p>
            <a:pPr algn="l"/>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16</a:t>
            </a:fld>
            <a:endParaRPr lang="en-US"/>
          </a:p>
        </p:txBody>
      </p:sp>
    </p:spTree>
    <p:extLst>
      <p:ext uri="{BB962C8B-B14F-4D97-AF65-F5344CB8AC3E}">
        <p14:creationId xmlns:p14="http://schemas.microsoft.com/office/powerpoint/2010/main" val="2642499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No other company is developing a comprehensive lineup of products for mental wellness through the microbiome and gut-brain axis!</a:t>
            </a:r>
          </a:p>
          <a:p>
            <a:r>
              <a:rPr lang="en-US" sz="1800" dirty="0"/>
              <a:t>We launched with TWELVE of them in 2017! Now we have TWENTY TWO unique products!  </a:t>
            </a:r>
          </a:p>
          <a:p>
            <a:r>
              <a:rPr lang="en-US" sz="1800" dirty="0"/>
              <a:t>We will continue to lead the way!</a:t>
            </a:r>
          </a:p>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699705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original flagship pack to uniquely address the gut-brain-axis with the world’s first comprehensive nutrition system to address each component of the gut-brain axis!</a:t>
            </a:r>
          </a:p>
          <a:p>
            <a:r>
              <a:rPr lang="en-US" dirty="0"/>
              <a:t>Award Winning - 2018 NutrAward winner for “Best New Finished Product” – this is like the Academy Awards of Nutritional products, selected from hundreds of companies that submitted for the award. Judged by industry experts, and presented at the country’s largest expo/convention for natural products with nearly 100,000 attendees!</a:t>
            </a:r>
          </a:p>
          <a:p>
            <a:r>
              <a:rPr lang="en-US" dirty="0"/>
              <a:t>Includes:</a:t>
            </a:r>
          </a:p>
          <a:p>
            <a:pPr marL="171450" indent="-171450">
              <a:buFontTx/>
              <a:buChar char="-"/>
            </a:pPr>
            <a:r>
              <a:rPr lang="en-US" dirty="0"/>
              <a:t>MentaBiotics (for the gut)</a:t>
            </a:r>
          </a:p>
          <a:p>
            <a:pPr marL="171450" indent="-171450">
              <a:buFontTx/>
              <a:buChar char="-"/>
            </a:pPr>
            <a:r>
              <a:rPr lang="en-US" dirty="0"/>
              <a:t>MentaFocus (for the brain)</a:t>
            </a:r>
          </a:p>
          <a:p>
            <a:pPr marL="171450" indent="-171450">
              <a:buFontTx/>
              <a:buChar char="-"/>
            </a:pPr>
            <a:r>
              <a:rPr lang="en-US" dirty="0"/>
              <a:t>MentaSync (for the axis)</a:t>
            </a:r>
          </a:p>
          <a:p>
            <a:pPr marL="0" indent="0" algn="l">
              <a:buFontTx/>
              <a:buNone/>
            </a:pPr>
            <a:r>
              <a:rPr lang="en-US" dirty="0"/>
              <a:t>Save money compared to buying the products individually! (10% savings)</a:t>
            </a:r>
          </a:p>
        </p:txBody>
      </p:sp>
      <p:sp>
        <p:nvSpPr>
          <p:cNvPr id="4" name="Slide Number Placeholder 3"/>
          <p:cNvSpPr>
            <a:spLocks noGrp="1"/>
          </p:cNvSpPr>
          <p:nvPr>
            <p:ph type="sldNum" sz="quarter" idx="5"/>
          </p:nvPr>
        </p:nvSpPr>
        <p:spPr/>
        <p:txBody>
          <a:bodyPr/>
          <a:lstStyle/>
          <a:p>
            <a:fld id="{EBE22E55-066C-5045-BBC4-2AA57927E975}" type="slidenum">
              <a:rPr lang="en-US" smtClean="0"/>
              <a:t>18</a:t>
            </a:fld>
            <a:endParaRPr lang="en-US"/>
          </a:p>
        </p:txBody>
      </p:sp>
    </p:spTree>
    <p:extLst>
      <p:ext uri="{BB962C8B-B14F-4D97-AF65-F5344CB8AC3E}">
        <p14:creationId xmlns:p14="http://schemas.microsoft.com/office/powerpoint/2010/main" val="1670337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MentaBiotics (for the gut) – advanced gut-brain nutrition.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The most comprehensive combination of unique strains of probiotics, prebiotics and </a:t>
            </a:r>
            <a:r>
              <a:rPr lang="en-US" sz="1200" dirty="0" err="1">
                <a:solidFill>
                  <a:srgbClr val="3F2A56"/>
                </a:solidFill>
                <a:latin typeface="Verdana" panose="020B0604030504040204" pitchFamily="34" charset="0"/>
                <a:ea typeface="Verdana" panose="020B0604030504040204" pitchFamily="34" charset="0"/>
                <a:cs typeface="Verdana" panose="020B0604030504040204" pitchFamily="34" charset="0"/>
              </a:rPr>
              <a:t>phytobiotics</a:t>
            </a: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 that have been scientifically shown to improve mental wellness.*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 It’s like 4 products in one!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Amare’s flagship product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Supports feel-good neurotransmitters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Increases good bacteria, which lead to good mood, confidence, and stress resilience.</a:t>
            </a:r>
          </a:p>
          <a:p>
            <a:endParaRPr lang="en-US" b="0" i="0" dirty="0"/>
          </a:p>
        </p:txBody>
      </p:sp>
      <p:sp>
        <p:nvSpPr>
          <p:cNvPr id="4" name="Slide Number Placeholder 3"/>
          <p:cNvSpPr>
            <a:spLocks noGrp="1"/>
          </p:cNvSpPr>
          <p:nvPr>
            <p:ph type="sldNum" sz="quarter" idx="10"/>
          </p:nvPr>
        </p:nvSpPr>
        <p:spPr/>
        <p:txBody>
          <a:bodyPr/>
          <a:lstStyle/>
          <a:p>
            <a:fld id="{62EBB34B-1EE1-7046-9BB4-E3528EEDFAE3}" type="slidenum">
              <a:rPr lang="en-US" smtClean="0"/>
              <a:t>19</a:t>
            </a:fld>
            <a:endParaRPr lang="en-US" dirty="0"/>
          </a:p>
        </p:txBody>
      </p:sp>
    </p:spTree>
    <p:extLst>
      <p:ext uri="{BB962C8B-B14F-4D97-AF65-F5344CB8AC3E}">
        <p14:creationId xmlns:p14="http://schemas.microsoft.com/office/powerpoint/2010/main" val="2634275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vision is to lead the global mental wellness revolution.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Mental Wellness is a revolution. This is the end of one-dimensional wellness. This is the beginning of true change in the world. Wellness isn’t just physical. It isn’t isolated. Wellness is interconnected. It is the realization of your best self and the impact you can have in the world.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the revolution. The connection of ancient knowledge and innovative technology. </a:t>
            </a:r>
          </a:p>
          <a:p>
            <a:r>
              <a:rPr lang="en-US" sz="1200" kern="1200" dirty="0">
                <a:solidFill>
                  <a:schemeClr val="tx1"/>
                </a:solidFill>
                <a:effectLst/>
                <a:latin typeface="+mn-lt"/>
                <a:ea typeface="+mn-ea"/>
                <a:cs typeface="+mn-cs"/>
              </a:rPr>
              <a:t>The interwoven connection of our bodies, and our brains. </a:t>
            </a:r>
          </a:p>
          <a:p>
            <a:r>
              <a:rPr lang="en-US" sz="1200" kern="1200" dirty="0">
                <a:solidFill>
                  <a:schemeClr val="tx1"/>
                </a:solidFill>
                <a:effectLst/>
                <a:latin typeface="+mn-lt"/>
                <a:ea typeface="+mn-ea"/>
                <a:cs typeface="+mn-cs"/>
              </a:rPr>
              <a:t>Our physical health with our mental health. </a:t>
            </a:r>
          </a:p>
          <a:p>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2</a:t>
            </a:fld>
            <a:endParaRPr lang="en-US"/>
          </a:p>
        </p:txBody>
      </p:sp>
    </p:spTree>
    <p:extLst>
      <p:ext uri="{BB962C8B-B14F-4D97-AF65-F5344CB8AC3E}">
        <p14:creationId xmlns:p14="http://schemas.microsoft.com/office/powerpoint/2010/main" val="1436517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129697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761975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11760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Shawn:</a:t>
            </a:r>
            <a:r>
              <a:rPr lang="en-US" i="1" dirty="0"/>
              <a:t> </a:t>
            </a:r>
            <a:r>
              <a:rPr lang="en-US" b="1" i="1" dirty="0"/>
              <a:t>Slide: </a:t>
            </a:r>
            <a:r>
              <a:rPr lang="en-US" b="1" i="1" u="sng" dirty="0"/>
              <a:t>For Your Gut...: The Probiotic Strain Matters pg.26</a:t>
            </a:r>
            <a:r>
              <a:rPr lang="en-US" b="1" i="1" dirty="0"/>
              <a:t> -- </a:t>
            </a:r>
            <a:r>
              <a:rPr lang="en-US" i="1" dirty="0"/>
              <a:t>Part of the reason why this product is so effective, is because we've looked at the research to guide our formulation. One of the very important ways that weve done that is the probiotic strains that we have chosen have already been specifically evaluated for their effects on different mental wellness parameters. This is very important distinction as you go out to talk to people about these products, that probiotics are hot right now, its one of the very important health trends that’s going on. But, the benefits of a probiotic are very very strain dependent. If I just said to you, "Everyone go out and buy some probiotics", and you went to the grocery store to look for probiotics, that would be like me saying, "Go out and get some vitamins." You wouldn’t know what vitamin I was talking about. Did he mean vitamin D or A? Or did he mean Vitamin C or B? All these vitamins do all different things inside the body, its exactly the same with these probiotic strains. So you can see the benefits here, Lactobacillus rhamnosus R0011, that tells us that specific strain does this, it lowers cortisol exposure which is a stress hormone. It increases a neurotransmitter called GABA which is associated with relaxing. Bifidobacterium longum R0175 reduces anxiety and improves cognitive function. Lactobacillus helveticus R0052 decreases neuroinflammation and increases serotonin, so its going to help you with your mood. You know, those benefits are specific to those strains, not to probiotics in general. In our separate probiotic formula, we have different strains that are more associated with more general wellness benefits, diarrhea, constipation, gastro intestinal function, immune system function, inflammation in a different way than your getting here with neural inflammation. In the future, we'll be selecting probiotic strains that are good for the heart-brain axis that is going to compound some of the benefits that we are seeing with this gut-brain axis. It’s a very very exciting area of science, but it’s also very strain-dependent. </a:t>
            </a:r>
          </a:p>
          <a:p>
            <a:endParaRPr lang="en-US" dirty="0"/>
          </a:p>
          <a:p>
            <a:endParaRPr lang="en-US" dirty="0"/>
          </a:p>
          <a:p>
            <a:r>
              <a:rPr lang="en-US" dirty="0"/>
              <a:t>There are over 10,000 different species of bacteria in our gut, but there are millions of strains comprising billions of bacteria overall.</a:t>
            </a:r>
            <a:br>
              <a:rPr lang="en-US" dirty="0"/>
            </a:br>
            <a:r>
              <a:rPr lang="en-US" dirty="0"/>
              <a:t>Amare’s strains of bacteria are unique and have specific functions around mental wellness.</a:t>
            </a:r>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299499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MentaFocus (for the brain) – supercharged mental focus &amp; cognition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Supercharge your brain with key phytonutrients clinically shown to support focus, mental sharpness, clarity, creativity, and cognitive functioning.*</a:t>
            </a:r>
          </a:p>
          <a:p>
            <a:pPr marL="171450" indent="-171450">
              <a:buFontTx/>
              <a:buChar char="-"/>
            </a:pPr>
            <a:r>
              <a:rPr lang="en-US" b="0" i="0" dirty="0"/>
              <a:t>Amplified attention &amp; alertness</a:t>
            </a:r>
          </a:p>
          <a:p>
            <a:pPr marL="171450" indent="-171450">
              <a:buFontTx/>
              <a:buChar char="-"/>
            </a:pPr>
            <a:r>
              <a:rPr lang="en-US" b="0" i="0" dirty="0"/>
              <a:t>Enhances brain activation</a:t>
            </a:r>
          </a:p>
          <a:p>
            <a:pPr marL="171450" indent="-171450">
              <a:buFontTx/>
              <a:buChar char="-"/>
            </a:pPr>
            <a:r>
              <a:rPr lang="en-US" b="0" i="0" dirty="0"/>
              <a:t>Promotes clarity, cognition, and creativity</a:t>
            </a:r>
          </a:p>
        </p:txBody>
      </p:sp>
      <p:sp>
        <p:nvSpPr>
          <p:cNvPr id="4" name="Slide Number Placeholder 3"/>
          <p:cNvSpPr>
            <a:spLocks noGrp="1"/>
          </p:cNvSpPr>
          <p:nvPr>
            <p:ph type="sldNum" sz="quarter" idx="10"/>
          </p:nvPr>
        </p:nvSpPr>
        <p:spPr/>
        <p:txBody>
          <a:bodyPr/>
          <a:lstStyle/>
          <a:p>
            <a:fld id="{62EBB34B-1EE1-7046-9BB4-E3528EEDFAE3}" type="slidenum">
              <a:rPr lang="en-US" smtClean="0"/>
              <a:t>24</a:t>
            </a:fld>
            <a:endParaRPr lang="en-US" dirty="0"/>
          </a:p>
        </p:txBody>
      </p:sp>
    </p:spTree>
    <p:extLst>
      <p:ext uri="{BB962C8B-B14F-4D97-AF65-F5344CB8AC3E}">
        <p14:creationId xmlns:p14="http://schemas.microsoft.com/office/powerpoint/2010/main" val="3006133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MentaSync (for the axis) – optimized gut-brain axis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Optimize the communication sync of chemical messengers between your brain and your gut with the clinically studied key ingredients in MentaSync.*</a:t>
            </a:r>
          </a:p>
          <a:p>
            <a:pPr marL="171450" indent="-171450">
              <a:buFontTx/>
              <a:buChar char="-"/>
            </a:pPr>
            <a:r>
              <a:rPr lang="en-US" dirty="0"/>
              <a:t>Improves gut-brain communication</a:t>
            </a:r>
          </a:p>
          <a:p>
            <a:pPr marL="171450" indent="-171450">
              <a:buFontTx/>
              <a:buChar char="-"/>
            </a:pPr>
            <a:r>
              <a:rPr lang="en-US" dirty="0"/>
              <a:t>Balances signaling between cells</a:t>
            </a:r>
          </a:p>
          <a:p>
            <a:pPr marL="171450" indent="-171450">
              <a:buFontTx/>
              <a:buChar char="-"/>
            </a:pPr>
            <a:r>
              <a:rPr lang="en-US" dirty="0"/>
              <a:t>Enhances bio-chemical communication</a:t>
            </a:r>
          </a:p>
          <a:p>
            <a:pPr marL="171450" indent="-171450">
              <a:buFontTx/>
              <a:buChar char="-"/>
            </a:pPr>
            <a:r>
              <a:rPr lang="en-US" dirty="0"/>
              <a:t>Supports the immune system, a primary pathway in the gut-brain </a:t>
            </a:r>
            <a:r>
              <a:rPr lang="en-US" b="1" dirty="0"/>
              <a:t>axis.</a:t>
            </a:r>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27</a:t>
            </a:fld>
            <a:endParaRPr lang="en-US" dirty="0"/>
          </a:p>
        </p:txBody>
      </p:sp>
    </p:spTree>
    <p:extLst>
      <p:ext uri="{BB962C8B-B14F-4D97-AF65-F5344CB8AC3E}">
        <p14:creationId xmlns:p14="http://schemas.microsoft.com/office/powerpoint/2010/main" val="3100977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2EBB34B-1EE1-7046-9BB4-E3528EEDFAE3}" type="slidenum">
              <a:rPr lang="en-US" smtClean="0"/>
              <a:t>28</a:t>
            </a:fld>
            <a:endParaRPr lang="en-US" dirty="0"/>
          </a:p>
        </p:txBody>
      </p:sp>
    </p:spTree>
    <p:extLst>
      <p:ext uri="{BB962C8B-B14F-4D97-AF65-F5344CB8AC3E}">
        <p14:creationId xmlns:p14="http://schemas.microsoft.com/office/powerpoint/2010/main" val="1500848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29</a:t>
            </a:fld>
            <a:endParaRPr lang="en-US" dirty="0"/>
          </a:p>
        </p:txBody>
      </p:sp>
    </p:spTree>
    <p:extLst>
      <p:ext uri="{BB962C8B-B14F-4D97-AF65-F5344CB8AC3E}">
        <p14:creationId xmlns:p14="http://schemas.microsoft.com/office/powerpoint/2010/main" val="3351325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MentaHeart</a:t>
            </a:r>
            <a:r>
              <a:rPr lang="en-US" dirty="0"/>
              <a:t> (for the heart) – advanced heart-brain axis nutrition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The first product of its kind to support mental wellness through the heart-brain axis, </a:t>
            </a:r>
            <a:r>
              <a:rPr lang="en-US" sz="1200" dirty="0" err="1">
                <a:solidFill>
                  <a:srgbClr val="3F2A56"/>
                </a:solidFill>
                <a:latin typeface="Verdana" panose="020B0604030504040204" pitchFamily="34" charset="0"/>
                <a:ea typeface="Verdana" panose="020B0604030504040204" pitchFamily="34" charset="0"/>
                <a:cs typeface="Verdana" panose="020B0604030504040204" pitchFamily="34" charset="0"/>
              </a:rPr>
              <a:t>MentaHeart</a:t>
            </a: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 features key ingredients backed by multiple clinical studies shown to help optimize the heart, the body’s third brain.*</a:t>
            </a:r>
            <a:endParaRPr lang="en-US" sz="1600"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171450" indent="-171450">
              <a:buFontTx/>
              <a:buChar char="-"/>
            </a:pPr>
            <a:r>
              <a:rPr lang="en-US" dirty="0"/>
              <a:t>Supports the heart-brain axis</a:t>
            </a:r>
          </a:p>
          <a:p>
            <a:pPr marL="171450" indent="-171450">
              <a:buFontTx/>
              <a:buChar char="-"/>
            </a:pPr>
            <a:r>
              <a:rPr lang="en-US" dirty="0"/>
              <a:t>Promotes cardiovascular efficiency</a:t>
            </a:r>
          </a:p>
          <a:p>
            <a:pPr marL="171450" indent="-171450">
              <a:buFontTx/>
              <a:buChar char="-"/>
            </a:pPr>
            <a:r>
              <a:rPr lang="en-US" dirty="0"/>
              <a:t>Supports already normal cholesterol</a:t>
            </a:r>
          </a:p>
        </p:txBody>
      </p:sp>
      <p:sp>
        <p:nvSpPr>
          <p:cNvPr id="4" name="Slide Number Placeholder 3"/>
          <p:cNvSpPr>
            <a:spLocks noGrp="1"/>
          </p:cNvSpPr>
          <p:nvPr>
            <p:ph type="sldNum" sz="quarter" idx="10"/>
          </p:nvPr>
        </p:nvSpPr>
        <p:spPr/>
        <p:txBody>
          <a:bodyPr/>
          <a:lstStyle/>
          <a:p>
            <a:fld id="{62EBB34B-1EE1-7046-9BB4-E3528EEDFAE3}" type="slidenum">
              <a:rPr lang="en-US" smtClean="0"/>
              <a:t>31</a:t>
            </a:fld>
            <a:endParaRPr lang="en-US" dirty="0"/>
          </a:p>
        </p:txBody>
      </p:sp>
    </p:spTree>
    <p:extLst>
      <p:ext uri="{BB962C8B-B14F-4D97-AF65-F5344CB8AC3E}">
        <p14:creationId xmlns:p14="http://schemas.microsoft.com/office/powerpoint/2010/main" val="37376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Amare Three Brain FundaMentals Pack</a:t>
            </a:r>
          </a:p>
          <a:p>
            <a:pPr marL="171450" indent="-171450">
              <a:buFontTx/>
              <a:buChar char="-"/>
            </a:pPr>
            <a:r>
              <a:rPr lang="en-US" dirty="0"/>
              <a:t>Flagship gut-brain-</a:t>
            </a:r>
            <a:r>
              <a:rPr lang="en-US" b="1" dirty="0"/>
              <a:t>heart</a:t>
            </a:r>
            <a:r>
              <a:rPr lang="en-US" b="0" dirty="0"/>
              <a:t> axis system</a:t>
            </a:r>
          </a:p>
          <a:p>
            <a:pPr marL="171450" indent="-171450">
              <a:buFontTx/>
              <a:buChar char="-"/>
            </a:pPr>
            <a:r>
              <a:rPr lang="en-US" b="0" dirty="0"/>
              <a:t>FundaMentals Pack is great, but the Three Brains FundaMentals Pack is better!</a:t>
            </a:r>
          </a:p>
          <a:p>
            <a:pPr marL="171450" indent="-171450">
              <a:buFontTx/>
              <a:buChar char="-"/>
            </a:pPr>
            <a:r>
              <a:rPr lang="en-US" b="0" dirty="0"/>
              <a:t>All three brains!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Comprehensive nutrition for all three brains — the gut, brain and heart — the Amare Three Brains FundaMentals Pack™  is designed to target and support the primary physiological drivers of mental wellness.*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34</a:t>
            </a:fld>
            <a:endParaRPr lang="en-US"/>
          </a:p>
        </p:txBody>
      </p:sp>
    </p:spTree>
    <p:extLst>
      <p:ext uri="{BB962C8B-B14F-4D97-AF65-F5344CB8AC3E}">
        <p14:creationId xmlns:p14="http://schemas.microsoft.com/office/powerpoint/2010/main" val="2493500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day 1, we have believed that leading the mental wellness revolution was not just about products. It wasn’t just about behavioral programs. It wasn’t just about great people supporting and serving each other. </a:t>
            </a:r>
          </a:p>
          <a:p>
            <a:endParaRPr lang="en-US" dirty="0"/>
          </a:p>
          <a:p>
            <a:r>
              <a:rPr lang="en-US" dirty="0"/>
              <a:t>Our belief and our mission is that to lead the mental wellness revolution, we needed to create a holistic mental wellness PLATFORM of products, programs, and people.</a:t>
            </a:r>
          </a:p>
          <a:p>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3</a:t>
            </a:fld>
            <a:endParaRPr lang="en-US"/>
          </a:p>
        </p:txBody>
      </p:sp>
    </p:spTree>
    <p:extLst>
      <p:ext uri="{BB962C8B-B14F-4D97-AF65-F5344CB8AC3E}">
        <p14:creationId xmlns:p14="http://schemas.microsoft.com/office/powerpoint/2010/main" val="1261166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No other company is developing a comprehensive lineup of products for mental wellness through the microbiome and gut-brain axis!</a:t>
            </a:r>
          </a:p>
          <a:p>
            <a:r>
              <a:rPr lang="en-US" sz="1800" dirty="0"/>
              <a:t>We launched with TWELVE of them! Now we have TWENTY TWO unique products!  </a:t>
            </a:r>
          </a:p>
          <a:p>
            <a:r>
              <a:rPr lang="en-US" sz="1800" dirty="0"/>
              <a:t>We will continue to lead the way!</a:t>
            </a:r>
          </a:p>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7950599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Amare is creating the mental wellness PLATFORM of products (we just covered that), programs, and people.</a:t>
            </a:r>
          </a:p>
          <a:p>
            <a:r>
              <a:rPr lang="en-US" dirty="0"/>
              <a:t>Let’s talk about some of the programs!</a:t>
            </a:r>
          </a:p>
          <a:p>
            <a:r>
              <a:rPr lang="en-US" dirty="0"/>
              <a:t>- The Mental Wellness Diet, Nutrition: Eating the right foods can have a significant impact on your mental wellness. It’s important to consume the right servings of fruits, vegetables, protein, grains, beans/legumes, and healthy fats. The gut relies on a good diet to thrive and stay healthy. Amare’s mental wellness diet show how you can portion your meals accordingly. This eating guide will help you get started on a path to a healthier, more energized you!</a:t>
            </a:r>
          </a:p>
          <a:p>
            <a:pPr marL="171450" indent="-171450">
              <a:buFontTx/>
              <a:buChar char="-"/>
            </a:pPr>
            <a:r>
              <a:rPr lang="en-US" dirty="0"/>
              <a:t>Movement/Exercise: Move your body, move your mind! There is a direct link between moving your body and improving your mental performance, acuity, and memory recall. Plus, exercising releases endorphins and supports feel-good neurotransmitters in your body. Achieving the body composition you desire all starts with your beliefs, thoughts, and behaviors – your mental wellness and mental thinking! Our movement programs are designed to support your journey towards optimal mental wellness.</a:t>
            </a:r>
          </a:p>
          <a:p>
            <a:pPr marL="171450" indent="-171450">
              <a:buFontTx/>
              <a:buChar char="-"/>
            </a:pPr>
            <a:r>
              <a:rPr lang="en-US" dirty="0"/>
              <a:t>Mindfulness: Science is proving that mindfulness activities such as breathing, meditation, yoga, gratitude journaling, positive visualization, and mindful eating play a direct role in your stress resilience, clarity, cognition, creative thinking, and overall mental performance. Mindfulness is a major component of optimal mental fitness. It is now used by the world’s leading athletes as part of their training regimen to optimize their athletic performance.</a:t>
            </a:r>
          </a:p>
        </p:txBody>
      </p:sp>
      <p:sp>
        <p:nvSpPr>
          <p:cNvPr id="4" name="Slide Number Placeholder 3"/>
          <p:cNvSpPr>
            <a:spLocks noGrp="1"/>
          </p:cNvSpPr>
          <p:nvPr>
            <p:ph type="sldNum" sz="quarter" idx="5"/>
          </p:nvPr>
        </p:nvSpPr>
        <p:spPr/>
        <p:txBody>
          <a:bodyPr/>
          <a:lstStyle/>
          <a:p>
            <a:fld id="{62EBB34B-1EE1-7046-9BB4-E3528EEDFAE3}"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906308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Amare is creating the mental wellness PLATFORM of products, programs, and PEOPLE.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It starts with our core values: Love, Integrity, Innovation, Service, and Humility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integrate Love &amp; Service into ALL of our major company events.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In Cancun for our annual incentive trip for our top performers, we assembled bicycles for children in the local village that needed bikes just to get to school.</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At our annual Heart2Heart Mental Wellness Symposiums, we </a:t>
            </a:r>
            <a:r>
              <a:rPr lang="en-US" dirty="0" err="1"/>
              <a:t>haved</a:t>
            </a:r>
            <a:r>
              <a:rPr lang="en-US" dirty="0"/>
              <a:t> assembled over 10,000 winter coats, business attire, school supplies, and hygiene kits to benefit the Navajo Nation (2018) and our military veterans (2019).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bring great people together!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When people come together, they can support each other – a major component of mental wellness is feeling connected and supported by other people.</a:t>
            </a:r>
          </a:p>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639676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 real. Finances can be stressful!</a:t>
            </a:r>
          </a:p>
          <a:p>
            <a:r>
              <a:rPr lang="en-US" dirty="0"/>
              <a:t>We aren’t here to ignore the elephant in the room…</a:t>
            </a:r>
          </a:p>
          <a:p>
            <a:r>
              <a:rPr lang="en-US" dirty="0"/>
              <a:t>Financial Health is Part of Your Mental Wellness!!</a:t>
            </a:r>
          </a:p>
          <a:p>
            <a:pPr marL="171450" indent="-171450">
              <a:buFontTx/>
              <a:buChar char="-"/>
            </a:pPr>
            <a:r>
              <a:rPr lang="en-US" dirty="0"/>
              <a:t>We all know that money does not promise happiness, but neither will a lack of financial resources or time. For that reason, Amare can provide a happier and healthier life for you, those you care about, and many more around the globe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Nearly half of people don’t have the cash to pay for a $400 emergency, Fed survey finds (</a:t>
            </a:r>
            <a:r>
              <a:rPr lang="en-US" sz="1200" b="1" kern="1200" dirty="0" err="1">
                <a:solidFill>
                  <a:schemeClr val="tx1"/>
                </a:solidFill>
                <a:effectLst/>
                <a:latin typeface="+mn-lt"/>
                <a:ea typeface="+mn-ea"/>
                <a:cs typeface="+mn-cs"/>
              </a:rPr>
              <a:t>marketwatch.com</a:t>
            </a:r>
            <a:r>
              <a:rPr lang="en-US" sz="1200" b="1" kern="1200" dirty="0">
                <a:solidFill>
                  <a:schemeClr val="tx1"/>
                </a:solidFill>
                <a:effectLst/>
                <a:latin typeface="+mn-lt"/>
                <a:ea typeface="+mn-ea"/>
                <a:cs typeface="+mn-cs"/>
              </a:rPr>
              <a:t>, May 2017)</a:t>
            </a:r>
          </a:p>
          <a:p>
            <a:pPr marL="171450" indent="-171450">
              <a:buFontTx/>
              <a:buChar char="-"/>
            </a:pPr>
            <a:endParaRPr lang="en-US" dirty="0"/>
          </a:p>
          <a:p>
            <a:r>
              <a:rPr lang="en-US" sz="1200" b="1" i="0" kern="1200" dirty="0">
                <a:solidFill>
                  <a:schemeClr val="tx1"/>
                </a:solidFill>
                <a:effectLst/>
                <a:latin typeface="+mn-lt"/>
                <a:ea typeface="+mn-ea"/>
                <a:cs typeface="+mn-cs"/>
              </a:rPr>
              <a:t>5 Fast Financial Stress Statistics (</a:t>
            </a:r>
            <a:r>
              <a:rPr lang="en-US" dirty="0">
                <a:hlinkClick r:id="rId3"/>
              </a:rPr>
              <a:t>https://bestmoneymoves.com/blog/2019/06/03/5-fast-financial-stress-statistics/</a:t>
            </a:r>
            <a:r>
              <a:rPr lang="en-US" dirty="0"/>
              <a:t>)</a:t>
            </a: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41% </a:t>
            </a:r>
            <a:r>
              <a:rPr lang="en-US" sz="1200" b="0" i="0" kern="1200" dirty="0">
                <a:solidFill>
                  <a:schemeClr val="tx1"/>
                </a:solidFill>
                <a:effectLst/>
                <a:latin typeface="+mn-lt"/>
                <a:ea typeface="+mn-ea"/>
                <a:cs typeface="+mn-cs"/>
              </a:rPr>
              <a:t>don’t set aside any money for their household retirement plan.</a:t>
            </a:r>
          </a:p>
          <a:p>
            <a:r>
              <a:rPr lang="en-US" sz="1200" b="1" i="0" kern="1200" dirty="0">
                <a:solidFill>
                  <a:schemeClr val="tx1"/>
                </a:solidFill>
                <a:effectLst/>
                <a:latin typeface="+mn-lt"/>
                <a:ea typeface="+mn-ea"/>
                <a:cs typeface="+mn-cs"/>
              </a:rPr>
              <a:t>25% </a:t>
            </a:r>
            <a:r>
              <a:rPr lang="en-US" sz="1200" b="0" i="0" kern="1200" dirty="0">
                <a:solidFill>
                  <a:schemeClr val="tx1"/>
                </a:solidFill>
                <a:effectLst/>
                <a:latin typeface="+mn-lt"/>
                <a:ea typeface="+mn-ea"/>
                <a:cs typeface="+mn-cs"/>
              </a:rPr>
              <a:t>have charged their credit card for groceries/food and not been able to pay it off right away.</a:t>
            </a:r>
          </a:p>
          <a:p>
            <a:r>
              <a:rPr lang="en-US" sz="1200" b="1" i="0" kern="1200" dirty="0">
                <a:solidFill>
                  <a:schemeClr val="tx1"/>
                </a:solidFill>
                <a:effectLst/>
                <a:latin typeface="+mn-lt"/>
                <a:ea typeface="+mn-ea"/>
                <a:cs typeface="+mn-cs"/>
              </a:rPr>
              <a:t>33% </a:t>
            </a:r>
            <a:r>
              <a:rPr lang="en-US" sz="1200" b="0" i="0" kern="1200" dirty="0">
                <a:solidFill>
                  <a:schemeClr val="tx1"/>
                </a:solidFill>
                <a:effectLst/>
                <a:latin typeface="+mn-lt"/>
                <a:ea typeface="+mn-ea"/>
                <a:cs typeface="+mn-cs"/>
              </a:rPr>
              <a:t>said it would take more than 3 years to pay their credit card debt.</a:t>
            </a:r>
          </a:p>
          <a:p>
            <a:r>
              <a:rPr lang="en-US" sz="1200" b="1" i="0" kern="1200" dirty="0">
                <a:solidFill>
                  <a:schemeClr val="tx1"/>
                </a:solidFill>
                <a:effectLst/>
                <a:latin typeface="+mn-lt"/>
                <a:ea typeface="+mn-ea"/>
                <a:cs typeface="+mn-cs"/>
              </a:rPr>
              <a:t>29% </a:t>
            </a:r>
            <a:r>
              <a:rPr lang="en-US" sz="1200" b="0" i="0" kern="1200" dirty="0">
                <a:solidFill>
                  <a:schemeClr val="tx1"/>
                </a:solidFill>
                <a:effectLst/>
                <a:latin typeface="+mn-lt"/>
                <a:ea typeface="+mn-ea"/>
                <a:cs typeface="+mn-cs"/>
              </a:rPr>
              <a:t>said if they needed $2,000 for an emergency, they would use a credit card.</a:t>
            </a:r>
          </a:p>
          <a:p>
            <a:r>
              <a:rPr lang="en-US" sz="1200" b="1" i="0" kern="1200" dirty="0">
                <a:solidFill>
                  <a:schemeClr val="tx1"/>
                </a:solidFill>
                <a:effectLst/>
                <a:latin typeface="+mn-lt"/>
                <a:ea typeface="+mn-ea"/>
                <a:cs typeface="+mn-cs"/>
              </a:rPr>
              <a:t>20% </a:t>
            </a:r>
            <a:r>
              <a:rPr lang="en-US" sz="1200" b="0" i="0" kern="1200" dirty="0">
                <a:solidFill>
                  <a:schemeClr val="tx1"/>
                </a:solidFill>
                <a:effectLst/>
                <a:latin typeface="+mn-lt"/>
                <a:ea typeface="+mn-ea"/>
                <a:cs typeface="+mn-cs"/>
              </a:rPr>
              <a:t>of those with children in childcare said the cost is as expensive as, or more expensive than, their monthly rent or mortgage payment.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How Debt Impacts Personal and Professional Life</a:t>
            </a:r>
          </a:p>
          <a:p>
            <a:r>
              <a:rPr lang="en-US" sz="1200" b="0" i="0" kern="1200" dirty="0">
                <a:solidFill>
                  <a:schemeClr val="tx1"/>
                </a:solidFill>
                <a:effectLst/>
                <a:latin typeface="+mn-lt"/>
                <a:ea typeface="+mn-ea"/>
                <a:cs typeface="+mn-cs"/>
              </a:rPr>
              <a:t>Most Americans carrying debt are suffering in silence. More than 40 percent of Americans said they find it difficult to talk about debt with friends and families, and as we mentioned earlier more than 20 percent would prefer a date with the dentist or the DMV over a discussion about debts and finances.</a:t>
            </a:r>
          </a:p>
          <a:p>
            <a:r>
              <a:rPr lang="en-US" sz="1200" b="0" i="0" kern="1200" dirty="0">
                <a:solidFill>
                  <a:schemeClr val="tx1"/>
                </a:solidFill>
                <a:effectLst/>
                <a:latin typeface="+mn-lt"/>
                <a:ea typeface="+mn-ea"/>
                <a:cs typeface="+mn-cs"/>
              </a:rPr>
              <a:t>Americans bring their financial stress with them to work. Nearly 20 percent say the amount of their debt impacts their productivity. Research by PwC found more than 40 percent of employees who are distracted by financial stress spend 3 hours or more at work thinking about or dealing with issues related to their personal finances each week.</a:t>
            </a:r>
          </a:p>
          <a:p>
            <a:endParaRPr lang="en-US" sz="1200" b="0" i="0" kern="1200" dirty="0">
              <a:solidFill>
                <a:schemeClr val="tx1"/>
              </a:solidFill>
              <a:effectLst/>
              <a:latin typeface="+mn-lt"/>
              <a:ea typeface="+mn-ea"/>
              <a:cs typeface="+mn-cs"/>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38</a:t>
            </a:fld>
            <a:endParaRPr lang="en-US"/>
          </a:p>
        </p:txBody>
      </p:sp>
    </p:spTree>
    <p:extLst>
      <p:ext uri="{BB962C8B-B14F-4D97-AF65-F5344CB8AC3E}">
        <p14:creationId xmlns:p14="http://schemas.microsoft.com/office/powerpoint/2010/main" val="2581462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that money in the hands of GOOD people can do GREAT things!</a:t>
            </a:r>
          </a:p>
          <a:p>
            <a:r>
              <a:rPr lang="en-US" dirty="0"/>
              <a:t>This is about HUMANITARIAN ENTREPRENEURSHIP</a:t>
            </a:r>
          </a:p>
          <a:p>
            <a:r>
              <a:rPr lang="en-US" dirty="0"/>
              <a:t>Do well by doing good for others!</a:t>
            </a:r>
          </a:p>
          <a:p>
            <a:r>
              <a:rPr lang="en-US" dirty="0"/>
              <a:t>Visions of individual foundations for our Servant Leaders in the future!</a:t>
            </a:r>
          </a:p>
          <a:p>
            <a:r>
              <a:rPr lang="en-US" dirty="0"/>
              <a:t>Vision for the Amare Foundation from corporate as well!</a:t>
            </a:r>
          </a:p>
        </p:txBody>
      </p:sp>
      <p:sp>
        <p:nvSpPr>
          <p:cNvPr id="4" name="Slide Number Placeholder 3"/>
          <p:cNvSpPr>
            <a:spLocks noGrp="1"/>
          </p:cNvSpPr>
          <p:nvPr>
            <p:ph type="sldNum" sz="quarter" idx="5"/>
          </p:nvPr>
        </p:nvSpPr>
        <p:spPr/>
        <p:txBody>
          <a:bodyPr/>
          <a:lstStyle/>
          <a:p>
            <a:fld id="{EBE22E55-066C-5045-BBC4-2AA57927E975}" type="slidenum">
              <a:rPr lang="en-US" smtClean="0"/>
              <a:t>39</a:t>
            </a:fld>
            <a:endParaRPr lang="en-US"/>
          </a:p>
        </p:txBody>
      </p:sp>
    </p:spTree>
    <p:extLst>
      <p:ext uri="{BB962C8B-B14F-4D97-AF65-F5344CB8AC3E}">
        <p14:creationId xmlns:p14="http://schemas.microsoft.com/office/powerpoint/2010/main" val="30860666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join us?</a:t>
            </a:r>
          </a:p>
          <a:p>
            <a:pPr marL="171450" indent="-171450">
              <a:buFontTx/>
              <a:buChar char="-"/>
            </a:pPr>
            <a:r>
              <a:rPr lang="en-US" dirty="0"/>
              <a:t>Preferred Customer: </a:t>
            </a:r>
          </a:p>
          <a:p>
            <a:pPr marL="628650" lvl="1" indent="-171450">
              <a:buFontTx/>
              <a:buChar char="-"/>
            </a:pPr>
            <a:r>
              <a:rPr lang="en-US" dirty="0"/>
              <a:t>Wholesale Prices (25% off retail)</a:t>
            </a:r>
          </a:p>
          <a:p>
            <a:pPr marL="628650" lvl="1" indent="-171450">
              <a:buFontTx/>
              <a:buChar char="-"/>
            </a:pPr>
            <a:r>
              <a:rPr lang="en-US" dirty="0"/>
              <a:t>FREE product on your first Subscribe &amp; Save Order for $39.95 or more</a:t>
            </a:r>
          </a:p>
          <a:p>
            <a:pPr marL="171450" lvl="0" indent="-171450">
              <a:buFontTx/>
              <a:buChar char="-"/>
            </a:pPr>
            <a:r>
              <a:rPr lang="en-US" dirty="0"/>
              <a:t>Wellness Partner</a:t>
            </a:r>
          </a:p>
          <a:p>
            <a:pPr marL="628650" lvl="1" indent="-171450">
              <a:buFontTx/>
              <a:buChar char="-"/>
            </a:pPr>
            <a:r>
              <a:rPr lang="en-US" dirty="0"/>
              <a:t>Wholesale Prices (25% off retail)</a:t>
            </a:r>
          </a:p>
          <a:p>
            <a:pPr marL="628650" lvl="1" indent="-171450">
              <a:buFontTx/>
              <a:buChar char="-"/>
            </a:pPr>
            <a:r>
              <a:rPr lang="en-US" dirty="0"/>
              <a:t>Earn commissions</a:t>
            </a:r>
          </a:p>
          <a:p>
            <a:pPr marL="628650" lvl="1" indent="-171450">
              <a:buFontTx/>
              <a:buChar char="-"/>
            </a:pPr>
            <a:r>
              <a:rPr lang="en-US" dirty="0"/>
              <a:t>Qualify for incentive trips and special events</a:t>
            </a:r>
          </a:p>
          <a:p>
            <a:pPr marL="628650" lvl="1" indent="-171450">
              <a:buFontTx/>
              <a:buChar char="-"/>
            </a:pPr>
            <a:r>
              <a:rPr lang="en-US" dirty="0"/>
              <a:t>Personalized website, app, and back office to support your business.</a:t>
            </a:r>
          </a:p>
        </p:txBody>
      </p:sp>
      <p:sp>
        <p:nvSpPr>
          <p:cNvPr id="4" name="Slide Number Placeholder 3"/>
          <p:cNvSpPr>
            <a:spLocks noGrp="1"/>
          </p:cNvSpPr>
          <p:nvPr>
            <p:ph type="sldNum" sz="quarter" idx="5"/>
          </p:nvPr>
        </p:nvSpPr>
        <p:spPr/>
        <p:txBody>
          <a:bodyPr/>
          <a:lstStyle/>
          <a:p>
            <a:fld id="{EBE22E55-066C-5045-BBC4-2AA57927E975}" type="slidenum">
              <a:rPr lang="en-US" smtClean="0"/>
              <a:t>40</a:t>
            </a:fld>
            <a:endParaRPr lang="en-US"/>
          </a:p>
        </p:txBody>
      </p:sp>
    </p:spTree>
    <p:extLst>
      <p:ext uri="{BB962C8B-B14F-4D97-AF65-F5344CB8AC3E}">
        <p14:creationId xmlns:p14="http://schemas.microsoft.com/office/powerpoint/2010/main" val="3749067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E22E55-066C-5045-BBC4-2AA57927E975}" type="slidenum">
              <a:rPr lang="en-US" smtClean="0"/>
              <a:t>41</a:t>
            </a:fld>
            <a:endParaRPr lang="en-US"/>
          </a:p>
        </p:txBody>
      </p:sp>
    </p:spTree>
    <p:extLst>
      <p:ext uri="{BB962C8B-B14F-4D97-AF65-F5344CB8AC3E}">
        <p14:creationId xmlns:p14="http://schemas.microsoft.com/office/powerpoint/2010/main" val="803916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Our platform consists of the Three P’s: Products, Programs, and People.</a:t>
            </a:r>
          </a:p>
          <a:p>
            <a:r>
              <a:rPr lang="en-US" sz="1200" i="0" kern="1200" dirty="0">
                <a:solidFill>
                  <a:schemeClr val="tx1"/>
                </a:solidFill>
                <a:effectLst/>
                <a:latin typeface="+mn-lt"/>
                <a:ea typeface="+mn-ea"/>
                <a:cs typeface="+mn-cs"/>
              </a:rPr>
              <a:t>(click to reveal) 1. Products – cutting-edge science based products with real clinical studies and proven results!</a:t>
            </a:r>
          </a:p>
          <a:p>
            <a:r>
              <a:rPr lang="en-US" sz="1200" i="0" kern="1200" dirty="0">
                <a:solidFill>
                  <a:schemeClr val="tx1"/>
                </a:solidFill>
                <a:effectLst/>
                <a:latin typeface="+mn-lt"/>
                <a:ea typeface="+mn-ea"/>
                <a:cs typeface="+mn-cs"/>
              </a:rPr>
              <a:t>(click to reveal )2. Programs – we have produced life-changing programs in the areas of mindfulness, nutrition, and movement (exercise) for mental wellness!</a:t>
            </a:r>
          </a:p>
          <a:p>
            <a:r>
              <a:rPr lang="en-US" sz="1200" i="0" kern="1200" dirty="0">
                <a:solidFill>
                  <a:schemeClr val="tx1"/>
                </a:solidFill>
                <a:effectLst/>
                <a:latin typeface="+mn-lt"/>
                <a:ea typeface="+mn-ea"/>
                <a:cs typeface="+mn-cs"/>
              </a:rPr>
              <a:t>(click to reveal) 3. People – we bring people together around our 5 core values, creating a positive community of passionate people that build each other up!</a:t>
            </a:r>
          </a:p>
          <a:p>
            <a:r>
              <a:rPr lang="en-US" sz="1200" i="0" kern="1200" dirty="0">
                <a:solidFill>
                  <a:schemeClr val="tx1"/>
                </a:solidFill>
                <a:effectLst/>
                <a:latin typeface="+mn-lt"/>
                <a:ea typeface="+mn-ea"/>
                <a:cs typeface="+mn-cs"/>
              </a:rPr>
              <a:t>Amare is the revolutionary connection of cutting-edge products, life-changing programs, and heart-centered people.</a:t>
            </a:r>
            <a:r>
              <a:rPr lang="en-US" i="0" dirty="0">
                <a:effectLst/>
              </a:rPr>
              <a:t> </a:t>
            </a:r>
            <a:endParaRPr lang="en-US" i="0" dirty="0"/>
          </a:p>
        </p:txBody>
      </p:sp>
      <p:sp>
        <p:nvSpPr>
          <p:cNvPr id="4" name="Slide Number Placeholder 3"/>
          <p:cNvSpPr>
            <a:spLocks noGrp="1"/>
          </p:cNvSpPr>
          <p:nvPr>
            <p:ph type="sldNum" sz="quarter" idx="5"/>
          </p:nvPr>
        </p:nvSpPr>
        <p:spPr/>
        <p:txBody>
          <a:bodyPr/>
          <a:lstStyle/>
          <a:p>
            <a:fld id="{EBE22E55-066C-5045-BBC4-2AA57927E975}" type="slidenum">
              <a:rPr lang="en-US" smtClean="0"/>
              <a:t>4</a:t>
            </a:fld>
            <a:endParaRPr lang="en-US"/>
          </a:p>
        </p:txBody>
      </p:sp>
    </p:spTree>
    <p:extLst>
      <p:ext uri="{BB962C8B-B14F-4D97-AF65-F5344CB8AC3E}">
        <p14:creationId xmlns:p14="http://schemas.microsoft.com/office/powerpoint/2010/main" val="992484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Timing Matters! It’s huge! </a:t>
            </a:r>
          </a:p>
          <a:p>
            <a:r>
              <a:rPr lang="en-US" dirty="0"/>
              <a:t>We have ideal timing in 5 areas:</a:t>
            </a:r>
          </a:p>
          <a:p>
            <a:pPr marL="228600" indent="-228600">
              <a:buAutoNum type="arabicPeriod"/>
            </a:pPr>
            <a:r>
              <a:rPr lang="en-US" dirty="0"/>
              <a:t>Massive Need</a:t>
            </a:r>
          </a:p>
          <a:p>
            <a:pPr marL="228600" indent="-228600">
              <a:buAutoNum type="arabicPeriod"/>
            </a:pPr>
            <a:r>
              <a:rPr lang="en-US" dirty="0"/>
              <a:t>Social Shift</a:t>
            </a:r>
          </a:p>
          <a:p>
            <a:pPr marL="228600" indent="-228600">
              <a:buAutoNum type="arabicPeriod"/>
            </a:pPr>
            <a:r>
              <a:rPr lang="en-US" dirty="0"/>
              <a:t>New Era Science</a:t>
            </a:r>
          </a:p>
          <a:p>
            <a:pPr marL="228600" indent="-228600">
              <a:buAutoNum type="arabicPeriod"/>
            </a:pPr>
            <a:r>
              <a:rPr lang="en-US" dirty="0"/>
              <a:t>Unique Products</a:t>
            </a:r>
          </a:p>
          <a:p>
            <a:pPr marL="228600" indent="-228600">
              <a:buAutoNum type="arabicPeriod"/>
            </a:pPr>
            <a:r>
              <a:rPr lang="en-US" dirty="0"/>
              <a:t>We are a growth company, very flexible and agile with a ton of room for growth in the future!</a:t>
            </a:r>
          </a:p>
        </p:txBody>
      </p:sp>
      <p:sp>
        <p:nvSpPr>
          <p:cNvPr id="4" name="Slide Number Placeholder 3"/>
          <p:cNvSpPr>
            <a:spLocks noGrp="1"/>
          </p:cNvSpPr>
          <p:nvPr>
            <p:ph type="sldNum" sz="quarter" idx="5"/>
          </p:nvPr>
        </p:nvSpPr>
        <p:spPr/>
        <p:txBody>
          <a:bodyPr/>
          <a:lstStyle/>
          <a:p>
            <a:fld id="{EBE22E55-066C-5045-BBC4-2AA57927E975}" type="slidenum">
              <a:rPr lang="en-US" smtClean="0"/>
              <a:t>5</a:t>
            </a:fld>
            <a:endParaRPr lang="en-US"/>
          </a:p>
        </p:txBody>
      </p:sp>
    </p:spTree>
    <p:extLst>
      <p:ext uri="{BB962C8B-B14F-4D97-AF65-F5344CB8AC3E}">
        <p14:creationId xmlns:p14="http://schemas.microsoft.com/office/powerpoint/2010/main" val="339302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Amare’s Chief Science Officer, Dr. Shawn Talbott</a:t>
            </a:r>
          </a:p>
          <a:p>
            <a:pPr marL="171450" indent="-171450">
              <a:buFontTx/>
              <a:buChar char="-"/>
            </a:pPr>
            <a:r>
              <a:rPr lang="en-US" dirty="0"/>
              <a:t>Scientist + Accomplished Athlete (Triathlons/Iron Man medal winner!)</a:t>
            </a:r>
          </a:p>
          <a:p>
            <a:pPr marL="171450" indent="-171450">
              <a:buFontTx/>
              <a:buChar char="-"/>
            </a:pPr>
            <a:r>
              <a:rPr lang="en-US" dirty="0"/>
              <a:t>20+ years developing products in the nutrition space</a:t>
            </a:r>
          </a:p>
          <a:p>
            <a:pPr marL="171450" indent="-171450">
              <a:buFontTx/>
              <a:buChar char="-"/>
            </a:pPr>
            <a:r>
              <a:rPr lang="en-US" dirty="0">
                <a:latin typeface="Verdana" panose="020B0604030504040204" pitchFamily="34" charset="0"/>
              </a:rPr>
              <a:t>Fellow of the American College of Nutrition, the American College of Sports Medicine, and the American Institute of Stress.</a:t>
            </a:r>
          </a:p>
          <a:p>
            <a:pPr marL="171450" indent="-171450">
              <a:buFontTx/>
              <a:buChar char="-"/>
            </a:pPr>
            <a:r>
              <a:rPr lang="en-US" dirty="0">
                <a:latin typeface="Verdana" panose="020B0604030504040204" pitchFamily="34" charset="0"/>
              </a:rPr>
              <a:t>Author of two academic textbooks, an award-winning documentary film, and several best-selling books</a:t>
            </a:r>
          </a:p>
          <a:p>
            <a:pPr marL="171450" indent="-171450">
              <a:buFontTx/>
              <a:buChar char="-"/>
            </a:pPr>
            <a:r>
              <a:rPr lang="en-US" dirty="0">
                <a:latin typeface="Verdana" panose="020B0604030504040204" pitchFamily="34" charset="0"/>
              </a:rPr>
              <a:t>Featured guest on the “Dr. Oz Show,” “Ask Dr. Nandi,” The TED stage, and the White House.</a:t>
            </a:r>
          </a:p>
          <a:p>
            <a:pPr marL="171450" indent="-171450">
              <a:buFontTx/>
              <a:buChar char="-"/>
            </a:pPr>
            <a:r>
              <a:rPr lang="en-US" dirty="0">
                <a:latin typeface="Verdana" panose="020B0604030504040204" pitchFamily="34" charset="0"/>
              </a:rPr>
              <a:t>Served as a nutrition educator for elite-level athletes.</a:t>
            </a:r>
          </a:p>
          <a:p>
            <a:pPr marL="171450" indent="-171450">
              <a:buFontTx/>
              <a:buChar char="-"/>
            </a:pPr>
            <a:r>
              <a:rPr lang="en-US" dirty="0">
                <a:latin typeface="Verdana" panose="020B0604030504040204" pitchFamily="34" charset="0"/>
              </a:rPr>
              <a:t>Diplomate of the International Olympic Committee’s (IOC) Sports Nutrition program.</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FA16FC2-89B7-4054-B8DA-B90399218495}" type="slidenum">
              <a:rPr lang="en-US" smtClean="0"/>
              <a:t>6</a:t>
            </a:fld>
            <a:endParaRPr lang="en-US"/>
          </a:p>
        </p:txBody>
      </p:sp>
    </p:spTree>
    <p:extLst>
      <p:ext uri="{BB962C8B-B14F-4D97-AF65-F5344CB8AC3E}">
        <p14:creationId xmlns:p14="http://schemas.microsoft.com/office/powerpoint/2010/main" val="3924122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WELLNESS, not mental ILLNESS!</a:t>
            </a:r>
          </a:p>
          <a:p>
            <a:pPr marL="171450" indent="-171450">
              <a:buFontTx/>
              <a:buChar char="-"/>
            </a:pPr>
            <a:r>
              <a:rPr lang="en-US" dirty="0"/>
              <a:t>Focus</a:t>
            </a:r>
          </a:p>
          <a:p>
            <a:pPr marL="171450" indent="-171450">
              <a:buFontTx/>
              <a:buChar char="-"/>
            </a:pPr>
            <a:r>
              <a:rPr lang="en-US" dirty="0"/>
              <a:t>Pressure Management</a:t>
            </a:r>
          </a:p>
          <a:p>
            <a:pPr marL="171450" indent="-171450">
              <a:buFontTx/>
              <a:buChar char="-"/>
            </a:pPr>
            <a:r>
              <a:rPr lang="en-US" dirty="0"/>
              <a:t>Confidence</a:t>
            </a:r>
          </a:p>
          <a:p>
            <a:pPr marL="171450" indent="-171450">
              <a:buFontTx/>
              <a:buChar char="-"/>
            </a:pPr>
            <a:r>
              <a:rPr lang="en-US" dirty="0"/>
              <a:t>Stress Resilience</a:t>
            </a:r>
          </a:p>
          <a:p>
            <a:pPr marL="171450" indent="-171450">
              <a:buFontTx/>
              <a:buChar char="-"/>
            </a:pPr>
            <a:r>
              <a:rPr lang="en-US" dirty="0"/>
              <a:t>Mental Performance</a:t>
            </a:r>
          </a:p>
          <a:p>
            <a:pPr marL="171450" indent="-171450">
              <a:buFontTx/>
              <a:buChar char="-"/>
            </a:pPr>
            <a:r>
              <a:rPr lang="en-US" dirty="0"/>
              <a:t>Physical Performance</a:t>
            </a:r>
          </a:p>
        </p:txBody>
      </p:sp>
      <p:sp>
        <p:nvSpPr>
          <p:cNvPr id="4" name="Slide Number Placeholder 3"/>
          <p:cNvSpPr>
            <a:spLocks noGrp="1"/>
          </p:cNvSpPr>
          <p:nvPr>
            <p:ph type="sldNum" sz="quarter" idx="5"/>
          </p:nvPr>
        </p:nvSpPr>
        <p:spPr/>
        <p:txBody>
          <a:bodyPr/>
          <a:lstStyle/>
          <a:p>
            <a:fld id="{EBE22E55-066C-5045-BBC4-2AA57927E975}" type="slidenum">
              <a:rPr lang="en-US" smtClean="0"/>
              <a:t>7</a:t>
            </a:fld>
            <a:endParaRPr lang="en-US"/>
          </a:p>
        </p:txBody>
      </p:sp>
    </p:spTree>
    <p:extLst>
      <p:ext uri="{BB962C8B-B14F-4D97-AF65-F5344CB8AC3E}">
        <p14:creationId xmlns:p14="http://schemas.microsoft.com/office/powerpoint/2010/main" val="3644502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Wherever you are today on the mental wellness continuum, you can ”move to the right”</a:t>
            </a:r>
          </a:p>
        </p:txBody>
      </p:sp>
      <p:sp>
        <p:nvSpPr>
          <p:cNvPr id="4" name="Slide Number Placeholder 3"/>
          <p:cNvSpPr>
            <a:spLocks noGrp="1"/>
          </p:cNvSpPr>
          <p:nvPr>
            <p:ph type="sldNum" sz="quarter" idx="5"/>
          </p:nvPr>
        </p:nvSpPr>
        <p:spPr/>
        <p:txBody>
          <a:bodyPr/>
          <a:lstStyle/>
          <a:p>
            <a:fld id="{EBE22E55-066C-5045-BBC4-2AA57927E975}" type="slidenum">
              <a:rPr lang="en-US" smtClean="0"/>
              <a:t>8</a:t>
            </a:fld>
            <a:endParaRPr lang="en-US"/>
          </a:p>
        </p:txBody>
      </p:sp>
    </p:spTree>
    <p:extLst>
      <p:ext uri="{BB962C8B-B14F-4D97-AF65-F5344CB8AC3E}">
        <p14:creationId xmlns:p14="http://schemas.microsoft.com/office/powerpoint/2010/main" val="745307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Americans spend over $100 billion annually on “feel better” products, from painkillers and anti-depressants to alternative and complementary therapies</a:t>
            </a:r>
          </a:p>
          <a:p>
            <a:endParaRPr lang="en-US" b="1" dirty="0"/>
          </a:p>
          <a:p>
            <a:r>
              <a:rPr lang="en-US" b="1" dirty="0"/>
              <a:t>None of these get to the core source of where good mental wellness can be generated from…</a:t>
            </a:r>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9</a:t>
            </a:fld>
            <a:endParaRPr lang="en-US"/>
          </a:p>
        </p:txBody>
      </p:sp>
    </p:spTree>
    <p:extLst>
      <p:ext uri="{BB962C8B-B14F-4D97-AF65-F5344CB8AC3E}">
        <p14:creationId xmlns:p14="http://schemas.microsoft.com/office/powerpoint/2010/main" val="2071395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340A-1E8D-475A-91F4-E4E992D9BC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C031E7-3889-485A-86B7-59A3BB1816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E01CF0-231A-4AB8-B0DB-DC729E89DB02}"/>
              </a:ext>
            </a:extLst>
          </p:cNvPr>
          <p:cNvSpPr>
            <a:spLocks noGrp="1"/>
          </p:cNvSpPr>
          <p:nvPr>
            <p:ph type="dt" sz="half" idx="10"/>
          </p:nvPr>
        </p:nvSpPr>
        <p:spPr/>
        <p:txBody>
          <a:bodyPr/>
          <a:lstStyle/>
          <a:p>
            <a:fld id="{6310E3E5-0F13-4CB7-9BBE-A49F2A05A824}" type="datetimeFigureOut">
              <a:rPr lang="en-US" smtClean="0"/>
              <a:t>2/22/20</a:t>
            </a:fld>
            <a:endParaRPr lang="en-US"/>
          </a:p>
        </p:txBody>
      </p:sp>
      <p:sp>
        <p:nvSpPr>
          <p:cNvPr id="5" name="Footer Placeholder 4">
            <a:extLst>
              <a:ext uri="{FF2B5EF4-FFF2-40B4-BE49-F238E27FC236}">
                <a16:creationId xmlns:a16="http://schemas.microsoft.com/office/drawing/2014/main" id="{6C9983C2-A9D7-4F45-B136-4F76F7056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5E8CF-740A-4D86-B499-C9C24FCD955B}"/>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55222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9D113-2561-4E4C-B1F0-D034F55118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7C9439-D9E0-4904-BC40-996416222B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E639D-B9CD-4402-B083-737D2D0589E7}"/>
              </a:ext>
            </a:extLst>
          </p:cNvPr>
          <p:cNvSpPr>
            <a:spLocks noGrp="1"/>
          </p:cNvSpPr>
          <p:nvPr>
            <p:ph type="dt" sz="half" idx="10"/>
          </p:nvPr>
        </p:nvSpPr>
        <p:spPr/>
        <p:txBody>
          <a:bodyPr/>
          <a:lstStyle/>
          <a:p>
            <a:fld id="{6310E3E5-0F13-4CB7-9BBE-A49F2A05A824}" type="datetimeFigureOut">
              <a:rPr lang="en-US" smtClean="0"/>
              <a:t>2/22/20</a:t>
            </a:fld>
            <a:endParaRPr lang="en-US"/>
          </a:p>
        </p:txBody>
      </p:sp>
      <p:sp>
        <p:nvSpPr>
          <p:cNvPr id="5" name="Footer Placeholder 4">
            <a:extLst>
              <a:ext uri="{FF2B5EF4-FFF2-40B4-BE49-F238E27FC236}">
                <a16:creationId xmlns:a16="http://schemas.microsoft.com/office/drawing/2014/main" id="{8E650B76-B516-4118-A7AD-FC1C7E39F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39E71-A350-4513-A36A-19F2BB7CCBB1}"/>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055734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E84219-33D8-438B-B6EC-C8A093B8F1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A8F0E3-E9DF-466F-9D9B-E7BAB8D7B6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A7A44-BF04-4DB6-AA2D-2FB844B9A50D}"/>
              </a:ext>
            </a:extLst>
          </p:cNvPr>
          <p:cNvSpPr>
            <a:spLocks noGrp="1"/>
          </p:cNvSpPr>
          <p:nvPr>
            <p:ph type="dt" sz="half" idx="10"/>
          </p:nvPr>
        </p:nvSpPr>
        <p:spPr/>
        <p:txBody>
          <a:bodyPr/>
          <a:lstStyle/>
          <a:p>
            <a:fld id="{6310E3E5-0F13-4CB7-9BBE-A49F2A05A824}" type="datetimeFigureOut">
              <a:rPr lang="en-US" smtClean="0"/>
              <a:t>2/22/20</a:t>
            </a:fld>
            <a:endParaRPr lang="en-US"/>
          </a:p>
        </p:txBody>
      </p:sp>
      <p:sp>
        <p:nvSpPr>
          <p:cNvPr id="5" name="Footer Placeholder 4">
            <a:extLst>
              <a:ext uri="{FF2B5EF4-FFF2-40B4-BE49-F238E27FC236}">
                <a16:creationId xmlns:a16="http://schemas.microsoft.com/office/drawing/2014/main" id="{766E7F60-B7F9-42AF-9806-82991203E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D17F45-D838-47CD-BED4-EAD3B5EF57F8}"/>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204312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7DC45447-5550-4D65-B0D1-FC328ECE3C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104703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_1">
    <p:spTree>
      <p:nvGrpSpPr>
        <p:cNvPr id="1" name="Shape 26"/>
        <p:cNvGrpSpPr/>
        <p:nvPr/>
      </p:nvGrpSpPr>
      <p:grpSpPr>
        <a:xfrm>
          <a:off x="0" y="0"/>
          <a:ext cx="0" cy="0"/>
          <a:chOff x="0" y="0"/>
          <a:chExt cx="0" cy="0"/>
        </a:xfrm>
      </p:grpSpPr>
      <p:pic>
        <p:nvPicPr>
          <p:cNvPr id="6" name="Picture 5">
            <a:extLst>
              <a:ext uri="{FF2B5EF4-FFF2-40B4-BE49-F238E27FC236}">
                <a16:creationId xmlns:a16="http://schemas.microsoft.com/office/drawing/2014/main" id="{3A904B2B-EA28-49A3-88A3-C94E039EAE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286773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9FDECD-40CB-4D77-84FE-A7E846EAB1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537958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cxnSp>
        <p:nvCxnSpPr>
          <p:cNvPr id="5" name="Straight Connector 4"/>
          <p:cNvCxnSpPr/>
          <p:nvPr userDrawn="1"/>
        </p:nvCxnSpPr>
        <p:spPr>
          <a:xfrm>
            <a:off x="583259" y="365125"/>
            <a:ext cx="0" cy="1325563"/>
          </a:xfrm>
          <a:prstGeom prst="line">
            <a:avLst/>
          </a:prstGeom>
          <a:ln w="38100" cmpd="sng">
            <a:solidFill>
              <a:srgbClr val="3F2A56"/>
            </a:solidFill>
          </a:ln>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838200" y="2003777"/>
            <a:ext cx="10515600" cy="2765778"/>
          </a:xfrm>
        </p:spPr>
        <p:txBody>
          <a:bodyPr/>
          <a:lstStyle>
            <a:lvl1pPr>
              <a:defRPr>
                <a:solidFill>
                  <a:schemeClr val="bg1">
                    <a:lumMod val="95000"/>
                  </a:schemeClr>
                </a:solidFill>
              </a:defRPr>
            </a:lvl1pPr>
            <a:lvl2pPr>
              <a:defRPr>
                <a:solidFill>
                  <a:schemeClr val="bg1">
                    <a:lumMod val="85000"/>
                  </a:schemeClr>
                </a:solidFill>
              </a:defRPr>
            </a:lvl2pPr>
            <a:lvl3pPr>
              <a:defRPr>
                <a:solidFill>
                  <a:schemeClr val="bg1">
                    <a:lumMod val="7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24927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89D12-5C4F-4DD3-9434-FD5CE5731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5A4A92-A1DE-464D-A1ED-C3C9A08FD4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714651-BFC3-42E6-9A0D-7BBCBED71F7E}"/>
              </a:ext>
            </a:extLst>
          </p:cNvPr>
          <p:cNvSpPr>
            <a:spLocks noGrp="1"/>
          </p:cNvSpPr>
          <p:nvPr>
            <p:ph type="dt" sz="half" idx="10"/>
          </p:nvPr>
        </p:nvSpPr>
        <p:spPr/>
        <p:txBody>
          <a:bodyPr/>
          <a:lstStyle/>
          <a:p>
            <a:fld id="{6310E3E5-0F13-4CB7-9BBE-A49F2A05A824}" type="datetimeFigureOut">
              <a:rPr lang="en-US" smtClean="0"/>
              <a:t>2/22/20</a:t>
            </a:fld>
            <a:endParaRPr lang="en-US"/>
          </a:p>
        </p:txBody>
      </p:sp>
      <p:sp>
        <p:nvSpPr>
          <p:cNvPr id="5" name="Footer Placeholder 4">
            <a:extLst>
              <a:ext uri="{FF2B5EF4-FFF2-40B4-BE49-F238E27FC236}">
                <a16:creationId xmlns:a16="http://schemas.microsoft.com/office/drawing/2014/main" id="{37FA875C-F6B2-49CC-B04E-2F02C0870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C376F-C85B-46B5-87A7-9B21895FA38F}"/>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2749397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EF097-B926-45AA-BD74-299EA67E0E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69AA17-5744-4396-9226-4983AA86A2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575A775-7CB7-4ACC-B0E1-CD460D7048B3}"/>
              </a:ext>
            </a:extLst>
          </p:cNvPr>
          <p:cNvSpPr>
            <a:spLocks noGrp="1"/>
          </p:cNvSpPr>
          <p:nvPr>
            <p:ph type="dt" sz="half" idx="10"/>
          </p:nvPr>
        </p:nvSpPr>
        <p:spPr/>
        <p:txBody>
          <a:bodyPr/>
          <a:lstStyle/>
          <a:p>
            <a:fld id="{6310E3E5-0F13-4CB7-9BBE-A49F2A05A824}" type="datetimeFigureOut">
              <a:rPr lang="en-US" smtClean="0"/>
              <a:t>2/22/20</a:t>
            </a:fld>
            <a:endParaRPr lang="en-US"/>
          </a:p>
        </p:txBody>
      </p:sp>
      <p:sp>
        <p:nvSpPr>
          <p:cNvPr id="5" name="Footer Placeholder 4">
            <a:extLst>
              <a:ext uri="{FF2B5EF4-FFF2-40B4-BE49-F238E27FC236}">
                <a16:creationId xmlns:a16="http://schemas.microsoft.com/office/drawing/2014/main" id="{9AE1A344-73C2-48BD-86B2-E34271A2F0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3D8F1-B6B3-42E3-BDDE-04A8FBD530B9}"/>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1319541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6551-5B51-40AD-AB53-1E1B5E5977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85400-C60A-4DCE-93AB-2FFDF64FDA6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0B1DCE-6282-463C-9975-A444181672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B2E61-FDEB-4E85-ADFA-6F638CCAC9D2}"/>
              </a:ext>
            </a:extLst>
          </p:cNvPr>
          <p:cNvSpPr>
            <a:spLocks noGrp="1"/>
          </p:cNvSpPr>
          <p:nvPr>
            <p:ph type="dt" sz="half" idx="10"/>
          </p:nvPr>
        </p:nvSpPr>
        <p:spPr/>
        <p:txBody>
          <a:bodyPr/>
          <a:lstStyle/>
          <a:p>
            <a:fld id="{6310E3E5-0F13-4CB7-9BBE-A49F2A05A824}" type="datetimeFigureOut">
              <a:rPr lang="en-US" smtClean="0"/>
              <a:t>2/22/20</a:t>
            </a:fld>
            <a:endParaRPr lang="en-US"/>
          </a:p>
        </p:txBody>
      </p:sp>
      <p:sp>
        <p:nvSpPr>
          <p:cNvPr id="6" name="Footer Placeholder 5">
            <a:extLst>
              <a:ext uri="{FF2B5EF4-FFF2-40B4-BE49-F238E27FC236}">
                <a16:creationId xmlns:a16="http://schemas.microsoft.com/office/drawing/2014/main" id="{95E12B8F-FFED-4166-8DB8-5062C96465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441A15-806F-4CEB-A9EF-9CCFA66CFD81}"/>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336059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3773D-6FC4-4740-B1AB-199C364D5E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CFC33D-1742-4F43-9A2E-006B435F1F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E47B54-C325-485C-B741-0224A45C37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C6C800-C9DB-426A-9B89-27100D20AA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0E00AC-571C-4921-9FD0-85CADEF7A2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6288AB-A434-402A-96D8-6753D6AC32B2}"/>
              </a:ext>
            </a:extLst>
          </p:cNvPr>
          <p:cNvSpPr>
            <a:spLocks noGrp="1"/>
          </p:cNvSpPr>
          <p:nvPr>
            <p:ph type="dt" sz="half" idx="10"/>
          </p:nvPr>
        </p:nvSpPr>
        <p:spPr/>
        <p:txBody>
          <a:bodyPr/>
          <a:lstStyle/>
          <a:p>
            <a:fld id="{6310E3E5-0F13-4CB7-9BBE-A49F2A05A824}" type="datetimeFigureOut">
              <a:rPr lang="en-US" smtClean="0"/>
              <a:t>2/22/20</a:t>
            </a:fld>
            <a:endParaRPr lang="en-US"/>
          </a:p>
        </p:txBody>
      </p:sp>
      <p:sp>
        <p:nvSpPr>
          <p:cNvPr id="8" name="Footer Placeholder 7">
            <a:extLst>
              <a:ext uri="{FF2B5EF4-FFF2-40B4-BE49-F238E27FC236}">
                <a16:creationId xmlns:a16="http://schemas.microsoft.com/office/drawing/2014/main" id="{A2833D90-D731-498A-916B-4D4FA3982A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CAC268-8CED-4A52-9A57-3048348756FD}"/>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716440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05574-2BA1-425F-A8AF-3A722223DC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F64E6-50E3-4061-948C-4DFB506B1818}"/>
              </a:ext>
            </a:extLst>
          </p:cNvPr>
          <p:cNvSpPr>
            <a:spLocks noGrp="1"/>
          </p:cNvSpPr>
          <p:nvPr>
            <p:ph type="dt" sz="half" idx="10"/>
          </p:nvPr>
        </p:nvSpPr>
        <p:spPr/>
        <p:txBody>
          <a:bodyPr/>
          <a:lstStyle/>
          <a:p>
            <a:fld id="{6310E3E5-0F13-4CB7-9BBE-A49F2A05A824}" type="datetimeFigureOut">
              <a:rPr lang="en-US" smtClean="0"/>
              <a:t>2/22/20</a:t>
            </a:fld>
            <a:endParaRPr lang="en-US"/>
          </a:p>
        </p:txBody>
      </p:sp>
      <p:sp>
        <p:nvSpPr>
          <p:cNvPr id="4" name="Footer Placeholder 3">
            <a:extLst>
              <a:ext uri="{FF2B5EF4-FFF2-40B4-BE49-F238E27FC236}">
                <a16:creationId xmlns:a16="http://schemas.microsoft.com/office/drawing/2014/main" id="{E0DFAC6B-E992-4694-A503-3AB9EE7266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5E8AC6-F162-41B5-8091-8188B762A8A7}"/>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1623514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030F9F-474D-4FDB-B0F5-24494DE3DCBB}"/>
              </a:ext>
            </a:extLst>
          </p:cNvPr>
          <p:cNvSpPr>
            <a:spLocks noGrp="1"/>
          </p:cNvSpPr>
          <p:nvPr>
            <p:ph type="dt" sz="half" idx="10"/>
          </p:nvPr>
        </p:nvSpPr>
        <p:spPr/>
        <p:txBody>
          <a:bodyPr/>
          <a:lstStyle/>
          <a:p>
            <a:fld id="{6310E3E5-0F13-4CB7-9BBE-A49F2A05A824}" type="datetimeFigureOut">
              <a:rPr lang="en-US" smtClean="0"/>
              <a:t>2/22/20</a:t>
            </a:fld>
            <a:endParaRPr lang="en-US"/>
          </a:p>
        </p:txBody>
      </p:sp>
      <p:sp>
        <p:nvSpPr>
          <p:cNvPr id="3" name="Footer Placeholder 2">
            <a:extLst>
              <a:ext uri="{FF2B5EF4-FFF2-40B4-BE49-F238E27FC236}">
                <a16:creationId xmlns:a16="http://schemas.microsoft.com/office/drawing/2014/main" id="{3B806669-8C94-4B4C-970C-B185084A5F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520BAF-8204-47E0-A083-8401D1C87F9B}"/>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623375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4F3C7-62F4-43E4-BAEE-6EEEE2BDC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B91AB4-3489-4B5C-887F-9107A4C8C2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BD9327-F824-4D87-9D30-E13A1E7714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E1933D-8927-4DBB-8CF7-FD63B18FC58C}"/>
              </a:ext>
            </a:extLst>
          </p:cNvPr>
          <p:cNvSpPr>
            <a:spLocks noGrp="1"/>
          </p:cNvSpPr>
          <p:nvPr>
            <p:ph type="dt" sz="half" idx="10"/>
          </p:nvPr>
        </p:nvSpPr>
        <p:spPr/>
        <p:txBody>
          <a:bodyPr/>
          <a:lstStyle/>
          <a:p>
            <a:fld id="{6310E3E5-0F13-4CB7-9BBE-A49F2A05A824}" type="datetimeFigureOut">
              <a:rPr lang="en-US" smtClean="0"/>
              <a:t>2/22/20</a:t>
            </a:fld>
            <a:endParaRPr lang="en-US"/>
          </a:p>
        </p:txBody>
      </p:sp>
      <p:sp>
        <p:nvSpPr>
          <p:cNvPr id="6" name="Footer Placeholder 5">
            <a:extLst>
              <a:ext uri="{FF2B5EF4-FFF2-40B4-BE49-F238E27FC236}">
                <a16:creationId xmlns:a16="http://schemas.microsoft.com/office/drawing/2014/main" id="{C5239578-22DA-4F9B-A8CC-94EA6A2FC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73FBD4-A0B3-4A2B-B9AE-C3A5364D96AB}"/>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1898210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8C834-AD18-4C7F-8252-78862353FD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9AB808-44BF-4CB1-9876-D238ECBF0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A416A5-DE8D-40EF-B446-44797047A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06BC45-70B4-48B7-B9CA-53B354760C7B}"/>
              </a:ext>
            </a:extLst>
          </p:cNvPr>
          <p:cNvSpPr>
            <a:spLocks noGrp="1"/>
          </p:cNvSpPr>
          <p:nvPr>
            <p:ph type="dt" sz="half" idx="10"/>
          </p:nvPr>
        </p:nvSpPr>
        <p:spPr/>
        <p:txBody>
          <a:bodyPr/>
          <a:lstStyle/>
          <a:p>
            <a:fld id="{6310E3E5-0F13-4CB7-9BBE-A49F2A05A824}" type="datetimeFigureOut">
              <a:rPr lang="en-US" smtClean="0"/>
              <a:t>2/22/20</a:t>
            </a:fld>
            <a:endParaRPr lang="en-US"/>
          </a:p>
        </p:txBody>
      </p:sp>
      <p:sp>
        <p:nvSpPr>
          <p:cNvPr id="6" name="Footer Placeholder 5">
            <a:extLst>
              <a:ext uri="{FF2B5EF4-FFF2-40B4-BE49-F238E27FC236}">
                <a16:creationId xmlns:a16="http://schemas.microsoft.com/office/drawing/2014/main" id="{6A03F853-19F3-42EF-9CC6-815E87AC5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58BC7D-D33E-436D-811B-184FA75038B0}"/>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739487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4B2FA7-8C85-4885-B3C9-ED8195FDAB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CB5D20-B541-4EC9-8F8D-244AD04BAD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6E872-6604-4D6A-8D54-48EB26BD04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10E3E5-0F13-4CB7-9BBE-A49F2A05A824}" type="datetimeFigureOut">
              <a:rPr lang="en-US" smtClean="0"/>
              <a:t>2/22/20</a:t>
            </a:fld>
            <a:endParaRPr lang="en-US"/>
          </a:p>
        </p:txBody>
      </p:sp>
      <p:sp>
        <p:nvSpPr>
          <p:cNvPr id="5" name="Footer Placeholder 4">
            <a:extLst>
              <a:ext uri="{FF2B5EF4-FFF2-40B4-BE49-F238E27FC236}">
                <a16:creationId xmlns:a16="http://schemas.microsoft.com/office/drawing/2014/main" id="{720331E3-5830-45C2-9626-E81ED4E9BD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79BB35-A038-432D-BB65-3A06FED314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23780C-A6CC-4C1D-AAAD-24CA262988E9}" type="slidenum">
              <a:rPr lang="en-US" smtClean="0"/>
              <a:t>‹#›</a:t>
            </a:fld>
            <a:endParaRPr lang="en-US"/>
          </a:p>
        </p:txBody>
      </p:sp>
    </p:spTree>
    <p:extLst>
      <p:ext uri="{BB962C8B-B14F-4D97-AF65-F5344CB8AC3E}">
        <p14:creationId xmlns:p14="http://schemas.microsoft.com/office/powerpoint/2010/main" val="740134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emf"/><Relationship Id="rId3" Type="http://schemas.openxmlformats.org/officeDocument/2006/relationships/image" Target="../media/image33.tiff"/><Relationship Id="rId7" Type="http://schemas.openxmlformats.org/officeDocument/2006/relationships/image" Target="../media/image36.emf"/><Relationship Id="rId12" Type="http://schemas.openxmlformats.org/officeDocument/2006/relationships/image" Target="../media/image41.emf"/><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emf"/><Relationship Id="rId10" Type="http://schemas.openxmlformats.org/officeDocument/2006/relationships/image" Target="../media/image39.emf"/><Relationship Id="rId4" Type="http://schemas.openxmlformats.org/officeDocument/2006/relationships/image" Target="../media/image10.png"/><Relationship Id="rId9" Type="http://schemas.openxmlformats.org/officeDocument/2006/relationships/image" Target="../media/image38.emf"/><Relationship Id="rId14" Type="http://schemas.openxmlformats.org/officeDocument/2006/relationships/image" Target="../media/image43.emf"/></Relationships>
</file>

<file path=ppt/slides/_rels/slide11.xml.rels><?xml version="1.0" encoding="UTF-8" standalone="yes"?>
<Relationships xmlns="http://schemas.openxmlformats.org/package/2006/relationships"><Relationship Id="rId8" Type="http://schemas.openxmlformats.org/officeDocument/2006/relationships/image" Target="../media/image49.tiff"/><Relationship Id="rId3" Type="http://schemas.openxmlformats.org/officeDocument/2006/relationships/image" Target="../media/image44.tiff"/><Relationship Id="rId7" Type="http://schemas.openxmlformats.org/officeDocument/2006/relationships/image" Target="../media/image48.tif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7.tiff"/><Relationship Id="rId11" Type="http://schemas.openxmlformats.org/officeDocument/2006/relationships/image" Target="../media/image10.png"/><Relationship Id="rId5" Type="http://schemas.openxmlformats.org/officeDocument/2006/relationships/image" Target="../media/image46.tiff"/><Relationship Id="rId10" Type="http://schemas.openxmlformats.org/officeDocument/2006/relationships/image" Target="../media/image51.jpeg"/><Relationship Id="rId4" Type="http://schemas.openxmlformats.org/officeDocument/2006/relationships/image" Target="../media/image45.tiff"/><Relationship Id="rId9" Type="http://schemas.openxmlformats.org/officeDocument/2006/relationships/image" Target="../media/image50.tiff"/></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emf"/><Relationship Id="rId3" Type="http://schemas.openxmlformats.org/officeDocument/2006/relationships/image" Target="../media/image52.jpeg"/><Relationship Id="rId7" Type="http://schemas.openxmlformats.org/officeDocument/2006/relationships/image" Target="../media/image56.emf"/><Relationship Id="rId12" Type="http://schemas.openxmlformats.org/officeDocument/2006/relationships/image" Target="../media/image61.emf"/><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emf"/><Relationship Id="rId15" Type="http://schemas.openxmlformats.org/officeDocument/2006/relationships/image" Target="../media/image64.jpeg"/><Relationship Id="rId10" Type="http://schemas.openxmlformats.org/officeDocument/2006/relationships/image" Target="../media/image59.png"/><Relationship Id="rId4" Type="http://schemas.openxmlformats.org/officeDocument/2006/relationships/image" Target="../media/image10.png"/><Relationship Id="rId9" Type="http://schemas.openxmlformats.org/officeDocument/2006/relationships/image" Target="../media/image58.emf"/><Relationship Id="rId14" Type="http://schemas.openxmlformats.org/officeDocument/2006/relationships/image" Target="../media/image63.emf"/></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67.jpg"/><Relationship Id="rId4" Type="http://schemas.openxmlformats.org/officeDocument/2006/relationships/image" Target="../media/image66.svg"/></Relationships>
</file>

<file path=ppt/slides/_rels/slide15.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68.png"/><Relationship Id="rId7" Type="http://schemas.openxmlformats.org/officeDocument/2006/relationships/image" Target="../media/image81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customXml" Target="../ink/ink2.xml"/><Relationship Id="rId5" Type="http://schemas.openxmlformats.org/officeDocument/2006/relationships/image" Target="../media/image80.png"/><Relationship Id="rId4" Type="http://schemas.openxmlformats.org/officeDocument/2006/relationships/customXml" Target="../ink/ink1.xml"/><Relationship Id="rId9" Type="http://schemas.openxmlformats.org/officeDocument/2006/relationships/image" Target="../media/image820.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sv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84.jpeg"/><Relationship Id="rId4" Type="http://schemas.openxmlformats.org/officeDocument/2006/relationships/image" Target="../media/image83.jpe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86.png"/><Relationship Id="rId5" Type="http://schemas.openxmlformats.org/officeDocument/2006/relationships/image" Target="../media/image75.sv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75.sv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91.jpg"/><Relationship Id="rId7" Type="http://schemas.openxmlformats.org/officeDocument/2006/relationships/image" Target="../media/image95.sv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94.png"/><Relationship Id="rId5" Type="http://schemas.openxmlformats.org/officeDocument/2006/relationships/image" Target="../media/image93.jpg"/><Relationship Id="rId4" Type="http://schemas.openxmlformats.org/officeDocument/2006/relationships/image" Target="../media/image92.jp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hyperlink" Target="https://www.ffhdj.com/index.php/ffhd/article/view/599/" TargetMode="Externa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99.png"/><Relationship Id="rId5" Type="http://schemas.openxmlformats.org/officeDocument/2006/relationships/image" Target="../media/image75.sv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07.tiff"/><Relationship Id="rId3" Type="http://schemas.openxmlformats.org/officeDocument/2006/relationships/image" Target="../media/image102.jpe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112.png"/><Relationship Id="rId4" Type="http://schemas.openxmlformats.org/officeDocument/2006/relationships/image" Target="../media/image111.png"/></Relationships>
</file>

<file path=ppt/slides/_rels/slide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image" Target="../media/image115.tiff"/><Relationship Id="rId4" Type="http://schemas.openxmlformats.org/officeDocument/2006/relationships/image" Target="../media/image114.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9.xml"/><Relationship Id="rId16" Type="http://schemas.openxmlformats.org/officeDocument/2006/relationships/image" Target="../media/image29.png"/><Relationship Id="rId20"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E1D04F-DF93-4657-912F-02647A03E6F4}"/>
              </a:ext>
            </a:extLst>
          </p:cNvPr>
          <p:cNvSpPr>
            <a:spLocks noGrp="1"/>
          </p:cNvSpPr>
          <p:nvPr>
            <p:ph type="ctrTitle"/>
          </p:nvPr>
        </p:nvSpPr>
        <p:spPr>
          <a:xfrm>
            <a:off x="3346314" y="3113703"/>
            <a:ext cx="8845681" cy="630594"/>
          </a:xfrm>
        </p:spPr>
        <p:txBody>
          <a:bodyPr>
            <a:noAutofit/>
          </a:bodyPr>
          <a:lstStyle/>
          <a:p>
            <a:r>
              <a:rPr lang="en-US" sz="4000" dirty="0">
                <a:solidFill>
                  <a:srgbClr val="3F2A56"/>
                </a:solidFill>
                <a:latin typeface="Verdana" panose="020B0604030504040204" pitchFamily="34" charset="0"/>
                <a:ea typeface="Verdana" panose="020B0604030504040204" pitchFamily="34" charset="0"/>
                <a:cs typeface="Verdana" panose="020B0604030504040204" pitchFamily="34" charset="0"/>
              </a:rPr>
              <a:t>The Mental Wellness Company</a:t>
            </a:r>
            <a:r>
              <a:rPr lang="en-US" sz="4000" baseline="30000" dirty="0">
                <a:solidFill>
                  <a:srgbClr val="3F2A56"/>
                </a:solidFill>
                <a:latin typeface="Verdana" panose="020B0604030504040204" pitchFamily="34" charset="0"/>
                <a:ea typeface="Verdana" panose="020B0604030504040204" pitchFamily="34" charset="0"/>
                <a:cs typeface="Verdana" panose="020B0604030504040204" pitchFamily="34" charset="0"/>
              </a:rPr>
              <a:t>®</a:t>
            </a:r>
          </a:p>
        </p:txBody>
      </p:sp>
      <p:pic>
        <p:nvPicPr>
          <p:cNvPr id="7" name="Picture 6">
            <a:extLst>
              <a:ext uri="{FF2B5EF4-FFF2-40B4-BE49-F238E27FC236}">
                <a16:creationId xmlns:a16="http://schemas.microsoft.com/office/drawing/2014/main" id="{838AEA4A-46DB-4FBA-AFFE-1D871D9A4863}"/>
              </a:ext>
            </a:extLst>
          </p:cNvPr>
          <p:cNvPicPr>
            <a:picLocks noChangeAspect="1"/>
          </p:cNvPicPr>
          <p:nvPr/>
        </p:nvPicPr>
        <p:blipFill rotWithShape="1">
          <a:blip r:embed="rId3">
            <a:extLst>
              <a:ext uri="{28A0092B-C50C-407E-A947-70E740481C1C}">
                <a14:useLocalDpi xmlns:a14="http://schemas.microsoft.com/office/drawing/2010/main" val="0"/>
              </a:ext>
            </a:extLst>
          </a:blip>
          <a:srcRect l="10437" t="20798" b="31165"/>
          <a:stretch/>
        </p:blipFill>
        <p:spPr>
          <a:xfrm>
            <a:off x="0" y="2850204"/>
            <a:ext cx="3598211" cy="1157592"/>
          </a:xfrm>
          <a:prstGeom prst="rect">
            <a:avLst/>
          </a:prstGeom>
        </p:spPr>
      </p:pic>
      <p:cxnSp>
        <p:nvCxnSpPr>
          <p:cNvPr id="11" name="Straight Connector 10">
            <a:extLst>
              <a:ext uri="{FF2B5EF4-FFF2-40B4-BE49-F238E27FC236}">
                <a16:creationId xmlns:a16="http://schemas.microsoft.com/office/drawing/2014/main" id="{432232F4-0CB2-4B2F-9C03-A1D77A7E7D08}"/>
              </a:ext>
            </a:extLst>
          </p:cNvPr>
          <p:cNvCxnSpPr>
            <a:cxnSpLocks/>
          </p:cNvCxnSpPr>
          <p:nvPr/>
        </p:nvCxnSpPr>
        <p:spPr>
          <a:xfrm>
            <a:off x="3346315" y="2850204"/>
            <a:ext cx="0" cy="1157592"/>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566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07" y="1989687"/>
            <a:ext cx="5421085" cy="1665515"/>
          </a:xfrm>
          <a:prstGeom prst="rect">
            <a:avLst/>
          </a:prstGeom>
        </p:spPr>
      </p:pic>
      <p:grpSp>
        <p:nvGrpSpPr>
          <p:cNvPr id="5" name="Group 4"/>
          <p:cNvGrpSpPr/>
          <p:nvPr/>
        </p:nvGrpSpPr>
        <p:grpSpPr>
          <a:xfrm>
            <a:off x="1052382" y="278894"/>
            <a:ext cx="1669667" cy="1616734"/>
            <a:chOff x="148435" y="1259635"/>
            <a:chExt cx="2660232" cy="2194763"/>
          </a:xfrm>
        </p:grpSpPr>
        <p:sp>
          <p:nvSpPr>
            <p:cNvPr id="7" name="Oval 6"/>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FFFFFF"/>
                </a:solidFill>
              </a:endParaRPr>
            </a:p>
          </p:txBody>
        </p:sp>
        <p:sp>
          <p:nvSpPr>
            <p:cNvPr id="8" name="TextBox 7"/>
            <p:cNvSpPr txBox="1"/>
            <p:nvPr/>
          </p:nvSpPr>
          <p:spPr>
            <a:xfrm>
              <a:off x="270456" y="1953611"/>
              <a:ext cx="2416187" cy="960976"/>
            </a:xfrm>
            <a:prstGeom prst="rect">
              <a:avLst/>
            </a:prstGeom>
            <a:noFill/>
          </p:spPr>
          <p:txBody>
            <a:bodyPr wrap="square" rtlCol="0">
              <a:spAutoFit/>
            </a:bodyPr>
            <a:lstStyle/>
            <a:p>
              <a:pPr algn="ctr"/>
              <a:r>
                <a:rPr lang="en-US" sz="2000" b="1" dirty="0">
                  <a:solidFill>
                    <a:srgbClr val="604A7B"/>
                  </a:solidFill>
                  <a:latin typeface="Verdana" charset="0"/>
                  <a:ea typeface="Verdana" charset="0"/>
                  <a:cs typeface="Verdana" charset="0"/>
                </a:rPr>
                <a:t>MASSIVE NEED</a:t>
              </a:r>
            </a:p>
          </p:txBody>
        </p:sp>
      </p:grpSp>
      <p:sp>
        <p:nvSpPr>
          <p:cNvPr id="2" name="Rectangle 1"/>
          <p:cNvSpPr/>
          <p:nvPr/>
        </p:nvSpPr>
        <p:spPr>
          <a:xfrm>
            <a:off x="855567" y="3568506"/>
            <a:ext cx="4338777" cy="2708434"/>
          </a:xfrm>
          <a:prstGeom prst="rect">
            <a:avLst/>
          </a:prstGeom>
        </p:spPr>
        <p:txBody>
          <a:bodyPr wrap="square">
            <a:spAutoFit/>
          </a:bodyPr>
          <a:lstStyle/>
          <a:p>
            <a:pPr>
              <a:defRPr/>
            </a:pPr>
            <a:r>
              <a:rPr lang="en-US" sz="2000" b="1" dirty="0">
                <a:solidFill>
                  <a:srgbClr val="8064A2">
                    <a:lumMod val="75000"/>
                  </a:srgbClr>
                </a:solidFill>
                <a:latin typeface="Verdana" charset="0"/>
                <a:ea typeface="Verdana" charset="0"/>
                <a:cs typeface="Verdana" charset="0"/>
              </a:rPr>
              <a:t>The World Health Organization calls </a:t>
            </a:r>
            <a:r>
              <a:rPr lang="en-US" sz="2400" b="1" dirty="0">
                <a:solidFill>
                  <a:srgbClr val="C00000"/>
                </a:solidFill>
                <a:latin typeface="Verdana" charset="0"/>
                <a:ea typeface="Verdana" charset="0"/>
                <a:cs typeface="Verdana" charset="0"/>
              </a:rPr>
              <a:t>Stress “the health epidemic of the 21st century”</a:t>
            </a:r>
            <a:r>
              <a:rPr lang="en-US" sz="2000" b="1" dirty="0">
                <a:solidFill>
                  <a:srgbClr val="C00000"/>
                </a:solidFill>
                <a:latin typeface="Verdana" charset="0"/>
                <a:ea typeface="Verdana" charset="0"/>
                <a:cs typeface="Verdana" charset="0"/>
              </a:rPr>
              <a:t> </a:t>
            </a:r>
            <a:r>
              <a:rPr lang="en-US" sz="2000" b="1" dirty="0">
                <a:solidFill>
                  <a:srgbClr val="8064A2">
                    <a:lumMod val="75000"/>
                  </a:srgbClr>
                </a:solidFill>
                <a:latin typeface="Verdana" charset="0"/>
                <a:ea typeface="Verdana" charset="0"/>
                <a:cs typeface="Verdana" charset="0"/>
              </a:rPr>
              <a:t>with more than 350 million people affected around the world.</a:t>
            </a:r>
            <a:endParaRPr lang="en-US" sz="2000" dirty="0">
              <a:solidFill>
                <a:srgbClr val="8064A2">
                  <a:lumMod val="75000"/>
                </a:srgbClr>
              </a:solidFill>
              <a:latin typeface="Verdana" charset="0"/>
              <a:ea typeface="Verdana" charset="0"/>
              <a:cs typeface="Verdana" charset="0"/>
            </a:endParaRPr>
          </a:p>
          <a:p>
            <a:pPr>
              <a:defRPr/>
            </a:pPr>
            <a:endParaRPr lang="en-US" dirty="0">
              <a:solidFill>
                <a:prstClr val="black"/>
              </a:solidFill>
              <a:latin typeface="Verdana" charset="0"/>
              <a:ea typeface="Verdana" charset="0"/>
              <a:cs typeface="Verdana" charset="0"/>
            </a:endParaRPr>
          </a:p>
        </p:txBody>
      </p:sp>
      <p:grpSp>
        <p:nvGrpSpPr>
          <p:cNvPr id="27" name="Group 26"/>
          <p:cNvGrpSpPr/>
          <p:nvPr/>
        </p:nvGrpSpPr>
        <p:grpSpPr>
          <a:xfrm>
            <a:off x="5808260" y="278894"/>
            <a:ext cx="6035963" cy="4953205"/>
            <a:chOff x="5808260" y="131934"/>
            <a:chExt cx="6035963" cy="4953205"/>
          </a:xfrm>
        </p:grpSpPr>
        <p:pic>
          <p:nvPicPr>
            <p:cNvPr id="22" name="Picture 21"/>
            <p:cNvPicPr>
              <a:picLocks noChangeAspect="1"/>
            </p:cNvPicPr>
            <p:nvPr/>
          </p:nvPicPr>
          <p:blipFill>
            <a:blip r:embed="rId5"/>
            <a:stretch>
              <a:fillRect/>
            </a:stretch>
          </p:blipFill>
          <p:spPr>
            <a:xfrm>
              <a:off x="10321593" y="240701"/>
              <a:ext cx="1447445" cy="2048520"/>
            </a:xfrm>
            <a:prstGeom prst="rect">
              <a:avLst/>
            </a:prstGeom>
          </p:spPr>
        </p:pic>
        <p:pic>
          <p:nvPicPr>
            <p:cNvPr id="10" name="Picture 9">
              <a:extLst>
                <a:ext uri="{FF2B5EF4-FFF2-40B4-BE49-F238E27FC236}">
                  <a16:creationId xmlns:a16="http://schemas.microsoft.com/office/drawing/2014/main" id="{167FF9F6-D681-2541-8664-3446C8BE67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08260" y="268104"/>
              <a:ext cx="1462367" cy="2048520"/>
            </a:xfrm>
            <a:prstGeom prst="rect">
              <a:avLst/>
            </a:prstGeom>
          </p:spPr>
        </p:pic>
        <p:pic>
          <p:nvPicPr>
            <p:cNvPr id="3" name="Picture 2"/>
            <p:cNvPicPr>
              <a:picLocks noChangeAspect="1"/>
            </p:cNvPicPr>
            <p:nvPr/>
          </p:nvPicPr>
          <p:blipFill>
            <a:blip r:embed="rId7"/>
            <a:stretch>
              <a:fillRect/>
            </a:stretch>
          </p:blipFill>
          <p:spPr>
            <a:xfrm>
              <a:off x="7300293" y="131934"/>
              <a:ext cx="1462367" cy="2032640"/>
            </a:xfrm>
            <a:prstGeom prst="rect">
              <a:avLst/>
            </a:prstGeom>
          </p:spPr>
        </p:pic>
        <p:pic>
          <p:nvPicPr>
            <p:cNvPr id="14" name="Picture 13">
              <a:extLst>
                <a:ext uri="{FF2B5EF4-FFF2-40B4-BE49-F238E27FC236}">
                  <a16:creationId xmlns:a16="http://schemas.microsoft.com/office/drawing/2014/main" id="{5B888B0B-924B-814B-95D9-441EE8779A7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02777" y="131934"/>
              <a:ext cx="1462367" cy="2048520"/>
            </a:xfrm>
            <a:prstGeom prst="rect">
              <a:avLst/>
            </a:prstGeom>
          </p:spPr>
        </p:pic>
        <p:pic>
          <p:nvPicPr>
            <p:cNvPr id="18" name="Picture 17"/>
            <p:cNvPicPr>
              <a:picLocks noChangeAspect="1"/>
            </p:cNvPicPr>
            <p:nvPr/>
          </p:nvPicPr>
          <p:blipFill>
            <a:blip r:embed="rId9"/>
            <a:stretch>
              <a:fillRect/>
            </a:stretch>
          </p:blipFill>
          <p:spPr>
            <a:xfrm>
              <a:off x="10183633" y="1822948"/>
              <a:ext cx="1447445" cy="2048520"/>
            </a:xfrm>
            <a:prstGeom prst="rect">
              <a:avLst/>
            </a:prstGeom>
          </p:spPr>
        </p:pic>
        <p:pic>
          <p:nvPicPr>
            <p:cNvPr id="24" name="Picture 23"/>
            <p:cNvPicPr>
              <a:picLocks noChangeAspect="1"/>
            </p:cNvPicPr>
            <p:nvPr/>
          </p:nvPicPr>
          <p:blipFill>
            <a:blip r:embed="rId10"/>
            <a:stretch>
              <a:fillRect/>
            </a:stretch>
          </p:blipFill>
          <p:spPr>
            <a:xfrm>
              <a:off x="5922713" y="1960082"/>
              <a:ext cx="1462367" cy="2032640"/>
            </a:xfrm>
            <a:prstGeom prst="rect">
              <a:avLst/>
            </a:prstGeom>
          </p:spPr>
        </p:pic>
        <p:pic>
          <p:nvPicPr>
            <p:cNvPr id="26" name="Picture 25">
              <a:extLst>
                <a:ext uri="{FF2B5EF4-FFF2-40B4-BE49-F238E27FC236}">
                  <a16:creationId xmlns:a16="http://schemas.microsoft.com/office/drawing/2014/main" id="{0509A9AB-AA28-7A4A-920D-896FF820371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371290" y="3129548"/>
              <a:ext cx="1472933" cy="1923831"/>
            </a:xfrm>
            <a:prstGeom prst="rect">
              <a:avLst/>
            </a:prstGeom>
          </p:spPr>
        </p:pic>
        <p:pic>
          <p:nvPicPr>
            <p:cNvPr id="20" name="Picture 19"/>
            <p:cNvPicPr>
              <a:picLocks noChangeAspect="1"/>
            </p:cNvPicPr>
            <p:nvPr/>
          </p:nvPicPr>
          <p:blipFill>
            <a:blip r:embed="rId12"/>
            <a:stretch>
              <a:fillRect/>
            </a:stretch>
          </p:blipFill>
          <p:spPr>
            <a:xfrm>
              <a:off x="6081015" y="3608299"/>
              <a:ext cx="2014485" cy="1476840"/>
            </a:xfrm>
            <a:prstGeom prst="rect">
              <a:avLst/>
            </a:prstGeom>
          </p:spPr>
        </p:pic>
        <p:pic>
          <p:nvPicPr>
            <p:cNvPr id="13" name="Picture 12"/>
            <p:cNvPicPr>
              <a:picLocks noChangeAspect="1"/>
            </p:cNvPicPr>
            <p:nvPr/>
          </p:nvPicPr>
          <p:blipFill>
            <a:blip r:embed="rId13"/>
            <a:stretch>
              <a:fillRect/>
            </a:stretch>
          </p:blipFill>
          <p:spPr>
            <a:xfrm>
              <a:off x="8166515" y="3608299"/>
              <a:ext cx="2059251" cy="1445080"/>
            </a:xfrm>
            <a:prstGeom prst="rect">
              <a:avLst/>
            </a:prstGeom>
          </p:spPr>
        </p:pic>
        <p:pic>
          <p:nvPicPr>
            <p:cNvPr id="16" name="Picture 15"/>
            <p:cNvPicPr>
              <a:picLocks noChangeAspect="1"/>
            </p:cNvPicPr>
            <p:nvPr/>
          </p:nvPicPr>
          <p:blipFill>
            <a:blip r:embed="rId14"/>
            <a:stretch>
              <a:fillRect/>
            </a:stretch>
          </p:blipFill>
          <p:spPr>
            <a:xfrm>
              <a:off x="7708202" y="1983398"/>
              <a:ext cx="2215278" cy="1727621"/>
            </a:xfrm>
            <a:prstGeom prst="rect">
              <a:avLst/>
            </a:prstGeom>
          </p:spPr>
        </p:pic>
      </p:grpSp>
      <p:sp>
        <p:nvSpPr>
          <p:cNvPr id="28" name="TextBox 27"/>
          <p:cNvSpPr txBox="1"/>
          <p:nvPr/>
        </p:nvSpPr>
        <p:spPr>
          <a:xfrm>
            <a:off x="5971829" y="5310103"/>
            <a:ext cx="5688023" cy="830997"/>
          </a:xfrm>
          <a:prstGeom prst="rect">
            <a:avLst/>
          </a:prstGeom>
          <a:noFill/>
        </p:spPr>
        <p:txBody>
          <a:bodyPr wrap="square" rtlCol="0">
            <a:spAutoFit/>
          </a:bodyPr>
          <a:lstStyle/>
          <a:p>
            <a:pPr algn="ctr"/>
            <a:r>
              <a:rPr lang="en-US" sz="2400" dirty="0">
                <a:latin typeface="Verdana" charset="0"/>
                <a:ea typeface="Verdana" charset="0"/>
                <a:cs typeface="Verdana" charset="0"/>
              </a:rPr>
              <a:t>Mental Wellness is becoming </a:t>
            </a:r>
          </a:p>
          <a:p>
            <a:pPr algn="ctr"/>
            <a:r>
              <a:rPr lang="en-US" sz="2400" i="1" dirty="0">
                <a:latin typeface="Verdana" charset="0"/>
                <a:ea typeface="Verdana" charset="0"/>
                <a:cs typeface="Verdana" charset="0"/>
              </a:rPr>
              <a:t>“the national conversation”</a:t>
            </a:r>
          </a:p>
        </p:txBody>
      </p:sp>
    </p:spTree>
    <p:extLst>
      <p:ext uri="{BB962C8B-B14F-4D97-AF65-F5344CB8AC3E}">
        <p14:creationId xmlns:p14="http://schemas.microsoft.com/office/powerpoint/2010/main" val="376277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DD05E7FF-7AC1-4642-95B2-628C03B8AF79}"/>
              </a:ext>
            </a:extLst>
          </p:cNvPr>
          <p:cNvSpPr>
            <a:spLocks noGrp="1"/>
          </p:cNvSpPr>
          <p:nvPr>
            <p:ph type="title"/>
          </p:nvPr>
        </p:nvSpPr>
        <p:spPr>
          <a:xfrm>
            <a:off x="2976697" y="345461"/>
            <a:ext cx="7063561" cy="1325563"/>
          </a:xfrm>
        </p:spPr>
        <p:txBody>
          <a:bodyPr>
            <a:normAutofit/>
          </a:bodyPr>
          <a:lstStyle/>
          <a:p>
            <a:r>
              <a:rPr lang="en-US" sz="4000" b="1" dirty="0">
                <a:solidFill>
                  <a:srgbClr val="3F2A56"/>
                </a:solidFill>
                <a:latin typeface="Verdana" charset="0"/>
                <a:ea typeface="Verdana" charset="0"/>
                <a:cs typeface="Verdana" charset="0"/>
              </a:rPr>
              <a:t>Social Shift Around Mental Wellness</a:t>
            </a:r>
          </a:p>
        </p:txBody>
      </p:sp>
      <p:pic>
        <p:nvPicPr>
          <p:cNvPr id="21" name="Picture 20">
            <a:extLst>
              <a:ext uri="{FF2B5EF4-FFF2-40B4-BE49-F238E27FC236}">
                <a16:creationId xmlns:a16="http://schemas.microsoft.com/office/drawing/2014/main" id="{1C519F6C-B929-1141-803C-6DE823115E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8579" y="1951332"/>
            <a:ext cx="3405352" cy="2554014"/>
          </a:xfrm>
          <a:prstGeom prst="rect">
            <a:avLst/>
          </a:prstGeom>
        </p:spPr>
      </p:pic>
      <p:pic>
        <p:nvPicPr>
          <p:cNvPr id="23" name="Picture 22">
            <a:extLst>
              <a:ext uri="{FF2B5EF4-FFF2-40B4-BE49-F238E27FC236}">
                <a16:creationId xmlns:a16="http://schemas.microsoft.com/office/drawing/2014/main" id="{E1763859-732C-BB4A-887E-14F73AE668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68341" y="1971406"/>
            <a:ext cx="2040137" cy="3062288"/>
          </a:xfrm>
          <a:prstGeom prst="rect">
            <a:avLst/>
          </a:prstGeom>
        </p:spPr>
      </p:pic>
      <p:pic>
        <p:nvPicPr>
          <p:cNvPr id="25" name="Picture 24">
            <a:extLst>
              <a:ext uri="{FF2B5EF4-FFF2-40B4-BE49-F238E27FC236}">
                <a16:creationId xmlns:a16="http://schemas.microsoft.com/office/drawing/2014/main" id="{9D3316C9-BEFE-504E-8BDC-5150D8EA2D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31157" y="1970982"/>
            <a:ext cx="1676166" cy="2519527"/>
          </a:xfrm>
          <a:prstGeom prst="rect">
            <a:avLst/>
          </a:prstGeom>
        </p:spPr>
      </p:pic>
      <p:pic>
        <p:nvPicPr>
          <p:cNvPr id="29" name="Picture 28">
            <a:extLst>
              <a:ext uri="{FF2B5EF4-FFF2-40B4-BE49-F238E27FC236}">
                <a16:creationId xmlns:a16="http://schemas.microsoft.com/office/drawing/2014/main" id="{9EF49984-DBA5-C34F-B022-F4BAA41D2C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50454" y="4138604"/>
            <a:ext cx="1629291" cy="2101453"/>
          </a:xfrm>
          <a:prstGeom prst="rect">
            <a:avLst/>
          </a:prstGeom>
        </p:spPr>
      </p:pic>
      <p:pic>
        <p:nvPicPr>
          <p:cNvPr id="30" name="Picture 29">
            <a:extLst>
              <a:ext uri="{FF2B5EF4-FFF2-40B4-BE49-F238E27FC236}">
                <a16:creationId xmlns:a16="http://schemas.microsoft.com/office/drawing/2014/main" id="{3D2BC2D6-70A2-5641-AB25-FA23A1CEE5D2}"/>
              </a:ext>
            </a:extLst>
          </p:cNvPr>
          <p:cNvPicPr>
            <a:picLocks noChangeAspect="1"/>
          </p:cNvPicPr>
          <p:nvPr/>
        </p:nvPicPr>
        <p:blipFill>
          <a:blip r:embed="rId7"/>
          <a:stretch>
            <a:fillRect/>
          </a:stretch>
        </p:blipFill>
        <p:spPr>
          <a:xfrm>
            <a:off x="9602294" y="1970982"/>
            <a:ext cx="2031166" cy="2559269"/>
          </a:xfrm>
          <a:prstGeom prst="rect">
            <a:avLst/>
          </a:prstGeom>
        </p:spPr>
      </p:pic>
      <p:pic>
        <p:nvPicPr>
          <p:cNvPr id="31" name="Picture 30">
            <a:extLst>
              <a:ext uri="{FF2B5EF4-FFF2-40B4-BE49-F238E27FC236}">
                <a16:creationId xmlns:a16="http://schemas.microsoft.com/office/drawing/2014/main" id="{32664D3D-1EFC-9745-B30D-2170E19DEE4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2045" y="4138604"/>
            <a:ext cx="3279129" cy="1845681"/>
          </a:xfrm>
          <a:prstGeom prst="rect">
            <a:avLst/>
          </a:prstGeom>
        </p:spPr>
      </p:pic>
      <p:pic>
        <p:nvPicPr>
          <p:cNvPr id="32" name="Picture 31">
            <a:extLst>
              <a:ext uri="{FF2B5EF4-FFF2-40B4-BE49-F238E27FC236}">
                <a16:creationId xmlns:a16="http://schemas.microsoft.com/office/drawing/2014/main" id="{825A1375-B915-C848-A1BC-AF1825E6C8A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46655" y="4230050"/>
            <a:ext cx="2642128" cy="1763481"/>
          </a:xfrm>
          <a:prstGeom prst="rect">
            <a:avLst/>
          </a:prstGeom>
        </p:spPr>
      </p:pic>
      <p:pic>
        <p:nvPicPr>
          <p:cNvPr id="33" name="Picture 32">
            <a:extLst>
              <a:ext uri="{FF2B5EF4-FFF2-40B4-BE49-F238E27FC236}">
                <a16:creationId xmlns:a16="http://schemas.microsoft.com/office/drawing/2014/main" id="{0538F7F0-7426-FA42-BA7A-EDB537E4976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675989" y="4138604"/>
            <a:ext cx="2380020" cy="1580889"/>
          </a:xfrm>
          <a:prstGeom prst="rect">
            <a:avLst/>
          </a:prstGeom>
        </p:spPr>
      </p:pic>
      <p:grpSp>
        <p:nvGrpSpPr>
          <p:cNvPr id="34" name="Group 33">
            <a:extLst>
              <a:ext uri="{FF2B5EF4-FFF2-40B4-BE49-F238E27FC236}">
                <a16:creationId xmlns:a16="http://schemas.microsoft.com/office/drawing/2014/main" id="{013044BA-74B6-D041-A917-EFB0DF00F3BA}"/>
              </a:ext>
            </a:extLst>
          </p:cNvPr>
          <p:cNvGrpSpPr/>
          <p:nvPr/>
        </p:nvGrpSpPr>
        <p:grpSpPr>
          <a:xfrm>
            <a:off x="931942" y="173124"/>
            <a:ext cx="1669667" cy="1616734"/>
            <a:chOff x="148435" y="1259635"/>
            <a:chExt cx="2660232" cy="2194763"/>
          </a:xfrm>
        </p:grpSpPr>
        <p:sp>
          <p:nvSpPr>
            <p:cNvPr id="35" name="Oval 34">
              <a:extLst>
                <a:ext uri="{FF2B5EF4-FFF2-40B4-BE49-F238E27FC236}">
                  <a16:creationId xmlns:a16="http://schemas.microsoft.com/office/drawing/2014/main" id="{781FDBFC-0118-1D48-A579-AD95A076DE29}"/>
                </a:ext>
              </a:extLst>
            </p:cNvPr>
            <p:cNvSpPr/>
            <p:nvPr/>
          </p:nvSpPr>
          <p:spPr>
            <a:xfrm>
              <a:off x="148435" y="1259635"/>
              <a:ext cx="2660232" cy="2194763"/>
            </a:xfrm>
            <a:prstGeom prst="ellipse">
              <a:avLst/>
            </a:prstGeom>
            <a:blipFill rotWithShape="1">
              <a:blip r:embed="rId11"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36" name="TextBox 35">
              <a:extLst>
                <a:ext uri="{FF2B5EF4-FFF2-40B4-BE49-F238E27FC236}">
                  <a16:creationId xmlns:a16="http://schemas.microsoft.com/office/drawing/2014/main" id="{D60DD5C5-EB59-BC41-8592-22E13D25E74C}"/>
                </a:ext>
              </a:extLst>
            </p:cNvPr>
            <p:cNvSpPr txBox="1"/>
            <p:nvPr/>
          </p:nvSpPr>
          <p:spPr>
            <a:xfrm>
              <a:off x="270456" y="1912845"/>
              <a:ext cx="2416187" cy="960976"/>
            </a:xfrm>
            <a:prstGeom prst="rect">
              <a:avLst/>
            </a:prstGeom>
            <a:noFill/>
          </p:spPr>
          <p:txBody>
            <a:bodyPr wrap="square" rtlCol="0">
              <a:spAutoFit/>
            </a:bodyPr>
            <a:lstStyle/>
            <a:p>
              <a:pPr algn="ctr" defTabSz="609585"/>
              <a:r>
                <a:rPr lang="en-US" sz="2000" b="1" dirty="0">
                  <a:solidFill>
                    <a:srgbClr val="604A7B"/>
                  </a:solidFill>
                  <a:latin typeface="Verdana" charset="0"/>
                  <a:ea typeface="Verdana" charset="0"/>
                  <a:cs typeface="Verdana" charset="0"/>
                </a:rPr>
                <a:t>SOCIAL SHIFT</a:t>
              </a:r>
            </a:p>
          </p:txBody>
        </p:sp>
      </p:grpSp>
    </p:spTree>
    <p:extLst>
      <p:ext uri="{BB962C8B-B14F-4D97-AF65-F5344CB8AC3E}">
        <p14:creationId xmlns:p14="http://schemas.microsoft.com/office/powerpoint/2010/main" val="313551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7250" y="365124"/>
            <a:ext cx="4724792" cy="1325563"/>
          </a:xfrm>
        </p:spPr>
        <p:txBody>
          <a:bodyPr>
            <a:noAutofit/>
          </a:bodyPr>
          <a:lstStyle/>
          <a:p>
            <a:r>
              <a:rPr lang="en-US" sz="3600" b="1" dirty="0">
                <a:solidFill>
                  <a:srgbClr val="3F2A56"/>
                </a:solidFill>
                <a:latin typeface="Verdana" charset="0"/>
                <a:ea typeface="Verdana" charset="0"/>
                <a:cs typeface="Verdana" charset="0"/>
              </a:rPr>
              <a:t>Recent Scientific Discoveries</a:t>
            </a:r>
          </a:p>
        </p:txBody>
      </p:sp>
      <p:sp>
        <p:nvSpPr>
          <p:cNvPr id="3" name="Text Placeholder 2"/>
          <p:cNvSpPr>
            <a:spLocks noGrp="1"/>
          </p:cNvSpPr>
          <p:nvPr>
            <p:ph type="body" sz="quarter" idx="11"/>
          </p:nvPr>
        </p:nvSpPr>
        <p:spPr>
          <a:xfrm>
            <a:off x="838200" y="2317606"/>
            <a:ext cx="6338104" cy="4006994"/>
          </a:xfrm>
        </p:spPr>
        <p:txBody>
          <a:bodyPr>
            <a:noAutofit/>
          </a:bodyPr>
          <a:lstStyle/>
          <a:p>
            <a:pPr marL="342900" indent="-342900">
              <a:buFont typeface="Arial" charset="0"/>
              <a:buChar char="•"/>
            </a:pPr>
            <a:r>
              <a:rPr lang="en-US" sz="2400" dirty="0">
                <a:latin typeface="Verdana" charset="0"/>
                <a:ea typeface="Verdana" charset="0"/>
                <a:cs typeface="Verdana" charset="0"/>
              </a:rPr>
              <a:t>Science now tells us that we actually have </a:t>
            </a:r>
            <a:r>
              <a:rPr lang="en-US" sz="2400" b="1" dirty="0">
                <a:solidFill>
                  <a:srgbClr val="67478D"/>
                </a:solidFill>
                <a:latin typeface="Verdana" charset="0"/>
                <a:ea typeface="Verdana" charset="0"/>
                <a:cs typeface="Verdana" charset="0"/>
              </a:rPr>
              <a:t>SECOND and THIRD BRAINS</a:t>
            </a:r>
            <a:r>
              <a:rPr lang="en-US" sz="2400" dirty="0">
                <a:latin typeface="Verdana" charset="0"/>
                <a:ea typeface="Verdana" charset="0"/>
                <a:cs typeface="Verdana" charset="0"/>
              </a:rPr>
              <a:t>!</a:t>
            </a:r>
          </a:p>
          <a:p>
            <a:pPr marL="342900" indent="-342900">
              <a:buFont typeface="Arial" charset="0"/>
              <a:buChar char="•"/>
            </a:pPr>
            <a:r>
              <a:rPr lang="en-US" sz="2400" dirty="0">
                <a:latin typeface="Verdana" charset="0"/>
                <a:ea typeface="Verdana" charset="0"/>
                <a:cs typeface="Verdana" charset="0"/>
              </a:rPr>
              <a:t>There has been a massive scientific shift towards the </a:t>
            </a:r>
            <a:r>
              <a:rPr lang="en-US" sz="2400" b="1" dirty="0">
                <a:solidFill>
                  <a:srgbClr val="67478D"/>
                </a:solidFill>
                <a:latin typeface="Verdana" charset="0"/>
                <a:ea typeface="Verdana" charset="0"/>
                <a:cs typeface="Verdana" charset="0"/>
              </a:rPr>
              <a:t>MICROBIOME</a:t>
            </a:r>
            <a:r>
              <a:rPr lang="en-US" sz="2400" dirty="0">
                <a:latin typeface="Verdana" charset="0"/>
                <a:ea typeface="Verdana" charset="0"/>
                <a:cs typeface="Verdana" charset="0"/>
              </a:rPr>
              <a:t>, also known as our gut and second brain, as being the source to addressing mental wellness issues.</a:t>
            </a:r>
          </a:p>
          <a:p>
            <a:pPr marL="342900" indent="-342900">
              <a:buFont typeface="Arial" charset="0"/>
              <a:buChar char="•"/>
            </a:pPr>
            <a:endParaRPr lang="en-US" dirty="0">
              <a:latin typeface="Aller" charset="0"/>
              <a:ea typeface="Aller" charset="0"/>
              <a:cs typeface="Aller"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2042" y="-7665"/>
            <a:ext cx="4569958" cy="6865665"/>
          </a:xfrm>
          <a:prstGeom prst="rect">
            <a:avLst/>
          </a:prstGeom>
        </p:spPr>
      </p:pic>
      <p:grpSp>
        <p:nvGrpSpPr>
          <p:cNvPr id="6" name="Group 5"/>
          <p:cNvGrpSpPr/>
          <p:nvPr/>
        </p:nvGrpSpPr>
        <p:grpSpPr>
          <a:xfrm>
            <a:off x="967417" y="219539"/>
            <a:ext cx="1669667" cy="1616734"/>
            <a:chOff x="148435" y="1259635"/>
            <a:chExt cx="2660232" cy="2194763"/>
          </a:xfrm>
        </p:grpSpPr>
        <p:sp>
          <p:nvSpPr>
            <p:cNvPr id="7" name="Oval 6"/>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8" name="TextBox 7"/>
            <p:cNvSpPr txBox="1"/>
            <p:nvPr/>
          </p:nvSpPr>
          <p:spPr>
            <a:xfrm>
              <a:off x="270456" y="1913058"/>
              <a:ext cx="2416187" cy="960976"/>
            </a:xfrm>
            <a:prstGeom prst="rect">
              <a:avLst/>
            </a:prstGeom>
            <a:noFill/>
          </p:spPr>
          <p:txBody>
            <a:bodyPr wrap="square" rtlCol="0">
              <a:spAutoFit/>
            </a:bodyPr>
            <a:lstStyle/>
            <a:p>
              <a:pPr algn="ctr" defTabSz="609585"/>
              <a:r>
                <a:rPr lang="en-US" sz="2000" b="1" dirty="0">
                  <a:solidFill>
                    <a:srgbClr val="604A7B"/>
                  </a:solidFill>
                  <a:latin typeface="Verdana" charset="0"/>
                  <a:ea typeface="Verdana" charset="0"/>
                  <a:cs typeface="Verdana" charset="0"/>
                </a:rPr>
                <a:t>NEW ERA SCIENCE</a:t>
              </a:r>
            </a:p>
          </p:txBody>
        </p:sp>
      </p:grpSp>
      <p:pic>
        <p:nvPicPr>
          <p:cNvPr id="9" name="Picture 37">
            <a:extLst>
              <a:ext uri="{FF2B5EF4-FFF2-40B4-BE49-F238E27FC236}">
                <a16:creationId xmlns:a16="http://schemas.microsoft.com/office/drawing/2014/main" id="{67D6CE6C-94B0-BD4C-89E3-B7FB89FEF3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5032"/>
          <a:stretch/>
        </p:blipFill>
        <p:spPr>
          <a:xfrm>
            <a:off x="4610823" y="5262887"/>
            <a:ext cx="3011219" cy="1688632"/>
          </a:xfrm>
          <a:prstGeom prst="rect">
            <a:avLst/>
          </a:prstGeom>
        </p:spPr>
      </p:pic>
      <p:sp>
        <p:nvSpPr>
          <p:cNvPr id="5" name="Rectangle 4">
            <a:extLst>
              <a:ext uri="{FF2B5EF4-FFF2-40B4-BE49-F238E27FC236}">
                <a16:creationId xmlns:a16="http://schemas.microsoft.com/office/drawing/2014/main" id="{E3FF35EB-D361-964C-9158-25973D4E32EF}"/>
              </a:ext>
            </a:extLst>
          </p:cNvPr>
          <p:cNvSpPr/>
          <p:nvPr/>
        </p:nvSpPr>
        <p:spPr>
          <a:xfrm>
            <a:off x="3298785" y="5960962"/>
            <a:ext cx="1312038" cy="897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358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7250" y="365124"/>
            <a:ext cx="4724792" cy="1325563"/>
          </a:xfrm>
        </p:spPr>
        <p:txBody>
          <a:bodyPr>
            <a:noAutofit/>
          </a:bodyPr>
          <a:lstStyle/>
          <a:p>
            <a:r>
              <a:rPr lang="en-US" b="1" dirty="0">
                <a:solidFill>
                  <a:srgbClr val="3F2A56"/>
                </a:solidFill>
                <a:latin typeface="Verdana" charset="0"/>
                <a:ea typeface="Verdana" charset="0"/>
                <a:cs typeface="Verdana" charset="0"/>
              </a:rPr>
              <a:t>Microbiome</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2042" y="-7665"/>
            <a:ext cx="4569958" cy="6865665"/>
          </a:xfrm>
          <a:prstGeom prst="rect">
            <a:avLst/>
          </a:prstGeom>
        </p:spPr>
      </p:pic>
      <p:grpSp>
        <p:nvGrpSpPr>
          <p:cNvPr id="6" name="Group 5"/>
          <p:cNvGrpSpPr/>
          <p:nvPr/>
        </p:nvGrpSpPr>
        <p:grpSpPr>
          <a:xfrm>
            <a:off x="967417" y="219539"/>
            <a:ext cx="1669667" cy="1616734"/>
            <a:chOff x="148435" y="1259635"/>
            <a:chExt cx="2660232" cy="2194763"/>
          </a:xfrm>
        </p:grpSpPr>
        <p:sp>
          <p:nvSpPr>
            <p:cNvPr id="7" name="Oval 6"/>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8" name="TextBox 7"/>
            <p:cNvSpPr txBox="1"/>
            <p:nvPr/>
          </p:nvSpPr>
          <p:spPr>
            <a:xfrm>
              <a:off x="270456" y="1913058"/>
              <a:ext cx="2416187" cy="960976"/>
            </a:xfrm>
            <a:prstGeom prst="rect">
              <a:avLst/>
            </a:prstGeom>
            <a:noFill/>
          </p:spPr>
          <p:txBody>
            <a:bodyPr wrap="square" rtlCol="0">
              <a:spAutoFit/>
            </a:bodyPr>
            <a:lstStyle/>
            <a:p>
              <a:pPr algn="ctr" defTabSz="609585"/>
              <a:r>
                <a:rPr lang="en-US" sz="2000" b="1" dirty="0">
                  <a:solidFill>
                    <a:srgbClr val="604A7B"/>
                  </a:solidFill>
                  <a:latin typeface="Verdana" charset="0"/>
                  <a:ea typeface="Verdana" charset="0"/>
                  <a:cs typeface="Verdana" charset="0"/>
                </a:rPr>
                <a:t>NEW ERA SCIENCE</a:t>
              </a:r>
            </a:p>
          </p:txBody>
        </p:sp>
      </p:grpSp>
      <p:pic>
        <p:nvPicPr>
          <p:cNvPr id="12" name="Picture 11">
            <a:extLst>
              <a:ext uri="{FF2B5EF4-FFF2-40B4-BE49-F238E27FC236}">
                <a16:creationId xmlns:a16="http://schemas.microsoft.com/office/drawing/2014/main" id="{6EEA9654-B2E9-DA42-85C6-88262F81CD19}"/>
              </a:ext>
            </a:extLst>
          </p:cNvPr>
          <p:cNvPicPr>
            <a:picLocks noChangeAspect="1"/>
          </p:cNvPicPr>
          <p:nvPr/>
        </p:nvPicPr>
        <p:blipFill>
          <a:blip r:embed="rId5"/>
          <a:stretch>
            <a:fillRect/>
          </a:stretch>
        </p:blipFill>
        <p:spPr>
          <a:xfrm>
            <a:off x="383674" y="1912880"/>
            <a:ext cx="1143000" cy="1765300"/>
          </a:xfrm>
          <a:prstGeom prst="rect">
            <a:avLst/>
          </a:prstGeom>
        </p:spPr>
      </p:pic>
      <p:pic>
        <p:nvPicPr>
          <p:cNvPr id="13" name="Picture 9">
            <a:extLst>
              <a:ext uri="{FF2B5EF4-FFF2-40B4-BE49-F238E27FC236}">
                <a16:creationId xmlns:a16="http://schemas.microsoft.com/office/drawing/2014/main" id="{E2B2E923-2693-4543-AF1C-6407066542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19822" y="3754148"/>
            <a:ext cx="1244599" cy="1739900"/>
          </a:xfrm>
          <a:prstGeom prst="rect">
            <a:avLst/>
          </a:prstGeom>
        </p:spPr>
      </p:pic>
      <p:pic>
        <p:nvPicPr>
          <p:cNvPr id="14" name="Picture 13">
            <a:extLst>
              <a:ext uri="{FF2B5EF4-FFF2-40B4-BE49-F238E27FC236}">
                <a16:creationId xmlns:a16="http://schemas.microsoft.com/office/drawing/2014/main" id="{336F3AE1-2D1B-5840-91AC-D7708DB40FB2}"/>
              </a:ext>
            </a:extLst>
          </p:cNvPr>
          <p:cNvPicPr>
            <a:picLocks noChangeAspect="1"/>
          </p:cNvPicPr>
          <p:nvPr/>
        </p:nvPicPr>
        <p:blipFill>
          <a:blip r:embed="rId7"/>
          <a:stretch>
            <a:fillRect/>
          </a:stretch>
        </p:blipFill>
        <p:spPr>
          <a:xfrm>
            <a:off x="5644607" y="1888728"/>
            <a:ext cx="1244600" cy="1612900"/>
          </a:xfrm>
          <a:prstGeom prst="rect">
            <a:avLst/>
          </a:prstGeom>
        </p:spPr>
      </p:pic>
      <p:pic>
        <p:nvPicPr>
          <p:cNvPr id="15" name="Picture 15">
            <a:extLst>
              <a:ext uri="{FF2B5EF4-FFF2-40B4-BE49-F238E27FC236}">
                <a16:creationId xmlns:a16="http://schemas.microsoft.com/office/drawing/2014/main" id="{196690B0-6AC5-AD4A-BA98-E102DAE9354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84500" y="1851653"/>
            <a:ext cx="1155700" cy="1752600"/>
          </a:xfrm>
          <a:prstGeom prst="rect">
            <a:avLst/>
          </a:prstGeom>
        </p:spPr>
      </p:pic>
      <p:pic>
        <p:nvPicPr>
          <p:cNvPr id="16" name="Picture 15">
            <a:extLst>
              <a:ext uri="{FF2B5EF4-FFF2-40B4-BE49-F238E27FC236}">
                <a16:creationId xmlns:a16="http://schemas.microsoft.com/office/drawing/2014/main" id="{D6141EA6-836E-B843-80DA-2C78D7FD15B2}"/>
              </a:ext>
            </a:extLst>
          </p:cNvPr>
          <p:cNvPicPr>
            <a:picLocks noChangeAspect="1"/>
          </p:cNvPicPr>
          <p:nvPr/>
        </p:nvPicPr>
        <p:blipFill>
          <a:blip r:embed="rId9"/>
          <a:stretch>
            <a:fillRect/>
          </a:stretch>
        </p:blipFill>
        <p:spPr>
          <a:xfrm>
            <a:off x="380895" y="5229639"/>
            <a:ext cx="1638300" cy="1231900"/>
          </a:xfrm>
          <a:prstGeom prst="rect">
            <a:avLst/>
          </a:prstGeom>
        </p:spPr>
      </p:pic>
      <p:pic>
        <p:nvPicPr>
          <p:cNvPr id="17" name="Picture 23">
            <a:extLst>
              <a:ext uri="{FF2B5EF4-FFF2-40B4-BE49-F238E27FC236}">
                <a16:creationId xmlns:a16="http://schemas.microsoft.com/office/drawing/2014/main" id="{3595B80B-987F-0640-A3B2-2C91DEA39A5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85865" y="3746420"/>
            <a:ext cx="1168400" cy="1739900"/>
          </a:xfrm>
          <a:prstGeom prst="rect">
            <a:avLst/>
          </a:prstGeom>
        </p:spPr>
      </p:pic>
      <p:pic>
        <p:nvPicPr>
          <p:cNvPr id="18" name="Picture 11">
            <a:extLst>
              <a:ext uri="{FF2B5EF4-FFF2-40B4-BE49-F238E27FC236}">
                <a16:creationId xmlns:a16="http://schemas.microsoft.com/office/drawing/2014/main" id="{718D3005-14DC-7340-9C0A-5A7A2D1FEBA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0895" y="3759129"/>
            <a:ext cx="1155700" cy="1739900"/>
          </a:xfrm>
          <a:prstGeom prst="rect">
            <a:avLst/>
          </a:prstGeom>
        </p:spPr>
      </p:pic>
      <p:pic>
        <p:nvPicPr>
          <p:cNvPr id="19" name="Picture 18">
            <a:extLst>
              <a:ext uri="{FF2B5EF4-FFF2-40B4-BE49-F238E27FC236}">
                <a16:creationId xmlns:a16="http://schemas.microsoft.com/office/drawing/2014/main" id="{7204A030-A61A-BB4F-8B16-032F5837FBE2}"/>
              </a:ext>
            </a:extLst>
          </p:cNvPr>
          <p:cNvPicPr>
            <a:picLocks noChangeAspect="1"/>
          </p:cNvPicPr>
          <p:nvPr/>
        </p:nvPicPr>
        <p:blipFill>
          <a:blip r:embed="rId12"/>
          <a:stretch>
            <a:fillRect/>
          </a:stretch>
        </p:blipFill>
        <p:spPr>
          <a:xfrm>
            <a:off x="5669902" y="3678180"/>
            <a:ext cx="1244600" cy="1612900"/>
          </a:xfrm>
          <a:prstGeom prst="rect">
            <a:avLst/>
          </a:prstGeom>
        </p:spPr>
      </p:pic>
      <p:pic>
        <p:nvPicPr>
          <p:cNvPr id="20" name="Picture 19">
            <a:extLst>
              <a:ext uri="{FF2B5EF4-FFF2-40B4-BE49-F238E27FC236}">
                <a16:creationId xmlns:a16="http://schemas.microsoft.com/office/drawing/2014/main" id="{02EBE5DB-EFEE-3548-A767-73BF17977883}"/>
              </a:ext>
            </a:extLst>
          </p:cNvPr>
          <p:cNvPicPr>
            <a:picLocks noChangeAspect="1"/>
          </p:cNvPicPr>
          <p:nvPr/>
        </p:nvPicPr>
        <p:blipFill>
          <a:blip r:embed="rId13"/>
          <a:stretch>
            <a:fillRect/>
          </a:stretch>
        </p:blipFill>
        <p:spPr>
          <a:xfrm>
            <a:off x="1639637" y="1938980"/>
            <a:ext cx="1231900" cy="1651000"/>
          </a:xfrm>
          <a:prstGeom prst="rect">
            <a:avLst/>
          </a:prstGeom>
        </p:spPr>
      </p:pic>
      <p:pic>
        <p:nvPicPr>
          <p:cNvPr id="21" name="Picture 20">
            <a:extLst>
              <a:ext uri="{FF2B5EF4-FFF2-40B4-BE49-F238E27FC236}">
                <a16:creationId xmlns:a16="http://schemas.microsoft.com/office/drawing/2014/main" id="{EC8219EC-C6F3-2E4C-9523-3C983B0E8601}"/>
              </a:ext>
            </a:extLst>
          </p:cNvPr>
          <p:cNvPicPr>
            <a:picLocks noChangeAspect="1"/>
          </p:cNvPicPr>
          <p:nvPr/>
        </p:nvPicPr>
        <p:blipFill>
          <a:blip r:embed="rId14"/>
          <a:stretch>
            <a:fillRect/>
          </a:stretch>
        </p:blipFill>
        <p:spPr>
          <a:xfrm>
            <a:off x="4277017" y="1859871"/>
            <a:ext cx="1244600" cy="1625600"/>
          </a:xfrm>
          <a:prstGeom prst="rect">
            <a:avLst/>
          </a:prstGeom>
        </p:spPr>
      </p:pic>
      <p:pic>
        <p:nvPicPr>
          <p:cNvPr id="22" name="Picture 31">
            <a:extLst>
              <a:ext uri="{FF2B5EF4-FFF2-40B4-BE49-F238E27FC236}">
                <a16:creationId xmlns:a16="http://schemas.microsoft.com/office/drawing/2014/main" id="{CAD533D3-18A0-4B4A-BCF3-CB8A1B75A22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633287" y="3811298"/>
            <a:ext cx="1244600" cy="1625600"/>
          </a:xfrm>
          <a:prstGeom prst="rect">
            <a:avLst/>
          </a:prstGeom>
        </p:spPr>
      </p:pic>
      <p:sp>
        <p:nvSpPr>
          <p:cNvPr id="23" name="TextBox 22">
            <a:extLst>
              <a:ext uri="{FF2B5EF4-FFF2-40B4-BE49-F238E27FC236}">
                <a16:creationId xmlns:a16="http://schemas.microsoft.com/office/drawing/2014/main" id="{E4AC9993-B437-A34B-94A5-A468DE751301}"/>
              </a:ext>
            </a:extLst>
          </p:cNvPr>
          <p:cNvSpPr txBox="1"/>
          <p:nvPr/>
        </p:nvSpPr>
        <p:spPr>
          <a:xfrm>
            <a:off x="2040303" y="5536380"/>
            <a:ext cx="5688023" cy="830997"/>
          </a:xfrm>
          <a:prstGeom prst="rect">
            <a:avLst/>
          </a:prstGeom>
          <a:noFill/>
        </p:spPr>
        <p:txBody>
          <a:bodyPr wrap="square" rtlCol="0">
            <a:spAutoFit/>
          </a:bodyPr>
          <a:lstStyle/>
          <a:p>
            <a:pPr algn="ctr"/>
            <a:r>
              <a:rPr lang="en-US" sz="2400" dirty="0">
                <a:latin typeface="Verdana" charset="0"/>
                <a:ea typeface="Verdana" charset="0"/>
                <a:cs typeface="Verdana" charset="0"/>
              </a:rPr>
              <a:t>The Gut Microbiome solution is </a:t>
            </a:r>
          </a:p>
          <a:p>
            <a:pPr algn="ctr"/>
            <a:r>
              <a:rPr lang="en-US" sz="2400" dirty="0">
                <a:latin typeface="Verdana" charset="0"/>
                <a:ea typeface="Verdana" charset="0"/>
                <a:cs typeface="Verdana" charset="0"/>
              </a:rPr>
              <a:t>another </a:t>
            </a:r>
            <a:r>
              <a:rPr lang="en-US" sz="2400" i="1" dirty="0">
                <a:latin typeface="Verdana" charset="0"/>
                <a:ea typeface="Verdana" charset="0"/>
                <a:cs typeface="Verdana" charset="0"/>
              </a:rPr>
              <a:t>“national conversation”</a:t>
            </a:r>
          </a:p>
        </p:txBody>
      </p:sp>
      <p:sp>
        <p:nvSpPr>
          <p:cNvPr id="24" name="Rectangle 23">
            <a:extLst>
              <a:ext uri="{FF2B5EF4-FFF2-40B4-BE49-F238E27FC236}">
                <a16:creationId xmlns:a16="http://schemas.microsoft.com/office/drawing/2014/main" id="{82457116-3A30-7C4F-AFFC-EFE6D4644525}"/>
              </a:ext>
            </a:extLst>
          </p:cNvPr>
          <p:cNvSpPr/>
          <p:nvPr/>
        </p:nvSpPr>
        <p:spPr>
          <a:xfrm>
            <a:off x="3562350" y="6273478"/>
            <a:ext cx="4059692" cy="584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943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How Important is Your Microbiome?</a:t>
            </a:r>
          </a:p>
        </p:txBody>
      </p:sp>
      <p:sp>
        <p:nvSpPr>
          <p:cNvPr id="3" name="Text Placeholder 2"/>
          <p:cNvSpPr>
            <a:spLocks noGrp="1"/>
          </p:cNvSpPr>
          <p:nvPr>
            <p:ph type="body" sz="quarter" idx="11"/>
          </p:nvPr>
        </p:nvSpPr>
        <p:spPr>
          <a:xfrm>
            <a:off x="838201" y="1763576"/>
            <a:ext cx="6137197" cy="2488832"/>
          </a:xfrm>
        </p:spPr>
        <p:txBody>
          <a:bodyPr>
            <a:noAutofit/>
          </a:bodyPr>
          <a:lstStyle/>
          <a:p>
            <a:pPr marL="342900" indent="-342900">
              <a:buFont typeface="Arial" charset="0"/>
              <a:buChar char="•"/>
            </a:pPr>
            <a:r>
              <a:rPr lang="en-US" sz="2000" dirty="0">
                <a:solidFill>
                  <a:schemeClr val="tx1">
                    <a:lumMod val="75000"/>
                    <a:lumOff val="25000"/>
                  </a:schemeClr>
                </a:solidFill>
                <a:latin typeface="Verdana" panose="020B0604030504040204" pitchFamily="34" charset="0"/>
                <a:ea typeface="Verdana" panose="020B0604030504040204" pitchFamily="34" charset="0"/>
                <a:cs typeface="Vani" panose="020B0502040204020203" pitchFamily="18" charset="0"/>
              </a:rPr>
              <a:t>Communicates with the brain to regulate mood, stress response, immune function, digestive function, weight, and more. </a:t>
            </a:r>
            <a:br>
              <a:rPr lang="en-US" sz="2000" dirty="0">
                <a:solidFill>
                  <a:schemeClr val="tx1">
                    <a:lumMod val="75000"/>
                    <a:lumOff val="25000"/>
                  </a:schemeClr>
                </a:solidFill>
                <a:latin typeface="Verdana" panose="020B0604030504040204" pitchFamily="34" charset="0"/>
                <a:ea typeface="Verdana" panose="020B0604030504040204" pitchFamily="34" charset="0"/>
                <a:cs typeface="Vani" panose="020B0502040204020203" pitchFamily="18" charset="0"/>
              </a:rPr>
            </a:br>
            <a:endParaRPr lang="en-US" sz="2000" dirty="0">
              <a:solidFill>
                <a:schemeClr val="tx1">
                  <a:lumMod val="75000"/>
                  <a:lumOff val="25000"/>
                </a:schemeClr>
              </a:solidFill>
              <a:latin typeface="Verdana" panose="020B0604030504040204" pitchFamily="34" charset="0"/>
              <a:ea typeface="Verdana" panose="020B0604030504040204" pitchFamily="34" charset="0"/>
              <a:cs typeface="Vani" panose="020B0502040204020203" pitchFamily="18" charset="0"/>
            </a:endParaRPr>
          </a:p>
          <a:p>
            <a:pPr marL="342900" indent="-342900">
              <a:buFont typeface="Arial" charset="0"/>
              <a:buChar char="•"/>
            </a:pPr>
            <a:r>
              <a:rPr lang="en-US" sz="2000" dirty="0">
                <a:solidFill>
                  <a:schemeClr val="tx1">
                    <a:lumMod val="75000"/>
                    <a:lumOff val="25000"/>
                  </a:schemeClr>
                </a:solidFill>
                <a:latin typeface="Verdana" panose="020B0604030504040204" pitchFamily="34" charset="0"/>
                <a:ea typeface="Verdana" panose="020B0604030504040204" pitchFamily="34" charset="0"/>
                <a:cs typeface="Vani" panose="020B0502040204020203" pitchFamily="18" charset="0"/>
              </a:rPr>
              <a:t>What we put in our bodies affects the microbiome, which in turn affects our mind and other crucial bodily systems.</a:t>
            </a:r>
          </a:p>
        </p:txBody>
      </p:sp>
      <p:sp>
        <p:nvSpPr>
          <p:cNvPr id="8" name="Rectangle 7"/>
          <p:cNvSpPr/>
          <p:nvPr/>
        </p:nvSpPr>
        <p:spPr>
          <a:xfrm>
            <a:off x="1251284" y="4056878"/>
            <a:ext cx="2085474" cy="362837"/>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IN BALANCE</a:t>
            </a:r>
          </a:p>
        </p:txBody>
      </p:sp>
      <p:sp>
        <p:nvSpPr>
          <p:cNvPr id="5" name="TextBox 4"/>
          <p:cNvSpPr txBox="1"/>
          <p:nvPr/>
        </p:nvSpPr>
        <p:spPr>
          <a:xfrm>
            <a:off x="1219200" y="4419715"/>
            <a:ext cx="2149642" cy="400110"/>
          </a:xfrm>
          <a:prstGeom prst="rect">
            <a:avLst/>
          </a:prstGeom>
          <a:noFill/>
        </p:spPr>
        <p:txBody>
          <a:bodyPr wrap="square" rtlCol="0">
            <a:spAutoFit/>
          </a:bodyPr>
          <a:lstStyle/>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Feeling great</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p:cNvSpPr/>
          <p:nvPr/>
        </p:nvSpPr>
        <p:spPr>
          <a:xfrm>
            <a:off x="1219200" y="4918183"/>
            <a:ext cx="2857729" cy="362837"/>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OUT OF BALANCE</a:t>
            </a:r>
          </a:p>
        </p:txBody>
      </p:sp>
      <p:sp>
        <p:nvSpPr>
          <p:cNvPr id="11" name="TextBox 10"/>
          <p:cNvSpPr txBox="1"/>
          <p:nvPr/>
        </p:nvSpPr>
        <p:spPr>
          <a:xfrm>
            <a:off x="1187116" y="5281020"/>
            <a:ext cx="5530207" cy="984885"/>
          </a:xfrm>
          <a:prstGeom prst="rect">
            <a:avLst/>
          </a:prstGeom>
          <a:noFill/>
        </p:spPr>
        <p:txBody>
          <a:bodyPr wrap="square" rtlCol="0" anchor="t">
            <a:spAutoFit/>
          </a:bodyPr>
          <a:lstStyle/>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Feeling fatigue, sad, tense, hungry, heavy, bloated, confused, stiff/sore</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 Placeholder 2"/>
          <p:cNvSpPr txBox="1">
            <a:spLocks/>
          </p:cNvSpPr>
          <p:nvPr/>
        </p:nvSpPr>
        <p:spPr>
          <a:xfrm>
            <a:off x="7384951" y="1758042"/>
            <a:ext cx="1936849" cy="18043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604A7B"/>
                </a:solidFill>
                <a:latin typeface="Verdana" panose="020B0604030504040204" pitchFamily="34" charset="0"/>
                <a:ea typeface="Verdana" panose="020B0604030504040204" pitchFamily="34" charset="0"/>
                <a:cs typeface="Verdana" panose="020B0604030504040204" pitchFamily="34" charset="0"/>
              </a:rPr>
              <a:t>The microbiome plays an important role in the way you feel mentally and physically.</a:t>
            </a:r>
          </a:p>
        </p:txBody>
      </p:sp>
      <p:sp>
        <p:nvSpPr>
          <p:cNvPr id="14" name="Oval 13"/>
          <p:cNvSpPr/>
          <p:nvPr/>
        </p:nvSpPr>
        <p:spPr>
          <a:xfrm>
            <a:off x="9514386" y="2384385"/>
            <a:ext cx="1574157" cy="1574157"/>
          </a:xfrm>
          <a:prstGeom prst="ellipse">
            <a:avLst/>
          </a:prstGeom>
          <a:noFill/>
          <a:ln w="38100">
            <a:solidFill>
              <a:srgbClr val="3F2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7" name="Rectangle 16"/>
          <p:cNvSpPr/>
          <p:nvPr/>
        </p:nvSpPr>
        <p:spPr>
          <a:xfrm>
            <a:off x="6749407" y="5018463"/>
            <a:ext cx="2857729" cy="1015663"/>
          </a:xfrm>
          <a:prstGeom prst="rect">
            <a:avLst/>
          </a:prstGeom>
        </p:spPr>
        <p:txBody>
          <a:bodyPr wrap="square">
            <a:spAutoFit/>
          </a:bodyPr>
          <a:lstStyle/>
          <a:p>
            <a:pPr algn="ctr"/>
            <a:r>
              <a:rPr lang="en-US" sz="2000" b="1" dirty="0">
                <a:solidFill>
                  <a:srgbClr val="82287E"/>
                </a:solidFill>
                <a:latin typeface="Verdana" panose="020B0604030504040204" pitchFamily="34" charset="0"/>
                <a:ea typeface="Verdana" panose="020B0604030504040204" pitchFamily="34" charset="0"/>
                <a:cs typeface="Verdana" panose="020B0604030504040204" pitchFamily="34" charset="0"/>
              </a:rPr>
              <a:t>This explains why you have those “GUT FEELINGS”</a:t>
            </a:r>
          </a:p>
        </p:txBody>
      </p:sp>
      <p:pic>
        <p:nvPicPr>
          <p:cNvPr id="18" name="Graphic 17">
            <a:extLst>
              <a:ext uri="{FF2B5EF4-FFF2-40B4-BE49-F238E27FC236}">
                <a16:creationId xmlns:a16="http://schemas.microsoft.com/office/drawing/2014/main" id="{4E174E25-3E18-48F0-AFFC-D0DD7A84AD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1195" y="748659"/>
            <a:ext cx="1922162" cy="5627382"/>
          </a:xfrm>
          <a:prstGeom prst="rect">
            <a:avLst/>
          </a:prstGeom>
        </p:spPr>
      </p:pic>
      <p:pic>
        <p:nvPicPr>
          <p:cNvPr id="19" name="Picture 18">
            <a:extLst>
              <a:ext uri="{FF2B5EF4-FFF2-40B4-BE49-F238E27FC236}">
                <a16:creationId xmlns:a16="http://schemas.microsoft.com/office/drawing/2014/main" id="{2840DF5A-250B-46FA-B1BC-0269E0AA7B9E}"/>
              </a:ext>
            </a:extLst>
          </p:cNvPr>
          <p:cNvPicPr>
            <a:picLocks noChangeAspect="1"/>
          </p:cNvPicPr>
          <p:nvPr/>
        </p:nvPicPr>
        <p:blipFill>
          <a:blip r:embed="rId5"/>
          <a:stretch>
            <a:fillRect/>
          </a:stretch>
        </p:blipFill>
        <p:spPr>
          <a:xfrm>
            <a:off x="7485394" y="3562350"/>
            <a:ext cx="1380116" cy="1380116"/>
          </a:xfrm>
          <a:prstGeom prst="rect">
            <a:avLst/>
          </a:prstGeom>
        </p:spPr>
      </p:pic>
      <p:cxnSp>
        <p:nvCxnSpPr>
          <p:cNvPr id="16" name="Straight Connector 15"/>
          <p:cNvCxnSpPr>
            <a:cxnSpLocks/>
          </p:cNvCxnSpPr>
          <p:nvPr/>
        </p:nvCxnSpPr>
        <p:spPr>
          <a:xfrm flipV="1">
            <a:off x="8633342" y="3472406"/>
            <a:ext cx="962071" cy="585734"/>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9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249B935E-977D-3E4D-AE7A-B66ADD979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063" y="743053"/>
            <a:ext cx="5598283" cy="5581547"/>
          </a:xfrm>
          <a:prstGeom prst="rect">
            <a:avLst/>
          </a:prstGeom>
        </p:spPr>
      </p:pic>
      <p:sp>
        <p:nvSpPr>
          <p:cNvPr id="8" name="Text Placeholder 2">
            <a:extLst>
              <a:ext uri="{FF2B5EF4-FFF2-40B4-BE49-F238E27FC236}">
                <a16:creationId xmlns:a16="http://schemas.microsoft.com/office/drawing/2014/main" id="{BC7B7F8A-FF4E-48C2-8D1D-40A585D700D0}"/>
              </a:ext>
            </a:extLst>
          </p:cNvPr>
          <p:cNvSpPr>
            <a:spLocks noGrp="1"/>
          </p:cNvSpPr>
          <p:nvPr>
            <p:ph type="body" sz="quarter" idx="11"/>
          </p:nvPr>
        </p:nvSpPr>
        <p:spPr>
          <a:xfrm>
            <a:off x="838200" y="2500073"/>
            <a:ext cx="4991739" cy="3015142"/>
          </a:xfrm>
        </p:spPr>
        <p:txBody>
          <a:bodyPr>
            <a:noAutofit/>
          </a:bodyPr>
          <a:lstStyle/>
          <a:p>
            <a:pPr marL="0" indent="0">
              <a:buNone/>
            </a:pPr>
            <a:r>
              <a:rPr lang="en-US" sz="3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Science now tells us that we actually have </a:t>
            </a:r>
            <a:r>
              <a:rPr lang="en-US" sz="3200" b="1" dirty="0">
                <a:solidFill>
                  <a:srgbClr val="660066"/>
                </a:solidFill>
                <a:latin typeface="Verdana" panose="020B0604030504040204" pitchFamily="34" charset="0"/>
                <a:ea typeface="Verdana" panose="020B0604030504040204" pitchFamily="34" charset="0"/>
                <a:cs typeface="Verdana" panose="020B0604030504040204" pitchFamily="34" charset="0"/>
              </a:rPr>
              <a:t>SECOND &amp; THIRD BRAINS in our gut and heart!</a:t>
            </a:r>
            <a:b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endPar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D88DC19D-4C36-1B4E-A8CD-EDDCC39D3633}"/>
                  </a:ext>
                </a:extLst>
              </p14:cNvPr>
              <p14:cNvContentPartPr/>
              <p14:nvPr/>
            </p14:nvContentPartPr>
            <p14:xfrm>
              <a:off x="6394755" y="6240282"/>
              <a:ext cx="94680" cy="41400"/>
            </p14:xfrm>
          </p:contentPart>
        </mc:Choice>
        <mc:Fallback xmlns="">
          <p:pic>
            <p:nvPicPr>
              <p:cNvPr id="11" name="Ink 10">
                <a:extLst>
                  <a:ext uri="{FF2B5EF4-FFF2-40B4-BE49-F238E27FC236}">
                    <a16:creationId xmlns:a16="http://schemas.microsoft.com/office/drawing/2014/main" id="{D88DC19D-4C36-1B4E-A8CD-EDDCC39D3633}"/>
                  </a:ext>
                </a:extLst>
              </p:cNvPr>
              <p:cNvPicPr/>
              <p:nvPr/>
            </p:nvPicPr>
            <p:blipFill>
              <a:blip r:embed="rId5"/>
              <a:stretch>
                <a:fillRect/>
              </a:stretch>
            </p:blipFill>
            <p:spPr>
              <a:xfrm>
                <a:off x="6376755" y="6222282"/>
                <a:ext cx="13032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2374D01B-3C9D-BC4B-974D-D1DB041876DC}"/>
                  </a:ext>
                </a:extLst>
              </p14:cNvPr>
              <p14:cNvContentPartPr/>
              <p14:nvPr/>
            </p14:nvContentPartPr>
            <p14:xfrm>
              <a:off x="3266163" y="6240282"/>
              <a:ext cx="360" cy="360"/>
            </p14:xfrm>
          </p:contentPart>
        </mc:Choice>
        <mc:Fallback xmlns="">
          <p:pic>
            <p:nvPicPr>
              <p:cNvPr id="12" name="Ink 11">
                <a:extLst>
                  <a:ext uri="{FF2B5EF4-FFF2-40B4-BE49-F238E27FC236}">
                    <a16:creationId xmlns:a16="http://schemas.microsoft.com/office/drawing/2014/main" id="{2374D01B-3C9D-BC4B-974D-D1DB041876DC}"/>
                  </a:ext>
                </a:extLst>
              </p:cNvPr>
              <p:cNvPicPr/>
              <p:nvPr/>
            </p:nvPicPr>
            <p:blipFill>
              <a:blip r:embed="rId7"/>
              <a:stretch>
                <a:fillRect/>
              </a:stretch>
            </p:blipFill>
            <p:spPr>
              <a:xfrm>
                <a:off x="3248523" y="622228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0C45002B-E53B-AB40-827A-33191FA0765E}"/>
                  </a:ext>
                </a:extLst>
              </p14:cNvPr>
              <p14:cNvContentPartPr/>
              <p14:nvPr/>
            </p14:nvContentPartPr>
            <p14:xfrm>
              <a:off x="6282243" y="6031842"/>
              <a:ext cx="263520" cy="385200"/>
            </p14:xfrm>
          </p:contentPart>
        </mc:Choice>
        <mc:Fallback xmlns="">
          <p:pic>
            <p:nvPicPr>
              <p:cNvPr id="13" name="Ink 12">
                <a:extLst>
                  <a:ext uri="{FF2B5EF4-FFF2-40B4-BE49-F238E27FC236}">
                    <a16:creationId xmlns:a16="http://schemas.microsoft.com/office/drawing/2014/main" id="{0C45002B-E53B-AB40-827A-33191FA0765E}"/>
                  </a:ext>
                </a:extLst>
              </p:cNvPr>
              <p:cNvPicPr/>
              <p:nvPr/>
            </p:nvPicPr>
            <p:blipFill>
              <a:blip r:embed="rId9"/>
              <a:stretch>
                <a:fillRect/>
              </a:stretch>
            </p:blipFill>
            <p:spPr>
              <a:xfrm>
                <a:off x="6264603" y="6013842"/>
                <a:ext cx="299160" cy="420840"/>
              </a:xfrm>
              <a:prstGeom prst="rect">
                <a:avLst/>
              </a:prstGeom>
            </p:spPr>
          </p:pic>
        </mc:Fallback>
      </mc:AlternateContent>
      <p:sp>
        <p:nvSpPr>
          <p:cNvPr id="14" name="TextBox 13">
            <a:extLst>
              <a:ext uri="{FF2B5EF4-FFF2-40B4-BE49-F238E27FC236}">
                <a16:creationId xmlns:a16="http://schemas.microsoft.com/office/drawing/2014/main" id="{41E80B00-54FF-1243-BB6B-31788A9AEC12}"/>
              </a:ext>
            </a:extLst>
          </p:cNvPr>
          <p:cNvSpPr txBox="1"/>
          <p:nvPr/>
        </p:nvSpPr>
        <p:spPr>
          <a:xfrm>
            <a:off x="838200" y="440958"/>
            <a:ext cx="9283995" cy="1138773"/>
          </a:xfrm>
          <a:prstGeom prst="rect">
            <a:avLst/>
          </a:prstGeom>
          <a:noFill/>
        </p:spPr>
        <p:txBody>
          <a:bodyPr wrap="square" rtlCol="0">
            <a:spAutoFit/>
          </a:bodyPr>
          <a:lstStyle/>
          <a:p>
            <a:r>
              <a:rPr lang="en-US" sz="2400" b="1" dirty="0">
                <a:solidFill>
                  <a:srgbClr val="67478D"/>
                </a:solidFill>
                <a:latin typeface="Verdana" panose="020B0604030504040204" pitchFamily="34" charset="0"/>
                <a:ea typeface="Verdana" panose="020B0604030504040204" pitchFamily="34" charset="0"/>
                <a:cs typeface="Verdana" panose="020B0604030504040204" pitchFamily="34" charset="0"/>
              </a:rPr>
              <a:t>Targeting Mental Wellness Through the</a:t>
            </a:r>
            <a:br>
              <a:rPr lang="en-US" sz="2800" b="1" dirty="0">
                <a:latin typeface="Verdana" panose="020B0604030504040204" pitchFamily="34" charset="0"/>
                <a:ea typeface="Verdana" panose="020B0604030504040204" pitchFamily="34" charset="0"/>
                <a:cs typeface="Verdana" panose="020B0604030504040204" pitchFamily="34" charset="0"/>
              </a:rPr>
            </a:br>
            <a:r>
              <a:rPr lang="en-US" sz="4400" b="1" dirty="0">
                <a:solidFill>
                  <a:srgbClr val="3F2A56"/>
                </a:solidFill>
                <a:latin typeface="Verdana" panose="020B0604030504040204" pitchFamily="34" charset="0"/>
                <a:ea typeface="Verdana" panose="020B0604030504040204" pitchFamily="34" charset="0"/>
                <a:cs typeface="Verdana" panose="020B0604030504040204" pitchFamily="34" charset="0"/>
              </a:rPr>
              <a:t>BODY’S THREE BRAINS</a:t>
            </a:r>
          </a:p>
        </p:txBody>
      </p:sp>
    </p:spTree>
    <p:extLst>
      <p:ext uri="{BB962C8B-B14F-4D97-AF65-F5344CB8AC3E}">
        <p14:creationId xmlns:p14="http://schemas.microsoft.com/office/powerpoint/2010/main" val="227723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415876FC-F318-0C4D-A65E-12D28B33EA88}"/>
              </a:ext>
            </a:extLst>
          </p:cNvPr>
          <p:cNvSpPr txBox="1"/>
          <p:nvPr/>
        </p:nvSpPr>
        <p:spPr>
          <a:xfrm>
            <a:off x="821162" y="379144"/>
            <a:ext cx="7131991" cy="1138773"/>
          </a:xfrm>
          <a:prstGeom prst="rect">
            <a:avLst/>
          </a:prstGeom>
          <a:noFill/>
        </p:spPr>
        <p:txBody>
          <a:bodyPr wrap="square" rtlCol="0">
            <a:spAutoFit/>
          </a:bodyPr>
          <a:lstStyle/>
          <a:p>
            <a:r>
              <a:rPr lang="en-US" sz="3200" b="1" dirty="0">
                <a:solidFill>
                  <a:srgbClr val="67478D"/>
                </a:solidFill>
                <a:latin typeface="Verdana" panose="020B0604030504040204" pitchFamily="34" charset="0"/>
                <a:ea typeface="Verdana" panose="020B0604030504040204" pitchFamily="34" charset="0"/>
                <a:cs typeface="Verdana" panose="020B0604030504040204" pitchFamily="34" charset="0"/>
              </a:rPr>
              <a:t>The</a:t>
            </a:r>
            <a:br>
              <a:rPr lang="en-US" b="1" dirty="0">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3F2A56"/>
                </a:solidFill>
                <a:latin typeface="Verdana" panose="020B0604030504040204" pitchFamily="34" charset="0"/>
                <a:ea typeface="Verdana" panose="020B0604030504040204" pitchFamily="34" charset="0"/>
                <a:cs typeface="Verdana" panose="020B0604030504040204" pitchFamily="34" charset="0"/>
              </a:rPr>
              <a:t>GUT-BRAIN-HEART AXIS</a:t>
            </a:r>
            <a:endParaRPr lang="en-US" sz="48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descr="A picture containing indoor&#10;&#10;Description automatically generated">
            <a:extLst>
              <a:ext uri="{FF2B5EF4-FFF2-40B4-BE49-F238E27FC236}">
                <a16:creationId xmlns:a16="http://schemas.microsoft.com/office/drawing/2014/main" id="{8D480CC3-96A5-2448-A8C1-561E78E7C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5995" y="379144"/>
            <a:ext cx="3189996" cy="6379992"/>
          </a:xfrm>
          <a:prstGeom prst="rect">
            <a:avLst/>
          </a:prstGeom>
        </p:spPr>
      </p:pic>
      <p:cxnSp>
        <p:nvCxnSpPr>
          <p:cNvPr id="9" name="Straight Arrow Connector 8">
            <a:extLst>
              <a:ext uri="{FF2B5EF4-FFF2-40B4-BE49-F238E27FC236}">
                <a16:creationId xmlns:a16="http://schemas.microsoft.com/office/drawing/2014/main" id="{BF721CAF-FC71-4A49-88D2-5B1324305952}"/>
              </a:ext>
            </a:extLst>
          </p:cNvPr>
          <p:cNvCxnSpPr>
            <a:cxnSpLocks/>
          </p:cNvCxnSpPr>
          <p:nvPr/>
        </p:nvCxnSpPr>
        <p:spPr>
          <a:xfrm>
            <a:off x="8879342" y="2264924"/>
            <a:ext cx="1316710"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9F98C27-4984-F242-BA52-459B4FA370A9}"/>
              </a:ext>
            </a:extLst>
          </p:cNvPr>
          <p:cNvCxnSpPr>
            <a:cxnSpLocks/>
          </p:cNvCxnSpPr>
          <p:nvPr/>
        </p:nvCxnSpPr>
        <p:spPr>
          <a:xfrm>
            <a:off x="4289196" y="5508644"/>
            <a:ext cx="4590146"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6A13B8-3879-E742-9542-6FCC68B089E5}"/>
              </a:ext>
            </a:extLst>
          </p:cNvPr>
          <p:cNvCxnSpPr>
            <a:cxnSpLocks/>
          </p:cNvCxnSpPr>
          <p:nvPr/>
        </p:nvCxnSpPr>
        <p:spPr>
          <a:xfrm>
            <a:off x="8879342" y="2264924"/>
            <a:ext cx="0" cy="324372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DF325E3-C9FD-3342-8843-39E41E2DAF9A}"/>
              </a:ext>
            </a:extLst>
          </p:cNvPr>
          <p:cNvCxnSpPr>
            <a:cxnSpLocks/>
          </p:cNvCxnSpPr>
          <p:nvPr/>
        </p:nvCxnSpPr>
        <p:spPr>
          <a:xfrm flipV="1">
            <a:off x="8609597" y="1904576"/>
            <a:ext cx="0" cy="3234551"/>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1D7E0BD-4D7A-7442-B98D-3FC687D701F6}"/>
              </a:ext>
            </a:extLst>
          </p:cNvPr>
          <p:cNvCxnSpPr>
            <a:cxnSpLocks/>
          </p:cNvCxnSpPr>
          <p:nvPr/>
        </p:nvCxnSpPr>
        <p:spPr>
          <a:xfrm>
            <a:off x="8609597" y="1904576"/>
            <a:ext cx="1392195"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4A4D07B-8582-4B41-9425-986AC62C27E8}"/>
              </a:ext>
            </a:extLst>
          </p:cNvPr>
          <p:cNvCxnSpPr>
            <a:cxnSpLocks/>
          </p:cNvCxnSpPr>
          <p:nvPr/>
        </p:nvCxnSpPr>
        <p:spPr>
          <a:xfrm flipV="1">
            <a:off x="8347127" y="1032628"/>
            <a:ext cx="0" cy="3740725"/>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06732C8-6E18-CE40-9392-ECA7E327FE13}"/>
              </a:ext>
            </a:extLst>
          </p:cNvPr>
          <p:cNvCxnSpPr/>
          <p:nvPr/>
        </p:nvCxnSpPr>
        <p:spPr>
          <a:xfrm>
            <a:off x="8347127" y="1040864"/>
            <a:ext cx="1580524"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A878EDD-F850-544D-881E-4C373C91CAD4}"/>
              </a:ext>
            </a:extLst>
          </p:cNvPr>
          <p:cNvSpPr>
            <a:spLocks noGrp="1"/>
          </p:cNvSpPr>
          <p:nvPr>
            <p:ph type="body" sz="quarter" idx="11"/>
          </p:nvPr>
        </p:nvSpPr>
        <p:spPr>
          <a:xfrm>
            <a:off x="838200" y="2003425"/>
            <a:ext cx="6575322" cy="4303107"/>
          </a:xfrm>
        </p:spPr>
        <p:txBody>
          <a:bodyPr>
            <a:normAutofit lnSpcReduction="10000"/>
          </a:bodyPr>
          <a:lstStyle/>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Nervous system (brain)</a:t>
            </a:r>
          </a:p>
          <a:p>
            <a:pPr marL="0" indent="0">
              <a:buNone/>
            </a:pP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Cardiovascular system (heart)</a:t>
            </a:r>
          </a:p>
          <a:p>
            <a:pPr marL="0" indent="0">
              <a:buNone/>
            </a:pP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Immune system (axis) </a:t>
            </a: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 </a:t>
            </a:r>
          </a:p>
          <a:p>
            <a:pPr marL="0" indent="0">
              <a:buNone/>
            </a:pP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Gastrointestinal system (gut)</a:t>
            </a:r>
          </a:p>
          <a:p>
            <a:pPr marL="0" indent="0">
              <a:buNone/>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dirty="0"/>
          </a:p>
        </p:txBody>
      </p:sp>
      <p:cxnSp>
        <p:nvCxnSpPr>
          <p:cNvPr id="22" name="Straight Connector 21">
            <a:extLst>
              <a:ext uri="{FF2B5EF4-FFF2-40B4-BE49-F238E27FC236}">
                <a16:creationId xmlns:a16="http://schemas.microsoft.com/office/drawing/2014/main" id="{0DAA349D-2214-4246-A3D5-DA07730F611A}"/>
              </a:ext>
            </a:extLst>
          </p:cNvPr>
          <p:cNvCxnSpPr>
            <a:cxnSpLocks/>
          </p:cNvCxnSpPr>
          <p:nvPr/>
        </p:nvCxnSpPr>
        <p:spPr>
          <a:xfrm>
            <a:off x="4419508" y="4773353"/>
            <a:ext cx="392761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252866-AB18-714F-8F7B-0CC10A5FBDB3}"/>
              </a:ext>
            </a:extLst>
          </p:cNvPr>
          <p:cNvCxnSpPr>
            <a:cxnSpLocks/>
          </p:cNvCxnSpPr>
          <p:nvPr/>
        </p:nvCxnSpPr>
        <p:spPr>
          <a:xfrm>
            <a:off x="5429839" y="5139127"/>
            <a:ext cx="3179758"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C220AA4-7E31-5840-BF7A-E2DC6DA1FDD7}"/>
              </a:ext>
            </a:extLst>
          </p:cNvPr>
          <p:cNvCxnSpPr>
            <a:cxnSpLocks/>
          </p:cNvCxnSpPr>
          <p:nvPr/>
        </p:nvCxnSpPr>
        <p:spPr>
          <a:xfrm>
            <a:off x="5279010" y="5874008"/>
            <a:ext cx="385837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1CEE6FB-5700-0D47-836E-D628C684D43E}"/>
              </a:ext>
            </a:extLst>
          </p:cNvPr>
          <p:cNvCxnSpPr>
            <a:cxnSpLocks/>
          </p:cNvCxnSpPr>
          <p:nvPr/>
        </p:nvCxnSpPr>
        <p:spPr>
          <a:xfrm>
            <a:off x="9137389" y="3087329"/>
            <a:ext cx="0" cy="2786679"/>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29DCA9A-134F-EF47-B328-03228D93CB74}"/>
              </a:ext>
            </a:extLst>
          </p:cNvPr>
          <p:cNvCxnSpPr>
            <a:cxnSpLocks/>
          </p:cNvCxnSpPr>
          <p:nvPr/>
        </p:nvCxnSpPr>
        <p:spPr>
          <a:xfrm>
            <a:off x="9137389" y="3087329"/>
            <a:ext cx="675205"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001E6DE-B535-A840-801D-D75CE2F11891}"/>
              </a:ext>
            </a:extLst>
          </p:cNvPr>
          <p:cNvSpPr txBox="1"/>
          <p:nvPr/>
        </p:nvSpPr>
        <p:spPr>
          <a:xfrm>
            <a:off x="838199" y="1853262"/>
            <a:ext cx="6575322" cy="2585323"/>
          </a:xfrm>
          <a:prstGeom prst="rect">
            <a:avLst/>
          </a:prstGeom>
          <a:noFill/>
        </p:spPr>
        <p:txBody>
          <a:bodyPr wrap="square" rtlCol="0" anchor="t">
            <a:spAutoFit/>
          </a:bodyPr>
          <a:lstStyle/>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Studies have now shown that the heart is the body’s third brain, containing approximately 40,000 neurons that can sense, feel, learn, and remember. </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Similar to the </a:t>
            </a:r>
            <a:r>
              <a:rPr lang="en-US" b="1" dirty="0">
                <a:solidFill>
                  <a:srgbClr val="660066"/>
                </a:solidFill>
                <a:latin typeface="Verdana" panose="020B0604030504040204" pitchFamily="34" charset="0"/>
                <a:ea typeface="Verdana" panose="020B0604030504040204" pitchFamily="34" charset="0"/>
                <a:cs typeface="Verdana" panose="020B0604030504040204" pitchFamily="34" charset="0"/>
              </a:rPr>
              <a:t>gut-brain axis</a:t>
            </a:r>
            <a:r>
              <a:rPr lang="en-US" dirty="0">
                <a:latin typeface="Verdana" panose="020B0604030504040204" pitchFamily="34" charset="0"/>
                <a:ea typeface="Verdana" panose="020B0604030504040204" pitchFamily="34" charset="0"/>
                <a:cs typeface="Verdana" panose="020B0604030504040204" pitchFamily="34" charset="0"/>
              </a:rPr>
              <a:t>, the </a:t>
            </a:r>
            <a:r>
              <a:rPr lang="en-US" b="1" dirty="0">
                <a:solidFill>
                  <a:srgbClr val="660066"/>
                </a:solidFill>
                <a:latin typeface="Verdana" panose="020B0604030504040204" pitchFamily="34" charset="0"/>
                <a:ea typeface="Verdana" panose="020B0604030504040204" pitchFamily="34" charset="0"/>
                <a:cs typeface="Verdana" panose="020B0604030504040204" pitchFamily="34" charset="0"/>
              </a:rPr>
              <a:t>heart and brain</a:t>
            </a:r>
            <a:r>
              <a:rPr lang="en-US" dirty="0">
                <a:latin typeface="Verdana" panose="020B0604030504040204" pitchFamily="34" charset="0"/>
                <a:ea typeface="Verdana" panose="020B0604030504040204" pitchFamily="34" charset="0"/>
                <a:cs typeface="Verdana" panose="020B0604030504040204" pitchFamily="34" charset="0"/>
              </a:rPr>
              <a:t> are also closely connected via the heart-brain axis.</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The heart sends messages to the brain about what it needs, how the body feels and more.</a:t>
            </a:r>
          </a:p>
        </p:txBody>
      </p:sp>
    </p:spTree>
    <p:extLst>
      <p:ext uri="{BB962C8B-B14F-4D97-AF65-F5344CB8AC3E}">
        <p14:creationId xmlns:p14="http://schemas.microsoft.com/office/powerpoint/2010/main" val="374537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unch of items that are on display&#10;&#10;Description automatically generated">
            <a:extLst>
              <a:ext uri="{FF2B5EF4-FFF2-40B4-BE49-F238E27FC236}">
                <a16:creationId xmlns:a16="http://schemas.microsoft.com/office/drawing/2014/main" id="{399D5D76-2324-914E-B59E-44755134B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799" y="-141556"/>
            <a:ext cx="10272401" cy="6858000"/>
          </a:xfrm>
          <a:prstGeom prst="rect">
            <a:avLst/>
          </a:prstGeom>
        </p:spPr>
      </p:pic>
      <p:sp>
        <p:nvSpPr>
          <p:cNvPr id="2" name="Title 1">
            <a:extLst>
              <a:ext uri="{FF2B5EF4-FFF2-40B4-BE49-F238E27FC236}">
                <a16:creationId xmlns:a16="http://schemas.microsoft.com/office/drawing/2014/main" id="{FD01DD58-D821-A04E-9612-4FE0C6F5031C}"/>
              </a:ext>
            </a:extLst>
          </p:cNvPr>
          <p:cNvSpPr>
            <a:spLocks noGrp="1"/>
          </p:cNvSpPr>
          <p:nvPr>
            <p:ph type="title"/>
          </p:nvPr>
        </p:nvSpPr>
        <p:spPr>
          <a:xfrm>
            <a:off x="2782747" y="365123"/>
            <a:ext cx="9197050" cy="1325563"/>
          </a:xfrm>
        </p:spPr>
        <p:txBody>
          <a:bodyPr>
            <a:noAutofit/>
          </a:bodyPr>
          <a:lstStyle/>
          <a:p>
            <a:r>
              <a:rPr lang="en-US" sz="4000" b="1" dirty="0">
                <a:solidFill>
                  <a:srgbClr val="3F2A56"/>
                </a:solidFill>
                <a:latin typeface="Verdana" charset="0"/>
                <a:ea typeface="Verdana" charset="0"/>
                <a:cs typeface="Verdana" charset="0"/>
              </a:rPr>
              <a:t>AMARE IS THE ONLY COMPANY DOING WHAT WE’RE DOING!</a:t>
            </a:r>
          </a:p>
        </p:txBody>
      </p:sp>
      <p:grpSp>
        <p:nvGrpSpPr>
          <p:cNvPr id="4" name="Group 3"/>
          <p:cNvGrpSpPr/>
          <p:nvPr/>
        </p:nvGrpSpPr>
        <p:grpSpPr>
          <a:xfrm>
            <a:off x="959799" y="219537"/>
            <a:ext cx="1669667" cy="1616734"/>
            <a:chOff x="148435" y="1259635"/>
            <a:chExt cx="2660232" cy="2194763"/>
          </a:xfrm>
        </p:grpSpPr>
        <p:sp>
          <p:nvSpPr>
            <p:cNvPr id="5" name="Oval 4"/>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6" name="TextBox 5"/>
            <p:cNvSpPr txBox="1"/>
            <p:nvPr/>
          </p:nvSpPr>
          <p:spPr>
            <a:xfrm>
              <a:off x="181428" y="1918309"/>
              <a:ext cx="2594243" cy="877413"/>
            </a:xfrm>
            <a:prstGeom prst="rect">
              <a:avLst/>
            </a:prstGeom>
            <a:noFill/>
          </p:spPr>
          <p:txBody>
            <a:bodyPr wrap="square" rtlCol="0">
              <a:spAutoFit/>
            </a:bodyPr>
            <a:lstStyle/>
            <a:p>
              <a:pPr algn="ctr" defTabSz="609585"/>
              <a:r>
                <a:rPr lang="en-US" b="1" dirty="0">
                  <a:solidFill>
                    <a:srgbClr val="604A7B"/>
                  </a:solidFill>
                  <a:latin typeface="Verdana" charset="0"/>
                  <a:ea typeface="Verdana" charset="0"/>
                  <a:cs typeface="Verdana" charset="0"/>
                </a:rPr>
                <a:t>UNIQUE PRODUCTS</a:t>
              </a:r>
            </a:p>
          </p:txBody>
        </p:sp>
      </p:grpSp>
      <p:pic>
        <p:nvPicPr>
          <p:cNvPr id="8" name="Picture 7">
            <a:extLst>
              <a:ext uri="{FF2B5EF4-FFF2-40B4-BE49-F238E27FC236}">
                <a16:creationId xmlns:a16="http://schemas.microsoft.com/office/drawing/2014/main" id="{CB375118-8C95-294A-A67E-E66B5E26193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26807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p:cNvSpPr/>
          <p:nvPr/>
        </p:nvSpPr>
        <p:spPr>
          <a:xfrm>
            <a:off x="1" y="1319040"/>
            <a:ext cx="12192000" cy="707141"/>
          </a:xfrm>
          <a:prstGeom prst="rect">
            <a:avLst/>
          </a:prstGeom>
          <a:solidFill>
            <a:srgbClr val="3F2A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825132" y="1286089"/>
            <a:ext cx="10541073"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Amare FundaMentals Pack</a:t>
            </a:r>
            <a:endParaRPr lang="en-US" sz="3600"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3677653" y="637845"/>
            <a:ext cx="8514347" cy="524639"/>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World’s First Award-Winning Gut-Brain Axis Nutrition System</a:t>
            </a:r>
            <a:endParaRPr lang="ru-RU"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Rounded Corners 8">
            <a:extLst>
              <a:ext uri="{FF2B5EF4-FFF2-40B4-BE49-F238E27FC236}">
                <a16:creationId xmlns:a16="http://schemas.microsoft.com/office/drawing/2014/main" id="{6553CA25-1526-4794-B63E-9B560C9BAFBD}"/>
              </a:ext>
            </a:extLst>
          </p:cNvPr>
          <p:cNvSpPr/>
          <p:nvPr/>
        </p:nvSpPr>
        <p:spPr>
          <a:xfrm>
            <a:off x="8247018" y="2226792"/>
            <a:ext cx="3753832" cy="1118429"/>
          </a:xfrm>
          <a:prstGeom prst="roundRect">
            <a:avLst/>
          </a:prstGeom>
          <a:solidFill>
            <a:srgbClr val="3F2A56">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10" name="TextBox 9">
            <a:extLst>
              <a:ext uri="{FF2B5EF4-FFF2-40B4-BE49-F238E27FC236}">
                <a16:creationId xmlns:a16="http://schemas.microsoft.com/office/drawing/2014/main" id="{E377BC54-EA88-406B-ABC2-70B27AACCF47}"/>
              </a:ext>
            </a:extLst>
          </p:cNvPr>
          <p:cNvSpPr txBox="1"/>
          <p:nvPr/>
        </p:nvSpPr>
        <p:spPr>
          <a:xfrm>
            <a:off x="8303099" y="2326592"/>
            <a:ext cx="2011985" cy="954107"/>
          </a:xfrm>
          <a:prstGeom prst="rect">
            <a:avLst/>
          </a:prstGeom>
          <a:noFill/>
        </p:spPr>
        <p:txBody>
          <a:bodyPr wrap="square" rtlCol="0">
            <a:spAutoFit/>
          </a:bodyPr>
          <a:lstStyle/>
          <a:p>
            <a:r>
              <a:rPr lang="en-US" sz="1400" b="1" dirty="0">
                <a:solidFill>
                  <a:schemeClr val="bg1"/>
                </a:solidFill>
                <a:latin typeface="Verdana" panose="020B0604030504040204" pitchFamily="34" charset="0"/>
              </a:rPr>
              <a:t>Item Code:</a:t>
            </a:r>
            <a:br>
              <a:rPr lang="en-US" sz="1400" b="1" dirty="0">
                <a:solidFill>
                  <a:schemeClr val="bg1"/>
                </a:solidFill>
                <a:latin typeface="Verdana" panose="020B0604030504040204" pitchFamily="34" charset="0"/>
              </a:rPr>
            </a:br>
            <a:r>
              <a:rPr lang="en-US" sz="1400" b="1" dirty="0">
                <a:solidFill>
                  <a:schemeClr val="bg1"/>
                </a:solidFill>
                <a:latin typeface="Verdana" panose="020B0604030504040204" pitchFamily="34" charset="0"/>
              </a:rPr>
              <a:t>Retail Price:</a:t>
            </a:r>
            <a:br>
              <a:rPr lang="en-US" sz="1400" b="1" dirty="0">
                <a:solidFill>
                  <a:schemeClr val="bg1"/>
                </a:solidFill>
                <a:latin typeface="Verdana" panose="020B0604030504040204" pitchFamily="34" charset="0"/>
              </a:rPr>
            </a:br>
            <a:r>
              <a:rPr lang="en-US" sz="1400" b="1" dirty="0">
                <a:solidFill>
                  <a:schemeClr val="bg1"/>
                </a:solidFill>
                <a:latin typeface="Verdana" panose="020B0604030504040204" pitchFamily="34" charset="0"/>
              </a:rPr>
              <a:t>Wholesale Price:</a:t>
            </a:r>
            <a:br>
              <a:rPr lang="en-US" sz="1400" b="1" dirty="0">
                <a:solidFill>
                  <a:schemeClr val="bg1"/>
                </a:solidFill>
                <a:latin typeface="Verdana" panose="020B0604030504040204" pitchFamily="34" charset="0"/>
              </a:rPr>
            </a:br>
            <a:r>
              <a:rPr lang="en-US" sz="1400" b="1" dirty="0">
                <a:solidFill>
                  <a:schemeClr val="bg1"/>
                </a:solidFill>
                <a:latin typeface="Verdana" panose="020B0604030504040204" pitchFamily="34" charset="0"/>
              </a:rPr>
              <a:t>Subscribe &amp; Save:</a:t>
            </a:r>
          </a:p>
        </p:txBody>
      </p:sp>
      <p:sp>
        <p:nvSpPr>
          <p:cNvPr id="11" name="TextBox 10">
            <a:extLst>
              <a:ext uri="{FF2B5EF4-FFF2-40B4-BE49-F238E27FC236}">
                <a16:creationId xmlns:a16="http://schemas.microsoft.com/office/drawing/2014/main" id="{9062FF08-E119-4DE2-94AD-2F06D1D36344}"/>
              </a:ext>
            </a:extLst>
          </p:cNvPr>
          <p:cNvSpPr txBox="1"/>
          <p:nvPr/>
        </p:nvSpPr>
        <p:spPr>
          <a:xfrm>
            <a:off x="10174824" y="2339293"/>
            <a:ext cx="1882108" cy="954107"/>
          </a:xfrm>
          <a:prstGeom prst="rect">
            <a:avLst/>
          </a:prstGeom>
          <a:noFill/>
        </p:spPr>
        <p:txBody>
          <a:bodyPr wrap="square" rtlCol="0">
            <a:spAutoFit/>
          </a:bodyPr>
          <a:lstStyle/>
          <a:p>
            <a:r>
              <a:rPr lang="en-US" sz="1400" dirty="0">
                <a:solidFill>
                  <a:schemeClr val="bg1"/>
                </a:solidFill>
                <a:latin typeface="Verdana" panose="020B0604030504040204" pitchFamily="34" charset="0"/>
              </a:rPr>
              <a:t>P001</a:t>
            </a:r>
            <a:br>
              <a:rPr lang="en-US" sz="1400" dirty="0">
                <a:solidFill>
                  <a:schemeClr val="bg1"/>
                </a:solidFill>
                <a:latin typeface="Verdana" panose="020B0604030504040204" pitchFamily="34" charset="0"/>
              </a:rPr>
            </a:br>
            <a:r>
              <a:rPr lang="en-US" sz="1400" dirty="0">
                <a:solidFill>
                  <a:schemeClr val="bg1"/>
                </a:solidFill>
                <a:latin typeface="Verdana" panose="020B0604030504040204" pitchFamily="34" charset="0"/>
              </a:rPr>
              <a:t>$234.00</a:t>
            </a:r>
            <a:br>
              <a:rPr lang="en-US" sz="1400" dirty="0">
                <a:solidFill>
                  <a:schemeClr val="bg1"/>
                </a:solidFill>
                <a:latin typeface="Verdana" panose="020B0604030504040204" pitchFamily="34" charset="0"/>
              </a:rPr>
            </a:br>
            <a:r>
              <a:rPr lang="en-US" sz="1400" dirty="0">
                <a:solidFill>
                  <a:schemeClr val="bg1"/>
                </a:solidFill>
                <a:latin typeface="Verdana" panose="020B0604030504040204" pitchFamily="34" charset="0"/>
              </a:rPr>
              <a:t>$149.95 / 120 PV</a:t>
            </a:r>
            <a:br>
              <a:rPr lang="en-US" sz="1400" dirty="0">
                <a:solidFill>
                  <a:schemeClr val="bg1"/>
                </a:solidFill>
                <a:latin typeface="Verdana" panose="020B0604030504040204" pitchFamily="34" charset="0"/>
              </a:rPr>
            </a:br>
            <a:r>
              <a:rPr lang="en-US" sz="1400" dirty="0">
                <a:solidFill>
                  <a:schemeClr val="bg1"/>
                </a:solidFill>
                <a:latin typeface="Verdana" panose="020B0604030504040204" pitchFamily="34" charset="0"/>
              </a:rPr>
              <a:t>$134.95 / 108 PV</a:t>
            </a:r>
          </a:p>
        </p:txBody>
      </p:sp>
      <p:sp>
        <p:nvSpPr>
          <p:cNvPr id="12" name="TextBox 11">
            <a:extLst>
              <a:ext uri="{FF2B5EF4-FFF2-40B4-BE49-F238E27FC236}">
                <a16:creationId xmlns:a16="http://schemas.microsoft.com/office/drawing/2014/main" id="{2B0B79E3-44ED-4127-A4E8-50D509563BF4}"/>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6" name="Picture 15">
            <a:extLst>
              <a:ext uri="{FF2B5EF4-FFF2-40B4-BE49-F238E27FC236}">
                <a16:creationId xmlns:a16="http://schemas.microsoft.com/office/drawing/2014/main" id="{CB54F74E-6146-40CB-86D0-5EF1383A32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758" y="3865483"/>
            <a:ext cx="1247256" cy="2012464"/>
          </a:xfrm>
          <a:prstGeom prst="rect">
            <a:avLst/>
          </a:prstGeom>
        </p:spPr>
      </p:pic>
      <p:sp>
        <p:nvSpPr>
          <p:cNvPr id="17" name="Text Placeholder 2">
            <a:extLst>
              <a:ext uri="{FF2B5EF4-FFF2-40B4-BE49-F238E27FC236}">
                <a16:creationId xmlns:a16="http://schemas.microsoft.com/office/drawing/2014/main" id="{BA450FD8-FED7-4FFB-8FE5-7938BD08F145}"/>
              </a:ext>
            </a:extLst>
          </p:cNvPr>
          <p:cNvSpPr txBox="1">
            <a:spLocks/>
          </p:cNvSpPr>
          <p:nvPr/>
        </p:nvSpPr>
        <p:spPr>
          <a:xfrm>
            <a:off x="47044" y="2293641"/>
            <a:ext cx="2594685" cy="1722962"/>
          </a:xfrm>
          <a:prstGeom prst="rect">
            <a:avLst/>
          </a:prstGeom>
        </p:spPr>
        <p:txBody>
          <a:bodyPr anchor="t">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ct val="20000"/>
              </a:spcBef>
              <a:buSzTx/>
              <a:buNone/>
              <a:defRPr/>
            </a:pP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2018 NutrAward Winner for </a:t>
            </a:r>
            <a:b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“BEST NEW FINISHED PRODUCT”</a:t>
            </a:r>
            <a:endParaRPr lang="ru-RU" sz="19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422F08F5-3852-4742-BBFB-7C7BB2DC2D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5114" y="334755"/>
            <a:ext cx="2695575" cy="923925"/>
          </a:xfrm>
          <a:prstGeom prst="rect">
            <a:avLst/>
          </a:prstGeom>
        </p:spPr>
      </p:pic>
      <p:sp>
        <p:nvSpPr>
          <p:cNvPr id="14" name="TextBox 13">
            <a:extLst>
              <a:ext uri="{FF2B5EF4-FFF2-40B4-BE49-F238E27FC236}">
                <a16:creationId xmlns:a16="http://schemas.microsoft.com/office/drawing/2014/main" id="{0C5110CD-6AD1-4B7F-9179-2C49AACC4FA4}"/>
              </a:ext>
            </a:extLst>
          </p:cNvPr>
          <p:cNvSpPr txBox="1"/>
          <p:nvPr/>
        </p:nvSpPr>
        <p:spPr>
          <a:xfrm>
            <a:off x="9466744" y="1426879"/>
            <a:ext cx="364202" cy="307777"/>
          </a:xfrm>
          <a:prstGeom prst="rect">
            <a:avLst/>
          </a:prstGeom>
          <a:noFill/>
        </p:spPr>
        <p:txBody>
          <a:bodyPr wrap="square" rtlCol="0">
            <a:spAutoFit/>
          </a:bodyPr>
          <a:lstStyle/>
          <a:p>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84347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74611AEF-C853-4A51-BF1B-DC42A8215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0629" y="436566"/>
            <a:ext cx="1701032" cy="1596353"/>
          </a:xfrm>
          <a:prstGeom prst="rect">
            <a:avLst/>
          </a:prstGeom>
        </p:spPr>
      </p:pic>
      <p:pic>
        <p:nvPicPr>
          <p:cNvPr id="3" name="Picture 2">
            <a:extLst>
              <a:ext uri="{FF2B5EF4-FFF2-40B4-BE49-F238E27FC236}">
                <a16:creationId xmlns:a16="http://schemas.microsoft.com/office/drawing/2014/main" id="{996C9897-DEC6-4A56-936B-B2CE8273A2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35852" y="2034184"/>
            <a:ext cx="3478183" cy="3896394"/>
          </a:xfrm>
          <a:prstGeom prst="rect">
            <a:avLst/>
          </a:prstGeom>
        </p:spPr>
      </p:pic>
      <p:sp>
        <p:nvSpPr>
          <p:cNvPr id="7" name="Rectangle 6"/>
          <p:cNvSpPr/>
          <p:nvPr/>
        </p:nvSpPr>
        <p:spPr>
          <a:xfrm>
            <a:off x="933864" y="2899521"/>
            <a:ext cx="4796317" cy="2308324"/>
          </a:xfrm>
          <a:prstGeom prst="rect">
            <a:avLst/>
          </a:prstGeom>
        </p:spPr>
        <p:txBody>
          <a:bodyPr wrap="square" anchor="t">
            <a:spAutoFit/>
          </a:bodyPr>
          <a:lstStyle/>
          <a:p>
            <a:pPr algn="ct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The most comprehensive combination of unique strains of probiotics, prebiotics and phytobiotics that have been scientifically shown to improve mental wellness.*</a:t>
            </a:r>
          </a:p>
        </p:txBody>
      </p:sp>
      <p:sp>
        <p:nvSpPr>
          <p:cNvPr id="16" name="TextBox 15">
            <a:extLst>
              <a:ext uri="{FF2B5EF4-FFF2-40B4-BE49-F238E27FC236}">
                <a16:creationId xmlns:a16="http://schemas.microsoft.com/office/drawing/2014/main" id="{6A007DA1-A4DC-4E00-A52F-273BA08C785D}"/>
              </a:ext>
            </a:extLst>
          </p:cNvPr>
          <p:cNvSpPr txBox="1"/>
          <p:nvPr/>
        </p:nvSpPr>
        <p:spPr>
          <a:xfrm>
            <a:off x="6585561" y="773077"/>
            <a:ext cx="1467986"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AMARE’S FLAGSHIP PRODUCT</a:t>
            </a:r>
          </a:p>
        </p:txBody>
      </p:sp>
      <p:pic>
        <p:nvPicPr>
          <p:cNvPr id="21" name="Graphic 12">
            <a:extLst>
              <a:ext uri="{FF2B5EF4-FFF2-40B4-BE49-F238E27FC236}">
                <a16:creationId xmlns:a16="http://schemas.microsoft.com/office/drawing/2014/main" id="{74611AEF-C853-4A51-BF1B-DC42A8215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70013" y="446498"/>
            <a:ext cx="1690449" cy="1586421"/>
          </a:xfrm>
          <a:prstGeom prst="rect">
            <a:avLst/>
          </a:prstGeom>
        </p:spPr>
      </p:pic>
      <p:sp>
        <p:nvSpPr>
          <p:cNvPr id="18" name="TextBox 17">
            <a:extLst>
              <a:ext uri="{FF2B5EF4-FFF2-40B4-BE49-F238E27FC236}">
                <a16:creationId xmlns:a16="http://schemas.microsoft.com/office/drawing/2014/main" id="{489ED6E2-21F5-4694-8A38-5F166B2448A5}"/>
              </a:ext>
            </a:extLst>
          </p:cNvPr>
          <p:cNvSpPr txBox="1"/>
          <p:nvPr/>
        </p:nvSpPr>
        <p:spPr>
          <a:xfrm>
            <a:off x="8345043" y="665355"/>
            <a:ext cx="1540387" cy="1015663"/>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SUPPORTS FEEL-GOOD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NEUROTRANS-MITTERS</a:t>
            </a:r>
          </a:p>
        </p:txBody>
      </p:sp>
      <p:pic>
        <p:nvPicPr>
          <p:cNvPr id="23" name="Graphic 12">
            <a:extLst>
              <a:ext uri="{FF2B5EF4-FFF2-40B4-BE49-F238E27FC236}">
                <a16:creationId xmlns:a16="http://schemas.microsoft.com/office/drawing/2014/main" id="{74611AEF-C853-4A51-BF1B-DC42A8215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2580" y="436565"/>
            <a:ext cx="1701033" cy="1596354"/>
          </a:xfrm>
          <a:prstGeom prst="rect">
            <a:avLst/>
          </a:prstGeom>
        </p:spPr>
      </p:pic>
      <p:sp>
        <p:nvSpPr>
          <p:cNvPr id="19" name="TextBox 18">
            <a:extLst>
              <a:ext uri="{FF2B5EF4-FFF2-40B4-BE49-F238E27FC236}">
                <a16:creationId xmlns:a16="http://schemas.microsoft.com/office/drawing/2014/main" id="{7E952B41-55AA-4411-841E-19D4A172FD36}"/>
              </a:ext>
            </a:extLst>
          </p:cNvPr>
          <p:cNvSpPr txBox="1"/>
          <p:nvPr/>
        </p:nvSpPr>
        <p:spPr>
          <a:xfrm>
            <a:off x="10118068" y="773077"/>
            <a:ext cx="1602682"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INCREASES GOOD BACTERIA</a:t>
            </a:r>
          </a:p>
        </p:txBody>
      </p:sp>
      <p:sp>
        <p:nvSpPr>
          <p:cNvPr id="25" name="TextBox 24">
            <a:extLst>
              <a:ext uri="{FF2B5EF4-FFF2-40B4-BE49-F238E27FC236}">
                <a16:creationId xmlns:a16="http://schemas.microsoft.com/office/drawing/2014/main" id="{8CC05D11-1BD7-479A-9B05-CB6A0C58BA6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31" name="Rectangle: Rounded Corners 30">
            <a:extLst>
              <a:ext uri="{FF2B5EF4-FFF2-40B4-BE49-F238E27FC236}">
                <a16:creationId xmlns:a16="http://schemas.microsoft.com/office/drawing/2014/main" id="{2EDE9B94-8185-48DC-9584-94E516FCBD73}"/>
              </a:ext>
            </a:extLst>
          </p:cNvPr>
          <p:cNvSpPr/>
          <p:nvPr/>
        </p:nvSpPr>
        <p:spPr>
          <a:xfrm>
            <a:off x="7324660" y="4829175"/>
            <a:ext cx="3549715"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32" name="TextBox 31">
            <a:extLst>
              <a:ext uri="{FF2B5EF4-FFF2-40B4-BE49-F238E27FC236}">
                <a16:creationId xmlns:a16="http://schemas.microsoft.com/office/drawing/2014/main" id="{C963E7AA-1A37-4BE7-8E59-C0C2CB199E4C}"/>
              </a:ext>
            </a:extLst>
          </p:cNvPr>
          <p:cNvSpPr txBox="1"/>
          <p:nvPr/>
        </p:nvSpPr>
        <p:spPr>
          <a:xfrm>
            <a:off x="7361800" y="4941083"/>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3" name="TextBox 32">
            <a:extLst>
              <a:ext uri="{FF2B5EF4-FFF2-40B4-BE49-F238E27FC236}">
                <a16:creationId xmlns:a16="http://schemas.microsoft.com/office/drawing/2014/main" id="{57865CF2-6CE4-4463-857E-17DD07996C47}"/>
              </a:ext>
            </a:extLst>
          </p:cNvPr>
          <p:cNvSpPr txBox="1"/>
          <p:nvPr/>
        </p:nvSpPr>
        <p:spPr>
          <a:xfrm>
            <a:off x="9296400" y="4940554"/>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S001</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$100.00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$74.95 / 65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$66.95 / 58 PV</a:t>
            </a:r>
          </a:p>
        </p:txBody>
      </p:sp>
      <p:pic>
        <p:nvPicPr>
          <p:cNvPr id="20" name="Picture 19">
            <a:extLst>
              <a:ext uri="{FF2B5EF4-FFF2-40B4-BE49-F238E27FC236}">
                <a16:creationId xmlns:a16="http://schemas.microsoft.com/office/drawing/2014/main" id="{C9101CB9-77B0-4431-9021-0E55E024A7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28900" y="350945"/>
            <a:ext cx="4206240" cy="2103120"/>
          </a:xfrm>
          <a:prstGeom prst="rect">
            <a:avLst/>
          </a:prstGeom>
        </p:spPr>
      </p:pic>
      <p:sp>
        <p:nvSpPr>
          <p:cNvPr id="15" name="Rectangle: Rounded Corners 4">
            <a:extLst>
              <a:ext uri="{FF2B5EF4-FFF2-40B4-BE49-F238E27FC236}">
                <a16:creationId xmlns:a16="http://schemas.microsoft.com/office/drawing/2014/main" id="{757EFB3A-ED39-E640-AB49-A827916DF2A8}"/>
              </a:ext>
            </a:extLst>
          </p:cNvPr>
          <p:cNvSpPr/>
          <p:nvPr/>
        </p:nvSpPr>
        <p:spPr>
          <a:xfrm>
            <a:off x="1201356" y="5637768"/>
            <a:ext cx="4261331" cy="369332"/>
          </a:xfrm>
          <a:prstGeom prst="roundRect">
            <a:avLst/>
          </a:prstGeom>
          <a:solidFill>
            <a:srgbClr val="9B5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2A56"/>
              </a:solidFill>
            </a:endParaRPr>
          </a:p>
        </p:txBody>
      </p:sp>
      <p:sp>
        <p:nvSpPr>
          <p:cNvPr id="17" name="TextBox 16">
            <a:extLst>
              <a:ext uri="{FF2B5EF4-FFF2-40B4-BE49-F238E27FC236}">
                <a16:creationId xmlns:a16="http://schemas.microsoft.com/office/drawing/2014/main" id="{A6629914-9AAC-4440-99BB-04ED8AF2F206}"/>
              </a:ext>
            </a:extLst>
          </p:cNvPr>
          <p:cNvSpPr txBox="1"/>
          <p:nvPr/>
        </p:nvSpPr>
        <p:spPr>
          <a:xfrm>
            <a:off x="1337544" y="5637768"/>
            <a:ext cx="3988953" cy="369332"/>
          </a:xfrm>
          <a:prstGeom prst="rect">
            <a:avLst/>
          </a:prstGeom>
          <a:noFill/>
        </p:spPr>
        <p:txBody>
          <a:bodyPr wrap="square" rtlCol="0">
            <a:spAutoFit/>
          </a:bodyPr>
          <a:lstStyle/>
          <a:p>
            <a:pPr algn="ctr"/>
            <a:r>
              <a:rPr lang="en-US" b="1" dirty="0">
                <a:solidFill>
                  <a:schemeClr val="bg1"/>
                </a:solidFill>
                <a:latin typeface="Verdana" panose="020B0604030504040204" pitchFamily="34" charset="0"/>
                <a:ea typeface="Verdana" panose="020B0604030504040204" pitchFamily="34" charset="0"/>
              </a:rPr>
              <a:t>SUGAR FREE</a:t>
            </a:r>
          </a:p>
        </p:txBody>
      </p:sp>
      <p:sp>
        <p:nvSpPr>
          <p:cNvPr id="2" name="TextBox 1">
            <a:extLst>
              <a:ext uri="{FF2B5EF4-FFF2-40B4-BE49-F238E27FC236}">
                <a16:creationId xmlns:a16="http://schemas.microsoft.com/office/drawing/2014/main" id="{9DDE5BBB-CCAB-ED46-9A7B-176FA911785E}"/>
              </a:ext>
            </a:extLst>
          </p:cNvPr>
          <p:cNvSpPr txBox="1"/>
          <p:nvPr/>
        </p:nvSpPr>
        <p:spPr>
          <a:xfrm>
            <a:off x="1201356" y="5329991"/>
            <a:ext cx="4233784" cy="307777"/>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Also available in</a:t>
            </a:r>
          </a:p>
        </p:txBody>
      </p:sp>
    </p:spTree>
    <p:extLst>
      <p:ext uri="{BB962C8B-B14F-4D97-AF65-F5344CB8AC3E}">
        <p14:creationId xmlns:p14="http://schemas.microsoft.com/office/powerpoint/2010/main" val="366136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3ABA8D-A3C8-A942-A603-AA3A1FDCFCC1}"/>
              </a:ext>
            </a:extLst>
          </p:cNvPr>
          <p:cNvSpPr txBox="1">
            <a:spLocks/>
          </p:cNvSpPr>
          <p:nvPr/>
        </p:nvSpPr>
        <p:spPr>
          <a:xfrm>
            <a:off x="7526668" y="323928"/>
            <a:ext cx="3527270" cy="3970118"/>
          </a:xfrm>
          <a:prstGeom prst="rect">
            <a:avLst/>
          </a:prstGeom>
          <a:noFill/>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900" b="1" dirty="0">
                <a:solidFill>
                  <a:srgbClr val="3F2A56"/>
                </a:solidFill>
                <a:latin typeface="Verdana" panose="020B0604030504040204" pitchFamily="34" charset="0"/>
                <a:ea typeface="Verdana" panose="020B0604030504040204" pitchFamily="34" charset="0"/>
                <a:cs typeface="Verdana" panose="020B0604030504040204" pitchFamily="34" charset="0"/>
              </a:rPr>
              <a:t>Our Vision</a:t>
            </a:r>
            <a:b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br>
            <a:b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br>
            <a:r>
              <a:rPr lang="en-US" sz="4000" dirty="0">
                <a:solidFill>
                  <a:srgbClr val="3F2A56"/>
                </a:solidFill>
                <a:latin typeface="Verdana" panose="020B0604030504040204" pitchFamily="34" charset="0"/>
                <a:ea typeface="Verdana" panose="020B0604030504040204" pitchFamily="34" charset="0"/>
                <a:cs typeface="Verdana" panose="020B0604030504040204" pitchFamily="34" charset="0"/>
              </a:rPr>
              <a:t>To Lead the Global Mental Wellness Revolution</a:t>
            </a:r>
          </a:p>
        </p:txBody>
      </p:sp>
      <p:pic>
        <p:nvPicPr>
          <p:cNvPr id="5" name="Picture 4" descr="A picture containing light, lit, sitting, invertebrate&#10;&#10;Description automatically generated">
            <a:extLst>
              <a:ext uri="{FF2B5EF4-FFF2-40B4-BE49-F238E27FC236}">
                <a16:creationId xmlns:a16="http://schemas.microsoft.com/office/drawing/2014/main" id="{3C839DE7-BC4B-4844-942F-4D2B72AA973F}"/>
              </a:ext>
            </a:extLst>
          </p:cNvPr>
          <p:cNvPicPr>
            <a:picLocks noChangeAspect="1"/>
          </p:cNvPicPr>
          <p:nvPr/>
        </p:nvPicPr>
        <p:blipFill rotWithShape="1">
          <a:blip r:embed="rId3">
            <a:extLst>
              <a:ext uri="{28A0092B-C50C-407E-A947-70E740481C1C}">
                <a14:useLocalDpi xmlns:a14="http://schemas.microsoft.com/office/drawing/2010/main" val="0"/>
              </a:ext>
            </a:extLst>
          </a:blip>
          <a:srcRect l="14471" t="-1" r="10764" b="-1"/>
          <a:stretch/>
        </p:blipFill>
        <p:spPr>
          <a:xfrm>
            <a:off x="0" y="10"/>
            <a:ext cx="6658984" cy="6857990"/>
          </a:xfrm>
          <a:prstGeom prst="rect">
            <a:avLst/>
          </a:prstGeom>
        </p:spPr>
      </p:pic>
      <p:pic>
        <p:nvPicPr>
          <p:cNvPr id="10" name="Picture 9">
            <a:extLst>
              <a:ext uri="{FF2B5EF4-FFF2-40B4-BE49-F238E27FC236}">
                <a16:creationId xmlns:a16="http://schemas.microsoft.com/office/drawing/2014/main" id="{FDB2BFE9-3CB2-A145-BF29-5DA68F4AA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9157" y="6356350"/>
            <a:ext cx="4622292" cy="360094"/>
          </a:xfrm>
          <a:prstGeom prst="rect">
            <a:avLst/>
          </a:prstGeom>
        </p:spPr>
      </p:pic>
    </p:spTree>
    <p:extLst>
      <p:ext uri="{BB962C8B-B14F-4D97-AF65-F5344CB8AC3E}">
        <p14:creationId xmlns:p14="http://schemas.microsoft.com/office/powerpoint/2010/main" val="3219802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D7B7C2-2AAB-4297-9E6C-2239B9BC66AA}"/>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600" b="1" dirty="0">
                <a:solidFill>
                  <a:srgbClr val="003C71"/>
                </a:solidFill>
                <a:ea typeface="Verdana" panose="020B0604030504040204" pitchFamily="34" charset="0"/>
                <a:cs typeface="Verdana" panose="020B0604030504040204" pitchFamily="34" charset="0"/>
              </a:rPr>
              <a:t>MW3™ Probiotic Proprietary Blend</a:t>
            </a:r>
            <a:endParaRPr lang="en-US" sz="3200" dirty="0">
              <a:solidFill>
                <a:srgbClr val="82287E"/>
              </a:solidFill>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7070"/>
            <a:ext cx="9073055" cy="4140903"/>
          </a:xfrm>
        </p:spPr>
        <p:txBody>
          <a:bodyPr>
            <a:normAutofit/>
          </a:bodyPr>
          <a:lstStyle/>
          <a:p>
            <a:pPr marL="0" indent="0">
              <a:buNone/>
            </a:pPr>
            <a:r>
              <a:rPr lang="en-US" sz="2000" dirty="0"/>
              <a:t>Our blend contains unique and specific probiotic strains targeted to enhance overall mental wellness.* </a:t>
            </a:r>
            <a:endParaRPr lang="en-US" sz="2000" u="sng" dirty="0"/>
          </a:p>
          <a:p>
            <a:pPr marL="0" indent="0">
              <a:buNone/>
            </a:pPr>
            <a:r>
              <a:rPr lang="en-US" sz="2000" u="sng" dirty="0"/>
              <a:t>MW3 Probiotic Strains: </a:t>
            </a:r>
            <a:endParaRPr lang="en-US" sz="2000" dirty="0"/>
          </a:p>
          <a:p>
            <a:r>
              <a:rPr lang="en-US" sz="2000" b="1" i="1" dirty="0">
                <a:solidFill>
                  <a:srgbClr val="003C71"/>
                </a:solidFill>
              </a:rPr>
              <a:t>Lactobacillus rhamnosus R0011 </a:t>
            </a:r>
            <a:r>
              <a:rPr lang="en-US" sz="2000" i="1" dirty="0"/>
              <a:t>—</a:t>
            </a:r>
            <a:r>
              <a:rPr lang="en-US" sz="2000" dirty="0"/>
              <a:t> </a:t>
            </a:r>
            <a:r>
              <a:rPr lang="en-US" sz="2000" b="1" dirty="0"/>
              <a:t>Reduces stress </a:t>
            </a:r>
            <a:r>
              <a:rPr lang="en-US" sz="2000" dirty="0"/>
              <a:t>by lowering cortisol exposure and improves GABA neurotransmission* </a:t>
            </a:r>
          </a:p>
          <a:p>
            <a:pPr marL="0" indent="0">
              <a:buNone/>
            </a:pPr>
            <a:endParaRPr lang="en-US" sz="2000" dirty="0"/>
          </a:p>
          <a:p>
            <a:r>
              <a:rPr lang="en-US" sz="2000" b="1" i="1" dirty="0">
                <a:solidFill>
                  <a:srgbClr val="003C71"/>
                </a:solidFill>
              </a:rPr>
              <a:t>Bifidobacterium longum R0175</a:t>
            </a:r>
            <a:r>
              <a:rPr lang="en-US" sz="2000" b="1" i="1" dirty="0"/>
              <a:t> </a:t>
            </a:r>
            <a:r>
              <a:rPr lang="en-US" sz="2000" i="1" dirty="0"/>
              <a:t>—</a:t>
            </a:r>
            <a:r>
              <a:rPr lang="en-US" sz="2000" dirty="0"/>
              <a:t> </a:t>
            </a:r>
            <a:r>
              <a:rPr lang="en-US" sz="2000" b="1" dirty="0"/>
              <a:t>Enhances calmness </a:t>
            </a:r>
            <a:r>
              <a:rPr lang="en-US" sz="2000" dirty="0"/>
              <a:t>by decreasing anxiety indices and improves cognitive function* </a:t>
            </a:r>
          </a:p>
          <a:p>
            <a:pPr marL="0" indent="0">
              <a:buNone/>
            </a:pPr>
            <a:endParaRPr lang="en-US" sz="2000" dirty="0"/>
          </a:p>
          <a:p>
            <a:r>
              <a:rPr lang="en-US" sz="2000" b="1" i="1" dirty="0">
                <a:solidFill>
                  <a:srgbClr val="003C71"/>
                </a:solidFill>
              </a:rPr>
              <a:t>Lactobacillus helveticus R0052</a:t>
            </a:r>
            <a:r>
              <a:rPr lang="en-US" sz="2000" b="1" i="1" dirty="0"/>
              <a:t> </a:t>
            </a:r>
            <a:r>
              <a:rPr lang="en-US" sz="2000" i="1" dirty="0"/>
              <a:t>—</a:t>
            </a:r>
            <a:r>
              <a:rPr lang="en-US" sz="2000" dirty="0"/>
              <a:t> </a:t>
            </a:r>
            <a:r>
              <a:rPr lang="en-US" sz="2000" b="1" dirty="0"/>
              <a:t>Improves mood </a:t>
            </a:r>
            <a:r>
              <a:rPr lang="en-US" sz="2000" dirty="0"/>
              <a:t>by decreasing neuro-inflammation and increasing serotonin* </a:t>
            </a:r>
          </a:p>
        </p:txBody>
      </p:sp>
      <p:pic>
        <p:nvPicPr>
          <p:cNvPr id="23" name="Picture 22">
            <a:extLst>
              <a:ext uri="{FF2B5EF4-FFF2-40B4-BE49-F238E27FC236}">
                <a16:creationId xmlns:a16="http://schemas.microsoft.com/office/drawing/2014/main" id="{3D022100-D930-4590-9C58-E0617E8E5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7070"/>
            <a:ext cx="1905000" cy="1905000"/>
          </a:xfrm>
          <a:prstGeom prst="rect">
            <a:avLst/>
          </a:prstGeom>
        </p:spPr>
      </p:pic>
      <p:sp>
        <p:nvSpPr>
          <p:cNvPr id="10" name="TextBox 9">
            <a:extLst>
              <a:ext uri="{FF2B5EF4-FFF2-40B4-BE49-F238E27FC236}">
                <a16:creationId xmlns:a16="http://schemas.microsoft.com/office/drawing/2014/main" id="{89633951-FF74-4F14-9C1C-CD2F5BF01B0E}"/>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390327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BB87260-095A-4E15-8320-5D24D4A11E47}"/>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600" b="1" dirty="0">
                <a:solidFill>
                  <a:srgbClr val="3F2A56"/>
                </a:solidFill>
                <a:ea typeface="Verdana" panose="020B0604030504040204" pitchFamily="34" charset="0"/>
                <a:cs typeface="Verdana" panose="020B0604030504040204" pitchFamily="34" charset="0"/>
              </a:rPr>
              <a:t>MW3™ Prebiotic Proprietary Blend</a:t>
            </a:r>
            <a:endParaRPr lang="en-US" sz="3200" dirty="0">
              <a:solidFill>
                <a:srgbClr val="82287E"/>
              </a:solidFill>
              <a:ea typeface="Verdana" panose="020B0604030504040204" pitchFamily="34" charset="0"/>
              <a:cs typeface="Verdana" panose="020B0604030504040204" pitchFamily="34" charset="0"/>
            </a:endParaRPr>
          </a:p>
        </p:txBody>
      </p:sp>
      <p:pic>
        <p:nvPicPr>
          <p:cNvPr id="4" name="Picture 3" descr="A close up of a logo&#10;&#10;Description generated with very high confidence">
            <a:extLst>
              <a:ext uri="{FF2B5EF4-FFF2-40B4-BE49-F238E27FC236}">
                <a16:creationId xmlns:a16="http://schemas.microsoft.com/office/drawing/2014/main" id="{A5172C5C-FBBC-4872-8DEC-006FC7BC7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9542"/>
            <a:ext cx="1905000" cy="1905000"/>
          </a:xfrm>
          <a:prstGeom prst="rect">
            <a:avLst/>
          </a:prstGeom>
        </p:spPr>
      </p:pic>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9542"/>
            <a:ext cx="9073055" cy="4627290"/>
          </a:xfrm>
        </p:spPr>
        <p:txBody>
          <a:bodyPr>
            <a:noAutofit/>
          </a:bodyPr>
          <a:lstStyle/>
          <a:p>
            <a:pPr marL="0" indent="0">
              <a:buNone/>
            </a:pPr>
            <a:r>
              <a:rPr lang="en-US" sz="2000" dirty="0"/>
              <a:t>Our MW3 Prebiotic Proprietary Blend provides optimal gut support by feeding the specific mental wellness probiotic strains found in our MW3 Probiotic Proprietary Blend.* </a:t>
            </a:r>
          </a:p>
          <a:p>
            <a:pPr marL="0" indent="0">
              <a:buNone/>
            </a:pPr>
            <a:r>
              <a:rPr lang="en-US" sz="2000" u="sng" dirty="0"/>
              <a:t>MW3 Prebiotic Fibers: </a:t>
            </a:r>
            <a:endParaRPr lang="en-US" dirty="0"/>
          </a:p>
          <a:p>
            <a:r>
              <a:rPr lang="en-US" sz="1800" b="1" dirty="0">
                <a:solidFill>
                  <a:srgbClr val="822D7E"/>
                </a:solidFill>
              </a:rPr>
              <a:t>IsoFiber™ </a:t>
            </a:r>
            <a:r>
              <a:rPr lang="en-US" sz="1800" dirty="0"/>
              <a:t>(Iso-Malto-Oligosaccharides) — Contains a combination of naturally occurring prebiotic plant fibers that are clinically shown to improve the growth of specific probiotic strains featured in Kids FundaMentals™ and now MentaBiotics™ Sugar Free! </a:t>
            </a:r>
          </a:p>
          <a:p>
            <a:r>
              <a:rPr lang="en-US" sz="1800" b="1" dirty="0">
                <a:solidFill>
                  <a:srgbClr val="822D7E"/>
                </a:solidFill>
              </a:rPr>
              <a:t>Bimuno</a:t>
            </a:r>
            <a:r>
              <a:rPr lang="en-US" sz="1800" b="1" baseline="30000" dirty="0">
                <a:solidFill>
                  <a:srgbClr val="822D7E"/>
                </a:solidFill>
              </a:rPr>
              <a:t>®</a:t>
            </a:r>
            <a:r>
              <a:rPr lang="en-US" sz="1800" b="1" dirty="0">
                <a:solidFill>
                  <a:srgbClr val="822D7E"/>
                </a:solidFill>
              </a:rPr>
              <a:t> </a:t>
            </a:r>
            <a:r>
              <a:rPr lang="en-US" sz="1800" dirty="0"/>
              <a:t>(Galacto-Oligo-Saccharides) — Resets and increases friendly gut bacteria, maintains immune health, controls inflammation in the body and supports microbiome balance. Is highly effective and a natural way of increasing preferred bacteria in the gut. Plays an important role in feeding Bifidobacteria probiotic strains.* </a:t>
            </a:r>
            <a:endParaRPr lang="en-US" dirty="0"/>
          </a:p>
          <a:p>
            <a:r>
              <a:rPr lang="en-US" sz="1800" b="1" dirty="0">
                <a:solidFill>
                  <a:srgbClr val="822D7E"/>
                </a:solidFill>
              </a:rPr>
              <a:t>SunFiber</a:t>
            </a:r>
            <a:r>
              <a:rPr lang="en-US" sz="1800" b="1" baseline="30000" dirty="0">
                <a:solidFill>
                  <a:srgbClr val="822D7E"/>
                </a:solidFill>
              </a:rPr>
              <a:t>®</a:t>
            </a:r>
            <a:r>
              <a:rPr lang="en-US" sz="1800" b="1" dirty="0">
                <a:solidFill>
                  <a:srgbClr val="822D7E"/>
                </a:solidFill>
              </a:rPr>
              <a:t> </a:t>
            </a:r>
            <a:r>
              <a:rPr lang="en-US" sz="1800" dirty="0"/>
              <a:t>(Galactomannan Fiber) — Helps improve the growth and vitality of beneficial bacteria, including Bifidobacteria and Lactobacillus.* </a:t>
            </a:r>
          </a:p>
        </p:txBody>
      </p:sp>
      <p:sp>
        <p:nvSpPr>
          <p:cNvPr id="9" name="TextBox 8">
            <a:extLst>
              <a:ext uri="{FF2B5EF4-FFF2-40B4-BE49-F238E27FC236}">
                <a16:creationId xmlns:a16="http://schemas.microsoft.com/office/drawing/2014/main" id="{CD9D1499-D4F2-42EE-9DA2-7B79B49B68C5}"/>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89864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4" name="Picture 3" descr="A screenshot of a cell phone&#10;&#10;Description generated with high confidence">
            <a:extLst>
              <a:ext uri="{FF2B5EF4-FFF2-40B4-BE49-F238E27FC236}">
                <a16:creationId xmlns:a16="http://schemas.microsoft.com/office/drawing/2014/main" id="{E5B9B2E3-861A-4EF6-8593-2A945F2EB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62" y="1843485"/>
            <a:ext cx="10658475" cy="4400550"/>
          </a:xfrm>
          <a:prstGeom prst="rect">
            <a:avLst/>
          </a:prstGeom>
        </p:spPr>
      </p:pic>
      <p:sp>
        <p:nvSpPr>
          <p:cNvPr id="10" name="Title 1">
            <a:extLst>
              <a:ext uri="{FF2B5EF4-FFF2-40B4-BE49-F238E27FC236}">
                <a16:creationId xmlns:a16="http://schemas.microsoft.com/office/drawing/2014/main" id="{E1170B62-60D2-4164-970C-437364E523D3}"/>
              </a:ext>
            </a:extLst>
          </p:cNvPr>
          <p:cNvSpPr txBox="1">
            <a:spLocks/>
          </p:cNvSpPr>
          <p:nvPr/>
        </p:nvSpPr>
        <p:spPr>
          <a:xfrm>
            <a:off x="838200" y="365124"/>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500" b="1" dirty="0">
                <a:solidFill>
                  <a:srgbClr val="3F2A56"/>
                </a:solidFill>
                <a:ea typeface="Verdana" panose="020B0604030504040204" pitchFamily="34" charset="0"/>
                <a:cs typeface="Verdana" panose="020B0604030504040204" pitchFamily="34" charset="0"/>
              </a:rPr>
              <a:t>MW3</a:t>
            </a:r>
            <a:r>
              <a:rPr lang="en-US" sz="3500" b="1" dirty="0">
                <a:solidFill>
                  <a:srgbClr val="402B56"/>
                </a:solidFill>
                <a:ea typeface="Verdana" panose="020B0604030504040204" pitchFamily="34" charset="0"/>
                <a:cs typeface="Verdana" panose="020B0604030504040204" pitchFamily="34" charset="0"/>
              </a:rPr>
              <a:t>™</a:t>
            </a:r>
            <a:r>
              <a:rPr lang="en-US" sz="3500" b="1" dirty="0">
                <a:solidFill>
                  <a:srgbClr val="3F2A56"/>
                </a:solidFill>
                <a:ea typeface="Verdana" panose="020B0604030504040204" pitchFamily="34" charset="0"/>
                <a:cs typeface="Verdana" panose="020B0604030504040204" pitchFamily="34" charset="0"/>
              </a:rPr>
              <a:t> Prebiotic/Probiotic Proprietary Blend</a:t>
            </a:r>
            <a:endParaRPr lang="en-US" sz="3200" dirty="0">
              <a:solidFill>
                <a:srgbClr val="82287E"/>
              </a:solidFill>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F4FB6477-3FCA-4D03-8FE0-C7E4C2B2D429}"/>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20904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402B56"/>
                </a:solidFill>
                <a:latin typeface="Verdana" panose="020B0604030504040204" pitchFamily="34" charset="0"/>
                <a:ea typeface="Verdana" panose="020B0604030504040204" pitchFamily="34" charset="0"/>
                <a:cs typeface="Verdana" panose="020B0604030504040204" pitchFamily="34" charset="0"/>
              </a:rPr>
              <a:t>GBX+ Proprietary Blend…</a:t>
            </a:r>
            <a:br>
              <a:rPr lang="en-US" sz="4800" dirty="0">
                <a:latin typeface="Verdana" panose="020B0604030504040204" pitchFamily="34" charset="0"/>
                <a:ea typeface="Verdana" panose="020B0604030504040204" pitchFamily="34" charset="0"/>
                <a:cs typeface="Verdana" panose="020B0604030504040204" pitchFamily="34" charset="0"/>
              </a:rPr>
            </a:br>
            <a:r>
              <a:rPr lang="en-US" sz="3600" dirty="0">
                <a:solidFill>
                  <a:srgbClr val="82287E"/>
                </a:solidFill>
                <a:latin typeface="Verdana" panose="020B0604030504040204" pitchFamily="34" charset="0"/>
                <a:ea typeface="Verdana" panose="020B0604030504040204" pitchFamily="34" charset="0"/>
                <a:cs typeface="Verdana" panose="020B0604030504040204" pitchFamily="34" charset="0"/>
              </a:rPr>
              <a:t>Patent Pending and Exclusive to Amare</a:t>
            </a:r>
          </a:p>
        </p:txBody>
      </p:sp>
      <p:sp>
        <p:nvSpPr>
          <p:cNvPr id="3" name="Text Placeholder 2"/>
          <p:cNvSpPr>
            <a:spLocks noGrp="1"/>
          </p:cNvSpPr>
          <p:nvPr>
            <p:ph type="body" sz="quarter" idx="11"/>
          </p:nvPr>
        </p:nvSpPr>
        <p:spPr>
          <a:xfrm>
            <a:off x="3371353" y="2066229"/>
            <a:ext cx="7696200" cy="1026595"/>
          </a:xfrm>
        </p:spPr>
        <p:txBody>
          <a:bodyPr vert="horz" lIns="91440" tIns="45720" rIns="91440" bIns="45720" rtlCol="0" anchor="t">
            <a:noAutofit/>
          </a:body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Applephenon: Asian Apple Fruit extract</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gut health, immune function, &amp; inflammatory balance*</a:t>
            </a:r>
          </a:p>
          <a:p>
            <a:pPr marL="0" indent="0">
              <a:buNone/>
            </a:pPr>
            <a:endParaRPr lang="en-US" sz="18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 Placeholder 2">
            <a:extLst>
              <a:ext uri="{FF2B5EF4-FFF2-40B4-BE49-F238E27FC236}">
                <a16:creationId xmlns:a16="http://schemas.microsoft.com/office/drawing/2014/main" id="{6FB49662-C2EA-40BD-8774-EA26BF3BAA64}"/>
              </a:ext>
            </a:extLst>
          </p:cNvPr>
          <p:cNvSpPr txBox="1">
            <a:spLocks/>
          </p:cNvSpPr>
          <p:nvPr/>
        </p:nvSpPr>
        <p:spPr>
          <a:xfrm>
            <a:off x="3371353" y="3555462"/>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i="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Enovita: French Grape Seed extract</a:t>
            </a:r>
            <a:br>
              <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Enhances blood flow, cardiovascular tone, &amp; cellular defenses*</a:t>
            </a:r>
          </a:p>
        </p:txBody>
      </p:sp>
      <p:sp>
        <p:nvSpPr>
          <p:cNvPr id="17" name="Text Placeholder 2">
            <a:extLst>
              <a:ext uri="{FF2B5EF4-FFF2-40B4-BE49-F238E27FC236}">
                <a16:creationId xmlns:a16="http://schemas.microsoft.com/office/drawing/2014/main" id="{C8CA0DE9-A252-4DA7-999A-641B131DD36B}"/>
              </a:ext>
            </a:extLst>
          </p:cNvPr>
          <p:cNvSpPr txBox="1">
            <a:spLocks/>
          </p:cNvSpPr>
          <p:nvPr/>
        </p:nvSpPr>
        <p:spPr>
          <a:xfrm>
            <a:off x="3371353" y="5096579"/>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i="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Enzogenol: New Zealand Pine Bark extract</a:t>
            </a:r>
            <a:br>
              <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Improves neurotransmitter balance, mental focus, &amp; psychological vigor*</a:t>
            </a:r>
            <a:endParaRPr lang="en-US" sz="2000" b="1" i="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42F63EF-51FB-4EC1-97A1-89AEE6AC49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7340" y="1848007"/>
            <a:ext cx="1463040" cy="1463040"/>
          </a:xfrm>
          <a:prstGeom prst="rect">
            <a:avLst/>
          </a:prstGeom>
        </p:spPr>
      </p:pic>
      <p:pic>
        <p:nvPicPr>
          <p:cNvPr id="10" name="Picture 9">
            <a:extLst>
              <a:ext uri="{FF2B5EF4-FFF2-40B4-BE49-F238E27FC236}">
                <a16:creationId xmlns:a16="http://schemas.microsoft.com/office/drawing/2014/main" id="{5D3E2E80-FABC-4EE4-8AE6-4C7C509821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5675" y="3337240"/>
            <a:ext cx="1463040" cy="1463040"/>
          </a:xfrm>
          <a:prstGeom prst="rect">
            <a:avLst/>
          </a:prstGeom>
        </p:spPr>
      </p:pic>
      <p:pic>
        <p:nvPicPr>
          <p:cNvPr id="13" name="Picture 12">
            <a:extLst>
              <a:ext uri="{FF2B5EF4-FFF2-40B4-BE49-F238E27FC236}">
                <a16:creationId xmlns:a16="http://schemas.microsoft.com/office/drawing/2014/main" id="{06AE23D8-60AE-4949-9235-B67627253D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5675" y="4878357"/>
            <a:ext cx="1463040" cy="1463040"/>
          </a:xfrm>
          <a:prstGeom prst="rect">
            <a:avLst/>
          </a:prstGeom>
        </p:spPr>
      </p:pic>
      <p:sp>
        <p:nvSpPr>
          <p:cNvPr id="11" name="TextBox 10">
            <a:extLst>
              <a:ext uri="{FF2B5EF4-FFF2-40B4-BE49-F238E27FC236}">
                <a16:creationId xmlns:a16="http://schemas.microsoft.com/office/drawing/2014/main" id="{83C7DFE8-5C44-4B41-85C5-25FF6A2B4B5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28830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A69336-013C-4CB1-B3B4-10F20606DE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16605" y="2042921"/>
            <a:ext cx="1529380" cy="3108960"/>
          </a:xfrm>
          <a:prstGeom prst="rect">
            <a:avLst/>
          </a:prstGeom>
        </p:spPr>
      </p:pic>
      <p:sp>
        <p:nvSpPr>
          <p:cNvPr id="18" name="Rectangle 17">
            <a:extLst>
              <a:ext uri="{FF2B5EF4-FFF2-40B4-BE49-F238E27FC236}">
                <a16:creationId xmlns:a16="http://schemas.microsoft.com/office/drawing/2014/main" id="{B5E9DB3A-6864-4161-811A-8D9A1288529E}"/>
              </a:ext>
            </a:extLst>
          </p:cNvPr>
          <p:cNvSpPr/>
          <p:nvPr/>
        </p:nvSpPr>
        <p:spPr>
          <a:xfrm>
            <a:off x="721521" y="2940249"/>
            <a:ext cx="4582519" cy="2308324"/>
          </a:xfrm>
          <a:prstGeom prst="rect">
            <a:avLst/>
          </a:prstGeom>
        </p:spPr>
        <p:txBody>
          <a:bodyPr wrap="square" anchor="t">
            <a:spAutoFit/>
          </a:bodyPr>
          <a:lstStyle/>
          <a:p>
            <a:pPr algn="ct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Supercharge your brain with key phytonutrients clinically shown to support focus, mental sharpness, clarity, creativity, and cognitive functioning.*</a:t>
            </a:r>
          </a:p>
        </p:txBody>
      </p:sp>
      <p:sp>
        <p:nvSpPr>
          <p:cNvPr id="23" name="Rectangle: Rounded Corners 22">
            <a:extLst>
              <a:ext uri="{FF2B5EF4-FFF2-40B4-BE49-F238E27FC236}">
                <a16:creationId xmlns:a16="http://schemas.microsoft.com/office/drawing/2014/main" id="{F0296A8A-0B30-49CB-847C-4CFD6CEC82BF}"/>
              </a:ext>
            </a:extLst>
          </p:cNvPr>
          <p:cNvSpPr/>
          <p:nvPr/>
        </p:nvSpPr>
        <p:spPr>
          <a:xfrm>
            <a:off x="7324660" y="4829175"/>
            <a:ext cx="3549715"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21" name="TextBox 20">
            <a:extLst>
              <a:ext uri="{FF2B5EF4-FFF2-40B4-BE49-F238E27FC236}">
                <a16:creationId xmlns:a16="http://schemas.microsoft.com/office/drawing/2014/main" id="{1A7D7973-2A31-4FF5-952D-5FF3FE82E6A4}"/>
              </a:ext>
            </a:extLst>
          </p:cNvPr>
          <p:cNvSpPr txBox="1"/>
          <p:nvPr/>
        </p:nvSpPr>
        <p:spPr>
          <a:xfrm>
            <a:off x="7361800" y="4941083"/>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2" name="TextBox 21">
            <a:extLst>
              <a:ext uri="{FF2B5EF4-FFF2-40B4-BE49-F238E27FC236}">
                <a16:creationId xmlns:a16="http://schemas.microsoft.com/office/drawing/2014/main" id="{7DABC2EF-B046-48E6-BC02-5D308E971155}"/>
              </a:ext>
            </a:extLst>
          </p:cNvPr>
          <p:cNvSpPr txBox="1"/>
          <p:nvPr/>
        </p:nvSpPr>
        <p:spPr>
          <a:xfrm>
            <a:off x="9296400" y="4940554"/>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S002</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$44.95 / 39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$39.95 / 35 PV</a:t>
            </a:r>
          </a:p>
        </p:txBody>
      </p:sp>
      <p:pic>
        <p:nvPicPr>
          <p:cNvPr id="20"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6664" y="436566"/>
            <a:ext cx="1701032" cy="1596353"/>
          </a:xfrm>
          <a:prstGeom prst="rect">
            <a:avLst/>
          </a:prstGeom>
        </p:spPr>
      </p:pic>
      <p:sp>
        <p:nvSpPr>
          <p:cNvPr id="15" name="TextBox 14">
            <a:extLst>
              <a:ext uri="{FF2B5EF4-FFF2-40B4-BE49-F238E27FC236}">
                <a16:creationId xmlns:a16="http://schemas.microsoft.com/office/drawing/2014/main" id="{C3B3D185-97F2-4AFB-8944-4B9521F83C85}"/>
              </a:ext>
            </a:extLst>
          </p:cNvPr>
          <p:cNvSpPr txBox="1"/>
          <p:nvPr/>
        </p:nvSpPr>
        <p:spPr>
          <a:xfrm>
            <a:off x="6534165" y="696133"/>
            <a:ext cx="1566030"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AMPLIFIES ATTENTION &amp; ALERTNESS</a:t>
            </a:r>
          </a:p>
        </p:txBody>
      </p:sp>
      <p:pic>
        <p:nvPicPr>
          <p:cNvPr id="24"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70013" y="446498"/>
            <a:ext cx="1690449" cy="1586421"/>
          </a:xfrm>
          <a:prstGeom prst="rect">
            <a:avLst/>
          </a:prstGeom>
        </p:spPr>
      </p:pic>
      <p:pic>
        <p:nvPicPr>
          <p:cNvPr id="25"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47956" y="446567"/>
            <a:ext cx="1701033" cy="1596354"/>
          </a:xfrm>
          <a:prstGeom prst="rect">
            <a:avLst/>
          </a:prstGeom>
        </p:spPr>
      </p:pic>
      <p:sp>
        <p:nvSpPr>
          <p:cNvPr id="16" name="TextBox 15">
            <a:extLst>
              <a:ext uri="{FF2B5EF4-FFF2-40B4-BE49-F238E27FC236}">
                <a16:creationId xmlns:a16="http://schemas.microsoft.com/office/drawing/2014/main" id="{460821E7-8011-4AB8-A882-20DE209F6796}"/>
              </a:ext>
            </a:extLst>
          </p:cNvPr>
          <p:cNvSpPr txBox="1"/>
          <p:nvPr/>
        </p:nvSpPr>
        <p:spPr>
          <a:xfrm>
            <a:off x="8357555" y="819243"/>
            <a:ext cx="1515363" cy="830997"/>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ENHANCES BRAIN ACTIVATION</a:t>
            </a:r>
          </a:p>
        </p:txBody>
      </p:sp>
      <p:sp>
        <p:nvSpPr>
          <p:cNvPr id="17" name="TextBox 16">
            <a:extLst>
              <a:ext uri="{FF2B5EF4-FFF2-40B4-BE49-F238E27FC236}">
                <a16:creationId xmlns:a16="http://schemas.microsoft.com/office/drawing/2014/main" id="{6EAC0F3F-B386-4FAF-AE3B-6CACF198574D}"/>
              </a:ext>
            </a:extLst>
          </p:cNvPr>
          <p:cNvSpPr txBox="1"/>
          <p:nvPr/>
        </p:nvSpPr>
        <p:spPr>
          <a:xfrm>
            <a:off x="10150272" y="706135"/>
            <a:ext cx="1496400"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PROMOTES CLARITY COGNITION CREATIVITY  </a:t>
            </a:r>
          </a:p>
        </p:txBody>
      </p:sp>
      <p:sp>
        <p:nvSpPr>
          <p:cNvPr id="27" name="TextBox 26">
            <a:extLst>
              <a:ext uri="{FF2B5EF4-FFF2-40B4-BE49-F238E27FC236}">
                <a16:creationId xmlns:a16="http://schemas.microsoft.com/office/drawing/2014/main" id="{2445828F-06CD-42D0-846F-76DB59D4D6C1}"/>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32" name="Picture 31">
            <a:extLst>
              <a:ext uri="{FF2B5EF4-FFF2-40B4-BE49-F238E27FC236}">
                <a16:creationId xmlns:a16="http://schemas.microsoft.com/office/drawing/2014/main" id="{DA49F6B9-ABF5-4753-BA4B-C99D235193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6227" y="430257"/>
            <a:ext cx="4206240" cy="2103120"/>
          </a:xfrm>
          <a:prstGeom prst="rect">
            <a:avLst/>
          </a:prstGeom>
        </p:spPr>
      </p:pic>
    </p:spTree>
    <p:extLst>
      <p:ext uri="{BB962C8B-B14F-4D97-AF65-F5344CB8AC3E}">
        <p14:creationId xmlns:p14="http://schemas.microsoft.com/office/powerpoint/2010/main" val="29515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
            <a:extLst>
              <a:ext uri="{FF2B5EF4-FFF2-40B4-BE49-F238E27FC236}">
                <a16:creationId xmlns:a16="http://schemas.microsoft.com/office/drawing/2014/main" id="{7566EC25-16B9-4003-B377-030D73E61B2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92983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
            <a:extLst>
              <a:ext uri="{FF2B5EF4-FFF2-40B4-BE49-F238E27FC236}">
                <a16:creationId xmlns:a16="http://schemas.microsoft.com/office/drawing/2014/main" id="{45A6A743-2C1F-4F9F-9451-EB97ADE632C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210492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79BD4F-FEC0-42A9-8841-B7368FB62C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76501" y="1948965"/>
            <a:ext cx="2202742" cy="3268682"/>
          </a:xfrm>
          <a:prstGeom prst="rect">
            <a:avLst/>
          </a:prstGeom>
        </p:spPr>
      </p:pic>
      <p:sp>
        <p:nvSpPr>
          <p:cNvPr id="18" name="Rectangle 17">
            <a:extLst>
              <a:ext uri="{FF2B5EF4-FFF2-40B4-BE49-F238E27FC236}">
                <a16:creationId xmlns:a16="http://schemas.microsoft.com/office/drawing/2014/main" id="{B5E9DB3A-6864-4161-811A-8D9A1288529E}"/>
              </a:ext>
            </a:extLst>
          </p:cNvPr>
          <p:cNvSpPr/>
          <p:nvPr/>
        </p:nvSpPr>
        <p:spPr>
          <a:xfrm>
            <a:off x="865619" y="2861051"/>
            <a:ext cx="5002107" cy="2308324"/>
          </a:xfrm>
          <a:prstGeom prst="rect">
            <a:avLst/>
          </a:prstGeom>
        </p:spPr>
        <p:txBody>
          <a:bodyPr wrap="square">
            <a:spAutoFit/>
          </a:bodyPr>
          <a:lstStyle/>
          <a:p>
            <a:pPr algn="ct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Optimize the communication sync of chemical messengers between your brain and your gut with the clinically studied key ingredients in MentaSync.*</a:t>
            </a:r>
          </a:p>
        </p:txBody>
      </p:sp>
      <p:pic>
        <p:nvPicPr>
          <p:cNvPr id="26"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8412" y="436566"/>
            <a:ext cx="1701032" cy="1596353"/>
          </a:xfrm>
          <a:prstGeom prst="rect">
            <a:avLst/>
          </a:prstGeom>
        </p:spPr>
      </p:pic>
      <p:pic>
        <p:nvPicPr>
          <p:cNvPr id="27"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70013" y="446498"/>
            <a:ext cx="1690449" cy="1586421"/>
          </a:xfrm>
          <a:prstGeom prst="rect">
            <a:avLst/>
          </a:prstGeom>
        </p:spPr>
      </p:pic>
      <p:pic>
        <p:nvPicPr>
          <p:cNvPr id="28"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47956" y="446567"/>
            <a:ext cx="1701033" cy="1596354"/>
          </a:xfrm>
          <a:prstGeom prst="rect">
            <a:avLst/>
          </a:prstGeom>
        </p:spPr>
      </p:pic>
      <p:sp>
        <p:nvSpPr>
          <p:cNvPr id="15" name="TextBox 14">
            <a:extLst>
              <a:ext uri="{FF2B5EF4-FFF2-40B4-BE49-F238E27FC236}">
                <a16:creationId xmlns:a16="http://schemas.microsoft.com/office/drawing/2014/main" id="{C3B3D185-97F2-4AFB-8944-4B9521F83C85}"/>
              </a:ext>
            </a:extLst>
          </p:cNvPr>
          <p:cNvSpPr txBox="1"/>
          <p:nvPr/>
        </p:nvSpPr>
        <p:spPr>
          <a:xfrm>
            <a:off x="6293898" y="777267"/>
            <a:ext cx="1888621" cy="830997"/>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IMPROVES </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GUT-BRAIN</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COMMUNICATION</a:t>
            </a:r>
          </a:p>
        </p:txBody>
      </p:sp>
      <p:sp>
        <p:nvSpPr>
          <p:cNvPr id="16" name="TextBox 15">
            <a:extLst>
              <a:ext uri="{FF2B5EF4-FFF2-40B4-BE49-F238E27FC236}">
                <a16:creationId xmlns:a16="http://schemas.microsoft.com/office/drawing/2014/main" id="{460821E7-8011-4AB8-A882-20DE209F6796}"/>
              </a:ext>
            </a:extLst>
          </p:cNvPr>
          <p:cNvSpPr txBox="1"/>
          <p:nvPr/>
        </p:nvSpPr>
        <p:spPr>
          <a:xfrm>
            <a:off x="8260455" y="649886"/>
            <a:ext cx="1709563" cy="1200329"/>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BALANCES SIGNALING BETWEEN CELLS</a:t>
            </a:r>
          </a:p>
        </p:txBody>
      </p:sp>
      <p:sp>
        <p:nvSpPr>
          <p:cNvPr id="17" name="TextBox 16">
            <a:extLst>
              <a:ext uri="{FF2B5EF4-FFF2-40B4-BE49-F238E27FC236}">
                <a16:creationId xmlns:a16="http://schemas.microsoft.com/office/drawing/2014/main" id="{6EAC0F3F-B386-4FAF-AE3B-6CACF198574D}"/>
              </a:ext>
            </a:extLst>
          </p:cNvPr>
          <p:cNvSpPr txBox="1"/>
          <p:nvPr/>
        </p:nvSpPr>
        <p:spPr>
          <a:xfrm>
            <a:off x="9933688" y="813046"/>
            <a:ext cx="1871872" cy="769441"/>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ENHANCES </a:t>
            </a:r>
            <a:b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BIO-CHEMICAL </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COMMUNICATION</a:t>
            </a:r>
            <a:endPar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Rectangle: Rounded Corners 21">
            <a:extLst>
              <a:ext uri="{FF2B5EF4-FFF2-40B4-BE49-F238E27FC236}">
                <a16:creationId xmlns:a16="http://schemas.microsoft.com/office/drawing/2014/main" id="{6ECEC590-7A56-4158-9AA1-20C32C9AB510}"/>
              </a:ext>
            </a:extLst>
          </p:cNvPr>
          <p:cNvSpPr/>
          <p:nvPr/>
        </p:nvSpPr>
        <p:spPr>
          <a:xfrm>
            <a:off x="7337751" y="4812287"/>
            <a:ext cx="3549715"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24" name="TextBox 23">
            <a:extLst>
              <a:ext uri="{FF2B5EF4-FFF2-40B4-BE49-F238E27FC236}">
                <a16:creationId xmlns:a16="http://schemas.microsoft.com/office/drawing/2014/main" id="{4ACDCDC2-BCF9-4BB7-ADD6-FDC5FEF3558D}"/>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5" name="TextBox 24">
            <a:extLst>
              <a:ext uri="{FF2B5EF4-FFF2-40B4-BE49-F238E27FC236}">
                <a16:creationId xmlns:a16="http://schemas.microsoft.com/office/drawing/2014/main" id="{EA37635F-3B50-477A-8886-2BD2D3C995E8}"/>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S003</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$74.00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$54.95 / 47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$48.95 / 42 PV</a:t>
            </a:r>
          </a:p>
        </p:txBody>
      </p:sp>
      <p:sp>
        <p:nvSpPr>
          <p:cNvPr id="35" name="TextBox 34">
            <a:extLst>
              <a:ext uri="{FF2B5EF4-FFF2-40B4-BE49-F238E27FC236}">
                <a16:creationId xmlns:a16="http://schemas.microsoft.com/office/drawing/2014/main" id="{8B82A8A8-631A-4356-882B-2AA948D842C8}"/>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21" name="Picture 20">
            <a:extLst>
              <a:ext uri="{FF2B5EF4-FFF2-40B4-BE49-F238E27FC236}">
                <a16:creationId xmlns:a16="http://schemas.microsoft.com/office/drawing/2014/main" id="{18B9191C-DCE8-43E4-8D6A-DAE20DD13D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63552" y="366802"/>
            <a:ext cx="4206240" cy="2103120"/>
          </a:xfrm>
          <a:prstGeom prst="rect">
            <a:avLst/>
          </a:prstGeom>
        </p:spPr>
      </p:pic>
    </p:spTree>
    <p:extLst>
      <p:ext uri="{BB962C8B-B14F-4D97-AF65-F5344CB8AC3E}">
        <p14:creationId xmlns:p14="http://schemas.microsoft.com/office/powerpoint/2010/main" val="371404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10D13DB-EF1E-4F5D-8082-E541DD153C30}"/>
              </a:ext>
            </a:extLst>
          </p:cNvPr>
          <p:cNvPicPr>
            <a:picLocks noChangeAspect="1"/>
          </p:cNvPicPr>
          <p:nvPr/>
        </p:nvPicPr>
        <p:blipFill>
          <a:blip r:embed="rId3"/>
          <a:stretch>
            <a:fillRect/>
          </a:stretch>
        </p:blipFill>
        <p:spPr>
          <a:xfrm>
            <a:off x="723657" y="2584236"/>
            <a:ext cx="1188720" cy="1188720"/>
          </a:xfrm>
          <a:prstGeom prst="rect">
            <a:avLst/>
          </a:prstGeom>
        </p:spPr>
      </p:pic>
      <p:pic>
        <p:nvPicPr>
          <p:cNvPr id="28" name="Picture 27">
            <a:extLst>
              <a:ext uri="{FF2B5EF4-FFF2-40B4-BE49-F238E27FC236}">
                <a16:creationId xmlns:a16="http://schemas.microsoft.com/office/drawing/2014/main" id="{1C4CED39-5F17-43D3-B837-2BFA27ABE0C7}"/>
              </a:ext>
            </a:extLst>
          </p:cNvPr>
          <p:cNvPicPr>
            <a:picLocks noChangeAspect="1"/>
          </p:cNvPicPr>
          <p:nvPr/>
        </p:nvPicPr>
        <p:blipFill>
          <a:blip r:embed="rId4"/>
          <a:stretch>
            <a:fillRect/>
          </a:stretch>
        </p:blipFill>
        <p:spPr>
          <a:xfrm>
            <a:off x="725109" y="3841070"/>
            <a:ext cx="1188720" cy="1188720"/>
          </a:xfrm>
          <a:prstGeom prst="rect">
            <a:avLst/>
          </a:prstGeom>
        </p:spPr>
      </p:pic>
      <p:pic>
        <p:nvPicPr>
          <p:cNvPr id="30" name="Picture 29">
            <a:extLst>
              <a:ext uri="{FF2B5EF4-FFF2-40B4-BE49-F238E27FC236}">
                <a16:creationId xmlns:a16="http://schemas.microsoft.com/office/drawing/2014/main" id="{57B3027D-53C9-438D-B964-61D8FFCC18EA}"/>
              </a:ext>
            </a:extLst>
          </p:cNvPr>
          <p:cNvPicPr>
            <a:picLocks noChangeAspect="1"/>
          </p:cNvPicPr>
          <p:nvPr/>
        </p:nvPicPr>
        <p:blipFill>
          <a:blip r:embed="rId5"/>
          <a:stretch>
            <a:fillRect/>
          </a:stretch>
        </p:blipFill>
        <p:spPr>
          <a:xfrm>
            <a:off x="723657" y="5093468"/>
            <a:ext cx="1188720" cy="1188720"/>
          </a:xfrm>
          <a:prstGeom prst="rect">
            <a:avLst/>
          </a:prstGeom>
        </p:spPr>
      </p:pic>
      <p:pic>
        <p:nvPicPr>
          <p:cNvPr id="2" name="Graphic 1">
            <a:extLst>
              <a:ext uri="{FF2B5EF4-FFF2-40B4-BE49-F238E27FC236}">
                <a16:creationId xmlns:a16="http://schemas.microsoft.com/office/drawing/2014/main" id="{3FEDE1A0-E7DA-4220-9662-8A8A5FE468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23060" y="717582"/>
            <a:ext cx="1945893" cy="5696857"/>
          </a:xfrm>
          <a:prstGeom prst="rect">
            <a:avLst/>
          </a:prstGeom>
        </p:spPr>
      </p:pic>
      <p:sp>
        <p:nvSpPr>
          <p:cNvPr id="10" name="Oval 9"/>
          <p:cNvSpPr/>
          <p:nvPr/>
        </p:nvSpPr>
        <p:spPr>
          <a:xfrm>
            <a:off x="9508927" y="1127154"/>
            <a:ext cx="1574157" cy="1574157"/>
          </a:xfrm>
          <a:prstGeom prst="ellipse">
            <a:avLst/>
          </a:prstGeom>
          <a:noFill/>
          <a:ln w="38100">
            <a:solidFill>
              <a:srgbClr val="8228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2287E"/>
              </a:solidFill>
              <a:latin typeface="Verdana" panose="020B0604030504040204" pitchFamily="34" charset="0"/>
            </a:endParaRPr>
          </a:p>
        </p:txBody>
      </p:sp>
      <p:sp>
        <p:nvSpPr>
          <p:cNvPr id="11" name="Rectangle 10"/>
          <p:cNvSpPr/>
          <p:nvPr/>
        </p:nvSpPr>
        <p:spPr>
          <a:xfrm>
            <a:off x="6086330" y="1913250"/>
            <a:ext cx="2884473" cy="3139321"/>
          </a:xfrm>
          <a:prstGeom prst="rect">
            <a:avLst/>
          </a:prstGeom>
          <a:ln w="38100">
            <a:solidFill>
              <a:srgbClr val="82287E"/>
            </a:solidFill>
          </a:ln>
        </p:spPr>
        <p:txBody>
          <a:bodyPr wrap="square">
            <a:spAutoFit/>
          </a:bodyPr>
          <a:lstStyle/>
          <a:p>
            <a:r>
              <a:rPr lang="en-US" dirty="0">
                <a:solidFill>
                  <a:srgbClr val="6A6B6D"/>
                </a:solidFill>
                <a:latin typeface="Verdana" panose="020B0604030504040204" pitchFamily="34" charset="0"/>
                <a:ea typeface="Verdana" panose="020B0604030504040204" pitchFamily="34" charset="0"/>
                <a:cs typeface="Verdana" panose="020B0604030504040204" pitchFamily="34" charset="0"/>
              </a:rPr>
              <a:t>The gut and brain are connected by a link known as the “axis,” which is an important component of the gut-brain axis system. It is the primary connection between our two brains and is greatly responsible for our overall well-being.</a:t>
            </a:r>
            <a:endParaRPr lang="en-US" dirty="0">
              <a:solidFill>
                <a:srgbClr val="6A6B6D"/>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7" name="Rectangle 16"/>
          <p:cNvSpPr/>
          <p:nvPr/>
        </p:nvSpPr>
        <p:spPr>
          <a:xfrm>
            <a:off x="2013835" y="5364662"/>
            <a:ext cx="3886625" cy="646331"/>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Increases psychological vigor by </a:t>
            </a:r>
            <a:r>
              <a:rPr lang="en-US" b="1" dirty="0">
                <a:solidFill>
                  <a:srgbClr val="82287E"/>
                </a:solidFill>
                <a:latin typeface="Verdana" panose="020B0604030504040204" pitchFamily="34" charset="0"/>
                <a:ea typeface="Verdana" panose="020B0604030504040204" pitchFamily="34" charset="0"/>
                <a:cs typeface="Verdana" panose="020B0604030504040204" pitchFamily="34" charset="0"/>
              </a:rPr>
              <a:t>21%</a:t>
            </a:r>
            <a:r>
              <a:rPr lang="en-US" dirty="0">
                <a:latin typeface="Verdana" panose="020B0604030504040204" pitchFamily="34" charset="0"/>
                <a:ea typeface="Verdana" panose="020B0604030504040204" pitchFamily="34" charset="0"/>
                <a:cs typeface="Verdana" panose="020B0604030504040204" pitchFamily="34" charset="0"/>
              </a:rPr>
              <a:t>*</a:t>
            </a:r>
            <a:r>
              <a:rPr lang="en-US" baseline="30000" dirty="0">
                <a:latin typeface="Verdana" panose="020B0604030504040204" pitchFamily="34" charset="0"/>
                <a:ea typeface="Verdana" panose="020B0604030504040204" pitchFamily="34" charset="0"/>
                <a:cs typeface="Verdana" panose="020B0604030504040204" pitchFamily="34" charset="0"/>
              </a:rPr>
              <a:t>‡</a:t>
            </a:r>
            <a:endParaRPr lang="en-US" dirty="0">
              <a:latin typeface="Verdana" panose="020B0604030504040204" pitchFamily="34" charset="0"/>
              <a:ea typeface="Verdana" panose="020B0604030504040204" pitchFamily="34" charset="0"/>
              <a:cs typeface="Verdana" panose="020B0604030504040204" pitchFamily="34" charset="0"/>
            </a:endParaRPr>
          </a:p>
        </p:txBody>
      </p:sp>
      <p:cxnSp>
        <p:nvCxnSpPr>
          <p:cNvPr id="22" name="Elbow Connector 21"/>
          <p:cNvCxnSpPr>
            <a:stCxn id="11" idx="2"/>
            <a:endCxn id="10" idx="2"/>
          </p:cNvCxnSpPr>
          <p:nvPr/>
        </p:nvCxnSpPr>
        <p:spPr>
          <a:xfrm rot="5400000" flipH="1" flipV="1">
            <a:off x="6949578" y="2493222"/>
            <a:ext cx="3138338" cy="1980360"/>
          </a:xfrm>
          <a:prstGeom prst="bentConnector4">
            <a:avLst>
              <a:gd name="adj1" fmla="val -7284"/>
              <a:gd name="adj2" fmla="val 86413"/>
            </a:avLst>
          </a:prstGeom>
          <a:ln w="38100">
            <a:solidFill>
              <a:srgbClr val="82287E"/>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DC0A96E-9EAB-4A2B-8C72-1970092DCDEB}"/>
              </a:ext>
            </a:extLst>
          </p:cNvPr>
          <p:cNvSpPr/>
          <p:nvPr/>
        </p:nvSpPr>
        <p:spPr>
          <a:xfrm>
            <a:off x="2013834" y="2668547"/>
            <a:ext cx="3886627" cy="923330"/>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Balances normal signaling between cells of the gut, brain and immune system.*</a:t>
            </a:r>
            <a:r>
              <a:rPr lang="en-US" baseline="30000" dirty="0">
                <a:latin typeface="Verdana" panose="020B0604030504040204" pitchFamily="34" charset="0"/>
                <a:ea typeface="Verdana" panose="020B0604030504040204" pitchFamily="34" charset="0"/>
                <a:cs typeface="Verdana" panose="020B0604030504040204" pitchFamily="34" charset="0"/>
              </a:rPr>
              <a:t>‡</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6" name="Rectangle 25">
            <a:extLst>
              <a:ext uri="{FF2B5EF4-FFF2-40B4-BE49-F238E27FC236}">
                <a16:creationId xmlns:a16="http://schemas.microsoft.com/office/drawing/2014/main" id="{ADD2E5E8-9C59-421C-A2B8-65DBA516F55F}"/>
              </a:ext>
            </a:extLst>
          </p:cNvPr>
          <p:cNvSpPr/>
          <p:nvPr/>
        </p:nvSpPr>
        <p:spPr>
          <a:xfrm>
            <a:off x="2013834" y="3696766"/>
            <a:ext cx="3886628" cy="1477328"/>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Enhances GBX (gut-brain axis) signaling and gut barrier function via alpha-glucans, beta-glucans, SCFAs (butyrate) and zinc-carnosine*</a:t>
            </a:r>
            <a:r>
              <a:rPr lang="en-US" baseline="30000" dirty="0">
                <a:latin typeface="Verdana" panose="020B0604030504040204" pitchFamily="34" charset="0"/>
                <a:ea typeface="Verdana" panose="020B0604030504040204" pitchFamily="34" charset="0"/>
                <a:cs typeface="Verdana" panose="020B0604030504040204" pitchFamily="34" charset="0"/>
              </a:rPr>
              <a:t>‡</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1555D28E-3912-43DC-85C8-7E1F0A9C2C7C}"/>
              </a:ext>
            </a:extLst>
          </p:cNvPr>
          <p:cNvSpPr txBox="1"/>
          <p:nvPr/>
        </p:nvSpPr>
        <p:spPr>
          <a:xfrm>
            <a:off x="5814974" y="1412125"/>
            <a:ext cx="3427184" cy="461665"/>
          </a:xfrm>
          <a:prstGeom prst="rect">
            <a:avLst/>
          </a:prstGeom>
          <a:noFill/>
        </p:spPr>
        <p:txBody>
          <a:bodyPr wrap="square" rtlCol="0">
            <a:spAutoFit/>
          </a:bodyPr>
          <a:lstStyle/>
          <a:p>
            <a:r>
              <a:rPr lang="en-US" sz="2400" dirty="0">
                <a:ln w="19050">
                  <a:solidFill>
                    <a:srgbClr val="3F2A56"/>
                  </a:solidFill>
                </a:ln>
                <a:noFill/>
                <a:latin typeface="Verdana" panose="020B0604030504040204" pitchFamily="34" charset="0"/>
                <a:ea typeface="Verdana" panose="020B0604030504040204" pitchFamily="34" charset="0"/>
                <a:cs typeface="Verdana" panose="020B0604030504040204" pitchFamily="34" charset="0"/>
              </a:rPr>
              <a:t>GUT – BRAIN - </a:t>
            </a:r>
            <a:r>
              <a:rPr lang="en-US" sz="2400" dirty="0">
                <a:ln w="19050">
                  <a:solidFill>
                    <a:srgbClr val="3F2A56"/>
                  </a:solidFill>
                </a:ln>
                <a:solidFill>
                  <a:srgbClr val="2B1054"/>
                </a:solidFill>
                <a:latin typeface="Verdana" panose="020B0604030504040204" pitchFamily="34" charset="0"/>
                <a:ea typeface="Verdana" panose="020B0604030504040204" pitchFamily="34" charset="0"/>
                <a:cs typeface="Verdana" panose="020B0604030504040204" pitchFamily="34" charset="0"/>
              </a:rPr>
              <a:t>AXIS</a:t>
            </a:r>
          </a:p>
        </p:txBody>
      </p:sp>
      <p:sp>
        <p:nvSpPr>
          <p:cNvPr id="23" name="TextBox 22">
            <a:extLst>
              <a:ext uri="{FF2B5EF4-FFF2-40B4-BE49-F238E27FC236}">
                <a16:creationId xmlns:a16="http://schemas.microsoft.com/office/drawing/2014/main" id="{8CC6C24B-F65D-4654-8C05-D0FDBA088DC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Box 18">
            <a:extLst>
              <a:ext uri="{FF2B5EF4-FFF2-40B4-BE49-F238E27FC236}">
                <a16:creationId xmlns:a16="http://schemas.microsoft.com/office/drawing/2014/main" id="{0DFE7F0A-FA50-4C21-A158-B76D3C91232E}"/>
              </a:ext>
            </a:extLst>
          </p:cNvPr>
          <p:cNvSpPr txBox="1"/>
          <p:nvPr/>
        </p:nvSpPr>
        <p:spPr>
          <a:xfrm>
            <a:off x="8763425" y="6550720"/>
            <a:ext cx="3076078" cy="215444"/>
          </a:xfrm>
          <a:prstGeom prst="rect">
            <a:avLst/>
          </a:prstGeom>
          <a:noFill/>
          <a:ln>
            <a:noFill/>
          </a:ln>
        </p:spPr>
        <p:txBody>
          <a:bodyPr wrap="square" rtlCol="0">
            <a:spAutoFit/>
          </a:bodyPr>
          <a:lstStyle/>
          <a:p>
            <a:r>
              <a:rPr lang="en-US" sz="800" dirty="0">
                <a:latin typeface="Verdana" panose="020B0604030504040204" pitchFamily="34" charset="0"/>
                <a:ea typeface="Verdana" panose="020B0604030504040204" pitchFamily="34" charset="0"/>
                <a:cs typeface="Verdana" panose="020B0604030504040204" pitchFamily="34" charset="0"/>
              </a:rPr>
              <a:t>‡BASED ON KEY INGREDIENTS CLINICAL STUDIES</a:t>
            </a:r>
          </a:p>
        </p:txBody>
      </p:sp>
      <p:pic>
        <p:nvPicPr>
          <p:cNvPr id="31" name="Picture 30">
            <a:extLst>
              <a:ext uri="{FF2B5EF4-FFF2-40B4-BE49-F238E27FC236}">
                <a16:creationId xmlns:a16="http://schemas.microsoft.com/office/drawing/2014/main" id="{6F49B6CD-5E17-4406-BE7C-4D7CF57D14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63552" y="366802"/>
            <a:ext cx="4206240" cy="2103120"/>
          </a:xfrm>
          <a:prstGeom prst="rect">
            <a:avLst/>
          </a:prstGeom>
        </p:spPr>
      </p:pic>
    </p:spTree>
    <p:extLst>
      <p:ext uri="{BB962C8B-B14F-4D97-AF65-F5344CB8AC3E}">
        <p14:creationId xmlns:p14="http://schemas.microsoft.com/office/powerpoint/2010/main" val="360331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87AA17-4B2D-4CAB-840B-B6A5AC036B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1624" y="0"/>
            <a:ext cx="3904299" cy="1952149"/>
          </a:xfrm>
          <a:prstGeom prst="rect">
            <a:avLst/>
          </a:prstGeom>
        </p:spPr>
      </p:pic>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38200" y="365125"/>
            <a:ext cx="10515600" cy="1325563"/>
          </a:xfrm>
        </p:spPr>
        <p:txBody>
          <a:bodyPr>
            <a:normAutofit/>
          </a:bodyPr>
          <a:lstStyle/>
          <a:p>
            <a:r>
              <a:rPr lang="en-US" sz="4800" b="1" dirty="0">
                <a:solidFill>
                  <a:srgbClr val="3F2A56"/>
                </a:solidFill>
                <a:latin typeface="Verdana" panose="020B0604030504040204" pitchFamily="34" charset="0"/>
                <a:ea typeface="Verdana" panose="020B0604030504040204" pitchFamily="34" charset="0"/>
                <a:cs typeface="Verdana" panose="020B0604030504040204" pitchFamily="34" charset="0"/>
              </a:rPr>
              <a:t>				 CLINICAL STUDY</a:t>
            </a: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762000" y="1719172"/>
            <a:ext cx="10848975" cy="1348161"/>
          </a:xfrm>
        </p:spPr>
        <p:txBody>
          <a:bodyPr>
            <a:normAutofit/>
          </a:bodyPr>
          <a:lstStyle/>
          <a:p>
            <a:pPr marL="0" indent="0">
              <a:lnSpc>
                <a:spcPct val="100000"/>
              </a:lnSpc>
              <a:buNone/>
            </a:pPr>
            <a:r>
              <a:rPr lang="en-US" sz="2400" b="1" dirty="0">
                <a:solidFill>
                  <a:srgbClr val="68478D"/>
                </a:solidFill>
                <a:latin typeface="Verdana" panose="020B0604030504040204" pitchFamily="34" charset="0"/>
                <a:ea typeface="Verdana" panose="020B0604030504040204" pitchFamily="34" charset="0"/>
                <a:cs typeface="Verdana" panose="020B0604030504040204" pitchFamily="34" charset="0"/>
              </a:rPr>
              <a:t>The Amare FundaMentals Pack has been clinically proven to:</a:t>
            </a:r>
          </a:p>
        </p:txBody>
      </p:sp>
      <p:pic>
        <p:nvPicPr>
          <p:cNvPr id="6" name="Picture 5">
            <a:extLst>
              <a:ext uri="{FF2B5EF4-FFF2-40B4-BE49-F238E27FC236}">
                <a16:creationId xmlns:a16="http://schemas.microsoft.com/office/drawing/2014/main" id="{7E08122E-205F-4EA3-9750-876C55396741}"/>
              </a:ext>
            </a:extLst>
          </p:cNvPr>
          <p:cNvPicPr>
            <a:picLocks noChangeAspect="1"/>
          </p:cNvPicPr>
          <p:nvPr/>
        </p:nvPicPr>
        <p:blipFill>
          <a:blip r:embed="rId4"/>
          <a:stretch>
            <a:fillRect/>
          </a:stretch>
        </p:blipFill>
        <p:spPr>
          <a:xfrm>
            <a:off x="762000" y="2250377"/>
            <a:ext cx="10668000" cy="4076700"/>
          </a:xfrm>
          <a:prstGeom prst="rect">
            <a:avLst/>
          </a:prstGeom>
        </p:spPr>
      </p:pic>
    </p:spTree>
    <p:extLst>
      <p:ext uri="{BB962C8B-B14F-4D97-AF65-F5344CB8AC3E}">
        <p14:creationId xmlns:p14="http://schemas.microsoft.com/office/powerpoint/2010/main" val="1621272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826E-2BA3-4A4F-8F98-C5BDDB30EB1B}"/>
              </a:ext>
            </a:extLst>
          </p:cNvPr>
          <p:cNvSpPr>
            <a:spLocks noGrp="1"/>
          </p:cNvSpPr>
          <p:nvPr>
            <p:ph type="title"/>
          </p:nvPr>
        </p:nvSpPr>
        <p:spPr>
          <a:xfrm>
            <a:off x="1515978" y="365125"/>
            <a:ext cx="9837822" cy="1325563"/>
          </a:xfrm>
        </p:spPr>
        <p:txBody>
          <a:bodyPr/>
          <a:lstStyle/>
          <a:p>
            <a:endParaRPr lang="en-US" dirty="0"/>
          </a:p>
        </p:txBody>
      </p:sp>
      <p:sp>
        <p:nvSpPr>
          <p:cNvPr id="3" name="Content Placeholder 2">
            <a:extLst>
              <a:ext uri="{FF2B5EF4-FFF2-40B4-BE49-F238E27FC236}">
                <a16:creationId xmlns:a16="http://schemas.microsoft.com/office/drawing/2014/main" id="{8502C5D2-CCDA-4AEF-82EB-483C00928992}"/>
              </a:ext>
            </a:extLst>
          </p:cNvPr>
          <p:cNvSpPr>
            <a:spLocks noGrp="1"/>
          </p:cNvSpPr>
          <p:nvPr>
            <p:ph idx="1"/>
          </p:nvPr>
        </p:nvSpPr>
        <p:spPr>
          <a:xfrm>
            <a:off x="1515978" y="1825625"/>
            <a:ext cx="9837821" cy="4351338"/>
          </a:xfrm>
        </p:spPr>
        <p:txBody>
          <a:bodyPr/>
          <a:lstStyle/>
          <a:p>
            <a:endParaRPr lang="en-US"/>
          </a:p>
        </p:txBody>
      </p:sp>
      <p:sp>
        <p:nvSpPr>
          <p:cNvPr id="4" name="Rectangle 3">
            <a:extLst>
              <a:ext uri="{FF2B5EF4-FFF2-40B4-BE49-F238E27FC236}">
                <a16:creationId xmlns:a16="http://schemas.microsoft.com/office/drawing/2014/main" id="{75DC8D98-0CEA-2A41-9C8B-3F21AC74DD43}"/>
              </a:ext>
            </a:extLst>
          </p:cNvPr>
          <p:cNvSpPr/>
          <p:nvPr/>
        </p:nvSpPr>
        <p:spPr>
          <a:xfrm>
            <a:off x="0" y="-317500"/>
            <a:ext cx="12192000" cy="6858000"/>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5" name="Shape 10">
            <a:extLst>
              <a:ext uri="{FF2B5EF4-FFF2-40B4-BE49-F238E27FC236}">
                <a16:creationId xmlns:a16="http://schemas.microsoft.com/office/drawing/2014/main" id="{700F205F-EFD5-4141-93C5-68307EC9D1D1}"/>
              </a:ext>
            </a:extLst>
          </p:cNvPr>
          <p:cNvSpPr/>
          <p:nvPr/>
        </p:nvSpPr>
        <p:spPr>
          <a:xfrm>
            <a:off x="1131570" y="2342204"/>
            <a:ext cx="79609" cy="1715446"/>
          </a:xfrm>
          <a:prstGeom prst="rect">
            <a:avLst/>
          </a:prstGeom>
          <a:solidFill>
            <a:schemeClr val="bg1"/>
          </a:solidFill>
          <a:ln>
            <a:noFill/>
          </a:ln>
        </p:spPr>
        <p:txBody>
          <a:bodyPr lIns="91425" tIns="91425" rIns="91425" bIns="91425" anchor="ctr" anchorCtr="0">
            <a:noAutofit/>
          </a:bodyPr>
          <a:lstStyle/>
          <a:p>
            <a:pPr lvl="0" rtl="0">
              <a:spcBef>
                <a:spcPts val="0"/>
              </a:spcBef>
              <a:buNone/>
            </a:pPr>
            <a:endParaRPr dirty="0">
              <a:solidFill>
                <a:schemeClr val="tx1">
                  <a:lumMod val="50000"/>
                  <a:lumOff val="50000"/>
                </a:schemeClr>
              </a:solidFill>
              <a:latin typeface="Verdana" panose="020B0604030504040204" pitchFamily="34" charset="0"/>
            </a:endParaRPr>
          </a:p>
        </p:txBody>
      </p:sp>
      <p:sp>
        <p:nvSpPr>
          <p:cNvPr id="6" name="TextBox 5">
            <a:extLst>
              <a:ext uri="{FF2B5EF4-FFF2-40B4-BE49-F238E27FC236}">
                <a16:creationId xmlns:a16="http://schemas.microsoft.com/office/drawing/2014/main" id="{2BC6E2BE-FE78-444D-91CA-F9CD4F3662C4}"/>
              </a:ext>
            </a:extLst>
          </p:cNvPr>
          <p:cNvSpPr txBox="1"/>
          <p:nvPr/>
        </p:nvSpPr>
        <p:spPr>
          <a:xfrm>
            <a:off x="1515978" y="2145639"/>
            <a:ext cx="8813913" cy="923330"/>
          </a:xfrm>
          <a:prstGeom prst="rect">
            <a:avLst/>
          </a:prstGeom>
          <a:noFill/>
        </p:spPr>
        <p:txBody>
          <a:bodyPr wrap="square" rtlCol="0">
            <a:spAutoFit/>
          </a:bodyPr>
          <a:lstStyle/>
          <a:p>
            <a:r>
              <a:rPr lang="en-US" sz="54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Our Mission…</a:t>
            </a:r>
          </a:p>
        </p:txBody>
      </p:sp>
      <p:sp>
        <p:nvSpPr>
          <p:cNvPr id="7" name="TextBox 6">
            <a:extLst>
              <a:ext uri="{FF2B5EF4-FFF2-40B4-BE49-F238E27FC236}">
                <a16:creationId xmlns:a16="http://schemas.microsoft.com/office/drawing/2014/main" id="{16CC0C11-205B-754C-AA93-0CBFAB3FADA5}"/>
              </a:ext>
            </a:extLst>
          </p:cNvPr>
          <p:cNvSpPr txBox="1"/>
          <p:nvPr/>
        </p:nvSpPr>
        <p:spPr>
          <a:xfrm>
            <a:off x="1546412" y="3110527"/>
            <a:ext cx="9502588" cy="1569660"/>
          </a:xfrm>
          <a:prstGeom prst="rect">
            <a:avLst/>
          </a:prstGeom>
          <a:noFill/>
        </p:spPr>
        <p:txBody>
          <a:bodyPr wrap="square" rtlCol="0">
            <a:spAutoFit/>
          </a:bodyPr>
          <a:lstStyle/>
          <a:p>
            <a:r>
              <a:rPr lang="en-US" sz="3200" dirty="0">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rPr>
              <a:t>is to create a holistic mental wellness platform of products, programs, and people.</a:t>
            </a:r>
          </a:p>
          <a:p>
            <a:endParaRPr lang="en-US" sz="3200" dirty="0">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67B6C6AD-A517-374F-8B9A-9FD3430D34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84854" y="6356350"/>
            <a:ext cx="4626864" cy="360450"/>
          </a:xfrm>
          <a:prstGeom prst="rect">
            <a:avLst/>
          </a:prstGeom>
        </p:spPr>
      </p:pic>
    </p:spTree>
    <p:extLst>
      <p:ext uri="{BB962C8B-B14F-4D97-AF65-F5344CB8AC3E}">
        <p14:creationId xmlns:p14="http://schemas.microsoft.com/office/powerpoint/2010/main" val="1692436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3D90-4BB9-44AB-8509-06D90B6D32D2}"/>
              </a:ext>
            </a:extLst>
          </p:cNvPr>
          <p:cNvSpPr>
            <a:spLocks noGrp="1"/>
          </p:cNvSpPr>
          <p:nvPr>
            <p:ph type="title"/>
          </p:nvPr>
        </p:nvSpPr>
        <p:spPr/>
        <p:txBody>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Why is FundaMentals Different?</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3F542257-3872-41F6-8428-FFA098A18D8A}"/>
              </a:ext>
            </a:extLst>
          </p:cNvPr>
          <p:cNvSpPr>
            <a:spLocks noGrp="1"/>
          </p:cNvSpPr>
          <p:nvPr>
            <p:ph type="body" sz="quarter" idx="11"/>
          </p:nvPr>
        </p:nvSpPr>
        <p:spPr>
          <a:xfrm>
            <a:off x="838200" y="2003425"/>
            <a:ext cx="10515600" cy="4289799"/>
          </a:xfrm>
        </p:spPr>
        <p:txBody>
          <a:bodyPr>
            <a:normAutofit fontScale="92500" lnSpcReduction="20000"/>
          </a:bodyPr>
          <a:lstStyle/>
          <a:p>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World’s 1</a:t>
            </a:r>
            <a:r>
              <a:rPr lang="en-US" sz="1900" b="1" baseline="30000" dirty="0">
                <a:solidFill>
                  <a:srgbClr val="68478D"/>
                </a:solidFill>
                <a:latin typeface="Verdana" panose="020B0604030504040204" pitchFamily="34" charset="0"/>
                <a:ea typeface="Verdana" panose="020B0604030504040204" pitchFamily="34" charset="0"/>
                <a:cs typeface="Verdana" panose="020B0604030504040204" pitchFamily="34" charset="0"/>
              </a:rPr>
              <a:t>st</a:t>
            </a:r>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 comprehensive/holistic GBX system</a:t>
            </a:r>
          </a:p>
          <a:p>
            <a:pPr lvl="1"/>
            <a:r>
              <a:rPr lang="en-US" sz="1900" dirty="0">
                <a:latin typeface="Verdana" panose="020B0604030504040204" pitchFamily="34" charset="0"/>
                <a:ea typeface="Verdana" panose="020B0604030504040204" pitchFamily="34" charset="0"/>
                <a:cs typeface="Verdana" panose="020B0604030504040204" pitchFamily="34" charset="0"/>
              </a:rPr>
              <a:t>Addresses each level of GBX balance</a:t>
            </a:r>
          </a:p>
          <a:p>
            <a:pPr lvl="1"/>
            <a:r>
              <a:rPr lang="en-US" sz="1900" dirty="0">
                <a:latin typeface="Verdana" panose="020B0604030504040204" pitchFamily="34" charset="0"/>
                <a:ea typeface="Verdana" panose="020B0604030504040204" pitchFamily="34" charset="0"/>
                <a:cs typeface="Verdana" panose="020B0604030504040204" pitchFamily="34" charset="0"/>
              </a:rPr>
              <a:t>Microbiome modulation</a:t>
            </a:r>
          </a:p>
          <a:p>
            <a:pPr lvl="1"/>
            <a:r>
              <a:rPr lang="en-US" sz="1900" dirty="0">
                <a:latin typeface="Verdana" panose="020B0604030504040204" pitchFamily="34" charset="0"/>
                <a:ea typeface="Verdana" panose="020B0604030504040204" pitchFamily="34" charset="0"/>
                <a:cs typeface="Verdana" panose="020B0604030504040204" pitchFamily="34" charset="0"/>
              </a:rPr>
              <a:t>Gut integrity</a:t>
            </a:r>
          </a:p>
          <a:p>
            <a:pPr lvl="1"/>
            <a:r>
              <a:rPr lang="en-US" sz="1900" dirty="0">
                <a:latin typeface="Verdana" panose="020B0604030504040204" pitchFamily="34" charset="0"/>
                <a:ea typeface="Verdana" panose="020B0604030504040204" pitchFamily="34" charset="0"/>
                <a:cs typeface="Verdana" panose="020B0604030504040204" pitchFamily="34" charset="0"/>
              </a:rPr>
              <a:t>Immune priming</a:t>
            </a:r>
          </a:p>
          <a:p>
            <a:pPr lvl="1"/>
            <a:r>
              <a:rPr lang="en-US" sz="1900" dirty="0">
                <a:latin typeface="Verdana" panose="020B0604030504040204" pitchFamily="34" charset="0"/>
                <a:ea typeface="Verdana" panose="020B0604030504040204" pitchFamily="34" charset="0"/>
                <a:cs typeface="Verdana" panose="020B0604030504040204" pitchFamily="34" charset="0"/>
              </a:rPr>
              <a:t>Inflammatory balance</a:t>
            </a:r>
          </a:p>
          <a:p>
            <a:pPr lvl="1"/>
            <a:r>
              <a:rPr lang="en-US" sz="1900" dirty="0">
                <a:latin typeface="Verdana" panose="020B0604030504040204" pitchFamily="34" charset="0"/>
                <a:ea typeface="Verdana" panose="020B0604030504040204" pitchFamily="34" charset="0"/>
                <a:cs typeface="Verdana" panose="020B0604030504040204" pitchFamily="34" charset="0"/>
              </a:rPr>
              <a:t>Neurotransmitter signaling</a:t>
            </a:r>
          </a:p>
          <a:p>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Specific probiotic strains for depression/anxiety/stress</a:t>
            </a:r>
          </a:p>
          <a:p>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Specific prebiotics fibers for stress/resilience</a:t>
            </a:r>
          </a:p>
          <a:p>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Patent-pending phytonutrients for GBX support </a:t>
            </a:r>
          </a:p>
          <a:p>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Scientifically-supported formula</a:t>
            </a:r>
          </a:p>
          <a:p>
            <a:pPr lvl="1"/>
            <a:r>
              <a:rPr lang="en-US" sz="1900" dirty="0">
                <a:latin typeface="Verdana" panose="020B0604030504040204" pitchFamily="34" charset="0"/>
                <a:ea typeface="Verdana" panose="020B0604030504040204" pitchFamily="34" charset="0"/>
                <a:cs typeface="Verdana" panose="020B0604030504040204" pitchFamily="34" charset="0"/>
              </a:rPr>
              <a:t>7 peer-reviewed scientific presentations and publications*</a:t>
            </a:r>
          </a:p>
          <a:p>
            <a:pPr marL="457200" lvl="1" indent="0">
              <a:buNone/>
            </a:pPr>
            <a:r>
              <a:rPr lang="en-US" sz="1200" dirty="0">
                <a:latin typeface="Verdana" panose="020B0604030504040204" pitchFamily="34" charset="0"/>
                <a:ea typeface="Verdana" panose="020B0604030504040204" pitchFamily="34" charset="0"/>
                <a:cs typeface="Verdana" panose="020B0604030504040204" pitchFamily="34" charset="0"/>
              </a:rPr>
              <a:t>*Effect of Coordinated Probiotic/Prebiotic/</a:t>
            </a:r>
            <a:r>
              <a:rPr lang="en-US" sz="1200" dirty="0" err="1">
                <a:latin typeface="Verdana" panose="020B0604030504040204" pitchFamily="34" charset="0"/>
                <a:ea typeface="Verdana" panose="020B0604030504040204" pitchFamily="34" charset="0"/>
                <a:cs typeface="Verdana" panose="020B0604030504040204" pitchFamily="34" charset="0"/>
              </a:rPr>
              <a:t>Phytobiotic</a:t>
            </a:r>
            <a:r>
              <a:rPr lang="en-US" sz="1200" dirty="0">
                <a:latin typeface="Verdana" panose="020B0604030504040204" pitchFamily="34" charset="0"/>
                <a:ea typeface="Verdana" panose="020B0604030504040204" pitchFamily="34" charset="0"/>
                <a:cs typeface="Verdana" panose="020B0604030504040204" pitchFamily="34" charset="0"/>
              </a:rPr>
              <a:t> Supplementation on Microbiome Balance and Psychological Mood State in Healthy Stressed Adults</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Functional Foods in Health &amp; Disease Journal</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FFHD: Online ISSN:2160-3855</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Vol 9, No 4 (2019)</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hlinkClick r:id="rId2" tooltip="https://www.ffhdj.com/index.php/ffhd/article/view/599/"/>
              </a:rPr>
              <a:t>https://www.ffhdj.com/index.php/ffhd/article/view/599/</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32355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 up of a bottle&#10;&#10;Description automatically generated">
            <a:extLst>
              <a:ext uri="{FF2B5EF4-FFF2-40B4-BE49-F238E27FC236}">
                <a16:creationId xmlns:a16="http://schemas.microsoft.com/office/drawing/2014/main" id="{0F681AA8-6B0D-074F-950A-3F044945D947}"/>
              </a:ext>
            </a:extLst>
          </p:cNvPr>
          <p:cNvPicPr>
            <a:picLocks noChangeAspect="1"/>
          </p:cNvPicPr>
          <p:nvPr/>
        </p:nvPicPr>
        <p:blipFill>
          <a:blip r:embed="rId3"/>
          <a:stretch>
            <a:fillRect/>
          </a:stretch>
        </p:blipFill>
        <p:spPr>
          <a:xfrm>
            <a:off x="7796238" y="1905938"/>
            <a:ext cx="2961774" cy="2961774"/>
          </a:xfrm>
          <a:prstGeom prst="rect">
            <a:avLst/>
          </a:prstGeom>
        </p:spPr>
      </p:pic>
      <p:sp>
        <p:nvSpPr>
          <p:cNvPr id="18" name="Rectangle 17">
            <a:extLst>
              <a:ext uri="{FF2B5EF4-FFF2-40B4-BE49-F238E27FC236}">
                <a16:creationId xmlns:a16="http://schemas.microsoft.com/office/drawing/2014/main" id="{B5E9DB3A-6864-4161-811A-8D9A1288529E}"/>
              </a:ext>
            </a:extLst>
          </p:cNvPr>
          <p:cNvSpPr/>
          <p:nvPr/>
        </p:nvSpPr>
        <p:spPr>
          <a:xfrm>
            <a:off x="865619" y="2861051"/>
            <a:ext cx="5002107" cy="3046988"/>
          </a:xfrm>
          <a:prstGeom prst="rect">
            <a:avLst/>
          </a:prstGeom>
        </p:spPr>
        <p:txBody>
          <a:bodyPr wrap="square">
            <a:spAutoFit/>
          </a:bodyPr>
          <a:lstStyle/>
          <a:p>
            <a:pPr algn="ct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The first product of its kind to support mental wellness through the heart-brain axis, </a:t>
            </a:r>
            <a:r>
              <a:rPr lang="en-US" sz="2400" dirty="0" err="1">
                <a:solidFill>
                  <a:srgbClr val="3F2A56"/>
                </a:solidFill>
                <a:latin typeface="Verdana" panose="020B0604030504040204" pitchFamily="34" charset="0"/>
                <a:ea typeface="Verdana" panose="020B0604030504040204" pitchFamily="34" charset="0"/>
                <a:cs typeface="Verdana" panose="020B0604030504040204" pitchFamily="34" charset="0"/>
              </a:rPr>
              <a:t>MentaHeart</a:t>
            </a: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 features key ingredients backed by multiple clinical studies shown to help optimize the heart, the body’s third brain.*</a:t>
            </a:r>
            <a:endParaRPr lang="en-US" sz="3200"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pic>
        <p:nvPicPr>
          <p:cNvPr id="26"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8412" y="436566"/>
            <a:ext cx="1701032" cy="1596353"/>
          </a:xfrm>
          <a:prstGeom prst="rect">
            <a:avLst/>
          </a:prstGeom>
        </p:spPr>
      </p:pic>
      <p:pic>
        <p:nvPicPr>
          <p:cNvPr id="27"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70013" y="446498"/>
            <a:ext cx="1690449" cy="1586421"/>
          </a:xfrm>
          <a:prstGeom prst="rect">
            <a:avLst/>
          </a:prstGeom>
        </p:spPr>
      </p:pic>
      <p:pic>
        <p:nvPicPr>
          <p:cNvPr id="28"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47956" y="446567"/>
            <a:ext cx="1701033" cy="1596354"/>
          </a:xfrm>
          <a:prstGeom prst="rect">
            <a:avLst/>
          </a:prstGeom>
        </p:spPr>
      </p:pic>
      <p:sp>
        <p:nvSpPr>
          <p:cNvPr id="15" name="TextBox 14">
            <a:extLst>
              <a:ext uri="{FF2B5EF4-FFF2-40B4-BE49-F238E27FC236}">
                <a16:creationId xmlns:a16="http://schemas.microsoft.com/office/drawing/2014/main" id="{C3B3D185-97F2-4AFB-8944-4B9521F83C85}"/>
              </a:ext>
            </a:extLst>
          </p:cNvPr>
          <p:cNvSpPr txBox="1"/>
          <p:nvPr/>
        </p:nvSpPr>
        <p:spPr>
          <a:xfrm>
            <a:off x="6293898" y="777267"/>
            <a:ext cx="1888621" cy="830997"/>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SUPPORTS </a:t>
            </a:r>
            <a:b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THE HEART-BRAIN AXIS*</a:t>
            </a:r>
          </a:p>
        </p:txBody>
      </p:sp>
      <p:sp>
        <p:nvSpPr>
          <p:cNvPr id="16" name="TextBox 15">
            <a:extLst>
              <a:ext uri="{FF2B5EF4-FFF2-40B4-BE49-F238E27FC236}">
                <a16:creationId xmlns:a16="http://schemas.microsoft.com/office/drawing/2014/main" id="{460821E7-8011-4AB8-A882-20DE209F6796}"/>
              </a:ext>
            </a:extLst>
          </p:cNvPr>
          <p:cNvSpPr txBox="1"/>
          <p:nvPr/>
        </p:nvSpPr>
        <p:spPr>
          <a:xfrm>
            <a:off x="8260455" y="649886"/>
            <a:ext cx="1709563" cy="1015663"/>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PROMOTES CARDIOVAS-CULAR EFFICIENCY*</a:t>
            </a:r>
          </a:p>
        </p:txBody>
      </p:sp>
      <p:sp>
        <p:nvSpPr>
          <p:cNvPr id="17" name="TextBox 16">
            <a:extLst>
              <a:ext uri="{FF2B5EF4-FFF2-40B4-BE49-F238E27FC236}">
                <a16:creationId xmlns:a16="http://schemas.microsoft.com/office/drawing/2014/main" id="{6EAC0F3F-B386-4FAF-AE3B-6CACF198574D}"/>
              </a:ext>
            </a:extLst>
          </p:cNvPr>
          <p:cNvSpPr txBox="1"/>
          <p:nvPr/>
        </p:nvSpPr>
        <p:spPr>
          <a:xfrm>
            <a:off x="9933688" y="736912"/>
            <a:ext cx="1871872" cy="969496"/>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SUPPORTS ALREADY NORMAL </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CHOLESTEROL*</a:t>
            </a:r>
            <a:endPar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Rectangle: Rounded Corners 21">
            <a:extLst>
              <a:ext uri="{FF2B5EF4-FFF2-40B4-BE49-F238E27FC236}">
                <a16:creationId xmlns:a16="http://schemas.microsoft.com/office/drawing/2014/main" id="{6ECEC590-7A56-4158-9AA1-20C32C9AB510}"/>
              </a:ext>
            </a:extLst>
          </p:cNvPr>
          <p:cNvSpPr/>
          <p:nvPr/>
        </p:nvSpPr>
        <p:spPr>
          <a:xfrm>
            <a:off x="7337751" y="4812287"/>
            <a:ext cx="3549715"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24" name="TextBox 23">
            <a:extLst>
              <a:ext uri="{FF2B5EF4-FFF2-40B4-BE49-F238E27FC236}">
                <a16:creationId xmlns:a16="http://schemas.microsoft.com/office/drawing/2014/main" id="{4ACDCDC2-BCF9-4BB7-ADD6-FDC5FEF3558D}"/>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5" name="TextBox 24">
            <a:extLst>
              <a:ext uri="{FF2B5EF4-FFF2-40B4-BE49-F238E27FC236}">
                <a16:creationId xmlns:a16="http://schemas.microsoft.com/office/drawing/2014/main" id="{EA37635F-3B50-477A-8886-2BD2D3C995E8}"/>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S024</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$104.00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$77.95 / 68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$69.95 / 61 PV</a:t>
            </a:r>
          </a:p>
        </p:txBody>
      </p:sp>
      <p:sp>
        <p:nvSpPr>
          <p:cNvPr id="35" name="TextBox 34">
            <a:extLst>
              <a:ext uri="{FF2B5EF4-FFF2-40B4-BE49-F238E27FC236}">
                <a16:creationId xmlns:a16="http://schemas.microsoft.com/office/drawing/2014/main" id="{8B82A8A8-631A-4356-882B-2AA948D842C8}"/>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3" name="Picture 2">
            <a:extLst>
              <a:ext uri="{FF2B5EF4-FFF2-40B4-BE49-F238E27FC236}">
                <a16:creationId xmlns:a16="http://schemas.microsoft.com/office/drawing/2014/main" id="{816A8916-E848-4743-9A3B-85F0541F18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0112" y="219378"/>
            <a:ext cx="3373120" cy="1686560"/>
          </a:xfrm>
          <a:prstGeom prst="rect">
            <a:avLst/>
          </a:prstGeom>
        </p:spPr>
      </p:pic>
      <p:sp>
        <p:nvSpPr>
          <p:cNvPr id="4" name="TextBox 3">
            <a:extLst>
              <a:ext uri="{FF2B5EF4-FFF2-40B4-BE49-F238E27FC236}">
                <a16:creationId xmlns:a16="http://schemas.microsoft.com/office/drawing/2014/main" id="{C874E225-0DF3-C34C-AB6C-6E254A8DAF43}"/>
              </a:ext>
            </a:extLst>
          </p:cNvPr>
          <p:cNvSpPr txBox="1"/>
          <p:nvPr/>
        </p:nvSpPr>
        <p:spPr>
          <a:xfrm>
            <a:off x="1388496" y="1734836"/>
            <a:ext cx="3944841" cy="830997"/>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ea typeface="Verdana" panose="020B0604030504040204" pitchFamily="34" charset="0"/>
                <a:cs typeface="Verdana" panose="020B0604030504040204" pitchFamily="34" charset="0"/>
              </a:rPr>
              <a:t>advanced heart-brain axis nutrition*</a:t>
            </a:r>
          </a:p>
        </p:txBody>
      </p:sp>
    </p:spTree>
    <p:extLst>
      <p:ext uri="{BB962C8B-B14F-4D97-AF65-F5344CB8AC3E}">
        <p14:creationId xmlns:p14="http://schemas.microsoft.com/office/powerpoint/2010/main" val="234455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evice&#10;&#10;Description automatically generated">
            <a:extLst>
              <a:ext uri="{FF2B5EF4-FFF2-40B4-BE49-F238E27FC236}">
                <a16:creationId xmlns:a16="http://schemas.microsoft.com/office/drawing/2014/main" id="{A4678306-25E2-8B45-9DD3-4383EEE1BC8C}"/>
              </a:ext>
            </a:extLst>
          </p:cNvPr>
          <p:cNvPicPr>
            <a:picLocks noChangeAspect="1"/>
          </p:cNvPicPr>
          <p:nvPr/>
        </p:nvPicPr>
        <p:blipFill>
          <a:blip r:embed="rId2"/>
          <a:stretch>
            <a:fillRect/>
          </a:stretch>
        </p:blipFill>
        <p:spPr>
          <a:xfrm>
            <a:off x="2366010" y="942340"/>
            <a:ext cx="7459980" cy="4973320"/>
          </a:xfrm>
          <a:prstGeom prst="rect">
            <a:avLst/>
          </a:prstGeom>
        </p:spPr>
      </p:pic>
      <p:sp>
        <p:nvSpPr>
          <p:cNvPr id="2" name="TextBox 1">
            <a:extLst>
              <a:ext uri="{FF2B5EF4-FFF2-40B4-BE49-F238E27FC236}">
                <a16:creationId xmlns:a16="http://schemas.microsoft.com/office/drawing/2014/main" id="{769BCD07-E6CC-BE44-AA5B-ED73D0157358}"/>
              </a:ext>
            </a:extLst>
          </p:cNvPr>
          <p:cNvSpPr txBox="1"/>
          <p:nvPr/>
        </p:nvSpPr>
        <p:spPr>
          <a:xfrm>
            <a:off x="3117460" y="6083300"/>
            <a:ext cx="5957080" cy="646331"/>
          </a:xfrm>
          <a:prstGeom prst="rect">
            <a:avLst/>
          </a:prstGeom>
          <a:noFill/>
        </p:spPr>
        <p:txBody>
          <a:bodyPr wrap="none" rtlCol="0">
            <a:spAutoFit/>
          </a:bodyPr>
          <a:lstStyle/>
          <a:p>
            <a:r>
              <a:rPr lang="en-US" dirty="0"/>
              <a:t>Depressed patients = higher risk for heart attack</a:t>
            </a:r>
          </a:p>
          <a:p>
            <a:r>
              <a:rPr lang="en-US" dirty="0"/>
              <a:t>Heart attack patients = higher risk for depression</a:t>
            </a:r>
          </a:p>
        </p:txBody>
      </p:sp>
    </p:spTree>
    <p:extLst>
      <p:ext uri="{BB962C8B-B14F-4D97-AF65-F5344CB8AC3E}">
        <p14:creationId xmlns:p14="http://schemas.microsoft.com/office/powerpoint/2010/main" val="185439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4917DC-4850-D34B-A323-AAF6851099E5}"/>
              </a:ext>
            </a:extLst>
          </p:cNvPr>
          <p:cNvPicPr>
            <a:picLocks noChangeAspect="1"/>
          </p:cNvPicPr>
          <p:nvPr/>
        </p:nvPicPr>
        <p:blipFill rotWithShape="1">
          <a:blip r:embed="rId2"/>
          <a:srcRect r="75724"/>
          <a:stretch/>
        </p:blipFill>
        <p:spPr>
          <a:xfrm>
            <a:off x="4076032" y="1388978"/>
            <a:ext cx="3118853" cy="3320193"/>
          </a:xfrm>
          <a:prstGeom prst="rect">
            <a:avLst/>
          </a:prstGeom>
        </p:spPr>
      </p:pic>
      <p:sp>
        <p:nvSpPr>
          <p:cNvPr id="5" name="TextBox 4">
            <a:extLst>
              <a:ext uri="{FF2B5EF4-FFF2-40B4-BE49-F238E27FC236}">
                <a16:creationId xmlns:a16="http://schemas.microsoft.com/office/drawing/2014/main" id="{15A078C2-3192-A843-8F09-A48F5F06F8E4}"/>
              </a:ext>
            </a:extLst>
          </p:cNvPr>
          <p:cNvSpPr txBox="1"/>
          <p:nvPr/>
        </p:nvSpPr>
        <p:spPr>
          <a:xfrm>
            <a:off x="8337884" y="1034716"/>
            <a:ext cx="1484702" cy="369332"/>
          </a:xfrm>
          <a:prstGeom prst="rect">
            <a:avLst/>
          </a:prstGeom>
          <a:noFill/>
        </p:spPr>
        <p:txBody>
          <a:bodyPr wrap="none" rtlCol="0">
            <a:spAutoFit/>
          </a:bodyPr>
          <a:lstStyle/>
          <a:p>
            <a:r>
              <a:rPr lang="en-US" dirty="0"/>
              <a:t>Cholesterol</a:t>
            </a:r>
          </a:p>
        </p:txBody>
      </p:sp>
      <p:sp>
        <p:nvSpPr>
          <p:cNvPr id="6" name="TextBox 5">
            <a:extLst>
              <a:ext uri="{FF2B5EF4-FFF2-40B4-BE49-F238E27FC236}">
                <a16:creationId xmlns:a16="http://schemas.microsoft.com/office/drawing/2014/main" id="{77838141-5B18-8C48-8313-98585A1CA723}"/>
              </a:ext>
            </a:extLst>
          </p:cNvPr>
          <p:cNvSpPr txBox="1"/>
          <p:nvPr/>
        </p:nvSpPr>
        <p:spPr>
          <a:xfrm>
            <a:off x="8083007" y="2683042"/>
            <a:ext cx="1739579" cy="369332"/>
          </a:xfrm>
          <a:prstGeom prst="rect">
            <a:avLst/>
          </a:prstGeom>
          <a:noFill/>
        </p:spPr>
        <p:txBody>
          <a:bodyPr wrap="none" rtlCol="0">
            <a:spAutoFit/>
          </a:bodyPr>
          <a:lstStyle/>
          <a:p>
            <a:r>
              <a:rPr lang="en-US" dirty="0"/>
              <a:t>Inflammation</a:t>
            </a:r>
          </a:p>
        </p:txBody>
      </p:sp>
      <p:sp>
        <p:nvSpPr>
          <p:cNvPr id="7" name="TextBox 6">
            <a:extLst>
              <a:ext uri="{FF2B5EF4-FFF2-40B4-BE49-F238E27FC236}">
                <a16:creationId xmlns:a16="http://schemas.microsoft.com/office/drawing/2014/main" id="{55941260-2E6C-CD47-9100-9846EC9A8925}"/>
              </a:ext>
            </a:extLst>
          </p:cNvPr>
          <p:cNvSpPr txBox="1"/>
          <p:nvPr/>
        </p:nvSpPr>
        <p:spPr>
          <a:xfrm>
            <a:off x="8590547" y="4174958"/>
            <a:ext cx="3112070" cy="369332"/>
          </a:xfrm>
          <a:prstGeom prst="rect">
            <a:avLst/>
          </a:prstGeom>
          <a:noFill/>
        </p:spPr>
        <p:txBody>
          <a:bodyPr wrap="none" rtlCol="0">
            <a:spAutoFit/>
          </a:bodyPr>
          <a:lstStyle/>
          <a:p>
            <a:r>
              <a:rPr lang="en-US" dirty="0"/>
              <a:t>Oxidation (Free Radicals)</a:t>
            </a:r>
          </a:p>
        </p:txBody>
      </p:sp>
      <p:sp>
        <p:nvSpPr>
          <p:cNvPr id="8" name="TextBox 7">
            <a:extLst>
              <a:ext uri="{FF2B5EF4-FFF2-40B4-BE49-F238E27FC236}">
                <a16:creationId xmlns:a16="http://schemas.microsoft.com/office/drawing/2014/main" id="{7CFE0450-44DF-1B44-9284-2534DACE1F79}"/>
              </a:ext>
            </a:extLst>
          </p:cNvPr>
          <p:cNvSpPr txBox="1"/>
          <p:nvPr/>
        </p:nvSpPr>
        <p:spPr>
          <a:xfrm>
            <a:off x="4319337" y="5148885"/>
            <a:ext cx="1438214" cy="369332"/>
          </a:xfrm>
          <a:prstGeom prst="rect">
            <a:avLst/>
          </a:prstGeom>
          <a:noFill/>
        </p:spPr>
        <p:txBody>
          <a:bodyPr wrap="none" rtlCol="0">
            <a:spAutoFit/>
          </a:bodyPr>
          <a:lstStyle/>
          <a:p>
            <a:r>
              <a:rPr lang="en-US" dirty="0"/>
              <a:t>Blood Flow</a:t>
            </a:r>
          </a:p>
        </p:txBody>
      </p:sp>
      <p:sp>
        <p:nvSpPr>
          <p:cNvPr id="9" name="TextBox 8">
            <a:extLst>
              <a:ext uri="{FF2B5EF4-FFF2-40B4-BE49-F238E27FC236}">
                <a16:creationId xmlns:a16="http://schemas.microsoft.com/office/drawing/2014/main" id="{DFCC1081-B07E-0A44-AF6C-3161F93F9568}"/>
              </a:ext>
            </a:extLst>
          </p:cNvPr>
          <p:cNvSpPr txBox="1"/>
          <p:nvPr/>
        </p:nvSpPr>
        <p:spPr>
          <a:xfrm>
            <a:off x="6681050" y="4964219"/>
            <a:ext cx="1909497" cy="369332"/>
          </a:xfrm>
          <a:prstGeom prst="rect">
            <a:avLst/>
          </a:prstGeom>
          <a:noFill/>
        </p:spPr>
        <p:txBody>
          <a:bodyPr wrap="none" rtlCol="0">
            <a:spAutoFit/>
          </a:bodyPr>
          <a:lstStyle/>
          <a:p>
            <a:r>
              <a:rPr lang="en-US" dirty="0"/>
              <a:t>Blood Pressure</a:t>
            </a:r>
          </a:p>
        </p:txBody>
      </p:sp>
      <p:sp>
        <p:nvSpPr>
          <p:cNvPr id="10" name="TextBox 9">
            <a:extLst>
              <a:ext uri="{FF2B5EF4-FFF2-40B4-BE49-F238E27FC236}">
                <a16:creationId xmlns:a16="http://schemas.microsoft.com/office/drawing/2014/main" id="{B517A13D-1E90-3B4B-A978-A4E2459DF712}"/>
              </a:ext>
            </a:extLst>
          </p:cNvPr>
          <p:cNvSpPr txBox="1"/>
          <p:nvPr/>
        </p:nvSpPr>
        <p:spPr>
          <a:xfrm>
            <a:off x="2124822" y="4186990"/>
            <a:ext cx="1930337" cy="369332"/>
          </a:xfrm>
          <a:prstGeom prst="rect">
            <a:avLst/>
          </a:prstGeom>
          <a:noFill/>
        </p:spPr>
        <p:txBody>
          <a:bodyPr wrap="none" rtlCol="0">
            <a:spAutoFit/>
          </a:bodyPr>
          <a:lstStyle/>
          <a:p>
            <a:r>
              <a:rPr lang="en-US" dirty="0"/>
              <a:t>Cardiac Output</a:t>
            </a:r>
          </a:p>
        </p:txBody>
      </p:sp>
      <p:sp>
        <p:nvSpPr>
          <p:cNvPr id="11" name="TextBox 10">
            <a:extLst>
              <a:ext uri="{FF2B5EF4-FFF2-40B4-BE49-F238E27FC236}">
                <a16:creationId xmlns:a16="http://schemas.microsoft.com/office/drawing/2014/main" id="{EFB4B880-69CB-844F-8A12-56DB99345CC0}"/>
              </a:ext>
            </a:extLst>
          </p:cNvPr>
          <p:cNvSpPr txBox="1"/>
          <p:nvPr/>
        </p:nvSpPr>
        <p:spPr>
          <a:xfrm>
            <a:off x="1082842" y="2795519"/>
            <a:ext cx="2228495" cy="369332"/>
          </a:xfrm>
          <a:prstGeom prst="rect">
            <a:avLst/>
          </a:prstGeom>
          <a:noFill/>
        </p:spPr>
        <p:txBody>
          <a:bodyPr wrap="none" rtlCol="0">
            <a:spAutoFit/>
          </a:bodyPr>
          <a:lstStyle/>
          <a:p>
            <a:r>
              <a:rPr lang="en-US"/>
              <a:t>Cardiac Efficiency</a:t>
            </a:r>
          </a:p>
        </p:txBody>
      </p:sp>
      <p:sp>
        <p:nvSpPr>
          <p:cNvPr id="12" name="TextBox 11">
            <a:extLst>
              <a:ext uri="{FF2B5EF4-FFF2-40B4-BE49-F238E27FC236}">
                <a16:creationId xmlns:a16="http://schemas.microsoft.com/office/drawing/2014/main" id="{A0C30575-86B4-854E-AEB2-D7A045EBF4FB}"/>
              </a:ext>
            </a:extLst>
          </p:cNvPr>
          <p:cNvSpPr txBox="1"/>
          <p:nvPr/>
        </p:nvSpPr>
        <p:spPr>
          <a:xfrm>
            <a:off x="1933085" y="1034716"/>
            <a:ext cx="2032288" cy="369332"/>
          </a:xfrm>
          <a:prstGeom prst="rect">
            <a:avLst/>
          </a:prstGeom>
          <a:noFill/>
        </p:spPr>
        <p:txBody>
          <a:bodyPr wrap="none" rtlCol="0">
            <a:spAutoFit/>
          </a:bodyPr>
          <a:lstStyle/>
          <a:p>
            <a:r>
              <a:rPr lang="en-US" dirty="0"/>
              <a:t>Cardiac Rhythm</a:t>
            </a:r>
          </a:p>
        </p:txBody>
      </p:sp>
      <p:sp>
        <p:nvSpPr>
          <p:cNvPr id="13" name="TextBox 12">
            <a:extLst>
              <a:ext uri="{FF2B5EF4-FFF2-40B4-BE49-F238E27FC236}">
                <a16:creationId xmlns:a16="http://schemas.microsoft.com/office/drawing/2014/main" id="{63B04C8D-6F20-3C40-8479-D9B36FC7ACB9}"/>
              </a:ext>
            </a:extLst>
          </p:cNvPr>
          <p:cNvSpPr txBox="1"/>
          <p:nvPr/>
        </p:nvSpPr>
        <p:spPr>
          <a:xfrm>
            <a:off x="3137393" y="579932"/>
            <a:ext cx="3162404" cy="369332"/>
          </a:xfrm>
          <a:prstGeom prst="rect">
            <a:avLst/>
          </a:prstGeom>
          <a:noFill/>
        </p:spPr>
        <p:txBody>
          <a:bodyPr wrap="none" rtlCol="0">
            <a:spAutoFit/>
          </a:bodyPr>
          <a:lstStyle/>
          <a:p>
            <a:r>
              <a:rPr lang="en-US" dirty="0"/>
              <a:t>Cardio-Electro-Physiology</a:t>
            </a:r>
          </a:p>
        </p:txBody>
      </p:sp>
      <p:pic>
        <p:nvPicPr>
          <p:cNvPr id="23" name="Picture 22" descr="A picture containing sky, outdoor, fence, building&#10;&#10;Description automatically generated">
            <a:extLst>
              <a:ext uri="{FF2B5EF4-FFF2-40B4-BE49-F238E27FC236}">
                <a16:creationId xmlns:a16="http://schemas.microsoft.com/office/drawing/2014/main" id="{FB166B42-E72D-C647-878A-BD6CE09D4EF2}"/>
              </a:ext>
            </a:extLst>
          </p:cNvPr>
          <p:cNvPicPr>
            <a:picLocks noChangeAspect="1"/>
          </p:cNvPicPr>
          <p:nvPr/>
        </p:nvPicPr>
        <p:blipFill>
          <a:blip r:embed="rId3"/>
          <a:stretch>
            <a:fillRect/>
          </a:stretch>
        </p:blipFill>
        <p:spPr>
          <a:xfrm>
            <a:off x="143042" y="1404048"/>
            <a:ext cx="2226954" cy="1278994"/>
          </a:xfrm>
          <a:prstGeom prst="rect">
            <a:avLst/>
          </a:prstGeom>
        </p:spPr>
      </p:pic>
      <p:sp>
        <p:nvSpPr>
          <p:cNvPr id="24" name="TextBox 23">
            <a:extLst>
              <a:ext uri="{FF2B5EF4-FFF2-40B4-BE49-F238E27FC236}">
                <a16:creationId xmlns:a16="http://schemas.microsoft.com/office/drawing/2014/main" id="{AAA08CF4-C8B2-3D46-9590-AC504F7A9313}"/>
              </a:ext>
            </a:extLst>
          </p:cNvPr>
          <p:cNvSpPr txBox="1"/>
          <p:nvPr/>
        </p:nvSpPr>
        <p:spPr>
          <a:xfrm>
            <a:off x="3984702" y="126847"/>
            <a:ext cx="5292090" cy="369332"/>
          </a:xfrm>
          <a:prstGeom prst="rect">
            <a:avLst/>
          </a:prstGeom>
          <a:noFill/>
        </p:spPr>
        <p:txBody>
          <a:bodyPr wrap="none" rtlCol="0">
            <a:spAutoFit/>
          </a:bodyPr>
          <a:lstStyle/>
          <a:p>
            <a:r>
              <a:rPr lang="en-US" dirty="0"/>
              <a:t>BDNF = Brain-Derived </a:t>
            </a:r>
            <a:r>
              <a:rPr lang="en-US" dirty="0" err="1"/>
              <a:t>Neuroptrophic</a:t>
            </a:r>
            <a:r>
              <a:rPr lang="en-US" dirty="0"/>
              <a:t> Factor</a:t>
            </a:r>
          </a:p>
        </p:txBody>
      </p:sp>
      <p:pic>
        <p:nvPicPr>
          <p:cNvPr id="16" name="Picture 15">
            <a:extLst>
              <a:ext uri="{FF2B5EF4-FFF2-40B4-BE49-F238E27FC236}">
                <a16:creationId xmlns:a16="http://schemas.microsoft.com/office/drawing/2014/main" id="{82EE5820-6123-DE42-9156-2E783B1DEEDC}"/>
              </a:ext>
            </a:extLst>
          </p:cNvPr>
          <p:cNvPicPr>
            <a:picLocks noChangeAspect="1"/>
          </p:cNvPicPr>
          <p:nvPr/>
        </p:nvPicPr>
        <p:blipFill>
          <a:blip r:embed="rId4"/>
          <a:stretch>
            <a:fillRect/>
          </a:stretch>
        </p:blipFill>
        <p:spPr>
          <a:xfrm>
            <a:off x="1018685" y="4748829"/>
            <a:ext cx="1828800" cy="1828800"/>
          </a:xfrm>
          <a:prstGeom prst="rect">
            <a:avLst/>
          </a:prstGeom>
        </p:spPr>
      </p:pic>
      <p:pic>
        <p:nvPicPr>
          <p:cNvPr id="20" name="Picture 19" descr="A bowl of fruit on a plate&#10;&#10;Description automatically generated">
            <a:extLst>
              <a:ext uri="{FF2B5EF4-FFF2-40B4-BE49-F238E27FC236}">
                <a16:creationId xmlns:a16="http://schemas.microsoft.com/office/drawing/2014/main" id="{E512E7D1-DB85-A049-AA23-8A35F26978DC}"/>
              </a:ext>
            </a:extLst>
          </p:cNvPr>
          <p:cNvPicPr>
            <a:picLocks noChangeAspect="1"/>
          </p:cNvPicPr>
          <p:nvPr/>
        </p:nvPicPr>
        <p:blipFill>
          <a:blip r:embed="rId5"/>
          <a:stretch>
            <a:fillRect/>
          </a:stretch>
        </p:blipFill>
        <p:spPr>
          <a:xfrm>
            <a:off x="9889372" y="257189"/>
            <a:ext cx="1828800" cy="1828800"/>
          </a:xfrm>
          <a:prstGeom prst="rect">
            <a:avLst/>
          </a:prstGeom>
        </p:spPr>
      </p:pic>
      <p:pic>
        <p:nvPicPr>
          <p:cNvPr id="25" name="Picture 24" descr="A picture containing mirror, indoor, orange, reflection&#10;&#10;Description automatically generated">
            <a:extLst>
              <a:ext uri="{FF2B5EF4-FFF2-40B4-BE49-F238E27FC236}">
                <a16:creationId xmlns:a16="http://schemas.microsoft.com/office/drawing/2014/main" id="{5E531847-CF73-C442-B132-A81196266212}"/>
              </a:ext>
            </a:extLst>
          </p:cNvPr>
          <p:cNvPicPr>
            <a:picLocks noChangeAspect="1"/>
          </p:cNvPicPr>
          <p:nvPr/>
        </p:nvPicPr>
        <p:blipFill>
          <a:blip r:embed="rId6"/>
          <a:stretch>
            <a:fillRect/>
          </a:stretch>
        </p:blipFill>
        <p:spPr>
          <a:xfrm>
            <a:off x="8908186" y="4856461"/>
            <a:ext cx="1828800" cy="1828800"/>
          </a:xfrm>
          <a:prstGeom prst="rect">
            <a:avLst/>
          </a:prstGeom>
        </p:spPr>
      </p:pic>
      <p:pic>
        <p:nvPicPr>
          <p:cNvPr id="27" name="Picture 26" descr="A cup of coffee on a table&#10;&#10;Description automatically generated">
            <a:extLst>
              <a:ext uri="{FF2B5EF4-FFF2-40B4-BE49-F238E27FC236}">
                <a16:creationId xmlns:a16="http://schemas.microsoft.com/office/drawing/2014/main" id="{672E0735-569A-A743-A92B-5B56F60DD606}"/>
              </a:ext>
            </a:extLst>
          </p:cNvPr>
          <p:cNvPicPr>
            <a:picLocks noChangeAspect="1"/>
          </p:cNvPicPr>
          <p:nvPr/>
        </p:nvPicPr>
        <p:blipFill>
          <a:blip r:embed="rId7"/>
          <a:stretch>
            <a:fillRect/>
          </a:stretch>
        </p:blipFill>
        <p:spPr>
          <a:xfrm>
            <a:off x="9889372" y="2190073"/>
            <a:ext cx="1828800" cy="1828800"/>
          </a:xfrm>
          <a:prstGeom prst="rect">
            <a:avLst/>
          </a:prstGeom>
        </p:spPr>
      </p:pic>
      <p:pic>
        <p:nvPicPr>
          <p:cNvPr id="2" name="Picture 1">
            <a:extLst>
              <a:ext uri="{FF2B5EF4-FFF2-40B4-BE49-F238E27FC236}">
                <a16:creationId xmlns:a16="http://schemas.microsoft.com/office/drawing/2014/main" id="{00D19EEE-6DA6-194E-A42F-B0CF009D218E}"/>
              </a:ext>
            </a:extLst>
          </p:cNvPr>
          <p:cNvPicPr>
            <a:picLocks noChangeAspect="1"/>
          </p:cNvPicPr>
          <p:nvPr/>
        </p:nvPicPr>
        <p:blipFill>
          <a:blip r:embed="rId8"/>
          <a:stretch>
            <a:fillRect/>
          </a:stretch>
        </p:blipFill>
        <p:spPr>
          <a:xfrm>
            <a:off x="76803" y="3278807"/>
            <a:ext cx="2012078" cy="945677"/>
          </a:xfrm>
          <a:prstGeom prst="rect">
            <a:avLst/>
          </a:prstGeom>
        </p:spPr>
      </p:pic>
    </p:spTree>
    <p:extLst>
      <p:ext uri="{BB962C8B-B14F-4D97-AF65-F5344CB8AC3E}">
        <p14:creationId xmlns:p14="http://schemas.microsoft.com/office/powerpoint/2010/main" val="411606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9341-55B0-AF45-BD3A-B4259506C407}"/>
              </a:ext>
            </a:extLst>
          </p:cNvPr>
          <p:cNvSpPr txBox="1">
            <a:spLocks/>
          </p:cNvSpPr>
          <p:nvPr/>
        </p:nvSpPr>
        <p:spPr>
          <a:xfrm>
            <a:off x="0" y="1319040"/>
            <a:ext cx="12191999" cy="707141"/>
          </a:xfrm>
          <a:prstGeom prst="rect">
            <a:avLst/>
          </a:prstGeom>
          <a:solidFill>
            <a:srgbClr val="3F2A56"/>
          </a:solidFill>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Amare Three Brains FundaMentals Pack</a:t>
            </a:r>
            <a:endParaRPr lang="en-US" sz="3200"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A picture containing indoor&#10;&#10;Description automatically generated">
            <a:extLst>
              <a:ext uri="{FF2B5EF4-FFF2-40B4-BE49-F238E27FC236}">
                <a16:creationId xmlns:a16="http://schemas.microsoft.com/office/drawing/2014/main" id="{34BE68D2-8596-9849-8C75-B49041C496DE}"/>
              </a:ext>
            </a:extLst>
          </p:cNvPr>
          <p:cNvPicPr>
            <a:picLocks noChangeAspect="1"/>
          </p:cNvPicPr>
          <p:nvPr/>
        </p:nvPicPr>
        <p:blipFill>
          <a:blip r:embed="rId3"/>
          <a:stretch>
            <a:fillRect/>
          </a:stretch>
        </p:blipFill>
        <p:spPr>
          <a:xfrm>
            <a:off x="5837017" y="1565671"/>
            <a:ext cx="5726700" cy="5726700"/>
          </a:xfrm>
          <a:prstGeom prst="rect">
            <a:avLst/>
          </a:prstGeom>
        </p:spPr>
      </p:pic>
      <p:pic>
        <p:nvPicPr>
          <p:cNvPr id="4" name="Picture 3">
            <a:extLst>
              <a:ext uri="{FF2B5EF4-FFF2-40B4-BE49-F238E27FC236}">
                <a16:creationId xmlns:a16="http://schemas.microsoft.com/office/drawing/2014/main" id="{25D44120-3D9E-8740-BC24-CEA68B7AA60F}"/>
              </a:ext>
            </a:extLst>
          </p:cNvPr>
          <p:cNvPicPr>
            <a:picLocks noChangeAspect="1"/>
          </p:cNvPicPr>
          <p:nvPr/>
        </p:nvPicPr>
        <p:blipFill rotWithShape="1">
          <a:blip r:embed="rId4">
            <a:extLst>
              <a:ext uri="{28A0092B-C50C-407E-A947-70E740481C1C}">
                <a14:useLocalDpi xmlns:a14="http://schemas.microsoft.com/office/drawing/2010/main" val="0"/>
              </a:ext>
            </a:extLst>
          </a:blip>
          <a:srcRect l="12671" t="21090" r="6342" b="32632"/>
          <a:stretch/>
        </p:blipFill>
        <p:spPr>
          <a:xfrm>
            <a:off x="685114" y="334754"/>
            <a:ext cx="2695575" cy="923926"/>
          </a:xfrm>
          <a:prstGeom prst="rect">
            <a:avLst/>
          </a:prstGeom>
        </p:spPr>
      </p:pic>
      <p:sp>
        <p:nvSpPr>
          <p:cNvPr id="5" name="TextBox 4">
            <a:extLst>
              <a:ext uri="{FF2B5EF4-FFF2-40B4-BE49-F238E27FC236}">
                <a16:creationId xmlns:a16="http://schemas.microsoft.com/office/drawing/2014/main" id="{493C89D3-659F-3147-939C-BF13DB93149E}"/>
              </a:ext>
            </a:extLst>
          </p:cNvPr>
          <p:cNvSpPr txBox="1"/>
          <p:nvPr/>
        </p:nvSpPr>
        <p:spPr>
          <a:xfrm>
            <a:off x="945586" y="4774855"/>
            <a:ext cx="2011985" cy="954107"/>
          </a:xfrm>
          <a:prstGeom prst="rect">
            <a:avLst/>
          </a:prstGeom>
          <a:noFill/>
        </p:spPr>
        <p:txBody>
          <a:bodyPr wrap="square" rtlCol="0">
            <a:spAutoFit/>
          </a:bodyPr>
          <a:lstStyle/>
          <a:p>
            <a:r>
              <a:rPr lang="en-US" sz="1400" b="1" dirty="0">
                <a:latin typeface="Verdana" panose="020B0604030504040204" pitchFamily="34" charset="0"/>
              </a:rPr>
              <a:t>Item Code:</a:t>
            </a:r>
            <a:br>
              <a:rPr lang="en-US" sz="1400" b="1" dirty="0">
                <a:latin typeface="Verdana" panose="020B0604030504040204" pitchFamily="34" charset="0"/>
              </a:rPr>
            </a:br>
            <a:r>
              <a:rPr lang="en-US" sz="1400" b="1" dirty="0">
                <a:latin typeface="Verdana" panose="020B0604030504040204" pitchFamily="34" charset="0"/>
              </a:rPr>
              <a:t>Retail Price:</a:t>
            </a:r>
            <a:br>
              <a:rPr lang="en-US" sz="1400" b="1" dirty="0">
                <a:latin typeface="Verdana" panose="020B0604030504040204" pitchFamily="34" charset="0"/>
              </a:rPr>
            </a:br>
            <a:r>
              <a:rPr lang="en-US" sz="1400" b="1" dirty="0">
                <a:latin typeface="Verdana" panose="020B0604030504040204" pitchFamily="34" charset="0"/>
              </a:rPr>
              <a:t>Wholesale Price:</a:t>
            </a:r>
            <a:br>
              <a:rPr lang="en-US" sz="1400" b="1" dirty="0">
                <a:latin typeface="Verdana" panose="020B0604030504040204" pitchFamily="34" charset="0"/>
              </a:rPr>
            </a:br>
            <a:r>
              <a:rPr lang="en-US" sz="1400" b="1" dirty="0">
                <a:latin typeface="Verdana" panose="020B0604030504040204" pitchFamily="34" charset="0"/>
              </a:rPr>
              <a:t>Subscribe &amp; Save</a:t>
            </a:r>
            <a:r>
              <a:rPr lang="en-US" sz="1400" b="1" dirty="0">
                <a:solidFill>
                  <a:schemeClr val="bg1"/>
                </a:solidFill>
                <a:latin typeface="Verdana" panose="020B0604030504040204" pitchFamily="34" charset="0"/>
              </a:rPr>
              <a:t>:</a:t>
            </a:r>
          </a:p>
        </p:txBody>
      </p:sp>
      <p:sp>
        <p:nvSpPr>
          <p:cNvPr id="6" name="TextBox 5">
            <a:extLst>
              <a:ext uri="{FF2B5EF4-FFF2-40B4-BE49-F238E27FC236}">
                <a16:creationId xmlns:a16="http://schemas.microsoft.com/office/drawing/2014/main" id="{A47AD3F2-D0DD-A545-924E-91BB9C83F0A4}"/>
              </a:ext>
            </a:extLst>
          </p:cNvPr>
          <p:cNvSpPr txBox="1"/>
          <p:nvPr/>
        </p:nvSpPr>
        <p:spPr>
          <a:xfrm>
            <a:off x="2913006" y="4787556"/>
            <a:ext cx="2073257" cy="954107"/>
          </a:xfrm>
          <a:prstGeom prst="rect">
            <a:avLst/>
          </a:prstGeom>
          <a:noFill/>
        </p:spPr>
        <p:txBody>
          <a:bodyPr wrap="square" rtlCol="0">
            <a:spAutoFit/>
          </a:bodyPr>
          <a:lstStyle/>
          <a:p>
            <a:r>
              <a:rPr lang="en-US" sz="1400" dirty="0">
                <a:latin typeface="Verdana" panose="020B0604030504040204" pitchFamily="34" charset="0"/>
              </a:rPr>
              <a:t>P019/P020-01</a:t>
            </a:r>
            <a:br>
              <a:rPr lang="en-US" sz="1400" dirty="0">
                <a:latin typeface="Verdana" panose="020B0604030504040204" pitchFamily="34" charset="0"/>
              </a:rPr>
            </a:br>
            <a:r>
              <a:rPr lang="en-US" sz="1400" dirty="0">
                <a:latin typeface="Verdana" panose="020B0604030504040204" pitchFamily="34" charset="0"/>
              </a:rPr>
              <a:t>$338.00</a:t>
            </a:r>
            <a:br>
              <a:rPr lang="en-US" sz="1400" dirty="0">
                <a:latin typeface="Verdana" panose="020B0604030504040204" pitchFamily="34" charset="0"/>
              </a:rPr>
            </a:br>
            <a:r>
              <a:rPr lang="en-US" sz="1400" dirty="0">
                <a:latin typeface="Verdana" panose="020B0604030504040204" pitchFamily="34" charset="0"/>
              </a:rPr>
              <a:t>$205.95 / 165 PV</a:t>
            </a:r>
            <a:br>
              <a:rPr lang="en-US" sz="1400" dirty="0">
                <a:latin typeface="Verdana" panose="020B0604030504040204" pitchFamily="34" charset="0"/>
              </a:rPr>
            </a:br>
            <a:r>
              <a:rPr lang="en-US" sz="1400" dirty="0">
                <a:latin typeface="Verdana" panose="020B0604030504040204" pitchFamily="34" charset="0"/>
              </a:rPr>
              <a:t>$184.90 / 148 PV</a:t>
            </a:r>
          </a:p>
        </p:txBody>
      </p:sp>
      <p:sp>
        <p:nvSpPr>
          <p:cNvPr id="7" name="Rectangle: Rounded Corners 15">
            <a:extLst>
              <a:ext uri="{FF2B5EF4-FFF2-40B4-BE49-F238E27FC236}">
                <a16:creationId xmlns:a16="http://schemas.microsoft.com/office/drawing/2014/main" id="{38787212-D3CE-E44E-82C5-FCE7E3FC5C7E}"/>
              </a:ext>
            </a:extLst>
          </p:cNvPr>
          <p:cNvSpPr/>
          <p:nvPr/>
        </p:nvSpPr>
        <p:spPr>
          <a:xfrm>
            <a:off x="889504" y="4661306"/>
            <a:ext cx="3851401" cy="1190557"/>
          </a:xfrm>
          <a:prstGeom prst="roundRect">
            <a:avLst/>
          </a:prstGeom>
          <a:noFill/>
          <a:ln w="38100">
            <a:solidFill>
              <a:srgbClr val="9B5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8" name="Rectangle: Rounded Corners 20">
            <a:extLst>
              <a:ext uri="{FF2B5EF4-FFF2-40B4-BE49-F238E27FC236}">
                <a16:creationId xmlns:a16="http://schemas.microsoft.com/office/drawing/2014/main" id="{9AF37540-B282-8E49-8560-BF88D8FA305F}"/>
              </a:ext>
            </a:extLst>
          </p:cNvPr>
          <p:cNvSpPr/>
          <p:nvPr/>
        </p:nvSpPr>
        <p:spPr>
          <a:xfrm>
            <a:off x="889504" y="4661306"/>
            <a:ext cx="3851401" cy="1190557"/>
          </a:xfrm>
          <a:prstGeom prst="roundRect">
            <a:avLst/>
          </a:prstGeom>
          <a:noFill/>
          <a:ln w="38100">
            <a:solidFill>
              <a:srgbClr val="3F2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9" name="Rectangle 8">
            <a:extLst>
              <a:ext uri="{FF2B5EF4-FFF2-40B4-BE49-F238E27FC236}">
                <a16:creationId xmlns:a16="http://schemas.microsoft.com/office/drawing/2014/main" id="{78880551-3FAE-8C40-9DD8-634451F4993D}"/>
              </a:ext>
            </a:extLst>
          </p:cNvPr>
          <p:cNvSpPr/>
          <p:nvPr/>
        </p:nvSpPr>
        <p:spPr>
          <a:xfrm>
            <a:off x="945586" y="2426716"/>
            <a:ext cx="9782862" cy="1569660"/>
          </a:xfrm>
          <a:prstGeom prst="rect">
            <a:avLst/>
          </a:prstGeom>
        </p:spPr>
        <p:txBody>
          <a:bodyPr wrap="square">
            <a:spAutoFit/>
          </a:bodyPr>
          <a:lstStyle/>
          <a:p>
            <a:r>
              <a:rPr lang="en-US" sz="2400" dirty="0"/>
              <a:t>Comprehensive nutrition for all three brains — the gut, brain and heart — the Amare Three Brains FundaMentals Pack™  is designed to target and support the primary physiological drivers of mental wellness.*</a:t>
            </a:r>
          </a:p>
        </p:txBody>
      </p:sp>
      <p:sp>
        <p:nvSpPr>
          <p:cNvPr id="11" name="TextBox 10">
            <a:extLst>
              <a:ext uri="{FF2B5EF4-FFF2-40B4-BE49-F238E27FC236}">
                <a16:creationId xmlns:a16="http://schemas.microsoft.com/office/drawing/2014/main" id="{53914E13-B355-864B-AF83-EAEA87FCF494}"/>
              </a:ext>
            </a:extLst>
          </p:cNvPr>
          <p:cNvSpPr txBox="1"/>
          <p:nvPr/>
        </p:nvSpPr>
        <p:spPr>
          <a:xfrm>
            <a:off x="10568207" y="1381005"/>
            <a:ext cx="448072" cy="369332"/>
          </a:xfrm>
          <a:prstGeom prst="rect">
            <a:avLst/>
          </a:prstGeom>
          <a:noFill/>
        </p:spPr>
        <p:txBody>
          <a:bodyPr wrap="square" rtlCol="0">
            <a:spAutoFit/>
          </a:bodyPr>
          <a:lstStyle/>
          <a:p>
            <a:r>
              <a:rPr lang="en-US"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TM</a:t>
            </a:r>
            <a:endParaRPr lang="en-US" b="1" dirty="0"/>
          </a:p>
        </p:txBody>
      </p:sp>
    </p:spTree>
    <p:extLst>
      <p:ext uri="{BB962C8B-B14F-4D97-AF65-F5344CB8AC3E}">
        <p14:creationId xmlns:p14="http://schemas.microsoft.com/office/powerpoint/2010/main" val="3125963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unch of items that are on display&#10;&#10;Description automatically generated">
            <a:extLst>
              <a:ext uri="{FF2B5EF4-FFF2-40B4-BE49-F238E27FC236}">
                <a16:creationId xmlns:a16="http://schemas.microsoft.com/office/drawing/2014/main" id="{399D5D76-2324-914E-B59E-44755134B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64106"/>
            <a:ext cx="12191999" cy="8139550"/>
          </a:xfrm>
          <a:prstGeom prst="rect">
            <a:avLst/>
          </a:prstGeom>
        </p:spPr>
      </p:pic>
      <p:sp>
        <p:nvSpPr>
          <p:cNvPr id="9" name="Rectangle 8"/>
          <p:cNvSpPr/>
          <p:nvPr/>
        </p:nvSpPr>
        <p:spPr>
          <a:xfrm>
            <a:off x="6235149" y="1550504"/>
            <a:ext cx="3468755" cy="5128592"/>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266583" y="3677478"/>
            <a:ext cx="2640496" cy="3001618"/>
          </a:xfrm>
          <a:prstGeom prst="rect">
            <a:avLst/>
          </a:prstGeom>
          <a:no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36236" y="3001616"/>
            <a:ext cx="3031433" cy="2648907"/>
          </a:xfrm>
          <a:prstGeom prst="rect">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1609" y="3896138"/>
            <a:ext cx="2902227" cy="2859157"/>
          </a:xfrm>
          <a:prstGeom prst="rect">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83836" y="5322277"/>
            <a:ext cx="2342321" cy="1433019"/>
          </a:xfrm>
          <a:prstGeom prst="rect">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421300" y="333813"/>
            <a:ext cx="5966403" cy="1015663"/>
          </a:xfrm>
          <a:prstGeom prst="rect">
            <a:avLst/>
          </a:prstGeom>
          <a:noFill/>
        </p:spPr>
        <p:txBody>
          <a:bodyPr wrap="square" rtlCol="0">
            <a:spAutoFit/>
          </a:bodyPr>
          <a:lstStyle/>
          <a:p>
            <a:r>
              <a:rPr lang="en-US" sz="6000" dirty="0" err="1">
                <a:solidFill>
                  <a:srgbClr val="002060"/>
                </a:solidFill>
                <a:latin typeface="Verdana" charset="0"/>
                <a:ea typeface="Verdana" charset="0"/>
                <a:cs typeface="Verdana" charset="0"/>
              </a:rPr>
              <a:t>FundaMentals</a:t>
            </a:r>
            <a:endParaRPr lang="en-US" sz="6000" dirty="0">
              <a:solidFill>
                <a:srgbClr val="002060"/>
              </a:solidFill>
              <a:latin typeface="Verdana" charset="0"/>
              <a:ea typeface="Verdana" charset="0"/>
              <a:cs typeface="Verdana" charset="0"/>
            </a:endParaRPr>
          </a:p>
        </p:txBody>
      </p:sp>
      <p:sp>
        <p:nvSpPr>
          <p:cNvPr id="16" name="TextBox 15">
            <a:extLst>
              <a:ext uri="{FF2B5EF4-FFF2-40B4-BE49-F238E27FC236}">
                <a16:creationId xmlns:a16="http://schemas.microsoft.com/office/drawing/2014/main" id="{5CA425EA-516D-4CF1-896C-AB6B8848C4EE}"/>
              </a:ext>
            </a:extLst>
          </p:cNvPr>
          <p:cNvSpPr txBox="1"/>
          <p:nvPr/>
        </p:nvSpPr>
        <p:spPr>
          <a:xfrm>
            <a:off x="8746267" y="487455"/>
            <a:ext cx="535724" cy="523220"/>
          </a:xfrm>
          <a:prstGeom prst="rect">
            <a:avLst/>
          </a:prstGeom>
          <a:noFill/>
        </p:spPr>
        <p:txBody>
          <a:bodyPr wrap="none" rtlCol="0">
            <a:sp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a:t>
            </a:r>
          </a:p>
        </p:txBody>
      </p:sp>
      <p:sp>
        <p:nvSpPr>
          <p:cNvPr id="17" name="TextBox 16"/>
          <p:cNvSpPr txBox="1"/>
          <p:nvPr/>
        </p:nvSpPr>
        <p:spPr>
          <a:xfrm>
            <a:off x="2260325" y="295189"/>
            <a:ext cx="8214688" cy="1015663"/>
          </a:xfrm>
          <a:prstGeom prst="rect">
            <a:avLst/>
          </a:prstGeom>
          <a:noFill/>
        </p:spPr>
        <p:txBody>
          <a:bodyPr wrap="square" rtlCol="0">
            <a:spAutoFit/>
          </a:bodyPr>
          <a:lstStyle/>
          <a:p>
            <a:r>
              <a:rPr lang="en-US" sz="6000" dirty="0" err="1">
                <a:solidFill>
                  <a:srgbClr val="002060"/>
                </a:solidFill>
                <a:latin typeface="Verdana" charset="0"/>
                <a:ea typeface="Verdana" charset="0"/>
                <a:cs typeface="Verdana" charset="0"/>
              </a:rPr>
              <a:t>MentaTherapeutics</a:t>
            </a:r>
            <a:endParaRPr lang="en-US" sz="6000" dirty="0">
              <a:solidFill>
                <a:srgbClr val="002060"/>
              </a:solidFill>
              <a:latin typeface="Verdana" charset="0"/>
              <a:ea typeface="Verdana" charset="0"/>
              <a:cs typeface="Verdana" charset="0"/>
            </a:endParaRPr>
          </a:p>
        </p:txBody>
      </p:sp>
      <p:sp>
        <p:nvSpPr>
          <p:cNvPr id="18" name="TextBox 17"/>
          <p:cNvSpPr txBox="1"/>
          <p:nvPr/>
        </p:nvSpPr>
        <p:spPr>
          <a:xfrm>
            <a:off x="2957070" y="247064"/>
            <a:ext cx="6623856" cy="1015663"/>
          </a:xfrm>
          <a:prstGeom prst="rect">
            <a:avLst/>
          </a:prstGeom>
          <a:noFill/>
        </p:spPr>
        <p:txBody>
          <a:bodyPr wrap="square" rtlCol="0">
            <a:spAutoFit/>
          </a:bodyPr>
          <a:lstStyle/>
          <a:p>
            <a:r>
              <a:rPr lang="en-US" sz="6000" dirty="0" err="1">
                <a:solidFill>
                  <a:srgbClr val="002060"/>
                </a:solidFill>
                <a:latin typeface="Verdana" charset="0"/>
                <a:ea typeface="Verdana" charset="0"/>
                <a:cs typeface="Verdana" charset="0"/>
              </a:rPr>
              <a:t>MentaEssentials</a:t>
            </a:r>
            <a:endParaRPr lang="en-US" sz="6000" dirty="0">
              <a:solidFill>
                <a:srgbClr val="002060"/>
              </a:solidFill>
              <a:latin typeface="Verdana" charset="0"/>
              <a:ea typeface="Verdana" charset="0"/>
              <a:cs typeface="Verdana" charset="0"/>
            </a:endParaRPr>
          </a:p>
        </p:txBody>
      </p:sp>
      <p:sp>
        <p:nvSpPr>
          <p:cNvPr id="19" name="TextBox 18"/>
          <p:cNvSpPr txBox="1"/>
          <p:nvPr/>
        </p:nvSpPr>
        <p:spPr>
          <a:xfrm>
            <a:off x="3819272" y="247064"/>
            <a:ext cx="4926995" cy="1015663"/>
          </a:xfrm>
          <a:prstGeom prst="rect">
            <a:avLst/>
          </a:prstGeom>
          <a:noFill/>
        </p:spPr>
        <p:txBody>
          <a:bodyPr wrap="square" rtlCol="0">
            <a:spAutoFit/>
          </a:bodyPr>
          <a:lstStyle/>
          <a:p>
            <a:r>
              <a:rPr lang="en-US" sz="6000" dirty="0">
                <a:solidFill>
                  <a:srgbClr val="002060"/>
                </a:solidFill>
                <a:latin typeface="Verdana" charset="0"/>
                <a:ea typeface="Verdana" charset="0"/>
                <a:cs typeface="Verdana" charset="0"/>
              </a:rPr>
              <a:t>Amare Kids</a:t>
            </a:r>
          </a:p>
        </p:txBody>
      </p:sp>
      <p:sp>
        <p:nvSpPr>
          <p:cNvPr id="20" name="TextBox 19"/>
          <p:cNvSpPr txBox="1"/>
          <p:nvPr/>
        </p:nvSpPr>
        <p:spPr>
          <a:xfrm>
            <a:off x="3819272" y="249878"/>
            <a:ext cx="5160605" cy="1015663"/>
          </a:xfrm>
          <a:prstGeom prst="rect">
            <a:avLst/>
          </a:prstGeom>
          <a:noFill/>
        </p:spPr>
        <p:txBody>
          <a:bodyPr wrap="square" rtlCol="0">
            <a:spAutoFit/>
          </a:bodyPr>
          <a:lstStyle/>
          <a:p>
            <a:r>
              <a:rPr lang="en-US" sz="6000" dirty="0">
                <a:solidFill>
                  <a:srgbClr val="002060"/>
                </a:solidFill>
                <a:latin typeface="Verdana" charset="0"/>
                <a:ea typeface="Verdana" charset="0"/>
                <a:cs typeface="Verdana" charset="0"/>
              </a:rPr>
              <a:t>GBX Foods</a:t>
            </a:r>
          </a:p>
        </p:txBody>
      </p:sp>
      <p:sp>
        <p:nvSpPr>
          <p:cNvPr id="21" name="TextBox 20">
            <a:extLst>
              <a:ext uri="{FF2B5EF4-FFF2-40B4-BE49-F238E27FC236}">
                <a16:creationId xmlns:a16="http://schemas.microsoft.com/office/drawing/2014/main" id="{5CA425EA-516D-4CF1-896C-AB6B8848C4EE}"/>
              </a:ext>
            </a:extLst>
          </p:cNvPr>
          <p:cNvSpPr txBox="1"/>
          <p:nvPr/>
        </p:nvSpPr>
        <p:spPr>
          <a:xfrm>
            <a:off x="9553660" y="414908"/>
            <a:ext cx="535724" cy="523220"/>
          </a:xfrm>
          <a:prstGeom prst="rect">
            <a:avLst/>
          </a:prstGeom>
          <a:noFill/>
        </p:spPr>
        <p:txBody>
          <a:bodyPr wrap="none" rtlCol="0">
            <a:sp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a:t>
            </a:r>
          </a:p>
        </p:txBody>
      </p:sp>
      <p:sp>
        <p:nvSpPr>
          <p:cNvPr id="22" name="TextBox 21">
            <a:extLst>
              <a:ext uri="{FF2B5EF4-FFF2-40B4-BE49-F238E27FC236}">
                <a16:creationId xmlns:a16="http://schemas.microsoft.com/office/drawing/2014/main" id="{5CA425EA-516D-4CF1-896C-AB6B8848C4EE}"/>
              </a:ext>
            </a:extLst>
          </p:cNvPr>
          <p:cNvSpPr txBox="1"/>
          <p:nvPr/>
        </p:nvSpPr>
        <p:spPr>
          <a:xfrm>
            <a:off x="9150295" y="351512"/>
            <a:ext cx="535724" cy="523220"/>
          </a:xfrm>
          <a:prstGeom prst="rect">
            <a:avLst/>
          </a:prstGeom>
          <a:noFill/>
        </p:spPr>
        <p:txBody>
          <a:bodyPr wrap="none" rtlCol="0">
            <a:sp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a:t>
            </a:r>
          </a:p>
        </p:txBody>
      </p:sp>
      <p:sp>
        <p:nvSpPr>
          <p:cNvPr id="23" name="TextBox 22">
            <a:extLst>
              <a:ext uri="{FF2B5EF4-FFF2-40B4-BE49-F238E27FC236}">
                <a16:creationId xmlns:a16="http://schemas.microsoft.com/office/drawing/2014/main" id="{5CA425EA-516D-4CF1-896C-AB6B8848C4EE}"/>
              </a:ext>
            </a:extLst>
          </p:cNvPr>
          <p:cNvSpPr txBox="1"/>
          <p:nvPr/>
        </p:nvSpPr>
        <p:spPr>
          <a:xfrm>
            <a:off x="8210543" y="309270"/>
            <a:ext cx="535724" cy="523220"/>
          </a:xfrm>
          <a:prstGeom prst="rect">
            <a:avLst/>
          </a:prstGeom>
          <a:noFill/>
        </p:spPr>
        <p:txBody>
          <a:bodyPr wrap="none" rtlCol="0">
            <a:sp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a:t>
            </a:r>
          </a:p>
        </p:txBody>
      </p:sp>
      <p:sp>
        <p:nvSpPr>
          <p:cNvPr id="24" name="TextBox 23">
            <a:extLst>
              <a:ext uri="{FF2B5EF4-FFF2-40B4-BE49-F238E27FC236}">
                <a16:creationId xmlns:a16="http://schemas.microsoft.com/office/drawing/2014/main" id="{5CA425EA-516D-4CF1-896C-AB6B8848C4EE}"/>
              </a:ext>
            </a:extLst>
          </p:cNvPr>
          <p:cNvSpPr txBox="1"/>
          <p:nvPr/>
        </p:nvSpPr>
        <p:spPr>
          <a:xfrm>
            <a:off x="7993985" y="408893"/>
            <a:ext cx="535724" cy="523220"/>
          </a:xfrm>
          <a:prstGeom prst="rect">
            <a:avLst/>
          </a:prstGeom>
          <a:noFill/>
        </p:spPr>
        <p:txBody>
          <a:bodyPr wrap="none" rtlCol="0">
            <a:sp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52768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1"/>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4"/>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1DD58-D821-A04E-9612-4FE0C6F5031C}"/>
              </a:ext>
            </a:extLst>
          </p:cNvPr>
          <p:cNvSpPr>
            <a:spLocks noGrp="1"/>
          </p:cNvSpPr>
          <p:nvPr>
            <p:ph type="title"/>
          </p:nvPr>
        </p:nvSpPr>
        <p:spPr>
          <a:xfrm>
            <a:off x="778101" y="376846"/>
            <a:ext cx="9197050" cy="1325563"/>
          </a:xfrm>
        </p:spPr>
        <p:txBody>
          <a:bodyPr>
            <a:noAutofit/>
          </a:bodyPr>
          <a:lstStyle/>
          <a:p>
            <a:r>
              <a:rPr lang="en-US" sz="4000" b="1">
                <a:solidFill>
                  <a:srgbClr val="3F2A56"/>
                </a:solidFill>
                <a:latin typeface="Verdana" charset="0"/>
                <a:ea typeface="Verdana" charset="0"/>
                <a:cs typeface="Verdana" charset="0"/>
              </a:rPr>
              <a:t>Programs</a:t>
            </a:r>
            <a:endParaRPr lang="en-US" sz="4000" b="1" dirty="0">
              <a:solidFill>
                <a:srgbClr val="3F2A56"/>
              </a:solidFill>
              <a:latin typeface="Verdana" charset="0"/>
              <a:ea typeface="Verdana" charset="0"/>
              <a:cs typeface="Verdana" charset="0"/>
            </a:endParaRPr>
          </a:p>
        </p:txBody>
      </p:sp>
      <p:pic>
        <p:nvPicPr>
          <p:cNvPr id="8" name="Picture 7" descr="A group of people on a beach&#10;&#10;Description automatically generated">
            <a:extLst>
              <a:ext uri="{FF2B5EF4-FFF2-40B4-BE49-F238E27FC236}">
                <a16:creationId xmlns:a16="http://schemas.microsoft.com/office/drawing/2014/main" id="{A8E9EC80-6E35-374C-A8AD-85F4D0D78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850" y="4447689"/>
            <a:ext cx="5930323" cy="2033465"/>
          </a:xfrm>
          <a:prstGeom prst="rect">
            <a:avLst/>
          </a:prstGeom>
        </p:spPr>
      </p:pic>
      <p:pic>
        <p:nvPicPr>
          <p:cNvPr id="10" name="Picture 9" descr="A person sitting in a park&#10;&#10;Description automatically generated">
            <a:extLst>
              <a:ext uri="{FF2B5EF4-FFF2-40B4-BE49-F238E27FC236}">
                <a16:creationId xmlns:a16="http://schemas.microsoft.com/office/drawing/2014/main" id="{4C26BA6C-F42C-8447-BF9B-52F63FC4E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8104" y="152400"/>
            <a:ext cx="5935069" cy="4074710"/>
          </a:xfrm>
          <a:prstGeom prst="rect">
            <a:avLst/>
          </a:prstGeom>
        </p:spPr>
      </p:pic>
      <p:pic>
        <p:nvPicPr>
          <p:cNvPr id="12" name="Picture 11" descr="A close up of text on a white background&#10;&#10;Description automatically generated">
            <a:extLst>
              <a:ext uri="{FF2B5EF4-FFF2-40B4-BE49-F238E27FC236}">
                <a16:creationId xmlns:a16="http://schemas.microsoft.com/office/drawing/2014/main" id="{2D96CD00-8851-DF47-8AB6-47293EDAFA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318" y="2423606"/>
            <a:ext cx="5350277" cy="3607008"/>
          </a:xfrm>
          <a:prstGeom prst="rect">
            <a:avLst/>
          </a:prstGeom>
        </p:spPr>
      </p:pic>
      <p:sp>
        <p:nvSpPr>
          <p:cNvPr id="13" name="Rectangle 12">
            <a:extLst>
              <a:ext uri="{FF2B5EF4-FFF2-40B4-BE49-F238E27FC236}">
                <a16:creationId xmlns:a16="http://schemas.microsoft.com/office/drawing/2014/main" id="{67B7422E-66E3-2949-8AAB-CA241DF3B9AD}"/>
              </a:ext>
            </a:extLst>
          </p:cNvPr>
          <p:cNvSpPr/>
          <p:nvPr/>
        </p:nvSpPr>
        <p:spPr>
          <a:xfrm>
            <a:off x="778101" y="2189755"/>
            <a:ext cx="757622" cy="401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144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1DD58-D821-A04E-9612-4FE0C6F5031C}"/>
              </a:ext>
            </a:extLst>
          </p:cNvPr>
          <p:cNvSpPr>
            <a:spLocks noGrp="1"/>
          </p:cNvSpPr>
          <p:nvPr>
            <p:ph type="title"/>
          </p:nvPr>
        </p:nvSpPr>
        <p:spPr>
          <a:xfrm>
            <a:off x="778101" y="376846"/>
            <a:ext cx="9197050" cy="1325563"/>
          </a:xfrm>
        </p:spPr>
        <p:txBody>
          <a:bodyPr>
            <a:noAutofit/>
          </a:bodyPr>
          <a:lstStyle/>
          <a:p>
            <a:r>
              <a:rPr lang="en-US" sz="4000" b="1" dirty="0">
                <a:solidFill>
                  <a:srgbClr val="3F2A56"/>
                </a:solidFill>
                <a:latin typeface="Verdana" charset="0"/>
                <a:ea typeface="Verdana" charset="0"/>
                <a:cs typeface="Verdana" charset="0"/>
              </a:rPr>
              <a:t>People</a:t>
            </a:r>
          </a:p>
        </p:txBody>
      </p:sp>
      <p:pic>
        <p:nvPicPr>
          <p:cNvPr id="4" name="Picture 3" descr="A group of people sitting at a table&#10;&#10;Description automatically generated">
            <a:extLst>
              <a:ext uri="{FF2B5EF4-FFF2-40B4-BE49-F238E27FC236}">
                <a16:creationId xmlns:a16="http://schemas.microsoft.com/office/drawing/2014/main" id="{3E5F5657-F2DF-0F49-A7DC-AD6E982CB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28609"/>
            <a:ext cx="5756032" cy="2112239"/>
          </a:xfrm>
          <a:prstGeom prst="rect">
            <a:avLst/>
          </a:prstGeom>
        </p:spPr>
      </p:pic>
      <p:pic>
        <p:nvPicPr>
          <p:cNvPr id="6" name="Picture 5" descr="A group of people standing in front of a crowd&#10;&#10;Description automatically generated">
            <a:extLst>
              <a:ext uri="{FF2B5EF4-FFF2-40B4-BE49-F238E27FC236}">
                <a16:creationId xmlns:a16="http://schemas.microsoft.com/office/drawing/2014/main" id="{60238B60-483F-8E47-9869-269D5F8C9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5876" y="4173271"/>
            <a:ext cx="5766156" cy="1711714"/>
          </a:xfrm>
          <a:prstGeom prst="rect">
            <a:avLst/>
          </a:prstGeom>
        </p:spPr>
      </p:pic>
      <p:pic>
        <p:nvPicPr>
          <p:cNvPr id="7" name="Picture 6">
            <a:extLst>
              <a:ext uri="{FF2B5EF4-FFF2-40B4-BE49-F238E27FC236}">
                <a16:creationId xmlns:a16="http://schemas.microsoft.com/office/drawing/2014/main" id="{DABC41EF-FC43-7D4A-91D3-AAC04F4DCDEC}"/>
              </a:ext>
            </a:extLst>
          </p:cNvPr>
          <p:cNvPicPr>
            <a:picLocks noChangeAspect="1"/>
          </p:cNvPicPr>
          <p:nvPr/>
        </p:nvPicPr>
        <p:blipFill>
          <a:blip r:embed="rId5"/>
          <a:stretch>
            <a:fillRect/>
          </a:stretch>
        </p:blipFill>
        <p:spPr>
          <a:xfrm>
            <a:off x="622201" y="2145323"/>
            <a:ext cx="5235527" cy="3739662"/>
          </a:xfrm>
          <a:prstGeom prst="rect">
            <a:avLst/>
          </a:prstGeom>
        </p:spPr>
      </p:pic>
    </p:spTree>
    <p:extLst>
      <p:ext uri="{BB962C8B-B14F-4D97-AF65-F5344CB8AC3E}">
        <p14:creationId xmlns:p14="http://schemas.microsoft.com/office/powerpoint/2010/main" val="3917447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826E-2BA3-4A4F-8F98-C5BDDB30EB1B}"/>
              </a:ext>
            </a:extLst>
          </p:cNvPr>
          <p:cNvSpPr>
            <a:spLocks noGrp="1"/>
          </p:cNvSpPr>
          <p:nvPr>
            <p:ph type="title"/>
          </p:nvPr>
        </p:nvSpPr>
        <p:spPr>
          <a:xfrm>
            <a:off x="1515978" y="365125"/>
            <a:ext cx="9837822" cy="1325563"/>
          </a:xfrm>
        </p:spPr>
        <p:txBody>
          <a:bodyPr/>
          <a:lstStyle/>
          <a:p>
            <a:endParaRPr lang="en-US" dirty="0"/>
          </a:p>
        </p:txBody>
      </p:sp>
      <p:sp>
        <p:nvSpPr>
          <p:cNvPr id="3" name="Content Placeholder 2">
            <a:extLst>
              <a:ext uri="{FF2B5EF4-FFF2-40B4-BE49-F238E27FC236}">
                <a16:creationId xmlns:a16="http://schemas.microsoft.com/office/drawing/2014/main" id="{8502C5D2-CCDA-4AEF-82EB-483C00928992}"/>
              </a:ext>
            </a:extLst>
          </p:cNvPr>
          <p:cNvSpPr>
            <a:spLocks noGrp="1"/>
          </p:cNvSpPr>
          <p:nvPr>
            <p:ph idx="1"/>
          </p:nvPr>
        </p:nvSpPr>
        <p:spPr>
          <a:xfrm>
            <a:off x="1515978" y="1825625"/>
            <a:ext cx="9837821" cy="4351338"/>
          </a:xfrm>
        </p:spPr>
        <p:txBody>
          <a:bodyPr/>
          <a:lstStyle/>
          <a:p>
            <a:endParaRPr lang="en-US"/>
          </a:p>
        </p:txBody>
      </p:sp>
      <p:sp>
        <p:nvSpPr>
          <p:cNvPr id="4" name="Rectangle 3">
            <a:extLst>
              <a:ext uri="{FF2B5EF4-FFF2-40B4-BE49-F238E27FC236}">
                <a16:creationId xmlns:a16="http://schemas.microsoft.com/office/drawing/2014/main" id="{75DC8D98-0CEA-2A41-9C8B-3F21AC74DD43}"/>
              </a:ext>
            </a:extLst>
          </p:cNvPr>
          <p:cNvSpPr/>
          <p:nvPr/>
        </p:nvSpPr>
        <p:spPr>
          <a:xfrm>
            <a:off x="0" y="0"/>
            <a:ext cx="12192000" cy="6858000"/>
          </a:xfrm>
          <a:prstGeom prst="rect">
            <a:avLst/>
          </a:prstGeom>
          <a:solidFill>
            <a:srgbClr val="3F2A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5" name="Shape 10">
            <a:extLst>
              <a:ext uri="{FF2B5EF4-FFF2-40B4-BE49-F238E27FC236}">
                <a16:creationId xmlns:a16="http://schemas.microsoft.com/office/drawing/2014/main" id="{700F205F-EFD5-4141-93C5-68307EC9D1D1}"/>
              </a:ext>
            </a:extLst>
          </p:cNvPr>
          <p:cNvSpPr/>
          <p:nvPr/>
        </p:nvSpPr>
        <p:spPr>
          <a:xfrm>
            <a:off x="1131570" y="2342204"/>
            <a:ext cx="79609" cy="1715446"/>
          </a:xfrm>
          <a:prstGeom prst="rect">
            <a:avLst/>
          </a:prstGeom>
          <a:solidFill>
            <a:schemeClr val="bg1"/>
          </a:solidFill>
          <a:ln>
            <a:noFill/>
          </a:ln>
        </p:spPr>
        <p:txBody>
          <a:bodyPr lIns="91425" tIns="91425" rIns="91425" bIns="91425" anchor="ctr" anchorCtr="0">
            <a:noAutofit/>
          </a:bodyPr>
          <a:lstStyle/>
          <a:p>
            <a:pPr lvl="0" rtl="0">
              <a:spcBef>
                <a:spcPts val="0"/>
              </a:spcBef>
              <a:buNone/>
            </a:pPr>
            <a:endParaRPr dirty="0">
              <a:solidFill>
                <a:schemeClr val="tx1">
                  <a:lumMod val="50000"/>
                  <a:lumOff val="50000"/>
                </a:schemeClr>
              </a:solidFill>
              <a:latin typeface="Verdana" panose="020B0604030504040204" pitchFamily="34" charset="0"/>
            </a:endParaRPr>
          </a:p>
        </p:txBody>
      </p:sp>
      <p:sp>
        <p:nvSpPr>
          <p:cNvPr id="6" name="TextBox 5">
            <a:extLst>
              <a:ext uri="{FF2B5EF4-FFF2-40B4-BE49-F238E27FC236}">
                <a16:creationId xmlns:a16="http://schemas.microsoft.com/office/drawing/2014/main" id="{2BC6E2BE-FE78-444D-91CA-F9CD4F3662C4}"/>
              </a:ext>
            </a:extLst>
          </p:cNvPr>
          <p:cNvSpPr txBox="1"/>
          <p:nvPr/>
        </p:nvSpPr>
        <p:spPr>
          <a:xfrm>
            <a:off x="1515978" y="2322764"/>
            <a:ext cx="9544452" cy="1754326"/>
          </a:xfrm>
          <a:prstGeom prst="rect">
            <a:avLst/>
          </a:prstGeom>
          <a:noFill/>
        </p:spPr>
        <p:txBody>
          <a:bodyPr wrap="square" rtlCol="0">
            <a:spAutoFit/>
          </a:bodyPr>
          <a:lstStyle/>
          <a:p>
            <a:r>
              <a:rPr lang="en-US" sz="5400" b="1"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Financial Health is Part of Your Mental Wellness</a:t>
            </a:r>
          </a:p>
        </p:txBody>
      </p:sp>
      <p:pic>
        <p:nvPicPr>
          <p:cNvPr id="8" name="Picture 7">
            <a:extLst>
              <a:ext uri="{FF2B5EF4-FFF2-40B4-BE49-F238E27FC236}">
                <a16:creationId xmlns:a16="http://schemas.microsoft.com/office/drawing/2014/main" id="{67B6C6AD-A517-374F-8B9A-9FD3430D34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84854" y="6356350"/>
            <a:ext cx="4626864" cy="360450"/>
          </a:xfrm>
          <a:prstGeom prst="rect">
            <a:avLst/>
          </a:prstGeom>
        </p:spPr>
      </p:pic>
    </p:spTree>
    <p:extLst>
      <p:ext uri="{BB962C8B-B14F-4D97-AF65-F5344CB8AC3E}">
        <p14:creationId xmlns:p14="http://schemas.microsoft.com/office/powerpoint/2010/main" val="3274150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FB8A1C-F2C2-4445-82CD-4B1AB9C85E41}"/>
              </a:ext>
            </a:extLst>
          </p:cNvPr>
          <p:cNvPicPr>
            <a:picLocks noChangeAspect="1"/>
          </p:cNvPicPr>
          <p:nvPr/>
        </p:nvPicPr>
        <p:blipFill rotWithShape="1">
          <a:blip r:embed="rId3"/>
          <a:srcRect b="14642"/>
          <a:stretch/>
        </p:blipFill>
        <p:spPr>
          <a:xfrm>
            <a:off x="1" y="0"/>
            <a:ext cx="12191999" cy="6858000"/>
          </a:xfrm>
          <a:prstGeom prst="rect">
            <a:avLst/>
          </a:prstGeom>
        </p:spPr>
      </p:pic>
      <p:sp>
        <p:nvSpPr>
          <p:cNvPr id="4" name="Rectangle 3">
            <a:extLst>
              <a:ext uri="{FF2B5EF4-FFF2-40B4-BE49-F238E27FC236}">
                <a16:creationId xmlns:a16="http://schemas.microsoft.com/office/drawing/2014/main" id="{F464DF3C-2DF3-2A47-AC22-45B5A422A9C9}"/>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6" name="TextBox 5">
            <a:extLst>
              <a:ext uri="{FF2B5EF4-FFF2-40B4-BE49-F238E27FC236}">
                <a16:creationId xmlns:a16="http://schemas.microsoft.com/office/drawing/2014/main" id="{AA095550-0858-F346-997D-6BABBA3D55A9}"/>
              </a:ext>
            </a:extLst>
          </p:cNvPr>
          <p:cNvSpPr txBox="1"/>
          <p:nvPr/>
        </p:nvSpPr>
        <p:spPr>
          <a:xfrm>
            <a:off x="2444856" y="289750"/>
            <a:ext cx="7302286" cy="1077218"/>
          </a:xfrm>
          <a:prstGeom prst="rect">
            <a:avLst/>
          </a:prstGeom>
          <a:noFill/>
        </p:spPr>
        <p:txBody>
          <a:bodyPr wrap="square" rtlCol="0">
            <a:spAutoFit/>
          </a:bodyPr>
          <a:lstStyle/>
          <a:p>
            <a:pPr algn="ctr"/>
            <a:r>
              <a:rPr lang="en-US" sz="3200" b="1" dirty="0">
                <a:solidFill>
                  <a:srgbClr val="3F2A56"/>
                </a:solidFill>
                <a:latin typeface="Verdana" charset="0"/>
                <a:ea typeface="Verdana" charset="0"/>
                <a:cs typeface="Verdana" charset="0"/>
              </a:rPr>
              <a:t>Money in the hands of GOOD people can do GREAT things!</a:t>
            </a:r>
          </a:p>
        </p:txBody>
      </p:sp>
      <p:pic>
        <p:nvPicPr>
          <p:cNvPr id="7" name="Picture 6">
            <a:extLst>
              <a:ext uri="{FF2B5EF4-FFF2-40B4-BE49-F238E27FC236}">
                <a16:creationId xmlns:a16="http://schemas.microsoft.com/office/drawing/2014/main" id="{D5F0983F-4340-1648-8165-C37A7E542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5996" y="6356350"/>
            <a:ext cx="4622292" cy="360094"/>
          </a:xfrm>
          <a:prstGeom prst="rect">
            <a:avLst/>
          </a:prstGeom>
        </p:spPr>
      </p:pic>
    </p:spTree>
    <p:extLst>
      <p:ext uri="{BB962C8B-B14F-4D97-AF65-F5344CB8AC3E}">
        <p14:creationId xmlns:p14="http://schemas.microsoft.com/office/powerpoint/2010/main" val="1392991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0560972F-597D-614D-BF1A-E6DBD44D5465}"/>
              </a:ext>
            </a:extLst>
          </p:cNvPr>
          <p:cNvSpPr>
            <a:spLocks noChangeAspect="1"/>
          </p:cNvSpPr>
          <p:nvPr/>
        </p:nvSpPr>
        <p:spPr>
          <a:xfrm>
            <a:off x="3246474" y="425302"/>
            <a:ext cx="5677786" cy="5677786"/>
          </a:xfrm>
          <a:prstGeom prst="ellipse">
            <a:avLst/>
          </a:prstGeom>
          <a:solidFill>
            <a:srgbClr val="CBCBD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33AB814-0FC3-7B41-B8E2-4C9ECA464E66}"/>
              </a:ext>
            </a:extLst>
          </p:cNvPr>
          <p:cNvGrpSpPr>
            <a:grpSpLocks noChangeAspect="1"/>
          </p:cNvGrpSpPr>
          <p:nvPr/>
        </p:nvGrpSpPr>
        <p:grpSpPr>
          <a:xfrm>
            <a:off x="2679411" y="0"/>
            <a:ext cx="3988409" cy="4838879"/>
            <a:chOff x="2679411" y="0"/>
            <a:chExt cx="3988409" cy="4838879"/>
          </a:xfrm>
        </p:grpSpPr>
        <p:pic>
          <p:nvPicPr>
            <p:cNvPr id="17" name="Picture 16" descr="A picture containing indoor&#10;&#10;Description automatically generated">
              <a:extLst>
                <a:ext uri="{FF2B5EF4-FFF2-40B4-BE49-F238E27FC236}">
                  <a16:creationId xmlns:a16="http://schemas.microsoft.com/office/drawing/2014/main" id="{3B77A199-7CBA-2F4C-8FF8-5C6A76FF7956}"/>
                </a:ext>
              </a:extLst>
            </p:cNvPr>
            <p:cNvPicPr>
              <a:picLocks noChangeAspect="1"/>
            </p:cNvPicPr>
            <p:nvPr/>
          </p:nvPicPr>
          <p:blipFill>
            <a:blip r:embed="rId3"/>
            <a:stretch>
              <a:fillRect/>
            </a:stretch>
          </p:blipFill>
          <p:spPr>
            <a:xfrm>
              <a:off x="2679411" y="0"/>
              <a:ext cx="3988409" cy="4838879"/>
            </a:xfrm>
            <a:prstGeom prst="rect">
              <a:avLst/>
            </a:prstGeom>
          </p:spPr>
        </p:pic>
        <p:sp>
          <p:nvSpPr>
            <p:cNvPr id="18" name="TextBox 17">
              <a:extLst>
                <a:ext uri="{FF2B5EF4-FFF2-40B4-BE49-F238E27FC236}">
                  <a16:creationId xmlns:a16="http://schemas.microsoft.com/office/drawing/2014/main" id="{55C39087-E524-C246-BAFC-910B6937ACF9}"/>
                </a:ext>
              </a:extLst>
            </p:cNvPr>
            <p:cNvSpPr txBox="1"/>
            <p:nvPr/>
          </p:nvSpPr>
          <p:spPr>
            <a:xfrm>
              <a:off x="3531245" y="2083981"/>
              <a:ext cx="2454885" cy="646331"/>
            </a:xfrm>
            <a:prstGeom prst="rect">
              <a:avLst/>
            </a:prstGeom>
            <a:noFill/>
          </p:spPr>
          <p:txBody>
            <a:bodyPr wrap="square" rtlCol="0">
              <a:spAutoFit/>
            </a:bodyPr>
            <a:lstStyle/>
            <a:p>
              <a:pPr algn="ctr"/>
              <a:r>
                <a:rPr lang="en-US" sz="3600" b="1" dirty="0">
                  <a:solidFill>
                    <a:schemeClr val="bg1"/>
                  </a:solidFill>
                  <a:effectLst>
                    <a:outerShdw blurRad="292100" dist="38100" dir="2700000" algn="tl" rotWithShape="0">
                      <a:prstClr val="black">
                        <a:alpha val="42000"/>
                      </a:prstClr>
                    </a:outerShdw>
                  </a:effectLst>
                  <a:latin typeface="Calibri" panose="020F0502020204030204" pitchFamily="34" charset="0"/>
                  <a:cs typeface="Calibri" panose="020F0502020204030204" pitchFamily="34" charset="0"/>
                </a:rPr>
                <a:t>Products</a:t>
              </a:r>
            </a:p>
          </p:txBody>
        </p:sp>
      </p:grpSp>
      <p:grpSp>
        <p:nvGrpSpPr>
          <p:cNvPr id="19" name="Group 18">
            <a:extLst>
              <a:ext uri="{FF2B5EF4-FFF2-40B4-BE49-F238E27FC236}">
                <a16:creationId xmlns:a16="http://schemas.microsoft.com/office/drawing/2014/main" id="{F15E527E-1ABA-1647-B115-56A8BE27448A}"/>
              </a:ext>
            </a:extLst>
          </p:cNvPr>
          <p:cNvGrpSpPr>
            <a:grpSpLocks noChangeAspect="1"/>
          </p:cNvGrpSpPr>
          <p:nvPr/>
        </p:nvGrpSpPr>
        <p:grpSpPr>
          <a:xfrm>
            <a:off x="3790750" y="183794"/>
            <a:ext cx="6774430" cy="4516287"/>
            <a:chOff x="3790750" y="183794"/>
            <a:chExt cx="6774430" cy="4516287"/>
          </a:xfrm>
        </p:grpSpPr>
        <p:pic>
          <p:nvPicPr>
            <p:cNvPr id="20" name="Picture 19" descr="A picture containing person, looking, man, monitor&#10;&#10;Description automatically generated">
              <a:extLst>
                <a:ext uri="{FF2B5EF4-FFF2-40B4-BE49-F238E27FC236}">
                  <a16:creationId xmlns:a16="http://schemas.microsoft.com/office/drawing/2014/main" id="{C54D7946-316F-2A48-9749-44DDB03BD09F}"/>
                </a:ext>
              </a:extLst>
            </p:cNvPr>
            <p:cNvPicPr>
              <a:picLocks noChangeAspect="1"/>
            </p:cNvPicPr>
            <p:nvPr/>
          </p:nvPicPr>
          <p:blipFill>
            <a:blip r:embed="rId4"/>
            <a:stretch>
              <a:fillRect/>
            </a:stretch>
          </p:blipFill>
          <p:spPr>
            <a:xfrm>
              <a:off x="3790750" y="183794"/>
              <a:ext cx="6774430" cy="4516287"/>
            </a:xfrm>
            <a:prstGeom prst="rect">
              <a:avLst/>
            </a:prstGeom>
          </p:spPr>
        </p:pic>
        <p:sp>
          <p:nvSpPr>
            <p:cNvPr id="21" name="TextBox 20">
              <a:extLst>
                <a:ext uri="{FF2B5EF4-FFF2-40B4-BE49-F238E27FC236}">
                  <a16:creationId xmlns:a16="http://schemas.microsoft.com/office/drawing/2014/main" id="{008DEF35-810D-3041-9CF4-F341E2620855}"/>
                </a:ext>
              </a:extLst>
            </p:cNvPr>
            <p:cNvSpPr txBox="1"/>
            <p:nvPr/>
          </p:nvSpPr>
          <p:spPr>
            <a:xfrm>
              <a:off x="6125589" y="2083981"/>
              <a:ext cx="2454885" cy="646331"/>
            </a:xfrm>
            <a:prstGeom prst="rect">
              <a:avLst/>
            </a:prstGeom>
            <a:noFill/>
          </p:spPr>
          <p:txBody>
            <a:bodyPr wrap="square" rtlCol="0">
              <a:spAutoFit/>
            </a:bodyPr>
            <a:lstStyle/>
            <a:p>
              <a:pPr algn="ctr"/>
              <a:r>
                <a:rPr lang="en-US" sz="3600" b="1" dirty="0">
                  <a:solidFill>
                    <a:schemeClr val="bg1"/>
                  </a:solidFill>
                  <a:effectLst>
                    <a:outerShdw blurRad="292100" dist="38100" dir="2700000" algn="tl" rotWithShape="0">
                      <a:prstClr val="black">
                        <a:alpha val="42000"/>
                      </a:prstClr>
                    </a:outerShdw>
                  </a:effectLst>
                  <a:latin typeface="Calibri" panose="020F0502020204030204" pitchFamily="34" charset="0"/>
                  <a:cs typeface="Calibri" panose="020F0502020204030204" pitchFamily="34" charset="0"/>
                </a:rPr>
                <a:t>People</a:t>
              </a:r>
            </a:p>
          </p:txBody>
        </p:sp>
      </p:grpSp>
      <p:grpSp>
        <p:nvGrpSpPr>
          <p:cNvPr id="22" name="Group 21">
            <a:extLst>
              <a:ext uri="{FF2B5EF4-FFF2-40B4-BE49-F238E27FC236}">
                <a16:creationId xmlns:a16="http://schemas.microsoft.com/office/drawing/2014/main" id="{00A0D1BF-48AD-044D-9890-C99CE966D614}"/>
              </a:ext>
            </a:extLst>
          </p:cNvPr>
          <p:cNvGrpSpPr/>
          <p:nvPr/>
        </p:nvGrpSpPr>
        <p:grpSpPr>
          <a:xfrm>
            <a:off x="3531245" y="1795736"/>
            <a:ext cx="4985511" cy="4985511"/>
            <a:chOff x="3531245" y="1795736"/>
            <a:chExt cx="4985511" cy="4985511"/>
          </a:xfrm>
        </p:grpSpPr>
        <p:pic>
          <p:nvPicPr>
            <p:cNvPr id="23" name="Picture 22">
              <a:extLst>
                <a:ext uri="{FF2B5EF4-FFF2-40B4-BE49-F238E27FC236}">
                  <a16:creationId xmlns:a16="http://schemas.microsoft.com/office/drawing/2014/main" id="{11189888-1FE3-C746-8AAE-632F9491B43B}"/>
                </a:ext>
              </a:extLst>
            </p:cNvPr>
            <p:cNvPicPr>
              <a:picLocks noChangeAspect="1"/>
            </p:cNvPicPr>
            <p:nvPr/>
          </p:nvPicPr>
          <p:blipFill>
            <a:blip r:embed="rId5"/>
            <a:stretch>
              <a:fillRect/>
            </a:stretch>
          </p:blipFill>
          <p:spPr>
            <a:xfrm>
              <a:off x="3531245" y="1795736"/>
              <a:ext cx="4985511" cy="4985511"/>
            </a:xfrm>
            <a:prstGeom prst="rect">
              <a:avLst/>
            </a:prstGeom>
          </p:spPr>
        </p:pic>
        <p:sp>
          <p:nvSpPr>
            <p:cNvPr id="24" name="TextBox 23">
              <a:extLst>
                <a:ext uri="{FF2B5EF4-FFF2-40B4-BE49-F238E27FC236}">
                  <a16:creationId xmlns:a16="http://schemas.microsoft.com/office/drawing/2014/main" id="{00C9ED60-6430-6042-A959-544E949DDD8B}"/>
                </a:ext>
              </a:extLst>
            </p:cNvPr>
            <p:cNvSpPr txBox="1"/>
            <p:nvPr/>
          </p:nvSpPr>
          <p:spPr>
            <a:xfrm>
              <a:off x="4828456" y="4837814"/>
              <a:ext cx="2454885" cy="646331"/>
            </a:xfrm>
            <a:prstGeom prst="rect">
              <a:avLst/>
            </a:prstGeom>
            <a:noFill/>
          </p:spPr>
          <p:txBody>
            <a:bodyPr wrap="square" rtlCol="0">
              <a:spAutoFit/>
            </a:bodyPr>
            <a:lstStyle/>
            <a:p>
              <a:pPr algn="ctr"/>
              <a:r>
                <a:rPr lang="en-US" sz="3600" b="1" dirty="0">
                  <a:solidFill>
                    <a:schemeClr val="bg1"/>
                  </a:solidFill>
                  <a:effectLst>
                    <a:outerShdw blurRad="292100" dist="38100" dir="2700000" algn="tl" rotWithShape="0">
                      <a:prstClr val="black">
                        <a:alpha val="42000"/>
                      </a:prstClr>
                    </a:outerShdw>
                  </a:effectLst>
                  <a:latin typeface="Calibri" panose="020F0502020204030204" pitchFamily="34" charset="0"/>
                  <a:cs typeface="Calibri" panose="020F0502020204030204" pitchFamily="34" charset="0"/>
                </a:rPr>
                <a:t>Programs</a:t>
              </a:r>
            </a:p>
          </p:txBody>
        </p:sp>
      </p:grpSp>
      <p:sp>
        <p:nvSpPr>
          <p:cNvPr id="25" name="TextBox 24">
            <a:extLst>
              <a:ext uri="{FF2B5EF4-FFF2-40B4-BE49-F238E27FC236}">
                <a16:creationId xmlns:a16="http://schemas.microsoft.com/office/drawing/2014/main" id="{5EA1CAA7-E89E-7E40-B23C-5F4DD1B2BC91}"/>
              </a:ext>
            </a:extLst>
          </p:cNvPr>
          <p:cNvSpPr txBox="1"/>
          <p:nvPr/>
        </p:nvSpPr>
        <p:spPr>
          <a:xfrm>
            <a:off x="232775" y="235775"/>
            <a:ext cx="3298470" cy="1200329"/>
          </a:xfrm>
          <a:prstGeom prst="rect">
            <a:avLst/>
          </a:prstGeom>
          <a:noFill/>
          <a:effectLst/>
        </p:spPr>
        <p:txBody>
          <a:bodyPr wrap="square" rtlCol="0">
            <a:spAutoFit/>
          </a:bodyPr>
          <a:lstStyle/>
          <a:p>
            <a:r>
              <a:rPr lang="en-US" sz="3600" b="1" dirty="0">
                <a:solidFill>
                  <a:srgbClr val="3F2A56"/>
                </a:solidFill>
                <a:latin typeface="Verdana" panose="020B0604030504040204" pitchFamily="34" charset="0"/>
                <a:ea typeface="Verdana" panose="020B0604030504040204" pitchFamily="34" charset="0"/>
                <a:cs typeface="Verdana" panose="020B0604030504040204" pitchFamily="34" charset="0"/>
              </a:rPr>
              <a:t>Our Platform of:</a:t>
            </a:r>
          </a:p>
        </p:txBody>
      </p:sp>
    </p:spTree>
    <p:extLst>
      <p:ext uri="{BB962C8B-B14F-4D97-AF65-F5344CB8AC3E}">
        <p14:creationId xmlns:p14="http://schemas.microsoft.com/office/powerpoint/2010/main" val="34126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b="1" dirty="0">
                <a:solidFill>
                  <a:srgbClr val="3F2A56"/>
                </a:solidFill>
                <a:latin typeface="Verdana" charset="0"/>
                <a:ea typeface="Verdana" charset="0"/>
                <a:cs typeface="Verdana" charset="0"/>
              </a:rPr>
              <a:t>JOIN AMARE</a:t>
            </a:r>
          </a:p>
        </p:txBody>
      </p:sp>
      <p:sp>
        <p:nvSpPr>
          <p:cNvPr id="13" name="Text Placeholder 12"/>
          <p:cNvSpPr>
            <a:spLocks noGrp="1"/>
          </p:cNvSpPr>
          <p:nvPr>
            <p:ph type="body" sz="quarter" idx="11"/>
          </p:nvPr>
        </p:nvSpPr>
        <p:spPr>
          <a:xfrm>
            <a:off x="5318285" y="1926766"/>
            <a:ext cx="6522617" cy="3445156"/>
          </a:xfrm>
        </p:spPr>
        <p:txBody>
          <a:bodyPr>
            <a:noAutofit/>
          </a:bodyPr>
          <a:lstStyle/>
          <a:p>
            <a:pPr marL="0" indent="0">
              <a:buNone/>
            </a:pPr>
            <a:r>
              <a:rPr lang="en-US" sz="3200" b="1" dirty="0">
                <a:solidFill>
                  <a:srgbClr val="67478D"/>
                </a:solidFill>
                <a:latin typeface="Verdana" charset="0"/>
                <a:ea typeface="Verdana" charset="0"/>
                <a:cs typeface="Verdana" charset="0"/>
              </a:rPr>
              <a:t>PREFFERED CUSTOMER</a:t>
            </a:r>
          </a:p>
          <a:p>
            <a:pPr lvl="1"/>
            <a:r>
              <a:rPr lang="en-US" sz="3200" dirty="0">
                <a:solidFill>
                  <a:srgbClr val="67478D"/>
                </a:solidFill>
                <a:latin typeface="Verdana" charset="0"/>
                <a:ea typeface="Verdana" charset="0"/>
                <a:cs typeface="Verdana" charset="0"/>
              </a:rPr>
              <a:t>Be Well, Use the Products</a:t>
            </a:r>
          </a:p>
          <a:p>
            <a:pPr lvl="1"/>
            <a:r>
              <a:rPr lang="en-US" sz="3200" dirty="0">
                <a:solidFill>
                  <a:srgbClr val="67478D"/>
                </a:solidFill>
                <a:latin typeface="Verdana" charset="0"/>
                <a:ea typeface="Verdana" charset="0"/>
                <a:cs typeface="Verdana" charset="0"/>
              </a:rPr>
              <a:t>Wholesale Price Break</a:t>
            </a:r>
          </a:p>
          <a:p>
            <a:pPr lvl="1"/>
            <a:endParaRPr lang="en-US" sz="3200" dirty="0">
              <a:latin typeface="Verdana" charset="0"/>
              <a:ea typeface="Verdana" charset="0"/>
              <a:cs typeface="Verdana" charset="0"/>
            </a:endParaRPr>
          </a:p>
          <a:p>
            <a:pPr marL="0" indent="0">
              <a:buNone/>
            </a:pPr>
            <a:r>
              <a:rPr lang="en-US" sz="3200" b="1" dirty="0">
                <a:solidFill>
                  <a:srgbClr val="3F2A56"/>
                </a:solidFill>
                <a:latin typeface="Verdana" charset="0"/>
                <a:ea typeface="Verdana" charset="0"/>
                <a:cs typeface="Verdana" charset="0"/>
              </a:rPr>
              <a:t>WELLNESS PARTNER</a:t>
            </a:r>
          </a:p>
          <a:p>
            <a:pPr lvl="1"/>
            <a:r>
              <a:rPr lang="en-US" sz="3200" dirty="0">
                <a:solidFill>
                  <a:srgbClr val="3F2A56"/>
                </a:solidFill>
                <a:latin typeface="Verdana" charset="0"/>
                <a:ea typeface="Verdana" charset="0"/>
                <a:cs typeface="Verdana" charset="0"/>
              </a:rPr>
              <a:t>Make a Difference, and Earn an Income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2012612"/>
            <a:ext cx="4206240" cy="3273465"/>
          </a:xfrm>
          <a:prstGeom prst="rect">
            <a:avLst/>
          </a:prstGeom>
          <a:effectLst>
            <a:outerShdw blurRad="50800" dist="76200" dir="8100000" algn="tr" rotWithShape="0">
              <a:prstClr val="black">
                <a:alpha val="40000"/>
              </a:prstClr>
            </a:outerShdw>
          </a:effectLst>
        </p:spPr>
      </p:pic>
    </p:spTree>
    <p:extLst>
      <p:ext uri="{BB962C8B-B14F-4D97-AF65-F5344CB8AC3E}">
        <p14:creationId xmlns:p14="http://schemas.microsoft.com/office/powerpoint/2010/main" val="50728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638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759DC-835B-4047-B6CD-2111EB8659A1}"/>
              </a:ext>
            </a:extLst>
          </p:cNvPr>
          <p:cNvPicPr>
            <a:picLocks noChangeAspect="1"/>
          </p:cNvPicPr>
          <p:nvPr/>
        </p:nvPicPr>
        <p:blipFill>
          <a:blip r:embed="rId3" cstate="screen">
            <a:alphaModFix amt="35000"/>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tretch>
            <a:fillRect/>
          </a:stretch>
        </p:blipFill>
        <p:spPr>
          <a:xfrm rot="2160000">
            <a:off x="646614" y="153624"/>
            <a:ext cx="6715966" cy="6355299"/>
          </a:xfrm>
          <a:prstGeom prst="rect">
            <a:avLst/>
          </a:prstGeom>
        </p:spPr>
      </p:pic>
      <p:grpSp>
        <p:nvGrpSpPr>
          <p:cNvPr id="3" name="Group 2">
            <a:extLst>
              <a:ext uri="{FF2B5EF4-FFF2-40B4-BE49-F238E27FC236}">
                <a16:creationId xmlns:a16="http://schemas.microsoft.com/office/drawing/2014/main" id="{3BE5E787-E1C0-734C-AC4E-2A092BD6530E}"/>
              </a:ext>
            </a:extLst>
          </p:cNvPr>
          <p:cNvGrpSpPr/>
          <p:nvPr/>
        </p:nvGrpSpPr>
        <p:grpSpPr>
          <a:xfrm>
            <a:off x="4444859" y="775354"/>
            <a:ext cx="1669667" cy="1616734"/>
            <a:chOff x="148435" y="1259635"/>
            <a:chExt cx="2660232" cy="2194763"/>
          </a:xfrm>
        </p:grpSpPr>
        <p:sp>
          <p:nvSpPr>
            <p:cNvPr id="4" name="Oval 3">
              <a:extLst>
                <a:ext uri="{FF2B5EF4-FFF2-40B4-BE49-F238E27FC236}">
                  <a16:creationId xmlns:a16="http://schemas.microsoft.com/office/drawing/2014/main" id="{A3DDEAC9-78A5-C345-B417-ED94BD0E3264}"/>
                </a:ext>
              </a:extLst>
            </p:cNvPr>
            <p:cNvSpPr/>
            <p:nvPr/>
          </p:nvSpPr>
          <p:spPr>
            <a:xfrm>
              <a:off x="148435" y="1259635"/>
              <a:ext cx="2660232" cy="219476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B32AFFAA-E351-8F41-9EF6-B90A6BC826D0}"/>
                </a:ext>
              </a:extLst>
            </p:cNvPr>
            <p:cNvSpPr txBox="1"/>
            <p:nvPr/>
          </p:nvSpPr>
          <p:spPr>
            <a:xfrm>
              <a:off x="318325" y="1860727"/>
              <a:ext cx="2416187" cy="877413"/>
            </a:xfrm>
            <a:prstGeom prst="rect">
              <a:avLst/>
            </a:prstGeom>
            <a:noFill/>
          </p:spPr>
          <p:txBody>
            <a:bodyPr wrap="square" rtlCol="0">
              <a:spAutoFit/>
            </a:bodyPr>
            <a:lstStyle/>
            <a:p>
              <a:pPr algn="ctr"/>
              <a:r>
                <a:rPr lang="en-US" b="1" dirty="0">
                  <a:solidFill>
                    <a:srgbClr val="604A7B"/>
                  </a:solidFill>
                  <a:latin typeface="Verdana" panose="020B0604030504040204" pitchFamily="34" charset="0"/>
                  <a:ea typeface="Verdana" panose="020B0604030504040204" pitchFamily="34" charset="0"/>
                  <a:cs typeface="Verdana" panose="020B0604030504040204" pitchFamily="34" charset="0"/>
                </a:rPr>
                <a:t>MASSIVE NEED</a:t>
              </a:r>
            </a:p>
          </p:txBody>
        </p:sp>
      </p:grpSp>
      <p:grpSp>
        <p:nvGrpSpPr>
          <p:cNvPr id="6" name="Group 5">
            <a:extLst>
              <a:ext uri="{FF2B5EF4-FFF2-40B4-BE49-F238E27FC236}">
                <a16:creationId xmlns:a16="http://schemas.microsoft.com/office/drawing/2014/main" id="{515BA6BF-AFE3-1440-99C7-4D5D5AB6743F}"/>
              </a:ext>
            </a:extLst>
          </p:cNvPr>
          <p:cNvGrpSpPr/>
          <p:nvPr/>
        </p:nvGrpSpPr>
        <p:grpSpPr>
          <a:xfrm>
            <a:off x="5366491" y="3461657"/>
            <a:ext cx="1669667" cy="1616734"/>
            <a:chOff x="148435" y="1259635"/>
            <a:chExt cx="2660232" cy="2194763"/>
          </a:xfrm>
        </p:grpSpPr>
        <p:sp>
          <p:nvSpPr>
            <p:cNvPr id="7" name="Oval 6">
              <a:extLst>
                <a:ext uri="{FF2B5EF4-FFF2-40B4-BE49-F238E27FC236}">
                  <a16:creationId xmlns:a16="http://schemas.microsoft.com/office/drawing/2014/main" id="{6B7D809E-84EB-704A-9D4F-B9E6C2C2282A}"/>
                </a:ext>
              </a:extLst>
            </p:cNvPr>
            <p:cNvSpPr/>
            <p:nvPr/>
          </p:nvSpPr>
          <p:spPr>
            <a:xfrm>
              <a:off x="148435" y="1259635"/>
              <a:ext cx="2660232" cy="219476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60E2247C-8CB2-0D47-8013-1E308B9B88EC}"/>
                </a:ext>
              </a:extLst>
            </p:cNvPr>
            <p:cNvSpPr txBox="1"/>
            <p:nvPr/>
          </p:nvSpPr>
          <p:spPr>
            <a:xfrm>
              <a:off x="353357" y="1908418"/>
              <a:ext cx="2416187" cy="877413"/>
            </a:xfrm>
            <a:prstGeom prst="rect">
              <a:avLst/>
            </a:prstGeom>
            <a:noFill/>
          </p:spPr>
          <p:txBody>
            <a:bodyPr wrap="square" rtlCol="0">
              <a:spAutoFit/>
            </a:bodyPr>
            <a:lstStyle/>
            <a:p>
              <a:pPr algn="ctr"/>
              <a:r>
                <a:rPr lang="en-US" b="1" dirty="0">
                  <a:solidFill>
                    <a:srgbClr val="604A7B"/>
                  </a:solidFill>
                  <a:latin typeface="Verdana" panose="020B0604030504040204" pitchFamily="34" charset="0"/>
                  <a:ea typeface="Verdana" panose="020B0604030504040204" pitchFamily="34" charset="0"/>
                  <a:cs typeface="Verdana" panose="020B0604030504040204" pitchFamily="34" charset="0"/>
                </a:rPr>
                <a:t>SOCIAL SHIFT</a:t>
              </a:r>
            </a:p>
          </p:txBody>
        </p:sp>
      </p:grpSp>
      <p:grpSp>
        <p:nvGrpSpPr>
          <p:cNvPr id="9" name="Group 8">
            <a:extLst>
              <a:ext uri="{FF2B5EF4-FFF2-40B4-BE49-F238E27FC236}">
                <a16:creationId xmlns:a16="http://schemas.microsoft.com/office/drawing/2014/main" id="{F9268B62-82E3-7C4E-99FF-F0D78F48F45D}"/>
              </a:ext>
            </a:extLst>
          </p:cNvPr>
          <p:cNvGrpSpPr/>
          <p:nvPr/>
        </p:nvGrpSpPr>
        <p:grpSpPr>
          <a:xfrm>
            <a:off x="3049378" y="5116559"/>
            <a:ext cx="1669667" cy="1616734"/>
            <a:chOff x="148435" y="1259635"/>
            <a:chExt cx="2660232" cy="2194763"/>
          </a:xfrm>
        </p:grpSpPr>
        <p:sp>
          <p:nvSpPr>
            <p:cNvPr id="10" name="Oval 9">
              <a:extLst>
                <a:ext uri="{FF2B5EF4-FFF2-40B4-BE49-F238E27FC236}">
                  <a16:creationId xmlns:a16="http://schemas.microsoft.com/office/drawing/2014/main" id="{DC3E1AF8-A414-F445-A1BA-5EA016833D4F}"/>
                </a:ext>
              </a:extLst>
            </p:cNvPr>
            <p:cNvSpPr/>
            <p:nvPr/>
          </p:nvSpPr>
          <p:spPr>
            <a:xfrm>
              <a:off x="148435" y="1259635"/>
              <a:ext cx="2660232" cy="219476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CCE09255-1372-324B-A786-82B3EA97BA15}"/>
                </a:ext>
              </a:extLst>
            </p:cNvPr>
            <p:cNvSpPr txBox="1"/>
            <p:nvPr/>
          </p:nvSpPr>
          <p:spPr>
            <a:xfrm>
              <a:off x="270456" y="1913058"/>
              <a:ext cx="2416187" cy="877413"/>
            </a:xfrm>
            <a:prstGeom prst="rect">
              <a:avLst/>
            </a:prstGeom>
            <a:noFill/>
          </p:spPr>
          <p:txBody>
            <a:bodyPr wrap="square" rtlCol="0">
              <a:spAutoFit/>
            </a:bodyPr>
            <a:lstStyle/>
            <a:p>
              <a:pPr algn="ctr"/>
              <a:r>
                <a:rPr lang="en-US" b="1" dirty="0">
                  <a:solidFill>
                    <a:srgbClr val="604A7B"/>
                  </a:solidFill>
                  <a:latin typeface="Verdana" panose="020B0604030504040204" pitchFamily="34" charset="0"/>
                  <a:ea typeface="Verdana" panose="020B0604030504040204" pitchFamily="34" charset="0"/>
                  <a:cs typeface="Verdana" panose="020B0604030504040204" pitchFamily="34" charset="0"/>
                </a:rPr>
                <a:t>NEW ERA SCIENCE</a:t>
              </a:r>
            </a:p>
          </p:txBody>
        </p:sp>
      </p:grpSp>
      <p:grpSp>
        <p:nvGrpSpPr>
          <p:cNvPr id="12" name="Group 11">
            <a:extLst>
              <a:ext uri="{FF2B5EF4-FFF2-40B4-BE49-F238E27FC236}">
                <a16:creationId xmlns:a16="http://schemas.microsoft.com/office/drawing/2014/main" id="{F34786C4-EFC0-CF47-A7D2-571C738E03B4}"/>
              </a:ext>
            </a:extLst>
          </p:cNvPr>
          <p:cNvGrpSpPr/>
          <p:nvPr/>
        </p:nvGrpSpPr>
        <p:grpSpPr>
          <a:xfrm>
            <a:off x="723656" y="3429000"/>
            <a:ext cx="1669667" cy="1616734"/>
            <a:chOff x="148435" y="1259635"/>
            <a:chExt cx="2660232" cy="2194763"/>
          </a:xfrm>
        </p:grpSpPr>
        <p:sp>
          <p:nvSpPr>
            <p:cNvPr id="13" name="Oval 12">
              <a:extLst>
                <a:ext uri="{FF2B5EF4-FFF2-40B4-BE49-F238E27FC236}">
                  <a16:creationId xmlns:a16="http://schemas.microsoft.com/office/drawing/2014/main" id="{09FBB896-6095-5740-8859-35BDC345B6A5}"/>
                </a:ext>
              </a:extLst>
            </p:cNvPr>
            <p:cNvSpPr/>
            <p:nvPr/>
          </p:nvSpPr>
          <p:spPr>
            <a:xfrm>
              <a:off x="148435" y="1259635"/>
              <a:ext cx="2660232" cy="219476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A97ACF47-F1D8-3A41-9E46-34D689DD5E53}"/>
                </a:ext>
              </a:extLst>
            </p:cNvPr>
            <p:cNvSpPr txBox="1"/>
            <p:nvPr/>
          </p:nvSpPr>
          <p:spPr>
            <a:xfrm>
              <a:off x="196201" y="1876529"/>
              <a:ext cx="2594243" cy="877413"/>
            </a:xfrm>
            <a:prstGeom prst="rect">
              <a:avLst/>
            </a:prstGeom>
            <a:noFill/>
          </p:spPr>
          <p:txBody>
            <a:bodyPr wrap="square" rtlCol="0">
              <a:spAutoFit/>
            </a:bodyPr>
            <a:lstStyle/>
            <a:p>
              <a:pPr algn="ctr"/>
              <a:r>
                <a:rPr lang="en-US" b="1" dirty="0">
                  <a:solidFill>
                    <a:srgbClr val="604A7B"/>
                  </a:solidFill>
                  <a:latin typeface="Verdana" panose="020B0604030504040204" pitchFamily="34" charset="0"/>
                  <a:ea typeface="Verdana" panose="020B0604030504040204" pitchFamily="34" charset="0"/>
                  <a:cs typeface="Verdana" panose="020B0604030504040204" pitchFamily="34" charset="0"/>
                </a:rPr>
                <a:t>UNIQUE PRODUCTS</a:t>
              </a:r>
            </a:p>
          </p:txBody>
        </p:sp>
      </p:grpSp>
      <p:grpSp>
        <p:nvGrpSpPr>
          <p:cNvPr id="15" name="Group 14">
            <a:extLst>
              <a:ext uri="{FF2B5EF4-FFF2-40B4-BE49-F238E27FC236}">
                <a16:creationId xmlns:a16="http://schemas.microsoft.com/office/drawing/2014/main" id="{08538DF8-05BC-5B43-890E-624AA9A54F2A}"/>
              </a:ext>
            </a:extLst>
          </p:cNvPr>
          <p:cNvGrpSpPr/>
          <p:nvPr/>
        </p:nvGrpSpPr>
        <p:grpSpPr>
          <a:xfrm>
            <a:off x="1618292" y="729317"/>
            <a:ext cx="1669667" cy="1616734"/>
            <a:chOff x="148435" y="1259635"/>
            <a:chExt cx="2660232" cy="2194763"/>
          </a:xfrm>
        </p:grpSpPr>
        <p:sp>
          <p:nvSpPr>
            <p:cNvPr id="16" name="Oval 15">
              <a:extLst>
                <a:ext uri="{FF2B5EF4-FFF2-40B4-BE49-F238E27FC236}">
                  <a16:creationId xmlns:a16="http://schemas.microsoft.com/office/drawing/2014/main" id="{60B2CA1B-3960-4941-9E07-0F07EFF093AE}"/>
                </a:ext>
              </a:extLst>
            </p:cNvPr>
            <p:cNvSpPr/>
            <p:nvPr/>
          </p:nvSpPr>
          <p:spPr>
            <a:xfrm>
              <a:off x="148435" y="1259635"/>
              <a:ext cx="2660232" cy="219476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a:extLst>
                <a:ext uri="{FF2B5EF4-FFF2-40B4-BE49-F238E27FC236}">
                  <a16:creationId xmlns:a16="http://schemas.microsoft.com/office/drawing/2014/main" id="{AFC51D89-B84F-B04A-803E-A92467B9CAED}"/>
                </a:ext>
              </a:extLst>
            </p:cNvPr>
            <p:cNvSpPr txBox="1"/>
            <p:nvPr/>
          </p:nvSpPr>
          <p:spPr>
            <a:xfrm>
              <a:off x="262021" y="1876529"/>
              <a:ext cx="2416187" cy="877413"/>
            </a:xfrm>
            <a:prstGeom prst="rect">
              <a:avLst/>
            </a:prstGeom>
            <a:noFill/>
          </p:spPr>
          <p:txBody>
            <a:bodyPr wrap="square" rtlCol="0">
              <a:spAutoFit/>
            </a:bodyPr>
            <a:lstStyle/>
            <a:p>
              <a:pPr algn="ctr"/>
              <a:r>
                <a:rPr lang="en-US" b="1" dirty="0">
                  <a:solidFill>
                    <a:srgbClr val="604A7B"/>
                  </a:solidFill>
                  <a:latin typeface="Verdana" panose="020B0604030504040204" pitchFamily="34" charset="0"/>
                  <a:ea typeface="Verdana" panose="020B0604030504040204" pitchFamily="34" charset="0"/>
                  <a:cs typeface="Verdana" panose="020B0604030504040204" pitchFamily="34" charset="0"/>
                </a:rPr>
                <a:t>GROWTH COMPANY</a:t>
              </a:r>
            </a:p>
          </p:txBody>
        </p:sp>
      </p:grpSp>
      <p:grpSp>
        <p:nvGrpSpPr>
          <p:cNvPr id="18" name="Group 17">
            <a:extLst>
              <a:ext uri="{FF2B5EF4-FFF2-40B4-BE49-F238E27FC236}">
                <a16:creationId xmlns:a16="http://schemas.microsoft.com/office/drawing/2014/main" id="{383EDBEF-9837-FC4E-A42D-0788A71707B2}"/>
              </a:ext>
            </a:extLst>
          </p:cNvPr>
          <p:cNvGrpSpPr/>
          <p:nvPr/>
        </p:nvGrpSpPr>
        <p:grpSpPr>
          <a:xfrm>
            <a:off x="2536436" y="2210913"/>
            <a:ext cx="2379933" cy="2278454"/>
            <a:chOff x="148435" y="1259635"/>
            <a:chExt cx="2660232" cy="2194763"/>
          </a:xfrm>
        </p:grpSpPr>
        <p:sp>
          <p:nvSpPr>
            <p:cNvPr id="19" name="Oval 18">
              <a:extLst>
                <a:ext uri="{FF2B5EF4-FFF2-40B4-BE49-F238E27FC236}">
                  <a16:creationId xmlns:a16="http://schemas.microsoft.com/office/drawing/2014/main" id="{95CDB1D3-FE92-DE46-81F2-64CC011E60D0}"/>
                </a:ext>
              </a:extLst>
            </p:cNvPr>
            <p:cNvSpPr/>
            <p:nvPr/>
          </p:nvSpPr>
          <p:spPr>
            <a:xfrm>
              <a:off x="148435" y="1259635"/>
              <a:ext cx="2660232" cy="2194763"/>
            </a:xfrm>
            <a:prstGeom prst="ellipse">
              <a:avLst/>
            </a:prstGeom>
            <a:blipFill rotWithShape="1">
              <a:blip r:embed="rId6"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a:extLst>
                <a:ext uri="{FF2B5EF4-FFF2-40B4-BE49-F238E27FC236}">
                  <a16:creationId xmlns:a16="http://schemas.microsoft.com/office/drawing/2014/main" id="{EE9BFB54-A685-3E4F-8713-3958D4539A93}"/>
                </a:ext>
              </a:extLst>
            </p:cNvPr>
            <p:cNvSpPr txBox="1"/>
            <p:nvPr/>
          </p:nvSpPr>
          <p:spPr>
            <a:xfrm>
              <a:off x="270457" y="1652896"/>
              <a:ext cx="2416187" cy="1334122"/>
            </a:xfrm>
            <a:prstGeom prst="rect">
              <a:avLst/>
            </a:prstGeom>
            <a:noFill/>
          </p:spPr>
          <p:txBody>
            <a:bodyPr wrap="square" rtlCol="0">
              <a:spAutoFit/>
            </a:bodyPr>
            <a:lstStyle/>
            <a:p>
              <a:pPr algn="ctr"/>
              <a:r>
                <a:rPr lang="en-US" sz="2800" b="1" i="1" dirty="0">
                  <a:solidFill>
                    <a:srgbClr val="604A7B"/>
                  </a:solidFill>
                  <a:latin typeface="Verdana" panose="020B0604030504040204" pitchFamily="34" charset="0"/>
                  <a:ea typeface="Verdana" panose="020B0604030504040204" pitchFamily="34" charset="0"/>
                  <a:cs typeface="Verdana" panose="020B0604030504040204" pitchFamily="34" charset="0"/>
                </a:rPr>
                <a:t>TIMING</a:t>
              </a:r>
            </a:p>
            <a:p>
              <a:pPr algn="ctr"/>
              <a:r>
                <a:rPr lang="en-US" sz="2800" b="1" i="1" dirty="0">
                  <a:solidFill>
                    <a:srgbClr val="604A7B"/>
                  </a:solidFill>
                  <a:latin typeface="Verdana" panose="020B0604030504040204" pitchFamily="34" charset="0"/>
                  <a:ea typeface="Verdana" panose="020B0604030504040204" pitchFamily="34" charset="0"/>
                  <a:cs typeface="Verdana" panose="020B0604030504040204" pitchFamily="34" charset="0"/>
                </a:rPr>
                <a:t>TIMING</a:t>
              </a:r>
            </a:p>
            <a:p>
              <a:pPr algn="ctr"/>
              <a:r>
                <a:rPr lang="en-US" sz="2800" b="1" i="1" dirty="0">
                  <a:solidFill>
                    <a:srgbClr val="604A7B"/>
                  </a:solidFill>
                  <a:latin typeface="Verdana" panose="020B0604030504040204" pitchFamily="34" charset="0"/>
                  <a:ea typeface="Verdana" panose="020B0604030504040204" pitchFamily="34" charset="0"/>
                  <a:cs typeface="Verdana" panose="020B0604030504040204" pitchFamily="34" charset="0"/>
                </a:rPr>
                <a:t>TIMING</a:t>
              </a:r>
            </a:p>
          </p:txBody>
        </p:sp>
      </p:grpSp>
      <p:sp>
        <p:nvSpPr>
          <p:cNvPr id="21" name="TextBox 20">
            <a:extLst>
              <a:ext uri="{FF2B5EF4-FFF2-40B4-BE49-F238E27FC236}">
                <a16:creationId xmlns:a16="http://schemas.microsoft.com/office/drawing/2014/main" id="{9CD99E4B-E95A-DD40-BE37-29F5F64650F9}"/>
              </a:ext>
            </a:extLst>
          </p:cNvPr>
          <p:cNvSpPr txBox="1"/>
          <p:nvPr/>
        </p:nvSpPr>
        <p:spPr>
          <a:xfrm>
            <a:off x="302013" y="271101"/>
            <a:ext cx="843285" cy="1754326"/>
          </a:xfrm>
          <a:prstGeom prst="rect">
            <a:avLst/>
          </a:prstGeom>
          <a:solidFill>
            <a:schemeClr val="bg1"/>
          </a:solidFill>
        </p:spPr>
        <p:txBody>
          <a:bodyPr wrap="square" rtlCol="0">
            <a:spAutoFit/>
          </a:bodyPr>
          <a:lstStyle/>
          <a:p>
            <a:r>
              <a:rPr lang="en-US" dirty="0">
                <a:solidFill>
                  <a:prstClr val="white"/>
                </a:solidFill>
                <a:latin typeface="Verdana" panose="020B0604030504040204" pitchFamily="34" charset="0"/>
                <a:ea typeface="Verdana" panose="020B0604030504040204" pitchFamily="34" charset="0"/>
                <a:cs typeface="Verdana" panose="020B0604030504040204" pitchFamily="34" charset="0"/>
              </a:rPr>
              <a:t>.</a:t>
            </a:r>
          </a:p>
          <a:p>
            <a:endParaRPr lang="en-US"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Rectangle 21">
            <a:extLst>
              <a:ext uri="{FF2B5EF4-FFF2-40B4-BE49-F238E27FC236}">
                <a16:creationId xmlns:a16="http://schemas.microsoft.com/office/drawing/2014/main" id="{50428A6A-4578-F144-ADBE-8476F27687A0}"/>
              </a:ext>
            </a:extLst>
          </p:cNvPr>
          <p:cNvSpPr/>
          <p:nvPr/>
        </p:nvSpPr>
        <p:spPr>
          <a:xfrm>
            <a:off x="7588088" y="0"/>
            <a:ext cx="4603912" cy="6858000"/>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en-US" sz="24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en-US" sz="24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en-US" sz="24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en-US" sz="24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TextBox 22">
            <a:extLst>
              <a:ext uri="{FF2B5EF4-FFF2-40B4-BE49-F238E27FC236}">
                <a16:creationId xmlns:a16="http://schemas.microsoft.com/office/drawing/2014/main" id="{A915BB6D-7E4A-8A45-B443-D9B17B2F427C}"/>
              </a:ext>
            </a:extLst>
          </p:cNvPr>
          <p:cNvSpPr txBox="1"/>
          <p:nvPr/>
        </p:nvSpPr>
        <p:spPr>
          <a:xfrm>
            <a:off x="7780371" y="2112129"/>
            <a:ext cx="4280489" cy="2062103"/>
          </a:xfrm>
          <a:prstGeom prst="rect">
            <a:avLst/>
          </a:prstGeom>
          <a:noFill/>
        </p:spPr>
        <p:txBody>
          <a:bodyPr wrap="square" rtlCol="0">
            <a:spAutoFit/>
          </a:bodyPr>
          <a:lstStyle/>
          <a:p>
            <a:pPr algn="ctr"/>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Our vision</a:t>
            </a:r>
          </a:p>
          <a:p>
            <a:pPr algn="ctr"/>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 is to lead</a:t>
            </a:r>
          </a:p>
          <a:p>
            <a:pPr algn="ctr"/>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the global mental wellness revolution</a:t>
            </a:r>
          </a:p>
        </p:txBody>
      </p:sp>
      <p:sp>
        <p:nvSpPr>
          <p:cNvPr id="24" name="TextBox 23">
            <a:extLst>
              <a:ext uri="{FF2B5EF4-FFF2-40B4-BE49-F238E27FC236}">
                <a16:creationId xmlns:a16="http://schemas.microsoft.com/office/drawing/2014/main" id="{3C379523-9D44-5B41-9250-F88DD6558A50}"/>
              </a:ext>
            </a:extLst>
          </p:cNvPr>
          <p:cNvSpPr txBox="1"/>
          <p:nvPr/>
        </p:nvSpPr>
        <p:spPr>
          <a:xfrm>
            <a:off x="7984672" y="5870545"/>
            <a:ext cx="3869993" cy="461665"/>
          </a:xfrm>
          <a:prstGeom prst="rect">
            <a:avLst/>
          </a:prstGeom>
          <a:noFill/>
        </p:spPr>
        <p:txBody>
          <a:bodyPr wrap="square" rtlCol="0">
            <a:spAutoFit/>
          </a:bodyPr>
          <a:lstStyle/>
          <a:p>
            <a:pPr algn="ct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TIMING MATTERS!</a:t>
            </a:r>
          </a:p>
        </p:txBody>
      </p:sp>
      <p:pic>
        <p:nvPicPr>
          <p:cNvPr id="34" name="Picture 33">
            <a:extLst>
              <a:ext uri="{FF2B5EF4-FFF2-40B4-BE49-F238E27FC236}">
                <a16:creationId xmlns:a16="http://schemas.microsoft.com/office/drawing/2014/main" id="{377A7421-F78F-764B-AF98-49231B6282E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849324" y="271101"/>
            <a:ext cx="4140688" cy="322575"/>
          </a:xfrm>
          <a:prstGeom prst="rect">
            <a:avLst/>
          </a:prstGeom>
        </p:spPr>
      </p:pic>
    </p:spTree>
    <p:extLst>
      <p:ext uri="{BB962C8B-B14F-4D97-AF65-F5344CB8AC3E}">
        <p14:creationId xmlns:p14="http://schemas.microsoft.com/office/powerpoint/2010/main" val="2470287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A96F64D-4C9B-4960-8C9D-922B46AA7CC2}"/>
              </a:ext>
            </a:extLst>
          </p:cNvPr>
          <p:cNvSpPr/>
          <p:nvPr/>
        </p:nvSpPr>
        <p:spPr>
          <a:xfrm rot="5400000">
            <a:off x="2344864" y="2877516"/>
            <a:ext cx="1674496" cy="6412991"/>
          </a:xfrm>
          <a:prstGeom prst="rect">
            <a:avLst/>
          </a:prstGeom>
          <a:gradFill>
            <a:gsLst>
              <a:gs pos="0">
                <a:schemeClr val="accent1">
                  <a:lumMod val="5000"/>
                  <a:lumOff val="95000"/>
                  <a:alpha val="0"/>
                </a:schemeClr>
              </a:gs>
              <a:gs pos="74000">
                <a:srgbClr val="3F2A56"/>
              </a:gs>
              <a:gs pos="83000">
                <a:srgbClr val="3F2A56"/>
              </a:gs>
              <a:gs pos="100000">
                <a:srgbClr val="3F2A5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0" name="Rectangle 9">
            <a:extLst>
              <a:ext uri="{FF2B5EF4-FFF2-40B4-BE49-F238E27FC236}">
                <a16:creationId xmlns:a16="http://schemas.microsoft.com/office/drawing/2014/main" id="{AC720FB7-4753-472F-A0CD-658CF25AE045}"/>
              </a:ext>
            </a:extLst>
          </p:cNvPr>
          <p:cNvSpPr/>
          <p:nvPr/>
        </p:nvSpPr>
        <p:spPr>
          <a:xfrm>
            <a:off x="88773" y="5700187"/>
            <a:ext cx="5334000" cy="1107996"/>
          </a:xfrm>
          <a:prstGeom prst="rect">
            <a:avLst/>
          </a:prstGeom>
        </p:spPr>
        <p:txBody>
          <a:bodyPr wrap="square">
            <a:spAutoFit/>
          </a:bodyPr>
          <a:lstStyle/>
          <a:p>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Dr. Shawn Talbott</a:t>
            </a:r>
          </a:p>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Amare’s Chief Science Officer</a:t>
            </a:r>
          </a:p>
          <a:p>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PhD, CNS, LDN, FACSM, FAIS, FACN</a:t>
            </a: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96EEFEAF-3570-4262-8D7E-3CCB4DCE1DA9}"/>
              </a:ext>
            </a:extLst>
          </p:cNvPr>
          <p:cNvSpPr/>
          <p:nvPr/>
        </p:nvSpPr>
        <p:spPr>
          <a:xfrm>
            <a:off x="6388608" y="47500"/>
            <a:ext cx="5803392" cy="6240779"/>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7" name="Rectangle 6">
            <a:extLst>
              <a:ext uri="{FF2B5EF4-FFF2-40B4-BE49-F238E27FC236}">
                <a16:creationId xmlns:a16="http://schemas.microsoft.com/office/drawing/2014/main" id="{9D32DDD9-C909-4D15-B69C-665AF20869A0}"/>
              </a:ext>
            </a:extLst>
          </p:cNvPr>
          <p:cNvSpPr/>
          <p:nvPr/>
        </p:nvSpPr>
        <p:spPr>
          <a:xfrm>
            <a:off x="6477380" y="54470"/>
            <a:ext cx="5625847" cy="5632311"/>
          </a:xfrm>
          <a:prstGeom prst="rect">
            <a:avLst/>
          </a:prstGeom>
        </p:spPr>
        <p:txBody>
          <a:bodyPr wrap="square">
            <a:spAutoFit/>
          </a:bodyPr>
          <a:lstStyle/>
          <a:p>
            <a:pPr marL="285750" indent="-285750">
              <a:buFont typeface="Arial" panose="020B0604020202020204" pitchFamily="34" charset="0"/>
              <a:buChar char="•"/>
            </a:pPr>
            <a:r>
              <a:rPr lang="en-US" dirty="0">
                <a:latin typeface="Verdana" panose="020B0604030504040204" pitchFamily="34" charset="0"/>
              </a:rPr>
              <a:t>20+ years developing nutritional products.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Fellow of the American College of Nutrition, the American College of Sports Medicine, and the American Institute of Stress.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Author of two academic textbooks, an award-winning documentary film, and several best-selling books</a:t>
            </a:r>
            <a:br>
              <a:rPr lang="en-US" dirty="0">
                <a:latin typeface="Verdana" panose="020B0604030504040204" pitchFamily="34" charset="0"/>
              </a:rPr>
            </a:b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Featured guest on the “Dr. Oz Show,” “Ask Dr. Nandi,” The TED stage, and the White House.</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Served as a nutrition educator for elite-level athletes.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Diplomate of the International Olympic Committee’s (IOC) Sports Nutrition program.</a:t>
            </a:r>
          </a:p>
        </p:txBody>
      </p:sp>
      <p:pic>
        <p:nvPicPr>
          <p:cNvPr id="8" name="Picture 7">
            <a:extLst>
              <a:ext uri="{FF2B5EF4-FFF2-40B4-BE49-F238E27FC236}">
                <a16:creationId xmlns:a16="http://schemas.microsoft.com/office/drawing/2014/main" id="{8317CFD7-F632-F849-9F58-E23A5D885D99}"/>
              </a:ext>
            </a:extLst>
          </p:cNvPr>
          <p:cNvPicPr>
            <a:picLocks noChangeAspect="1"/>
          </p:cNvPicPr>
          <p:nvPr/>
        </p:nvPicPr>
        <p:blipFill rotWithShape="1">
          <a:blip r:embed="rId3"/>
          <a:srcRect b="1378"/>
          <a:stretch/>
        </p:blipFill>
        <p:spPr>
          <a:xfrm>
            <a:off x="-36922" y="0"/>
            <a:ext cx="6336757" cy="5587110"/>
          </a:xfrm>
          <a:prstGeom prst="rect">
            <a:avLst/>
          </a:prstGeom>
        </p:spPr>
      </p:pic>
      <p:pic>
        <p:nvPicPr>
          <p:cNvPr id="9" name="Picture 8">
            <a:extLst>
              <a:ext uri="{FF2B5EF4-FFF2-40B4-BE49-F238E27FC236}">
                <a16:creationId xmlns:a16="http://schemas.microsoft.com/office/drawing/2014/main" id="{B773A0B8-2A90-4246-841E-84FF15393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9157" y="6356350"/>
            <a:ext cx="4622292" cy="360094"/>
          </a:xfrm>
          <a:prstGeom prst="rect">
            <a:avLst/>
          </a:prstGeom>
        </p:spPr>
      </p:pic>
    </p:spTree>
    <p:extLst>
      <p:ext uri="{BB962C8B-B14F-4D97-AF65-F5344CB8AC3E}">
        <p14:creationId xmlns:p14="http://schemas.microsoft.com/office/powerpoint/2010/main" val="66286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49BB0-29A4-D449-B020-F6325C7E396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dirty="0">
                <a:solidFill>
                  <a:srgbClr val="3F2A56"/>
                </a:solidFill>
                <a:latin typeface="Verdana" panose="020B0604030504040204" pitchFamily="34" charset="0"/>
                <a:ea typeface="Verdana" panose="020B0604030504040204" pitchFamily="34" charset="0"/>
                <a:cs typeface="Verdana" panose="020B0604030504040204" pitchFamily="34" charset="0"/>
              </a:rPr>
              <a:t>What is Mental Wellness?</a:t>
            </a:r>
          </a:p>
        </p:txBody>
      </p:sp>
      <p:pic>
        <p:nvPicPr>
          <p:cNvPr id="6" name="Picture 5">
            <a:extLst>
              <a:ext uri="{FF2B5EF4-FFF2-40B4-BE49-F238E27FC236}">
                <a16:creationId xmlns:a16="http://schemas.microsoft.com/office/drawing/2014/main" id="{5BEF7034-CA75-B94C-9675-C88B29B3C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753" y="1690688"/>
            <a:ext cx="7667554" cy="4351338"/>
          </a:xfrm>
          <a:prstGeom prst="rect">
            <a:avLst/>
          </a:prstGeom>
        </p:spPr>
      </p:pic>
      <p:pic>
        <p:nvPicPr>
          <p:cNvPr id="11" name="Picture 10">
            <a:extLst>
              <a:ext uri="{FF2B5EF4-FFF2-40B4-BE49-F238E27FC236}">
                <a16:creationId xmlns:a16="http://schemas.microsoft.com/office/drawing/2014/main" id="{E4BD6475-A4A3-DF4B-BDD8-B4E5506DC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7371" y="5304575"/>
            <a:ext cx="2999232" cy="749808"/>
          </a:xfrm>
          <a:prstGeom prst="rect">
            <a:avLst/>
          </a:prstGeom>
        </p:spPr>
      </p:pic>
      <p:pic>
        <p:nvPicPr>
          <p:cNvPr id="13" name="Picture 12">
            <a:extLst>
              <a:ext uri="{FF2B5EF4-FFF2-40B4-BE49-F238E27FC236}">
                <a16:creationId xmlns:a16="http://schemas.microsoft.com/office/drawing/2014/main" id="{813DF21C-8F5C-B445-9E26-B21A4864BA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8307" y="3866357"/>
            <a:ext cx="1737360" cy="1737360"/>
          </a:xfrm>
          <a:prstGeom prst="rect">
            <a:avLst/>
          </a:prstGeom>
        </p:spPr>
      </p:pic>
    </p:spTree>
    <p:extLst>
      <p:ext uri="{BB962C8B-B14F-4D97-AF65-F5344CB8AC3E}">
        <p14:creationId xmlns:p14="http://schemas.microsoft.com/office/powerpoint/2010/main" val="1662001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838200" y="315469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8" name="TextBox 7"/>
          <p:cNvSpPr txBox="1"/>
          <p:nvPr/>
        </p:nvSpPr>
        <p:spPr>
          <a:xfrm>
            <a:off x="580571" y="3643674"/>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643674"/>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“NORMAL”</a:t>
            </a:r>
          </a:p>
        </p:txBody>
      </p:sp>
      <p:sp>
        <p:nvSpPr>
          <p:cNvPr id="11" name="TextBox 10"/>
          <p:cNvSpPr txBox="1"/>
          <p:nvPr/>
        </p:nvSpPr>
        <p:spPr>
          <a:xfrm>
            <a:off x="7802938" y="3643674"/>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044864"/>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044864"/>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044864"/>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044864"/>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044864"/>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7" y="4044864"/>
            <a:ext cx="1123239" cy="1015663"/>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a:t>
            </a:r>
          </a:p>
        </p:txBody>
      </p:sp>
      <p:sp>
        <p:nvSpPr>
          <p:cNvPr id="19" name="TextBox 18"/>
          <p:cNvSpPr txBox="1"/>
          <p:nvPr/>
        </p:nvSpPr>
        <p:spPr>
          <a:xfrm>
            <a:off x="912281"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49718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27" name="TextBox 26"/>
          <p:cNvSpPr txBox="1"/>
          <p:nvPr/>
        </p:nvSpPr>
        <p:spPr>
          <a:xfrm>
            <a:off x="210832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t>The Mental Wellness Continuum</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endParaRPr lang="en-US" sz="24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2"/>
          <p:cNvSpPr>
            <a:spLocks noGrp="1"/>
          </p:cNvSpPr>
          <p:nvPr>
            <p:ph type="body" sz="quarter" idx="11"/>
          </p:nvPr>
        </p:nvSpPr>
        <p:spPr>
          <a:xfrm>
            <a:off x="795868" y="1764537"/>
            <a:ext cx="11370398" cy="1111996"/>
          </a:xfrm>
          <a:prstGeom prst="rect">
            <a:avLst/>
          </a:prstGeom>
        </p:spPr>
        <p:txBody>
          <a:bodyPr>
            <a:noAutofit/>
          </a:bodyPr>
          <a:lstStyle/>
          <a:p>
            <a:pPr marL="0" indent="0">
              <a:buNone/>
            </a:pPr>
            <a:r>
              <a:rPr lang="en-US" sz="1800" dirty="0">
                <a:solidFill>
                  <a:srgbClr val="4A3B6B"/>
                </a:solidFill>
                <a:latin typeface="Verdana" panose="020B0604030504040204" pitchFamily="34" charset="0"/>
                <a:ea typeface="Verdana" panose="020B0604030504040204" pitchFamily="34" charset="0"/>
              </a:rPr>
              <a:t>How you feel is not just in your head — it’s also in your gut and heart.</a:t>
            </a:r>
            <a:br>
              <a:rPr lang="en-US" sz="1800" dirty="0">
                <a:solidFill>
                  <a:srgbClr val="4A3B6B"/>
                </a:solidFill>
                <a:latin typeface="Verdana" panose="020B0604030504040204" pitchFamily="34" charset="0"/>
                <a:ea typeface="Verdana" panose="020B0604030504040204" pitchFamily="34" charset="0"/>
              </a:rPr>
            </a:br>
            <a:br>
              <a:rPr lang="en-US" sz="1800" dirty="0">
                <a:solidFill>
                  <a:srgbClr val="4A3B6B"/>
                </a:solidFill>
                <a:latin typeface="Verdana" panose="020B0604030504040204" pitchFamily="34" charset="0"/>
                <a:ea typeface="Verdana" panose="020B0604030504040204" pitchFamily="34" charset="0"/>
              </a:rPr>
            </a:br>
            <a:r>
              <a:rPr lang="en-US" sz="1800" dirty="0">
                <a:solidFill>
                  <a:srgbClr val="4A3B6B"/>
                </a:solidFill>
                <a:latin typeface="Verdana" panose="020B0604030504040204" pitchFamily="34" charset="0"/>
                <a:ea typeface="Verdana" panose="020B0604030504040204" pitchFamily="34" charset="0"/>
              </a:rPr>
              <a:t>You can now DO something NATURALLY to improve your mental wellness. </a:t>
            </a:r>
          </a:p>
        </p:txBody>
      </p:sp>
      <p:sp>
        <p:nvSpPr>
          <p:cNvPr id="38" name="TextBox 37"/>
          <p:cNvSpPr txBox="1"/>
          <p:nvPr/>
        </p:nvSpPr>
        <p:spPr>
          <a:xfrm>
            <a:off x="795868" y="2678920"/>
            <a:ext cx="10515600" cy="307777"/>
          </a:xfrm>
          <a:prstGeom prst="rect">
            <a:avLst/>
          </a:prstGeom>
          <a:noFill/>
        </p:spPr>
        <p:txBody>
          <a:bodyPr wrap="square" rtlCol="0">
            <a:spAutoFit/>
          </a:bodyPr>
          <a:lstStyle/>
          <a:p>
            <a:r>
              <a:rPr lang="en-US" sz="14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endParaRPr lang="en-US" sz="1400" i="1"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5" name="Oval 4"/>
          <p:cNvSpPr/>
          <p:nvPr/>
        </p:nvSpPr>
        <p:spPr>
          <a:xfrm>
            <a:off x="1133463" y="5412352"/>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39" name="Oval 38"/>
          <p:cNvSpPr/>
          <p:nvPr/>
        </p:nvSpPr>
        <p:spPr>
          <a:xfrm>
            <a:off x="2697437" y="5412352"/>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0" name="Oval 39"/>
          <p:cNvSpPr/>
          <p:nvPr/>
        </p:nvSpPr>
        <p:spPr>
          <a:xfrm>
            <a:off x="4261411" y="5412352"/>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1" name="Oval 40"/>
          <p:cNvSpPr/>
          <p:nvPr/>
        </p:nvSpPr>
        <p:spPr>
          <a:xfrm>
            <a:off x="5825385" y="5412352"/>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2" name="Oval 41"/>
          <p:cNvSpPr/>
          <p:nvPr/>
        </p:nvSpPr>
        <p:spPr>
          <a:xfrm>
            <a:off x="7389359" y="5412352"/>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3" name="Oval 42"/>
          <p:cNvSpPr/>
          <p:nvPr/>
        </p:nvSpPr>
        <p:spPr>
          <a:xfrm>
            <a:off x="8953333" y="5412352"/>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4" name="Oval 43"/>
          <p:cNvSpPr/>
          <p:nvPr/>
        </p:nvSpPr>
        <p:spPr>
          <a:xfrm>
            <a:off x="10517306" y="5412352"/>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Tree>
    <p:extLst>
      <p:ext uri="{BB962C8B-B14F-4D97-AF65-F5344CB8AC3E}">
        <p14:creationId xmlns:p14="http://schemas.microsoft.com/office/powerpoint/2010/main" val="292955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59400" y="3022601"/>
            <a:ext cx="1651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47900" y="1943100"/>
            <a:ext cx="1676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07076" y="1282701"/>
            <a:ext cx="9763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4"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16600" y="469901"/>
            <a:ext cx="18161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5"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432800" y="2832101"/>
            <a:ext cx="12271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6"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940300" y="4483100"/>
            <a:ext cx="16208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7" name="Picture 7"/>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39100" y="1701800"/>
            <a:ext cx="1525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8" name="Picture 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389314" y="3187700"/>
            <a:ext cx="12414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9" name="Picture 9"/>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97366" y="5982909"/>
            <a:ext cx="1643063"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0" name="Picture 10"/>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0198328" y="1222600"/>
            <a:ext cx="14795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1" name="Picture 11"/>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086226" y="939801"/>
            <a:ext cx="97631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2" name="Picture 1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953501" y="4318000"/>
            <a:ext cx="1374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3" name="Picture 13"/>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549356" y="4654821"/>
            <a:ext cx="9794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4" name="Picture 14"/>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9556978" y="5971797"/>
            <a:ext cx="212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5" name="Picture 15"/>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2476501" y="3987801"/>
            <a:ext cx="16160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6" name="Picture 16"/>
          <p:cNvPicPr>
            <a:picLocks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2636838" y="4914900"/>
            <a:ext cx="1879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7" name="Picture 17"/>
          <p:cNvPicPr>
            <a:picLocks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8521700" y="584201"/>
            <a:ext cx="11176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6098" name="Rectangle 18"/>
          <p:cNvSpPr>
            <a:spLocks/>
          </p:cNvSpPr>
          <p:nvPr/>
        </p:nvSpPr>
        <p:spPr bwMode="auto">
          <a:xfrm>
            <a:off x="1066807" y="2039250"/>
            <a:ext cx="10667985" cy="2862322"/>
          </a:xfrm>
          <a:prstGeom prst="rect">
            <a:avLst/>
          </a:prstGeom>
          <a:noFill/>
          <a:ln>
            <a:noFill/>
          </a:ln>
          <a:effectLst>
            <a:outerShdw blurRad="127000" dist="1143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18600" b="1" dirty="0">
                <a:solidFill>
                  <a:srgbClr val="C00000"/>
                </a:solidFill>
                <a:latin typeface="Verdana" charset="0"/>
                <a:ea typeface="Verdana" charset="0"/>
                <a:cs typeface="Verdana" charset="0"/>
                <a:sym typeface="Lucida Grande" charset="0"/>
              </a:rPr>
              <a:t>$100B+</a:t>
            </a:r>
          </a:p>
        </p:txBody>
      </p:sp>
      <p:grpSp>
        <p:nvGrpSpPr>
          <p:cNvPr id="20" name="Group 19"/>
          <p:cNvGrpSpPr/>
          <p:nvPr/>
        </p:nvGrpSpPr>
        <p:grpSpPr>
          <a:xfrm>
            <a:off x="953870" y="299363"/>
            <a:ext cx="1669667" cy="1616734"/>
            <a:chOff x="148435" y="1259635"/>
            <a:chExt cx="2660232" cy="2194763"/>
          </a:xfrm>
        </p:grpSpPr>
        <p:sp>
          <p:nvSpPr>
            <p:cNvPr id="21" name="Oval 20"/>
            <p:cNvSpPr/>
            <p:nvPr/>
          </p:nvSpPr>
          <p:spPr>
            <a:xfrm>
              <a:off x="148435" y="1259635"/>
              <a:ext cx="2660232" cy="2194763"/>
            </a:xfrm>
            <a:prstGeom prst="ellipse">
              <a:avLst/>
            </a:prstGeom>
            <a:blipFill rotWithShape="1">
              <a:blip r:embed="rId20"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22" name="TextBox 21"/>
            <p:cNvSpPr txBox="1"/>
            <p:nvPr/>
          </p:nvSpPr>
          <p:spPr>
            <a:xfrm>
              <a:off x="270456" y="1953610"/>
              <a:ext cx="2416187" cy="960976"/>
            </a:xfrm>
            <a:prstGeom prst="rect">
              <a:avLst/>
            </a:prstGeom>
            <a:noFill/>
          </p:spPr>
          <p:txBody>
            <a:bodyPr wrap="square" rtlCol="0">
              <a:spAutoFit/>
            </a:bodyPr>
            <a:lstStyle/>
            <a:p>
              <a:pPr algn="ctr" defTabSz="609585"/>
              <a:r>
                <a:rPr lang="en-US" sz="2000" b="1" dirty="0">
                  <a:solidFill>
                    <a:srgbClr val="604A7B"/>
                  </a:solidFill>
                  <a:latin typeface="Arial"/>
                  <a:cs typeface="Arial"/>
                </a:rPr>
                <a:t>MASSIVE NEED</a:t>
              </a:r>
            </a:p>
          </p:txBody>
        </p:sp>
      </p:grpSp>
    </p:spTree>
    <p:extLst>
      <p:ext uri="{BB962C8B-B14F-4D97-AF65-F5344CB8AC3E}">
        <p14:creationId xmlns:p14="http://schemas.microsoft.com/office/powerpoint/2010/main" val="3553185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0"/>
                                  </p:stCondLst>
                                  <p:childTnLst>
                                    <p:set>
                                      <p:cBhvr>
                                        <p:cTn id="6" dur="1" fill="hold">
                                          <p:stCondLst>
                                            <p:cond delay="0"/>
                                          </p:stCondLst>
                                        </p:cTn>
                                        <p:tgtEl>
                                          <p:spTgt spid="46084"/>
                                        </p:tgtEl>
                                        <p:attrNameLst>
                                          <p:attrName>style.visibility</p:attrName>
                                        </p:attrNameLst>
                                      </p:cBhvr>
                                      <p:to>
                                        <p:strVal val="visible"/>
                                      </p:to>
                                    </p:set>
                                    <p:anim calcmode="lin" valueType="num">
                                      <p:cBhvr>
                                        <p:cTn id="7" dur="500" fill="hold"/>
                                        <p:tgtEl>
                                          <p:spTgt spid="46084"/>
                                        </p:tgtEl>
                                        <p:attrNameLst>
                                          <p:attrName>ppt_w</p:attrName>
                                        </p:attrNameLst>
                                      </p:cBhvr>
                                      <p:tavLst>
                                        <p:tav tm="0">
                                          <p:val>
                                            <p:strVal val="4*#ppt_w"/>
                                          </p:val>
                                        </p:tav>
                                        <p:tav tm="100000">
                                          <p:val>
                                            <p:strVal val="#ppt_w"/>
                                          </p:val>
                                        </p:tav>
                                      </p:tavLst>
                                    </p:anim>
                                    <p:anim calcmode="lin" valueType="num">
                                      <p:cBhvr>
                                        <p:cTn id="8" dur="500" fill="hold"/>
                                        <p:tgtEl>
                                          <p:spTgt spid="4608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nodeType="afterEffect">
                                  <p:stCondLst>
                                    <p:cond delay="200"/>
                                  </p:stCondLst>
                                  <p:childTnLst>
                                    <p:set>
                                      <p:cBhvr>
                                        <p:cTn id="11" dur="1" fill="hold">
                                          <p:stCondLst>
                                            <p:cond delay="0"/>
                                          </p:stCondLst>
                                        </p:cTn>
                                        <p:tgtEl>
                                          <p:spTgt spid="46087"/>
                                        </p:tgtEl>
                                        <p:attrNameLst>
                                          <p:attrName>style.visibility</p:attrName>
                                        </p:attrNameLst>
                                      </p:cBhvr>
                                      <p:to>
                                        <p:strVal val="visible"/>
                                      </p:to>
                                    </p:set>
                                    <p:anim calcmode="lin" valueType="num">
                                      <p:cBhvr>
                                        <p:cTn id="12" dur="500" fill="hold"/>
                                        <p:tgtEl>
                                          <p:spTgt spid="46087"/>
                                        </p:tgtEl>
                                        <p:attrNameLst>
                                          <p:attrName>ppt_w</p:attrName>
                                        </p:attrNameLst>
                                      </p:cBhvr>
                                      <p:tavLst>
                                        <p:tav tm="0">
                                          <p:val>
                                            <p:strVal val="4*#ppt_w"/>
                                          </p:val>
                                        </p:tav>
                                        <p:tav tm="100000">
                                          <p:val>
                                            <p:strVal val="#ppt_w"/>
                                          </p:val>
                                        </p:tav>
                                      </p:tavLst>
                                    </p:anim>
                                    <p:anim calcmode="lin" valueType="num">
                                      <p:cBhvr>
                                        <p:cTn id="13" dur="500" fill="hold"/>
                                        <p:tgtEl>
                                          <p:spTgt spid="46087"/>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1200"/>
                            </p:stCondLst>
                            <p:childTnLst>
                              <p:par>
                                <p:cTn id="15" presetID="23" presetClass="entr" presetSubtype="32" fill="hold" nodeType="afterEffect">
                                  <p:stCondLst>
                                    <p:cond delay="200"/>
                                  </p:stCondLst>
                                  <p:childTnLst>
                                    <p:set>
                                      <p:cBhvr>
                                        <p:cTn id="16" dur="1" fill="hold">
                                          <p:stCondLst>
                                            <p:cond delay="0"/>
                                          </p:stCondLst>
                                        </p:cTn>
                                        <p:tgtEl>
                                          <p:spTgt spid="46088"/>
                                        </p:tgtEl>
                                        <p:attrNameLst>
                                          <p:attrName>style.visibility</p:attrName>
                                        </p:attrNameLst>
                                      </p:cBhvr>
                                      <p:to>
                                        <p:strVal val="visible"/>
                                      </p:to>
                                    </p:set>
                                    <p:anim calcmode="lin" valueType="num">
                                      <p:cBhvr>
                                        <p:cTn id="17" dur="500" fill="hold"/>
                                        <p:tgtEl>
                                          <p:spTgt spid="46088"/>
                                        </p:tgtEl>
                                        <p:attrNameLst>
                                          <p:attrName>ppt_w</p:attrName>
                                        </p:attrNameLst>
                                      </p:cBhvr>
                                      <p:tavLst>
                                        <p:tav tm="0">
                                          <p:val>
                                            <p:strVal val="4*#ppt_w"/>
                                          </p:val>
                                        </p:tav>
                                        <p:tav tm="100000">
                                          <p:val>
                                            <p:strVal val="#ppt_w"/>
                                          </p:val>
                                        </p:tav>
                                      </p:tavLst>
                                    </p:anim>
                                    <p:anim calcmode="lin" valueType="num">
                                      <p:cBhvr>
                                        <p:cTn id="18" dur="500" fill="hold"/>
                                        <p:tgtEl>
                                          <p:spTgt spid="46088"/>
                                        </p:tgtEl>
                                        <p:attrNameLst>
                                          <p:attrName>ppt_h</p:attrName>
                                        </p:attrNameLst>
                                      </p:cBhvr>
                                      <p:tavLst>
                                        <p:tav tm="0">
                                          <p:val>
                                            <p:strVal val="4*#ppt_h"/>
                                          </p:val>
                                        </p:tav>
                                        <p:tav tm="100000">
                                          <p:val>
                                            <p:strVal val="#ppt_h"/>
                                          </p:val>
                                        </p:tav>
                                      </p:tavLst>
                                    </p:anim>
                                  </p:childTnLst>
                                </p:cTn>
                              </p:par>
                            </p:childTnLst>
                          </p:cTn>
                        </p:par>
                        <p:par>
                          <p:cTn id="19" fill="hold" nodeType="afterGroup">
                            <p:stCondLst>
                              <p:cond delay="1900"/>
                            </p:stCondLst>
                            <p:childTnLst>
                              <p:par>
                                <p:cTn id="20" presetID="23" presetClass="entr" presetSubtype="32" fill="hold" nodeType="afterEffect">
                                  <p:stCondLst>
                                    <p:cond delay="200"/>
                                  </p:stCondLst>
                                  <p:childTnLst>
                                    <p:set>
                                      <p:cBhvr>
                                        <p:cTn id="21" dur="1" fill="hold">
                                          <p:stCondLst>
                                            <p:cond delay="0"/>
                                          </p:stCondLst>
                                        </p:cTn>
                                        <p:tgtEl>
                                          <p:spTgt spid="46089"/>
                                        </p:tgtEl>
                                        <p:attrNameLst>
                                          <p:attrName>style.visibility</p:attrName>
                                        </p:attrNameLst>
                                      </p:cBhvr>
                                      <p:to>
                                        <p:strVal val="visible"/>
                                      </p:to>
                                    </p:set>
                                    <p:anim calcmode="lin" valueType="num">
                                      <p:cBhvr>
                                        <p:cTn id="22" dur="500" fill="hold"/>
                                        <p:tgtEl>
                                          <p:spTgt spid="46089"/>
                                        </p:tgtEl>
                                        <p:attrNameLst>
                                          <p:attrName>ppt_w</p:attrName>
                                        </p:attrNameLst>
                                      </p:cBhvr>
                                      <p:tavLst>
                                        <p:tav tm="0">
                                          <p:val>
                                            <p:strVal val="4*#ppt_w"/>
                                          </p:val>
                                        </p:tav>
                                        <p:tav tm="100000">
                                          <p:val>
                                            <p:strVal val="#ppt_w"/>
                                          </p:val>
                                        </p:tav>
                                      </p:tavLst>
                                    </p:anim>
                                    <p:anim calcmode="lin" valueType="num">
                                      <p:cBhvr>
                                        <p:cTn id="23" dur="500" fill="hold"/>
                                        <p:tgtEl>
                                          <p:spTgt spid="46089"/>
                                        </p:tgtEl>
                                        <p:attrNameLst>
                                          <p:attrName>ppt_h</p:attrName>
                                        </p:attrNameLst>
                                      </p:cBhvr>
                                      <p:tavLst>
                                        <p:tav tm="0">
                                          <p:val>
                                            <p:strVal val="4*#ppt_h"/>
                                          </p:val>
                                        </p:tav>
                                        <p:tav tm="100000">
                                          <p:val>
                                            <p:strVal val="#ppt_h"/>
                                          </p:val>
                                        </p:tav>
                                      </p:tavLst>
                                    </p:anim>
                                  </p:childTnLst>
                                </p:cTn>
                              </p:par>
                            </p:childTnLst>
                          </p:cTn>
                        </p:par>
                        <p:par>
                          <p:cTn id="24" fill="hold" nodeType="afterGroup">
                            <p:stCondLst>
                              <p:cond delay="2600"/>
                            </p:stCondLst>
                            <p:childTnLst>
                              <p:par>
                                <p:cTn id="25" presetID="23" presetClass="entr" presetSubtype="32" fill="hold" nodeType="afterEffect">
                                  <p:stCondLst>
                                    <p:cond delay="200"/>
                                  </p:stCondLst>
                                  <p:childTnLst>
                                    <p:set>
                                      <p:cBhvr>
                                        <p:cTn id="26" dur="1" fill="hold">
                                          <p:stCondLst>
                                            <p:cond delay="0"/>
                                          </p:stCondLst>
                                        </p:cTn>
                                        <p:tgtEl>
                                          <p:spTgt spid="46090"/>
                                        </p:tgtEl>
                                        <p:attrNameLst>
                                          <p:attrName>style.visibility</p:attrName>
                                        </p:attrNameLst>
                                      </p:cBhvr>
                                      <p:to>
                                        <p:strVal val="visible"/>
                                      </p:to>
                                    </p:set>
                                    <p:anim calcmode="lin" valueType="num">
                                      <p:cBhvr>
                                        <p:cTn id="27" dur="500" fill="hold"/>
                                        <p:tgtEl>
                                          <p:spTgt spid="46090"/>
                                        </p:tgtEl>
                                        <p:attrNameLst>
                                          <p:attrName>ppt_w</p:attrName>
                                        </p:attrNameLst>
                                      </p:cBhvr>
                                      <p:tavLst>
                                        <p:tav tm="0">
                                          <p:val>
                                            <p:strVal val="4*#ppt_w"/>
                                          </p:val>
                                        </p:tav>
                                        <p:tav tm="100000">
                                          <p:val>
                                            <p:strVal val="#ppt_w"/>
                                          </p:val>
                                        </p:tav>
                                      </p:tavLst>
                                    </p:anim>
                                    <p:anim calcmode="lin" valueType="num">
                                      <p:cBhvr>
                                        <p:cTn id="28" dur="500" fill="hold"/>
                                        <p:tgtEl>
                                          <p:spTgt spid="46090"/>
                                        </p:tgtEl>
                                        <p:attrNameLst>
                                          <p:attrName>ppt_h</p:attrName>
                                        </p:attrNameLst>
                                      </p:cBhvr>
                                      <p:tavLst>
                                        <p:tav tm="0">
                                          <p:val>
                                            <p:strVal val="4*#ppt_h"/>
                                          </p:val>
                                        </p:tav>
                                        <p:tav tm="100000">
                                          <p:val>
                                            <p:strVal val="#ppt_h"/>
                                          </p:val>
                                        </p:tav>
                                      </p:tavLst>
                                    </p:anim>
                                  </p:childTnLst>
                                </p:cTn>
                              </p:par>
                            </p:childTnLst>
                          </p:cTn>
                        </p:par>
                        <p:par>
                          <p:cTn id="29" fill="hold" nodeType="afterGroup">
                            <p:stCondLst>
                              <p:cond delay="3300"/>
                            </p:stCondLst>
                            <p:childTnLst>
                              <p:par>
                                <p:cTn id="30" presetID="23" presetClass="entr" presetSubtype="32" fill="hold" nodeType="afterEffect">
                                  <p:stCondLst>
                                    <p:cond delay="200"/>
                                  </p:stCondLst>
                                  <p:childTnLst>
                                    <p:set>
                                      <p:cBhvr>
                                        <p:cTn id="31" dur="1" fill="hold">
                                          <p:stCondLst>
                                            <p:cond delay="0"/>
                                          </p:stCondLst>
                                        </p:cTn>
                                        <p:tgtEl>
                                          <p:spTgt spid="46092"/>
                                        </p:tgtEl>
                                        <p:attrNameLst>
                                          <p:attrName>style.visibility</p:attrName>
                                        </p:attrNameLst>
                                      </p:cBhvr>
                                      <p:to>
                                        <p:strVal val="visible"/>
                                      </p:to>
                                    </p:set>
                                    <p:anim calcmode="lin" valueType="num">
                                      <p:cBhvr>
                                        <p:cTn id="32" dur="500" fill="hold"/>
                                        <p:tgtEl>
                                          <p:spTgt spid="46092"/>
                                        </p:tgtEl>
                                        <p:attrNameLst>
                                          <p:attrName>ppt_w</p:attrName>
                                        </p:attrNameLst>
                                      </p:cBhvr>
                                      <p:tavLst>
                                        <p:tav tm="0">
                                          <p:val>
                                            <p:strVal val="4*#ppt_w"/>
                                          </p:val>
                                        </p:tav>
                                        <p:tav tm="100000">
                                          <p:val>
                                            <p:strVal val="#ppt_w"/>
                                          </p:val>
                                        </p:tav>
                                      </p:tavLst>
                                    </p:anim>
                                    <p:anim calcmode="lin" valueType="num">
                                      <p:cBhvr>
                                        <p:cTn id="33" dur="500" fill="hold"/>
                                        <p:tgtEl>
                                          <p:spTgt spid="46092"/>
                                        </p:tgtEl>
                                        <p:attrNameLst>
                                          <p:attrName>ppt_h</p:attrName>
                                        </p:attrNameLst>
                                      </p:cBhvr>
                                      <p:tavLst>
                                        <p:tav tm="0">
                                          <p:val>
                                            <p:strVal val="4*#ppt_h"/>
                                          </p:val>
                                        </p:tav>
                                        <p:tav tm="100000">
                                          <p:val>
                                            <p:strVal val="#ppt_h"/>
                                          </p:val>
                                        </p:tav>
                                      </p:tavLst>
                                    </p:anim>
                                  </p:childTnLst>
                                </p:cTn>
                              </p:par>
                            </p:childTnLst>
                          </p:cTn>
                        </p:par>
                        <p:par>
                          <p:cTn id="34" fill="hold" nodeType="afterGroup">
                            <p:stCondLst>
                              <p:cond delay="4000"/>
                            </p:stCondLst>
                            <p:childTnLst>
                              <p:par>
                                <p:cTn id="35" presetID="23" presetClass="entr" presetSubtype="32" fill="hold" nodeType="afterEffect">
                                  <p:stCondLst>
                                    <p:cond delay="200"/>
                                  </p:stCondLst>
                                  <p:childTnLst>
                                    <p:set>
                                      <p:cBhvr>
                                        <p:cTn id="36" dur="1" fill="hold">
                                          <p:stCondLst>
                                            <p:cond delay="0"/>
                                          </p:stCondLst>
                                        </p:cTn>
                                        <p:tgtEl>
                                          <p:spTgt spid="46094"/>
                                        </p:tgtEl>
                                        <p:attrNameLst>
                                          <p:attrName>style.visibility</p:attrName>
                                        </p:attrNameLst>
                                      </p:cBhvr>
                                      <p:to>
                                        <p:strVal val="visible"/>
                                      </p:to>
                                    </p:set>
                                    <p:anim calcmode="lin" valueType="num">
                                      <p:cBhvr>
                                        <p:cTn id="37" dur="500" fill="hold"/>
                                        <p:tgtEl>
                                          <p:spTgt spid="46094"/>
                                        </p:tgtEl>
                                        <p:attrNameLst>
                                          <p:attrName>ppt_w</p:attrName>
                                        </p:attrNameLst>
                                      </p:cBhvr>
                                      <p:tavLst>
                                        <p:tav tm="0">
                                          <p:val>
                                            <p:strVal val="4*#ppt_w"/>
                                          </p:val>
                                        </p:tav>
                                        <p:tav tm="100000">
                                          <p:val>
                                            <p:strVal val="#ppt_w"/>
                                          </p:val>
                                        </p:tav>
                                      </p:tavLst>
                                    </p:anim>
                                    <p:anim calcmode="lin" valueType="num">
                                      <p:cBhvr>
                                        <p:cTn id="38" dur="500" fill="hold"/>
                                        <p:tgtEl>
                                          <p:spTgt spid="46094"/>
                                        </p:tgtEl>
                                        <p:attrNameLst>
                                          <p:attrName>ppt_h</p:attrName>
                                        </p:attrNameLst>
                                      </p:cBhvr>
                                      <p:tavLst>
                                        <p:tav tm="0">
                                          <p:val>
                                            <p:strVal val="4*#ppt_h"/>
                                          </p:val>
                                        </p:tav>
                                        <p:tav tm="100000">
                                          <p:val>
                                            <p:strVal val="#ppt_h"/>
                                          </p:val>
                                        </p:tav>
                                      </p:tavLst>
                                    </p:anim>
                                  </p:childTnLst>
                                </p:cTn>
                              </p:par>
                            </p:childTnLst>
                          </p:cTn>
                        </p:par>
                        <p:par>
                          <p:cTn id="39" fill="hold" nodeType="afterGroup">
                            <p:stCondLst>
                              <p:cond delay="4700"/>
                            </p:stCondLst>
                            <p:childTnLst>
                              <p:par>
                                <p:cTn id="40" presetID="23" presetClass="entr" presetSubtype="32" fill="hold" nodeType="afterEffect">
                                  <p:stCondLst>
                                    <p:cond delay="200"/>
                                  </p:stCondLst>
                                  <p:childTnLst>
                                    <p:set>
                                      <p:cBhvr>
                                        <p:cTn id="41" dur="1" fill="hold">
                                          <p:stCondLst>
                                            <p:cond delay="0"/>
                                          </p:stCondLst>
                                        </p:cTn>
                                        <p:tgtEl>
                                          <p:spTgt spid="46095"/>
                                        </p:tgtEl>
                                        <p:attrNameLst>
                                          <p:attrName>style.visibility</p:attrName>
                                        </p:attrNameLst>
                                      </p:cBhvr>
                                      <p:to>
                                        <p:strVal val="visible"/>
                                      </p:to>
                                    </p:set>
                                    <p:anim calcmode="lin" valueType="num">
                                      <p:cBhvr>
                                        <p:cTn id="42" dur="500" fill="hold"/>
                                        <p:tgtEl>
                                          <p:spTgt spid="46095"/>
                                        </p:tgtEl>
                                        <p:attrNameLst>
                                          <p:attrName>ppt_w</p:attrName>
                                        </p:attrNameLst>
                                      </p:cBhvr>
                                      <p:tavLst>
                                        <p:tav tm="0">
                                          <p:val>
                                            <p:strVal val="4*#ppt_w"/>
                                          </p:val>
                                        </p:tav>
                                        <p:tav tm="100000">
                                          <p:val>
                                            <p:strVal val="#ppt_w"/>
                                          </p:val>
                                        </p:tav>
                                      </p:tavLst>
                                    </p:anim>
                                    <p:anim calcmode="lin" valueType="num">
                                      <p:cBhvr>
                                        <p:cTn id="43" dur="500" fill="hold"/>
                                        <p:tgtEl>
                                          <p:spTgt spid="46095"/>
                                        </p:tgtEl>
                                        <p:attrNameLst>
                                          <p:attrName>ppt_h</p:attrName>
                                        </p:attrNameLst>
                                      </p:cBhvr>
                                      <p:tavLst>
                                        <p:tav tm="0">
                                          <p:val>
                                            <p:strVal val="4*#ppt_h"/>
                                          </p:val>
                                        </p:tav>
                                        <p:tav tm="100000">
                                          <p:val>
                                            <p:strVal val="#ppt_h"/>
                                          </p:val>
                                        </p:tav>
                                      </p:tavLst>
                                    </p:anim>
                                  </p:childTnLst>
                                </p:cTn>
                              </p:par>
                            </p:childTnLst>
                          </p:cTn>
                        </p:par>
                        <p:par>
                          <p:cTn id="44" fill="hold" nodeType="afterGroup">
                            <p:stCondLst>
                              <p:cond delay="5400"/>
                            </p:stCondLst>
                            <p:childTnLst>
                              <p:par>
                                <p:cTn id="45" presetID="23" presetClass="entr" presetSubtype="32" fill="hold" nodeType="afterEffect">
                                  <p:stCondLst>
                                    <p:cond delay="200"/>
                                  </p:stCondLst>
                                  <p:childTnLst>
                                    <p:set>
                                      <p:cBhvr>
                                        <p:cTn id="46" dur="1" fill="hold">
                                          <p:stCondLst>
                                            <p:cond delay="0"/>
                                          </p:stCondLst>
                                        </p:cTn>
                                        <p:tgtEl>
                                          <p:spTgt spid="46085"/>
                                        </p:tgtEl>
                                        <p:attrNameLst>
                                          <p:attrName>style.visibility</p:attrName>
                                        </p:attrNameLst>
                                      </p:cBhvr>
                                      <p:to>
                                        <p:strVal val="visible"/>
                                      </p:to>
                                    </p:set>
                                    <p:anim calcmode="lin" valueType="num">
                                      <p:cBhvr>
                                        <p:cTn id="47" dur="500" fill="hold"/>
                                        <p:tgtEl>
                                          <p:spTgt spid="46085"/>
                                        </p:tgtEl>
                                        <p:attrNameLst>
                                          <p:attrName>ppt_w</p:attrName>
                                        </p:attrNameLst>
                                      </p:cBhvr>
                                      <p:tavLst>
                                        <p:tav tm="0">
                                          <p:val>
                                            <p:strVal val="4*#ppt_w"/>
                                          </p:val>
                                        </p:tav>
                                        <p:tav tm="100000">
                                          <p:val>
                                            <p:strVal val="#ppt_w"/>
                                          </p:val>
                                        </p:tav>
                                      </p:tavLst>
                                    </p:anim>
                                    <p:anim calcmode="lin" valueType="num">
                                      <p:cBhvr>
                                        <p:cTn id="48" dur="500" fill="hold"/>
                                        <p:tgtEl>
                                          <p:spTgt spid="46085"/>
                                        </p:tgtEl>
                                        <p:attrNameLst>
                                          <p:attrName>ppt_h</p:attrName>
                                        </p:attrNameLst>
                                      </p:cBhvr>
                                      <p:tavLst>
                                        <p:tav tm="0">
                                          <p:val>
                                            <p:strVal val="4*#ppt_h"/>
                                          </p:val>
                                        </p:tav>
                                        <p:tav tm="100000">
                                          <p:val>
                                            <p:strVal val="#ppt_h"/>
                                          </p:val>
                                        </p:tav>
                                      </p:tavLst>
                                    </p:anim>
                                  </p:childTnLst>
                                </p:cTn>
                              </p:par>
                            </p:childTnLst>
                          </p:cTn>
                        </p:par>
                        <p:par>
                          <p:cTn id="49" fill="hold" nodeType="afterGroup">
                            <p:stCondLst>
                              <p:cond delay="6100"/>
                            </p:stCondLst>
                            <p:childTnLst>
                              <p:par>
                                <p:cTn id="50" presetID="23" presetClass="entr" presetSubtype="32" fill="hold" nodeType="afterEffect">
                                  <p:stCondLst>
                                    <p:cond delay="0"/>
                                  </p:stCondLst>
                                  <p:childTnLst>
                                    <p:set>
                                      <p:cBhvr>
                                        <p:cTn id="51" dur="1" fill="hold">
                                          <p:stCondLst>
                                            <p:cond delay="0"/>
                                          </p:stCondLst>
                                        </p:cTn>
                                        <p:tgtEl>
                                          <p:spTgt spid="46082"/>
                                        </p:tgtEl>
                                        <p:attrNameLst>
                                          <p:attrName>style.visibility</p:attrName>
                                        </p:attrNameLst>
                                      </p:cBhvr>
                                      <p:to>
                                        <p:strVal val="visible"/>
                                      </p:to>
                                    </p:set>
                                    <p:anim calcmode="lin" valueType="num">
                                      <p:cBhvr>
                                        <p:cTn id="52" dur="500" fill="hold"/>
                                        <p:tgtEl>
                                          <p:spTgt spid="46082"/>
                                        </p:tgtEl>
                                        <p:attrNameLst>
                                          <p:attrName>ppt_w</p:attrName>
                                        </p:attrNameLst>
                                      </p:cBhvr>
                                      <p:tavLst>
                                        <p:tav tm="0">
                                          <p:val>
                                            <p:strVal val="4*#ppt_w"/>
                                          </p:val>
                                        </p:tav>
                                        <p:tav tm="100000">
                                          <p:val>
                                            <p:strVal val="#ppt_w"/>
                                          </p:val>
                                        </p:tav>
                                      </p:tavLst>
                                    </p:anim>
                                    <p:anim calcmode="lin" valueType="num">
                                      <p:cBhvr>
                                        <p:cTn id="53" dur="500" fill="hold"/>
                                        <p:tgtEl>
                                          <p:spTgt spid="46082"/>
                                        </p:tgtEl>
                                        <p:attrNameLst>
                                          <p:attrName>ppt_h</p:attrName>
                                        </p:attrNameLst>
                                      </p:cBhvr>
                                      <p:tavLst>
                                        <p:tav tm="0">
                                          <p:val>
                                            <p:strVal val="4*#ppt_h"/>
                                          </p:val>
                                        </p:tav>
                                        <p:tav tm="100000">
                                          <p:val>
                                            <p:strVal val="#ppt_h"/>
                                          </p:val>
                                        </p:tav>
                                      </p:tavLst>
                                    </p:anim>
                                  </p:childTnLst>
                                </p:cTn>
                              </p:par>
                            </p:childTnLst>
                          </p:cTn>
                        </p:par>
                        <p:par>
                          <p:cTn id="54" fill="hold" nodeType="afterGroup">
                            <p:stCondLst>
                              <p:cond delay="6600"/>
                            </p:stCondLst>
                            <p:childTnLst>
                              <p:par>
                                <p:cTn id="55" presetID="23" presetClass="entr" presetSubtype="32" fill="hold" nodeType="afterEffect">
                                  <p:stCondLst>
                                    <p:cond delay="200"/>
                                  </p:stCondLst>
                                  <p:childTnLst>
                                    <p:set>
                                      <p:cBhvr>
                                        <p:cTn id="56" dur="1" fill="hold">
                                          <p:stCondLst>
                                            <p:cond delay="0"/>
                                          </p:stCondLst>
                                        </p:cTn>
                                        <p:tgtEl>
                                          <p:spTgt spid="46086"/>
                                        </p:tgtEl>
                                        <p:attrNameLst>
                                          <p:attrName>style.visibility</p:attrName>
                                        </p:attrNameLst>
                                      </p:cBhvr>
                                      <p:to>
                                        <p:strVal val="visible"/>
                                      </p:to>
                                    </p:set>
                                    <p:anim calcmode="lin" valueType="num">
                                      <p:cBhvr>
                                        <p:cTn id="57" dur="500" fill="hold"/>
                                        <p:tgtEl>
                                          <p:spTgt spid="46086"/>
                                        </p:tgtEl>
                                        <p:attrNameLst>
                                          <p:attrName>ppt_w</p:attrName>
                                        </p:attrNameLst>
                                      </p:cBhvr>
                                      <p:tavLst>
                                        <p:tav tm="0">
                                          <p:val>
                                            <p:strVal val="4*#ppt_w"/>
                                          </p:val>
                                        </p:tav>
                                        <p:tav tm="100000">
                                          <p:val>
                                            <p:strVal val="#ppt_w"/>
                                          </p:val>
                                        </p:tav>
                                      </p:tavLst>
                                    </p:anim>
                                    <p:anim calcmode="lin" valueType="num">
                                      <p:cBhvr>
                                        <p:cTn id="58" dur="500" fill="hold"/>
                                        <p:tgtEl>
                                          <p:spTgt spid="46086"/>
                                        </p:tgtEl>
                                        <p:attrNameLst>
                                          <p:attrName>ppt_h</p:attrName>
                                        </p:attrNameLst>
                                      </p:cBhvr>
                                      <p:tavLst>
                                        <p:tav tm="0">
                                          <p:val>
                                            <p:strVal val="4*#ppt_h"/>
                                          </p:val>
                                        </p:tav>
                                        <p:tav tm="100000">
                                          <p:val>
                                            <p:strVal val="#ppt_h"/>
                                          </p:val>
                                        </p:tav>
                                      </p:tavLst>
                                    </p:anim>
                                  </p:childTnLst>
                                </p:cTn>
                              </p:par>
                            </p:childTnLst>
                          </p:cTn>
                        </p:par>
                        <p:par>
                          <p:cTn id="59" fill="hold" nodeType="afterGroup">
                            <p:stCondLst>
                              <p:cond delay="7300"/>
                            </p:stCondLst>
                            <p:childTnLst>
                              <p:par>
                                <p:cTn id="60" presetID="23" presetClass="entr" presetSubtype="32" fill="hold" nodeType="afterEffect">
                                  <p:stCondLst>
                                    <p:cond delay="0"/>
                                  </p:stCondLst>
                                  <p:childTnLst>
                                    <p:set>
                                      <p:cBhvr>
                                        <p:cTn id="61" dur="1" fill="hold">
                                          <p:stCondLst>
                                            <p:cond delay="0"/>
                                          </p:stCondLst>
                                        </p:cTn>
                                        <p:tgtEl>
                                          <p:spTgt spid="46081"/>
                                        </p:tgtEl>
                                        <p:attrNameLst>
                                          <p:attrName>style.visibility</p:attrName>
                                        </p:attrNameLst>
                                      </p:cBhvr>
                                      <p:to>
                                        <p:strVal val="visible"/>
                                      </p:to>
                                    </p:set>
                                    <p:anim calcmode="lin" valueType="num">
                                      <p:cBhvr>
                                        <p:cTn id="62" dur="500" fill="hold"/>
                                        <p:tgtEl>
                                          <p:spTgt spid="46081"/>
                                        </p:tgtEl>
                                        <p:attrNameLst>
                                          <p:attrName>ppt_w</p:attrName>
                                        </p:attrNameLst>
                                      </p:cBhvr>
                                      <p:tavLst>
                                        <p:tav tm="0">
                                          <p:val>
                                            <p:strVal val="4*#ppt_w"/>
                                          </p:val>
                                        </p:tav>
                                        <p:tav tm="100000">
                                          <p:val>
                                            <p:strVal val="#ppt_w"/>
                                          </p:val>
                                        </p:tav>
                                      </p:tavLst>
                                    </p:anim>
                                    <p:anim calcmode="lin" valueType="num">
                                      <p:cBhvr>
                                        <p:cTn id="63" dur="500" fill="hold"/>
                                        <p:tgtEl>
                                          <p:spTgt spid="46081"/>
                                        </p:tgtEl>
                                        <p:attrNameLst>
                                          <p:attrName>ppt_h</p:attrName>
                                        </p:attrNameLst>
                                      </p:cBhvr>
                                      <p:tavLst>
                                        <p:tav tm="0">
                                          <p:val>
                                            <p:strVal val="4*#ppt_h"/>
                                          </p:val>
                                        </p:tav>
                                        <p:tav tm="100000">
                                          <p:val>
                                            <p:strVal val="#ppt_h"/>
                                          </p:val>
                                        </p:tav>
                                      </p:tavLst>
                                    </p:anim>
                                  </p:childTnLst>
                                </p:cTn>
                              </p:par>
                            </p:childTnLst>
                          </p:cTn>
                        </p:par>
                        <p:par>
                          <p:cTn id="64" fill="hold" nodeType="afterGroup">
                            <p:stCondLst>
                              <p:cond delay="7800"/>
                            </p:stCondLst>
                            <p:childTnLst>
                              <p:par>
                                <p:cTn id="65" presetID="23" presetClass="entr" presetSubtype="32" fill="hold" nodeType="afterEffect">
                                  <p:stCondLst>
                                    <p:cond delay="200"/>
                                  </p:stCondLst>
                                  <p:childTnLst>
                                    <p:set>
                                      <p:cBhvr>
                                        <p:cTn id="66" dur="1" fill="hold">
                                          <p:stCondLst>
                                            <p:cond delay="0"/>
                                          </p:stCondLst>
                                        </p:cTn>
                                        <p:tgtEl>
                                          <p:spTgt spid="46083"/>
                                        </p:tgtEl>
                                        <p:attrNameLst>
                                          <p:attrName>style.visibility</p:attrName>
                                        </p:attrNameLst>
                                      </p:cBhvr>
                                      <p:to>
                                        <p:strVal val="visible"/>
                                      </p:to>
                                    </p:set>
                                    <p:anim calcmode="lin" valueType="num">
                                      <p:cBhvr>
                                        <p:cTn id="67" dur="500" fill="hold"/>
                                        <p:tgtEl>
                                          <p:spTgt spid="46083"/>
                                        </p:tgtEl>
                                        <p:attrNameLst>
                                          <p:attrName>ppt_w</p:attrName>
                                        </p:attrNameLst>
                                      </p:cBhvr>
                                      <p:tavLst>
                                        <p:tav tm="0">
                                          <p:val>
                                            <p:strVal val="4*#ppt_w"/>
                                          </p:val>
                                        </p:tav>
                                        <p:tav tm="100000">
                                          <p:val>
                                            <p:strVal val="#ppt_w"/>
                                          </p:val>
                                        </p:tav>
                                      </p:tavLst>
                                    </p:anim>
                                    <p:anim calcmode="lin" valueType="num">
                                      <p:cBhvr>
                                        <p:cTn id="68" dur="500" fill="hold"/>
                                        <p:tgtEl>
                                          <p:spTgt spid="46083"/>
                                        </p:tgtEl>
                                        <p:attrNameLst>
                                          <p:attrName>ppt_h</p:attrName>
                                        </p:attrNameLst>
                                      </p:cBhvr>
                                      <p:tavLst>
                                        <p:tav tm="0">
                                          <p:val>
                                            <p:strVal val="4*#ppt_h"/>
                                          </p:val>
                                        </p:tav>
                                        <p:tav tm="100000">
                                          <p:val>
                                            <p:strVal val="#ppt_h"/>
                                          </p:val>
                                        </p:tav>
                                      </p:tavLst>
                                    </p:anim>
                                  </p:childTnLst>
                                </p:cTn>
                              </p:par>
                            </p:childTnLst>
                          </p:cTn>
                        </p:par>
                        <p:par>
                          <p:cTn id="69" fill="hold" nodeType="afterGroup">
                            <p:stCondLst>
                              <p:cond delay="8500"/>
                            </p:stCondLst>
                            <p:childTnLst>
                              <p:par>
                                <p:cTn id="70" presetID="23" presetClass="entr" presetSubtype="32" fill="hold" nodeType="afterEffect">
                                  <p:stCondLst>
                                    <p:cond delay="200"/>
                                  </p:stCondLst>
                                  <p:childTnLst>
                                    <p:set>
                                      <p:cBhvr>
                                        <p:cTn id="71" dur="1" fill="hold">
                                          <p:stCondLst>
                                            <p:cond delay="0"/>
                                          </p:stCondLst>
                                        </p:cTn>
                                        <p:tgtEl>
                                          <p:spTgt spid="46093"/>
                                        </p:tgtEl>
                                        <p:attrNameLst>
                                          <p:attrName>style.visibility</p:attrName>
                                        </p:attrNameLst>
                                      </p:cBhvr>
                                      <p:to>
                                        <p:strVal val="visible"/>
                                      </p:to>
                                    </p:set>
                                    <p:anim calcmode="lin" valueType="num">
                                      <p:cBhvr>
                                        <p:cTn id="72" dur="500" fill="hold"/>
                                        <p:tgtEl>
                                          <p:spTgt spid="46093"/>
                                        </p:tgtEl>
                                        <p:attrNameLst>
                                          <p:attrName>ppt_w</p:attrName>
                                        </p:attrNameLst>
                                      </p:cBhvr>
                                      <p:tavLst>
                                        <p:tav tm="0">
                                          <p:val>
                                            <p:strVal val="4*#ppt_w"/>
                                          </p:val>
                                        </p:tav>
                                        <p:tav tm="100000">
                                          <p:val>
                                            <p:strVal val="#ppt_w"/>
                                          </p:val>
                                        </p:tav>
                                      </p:tavLst>
                                    </p:anim>
                                    <p:anim calcmode="lin" valueType="num">
                                      <p:cBhvr>
                                        <p:cTn id="73" dur="500" fill="hold"/>
                                        <p:tgtEl>
                                          <p:spTgt spid="46093"/>
                                        </p:tgtEl>
                                        <p:attrNameLst>
                                          <p:attrName>ppt_h</p:attrName>
                                        </p:attrNameLst>
                                      </p:cBhvr>
                                      <p:tavLst>
                                        <p:tav tm="0">
                                          <p:val>
                                            <p:strVal val="4*#ppt_h"/>
                                          </p:val>
                                        </p:tav>
                                        <p:tav tm="100000">
                                          <p:val>
                                            <p:strVal val="#ppt_h"/>
                                          </p:val>
                                        </p:tav>
                                      </p:tavLst>
                                    </p:anim>
                                  </p:childTnLst>
                                </p:cTn>
                              </p:par>
                            </p:childTnLst>
                          </p:cTn>
                        </p:par>
                        <p:par>
                          <p:cTn id="74" fill="hold" nodeType="afterGroup">
                            <p:stCondLst>
                              <p:cond delay="9200"/>
                            </p:stCondLst>
                            <p:childTnLst>
                              <p:par>
                                <p:cTn id="75" presetID="23" presetClass="entr" presetSubtype="32" fill="hold" nodeType="afterEffect">
                                  <p:stCondLst>
                                    <p:cond delay="0"/>
                                  </p:stCondLst>
                                  <p:childTnLst>
                                    <p:set>
                                      <p:cBhvr>
                                        <p:cTn id="76" dur="1" fill="hold">
                                          <p:stCondLst>
                                            <p:cond delay="0"/>
                                          </p:stCondLst>
                                        </p:cTn>
                                        <p:tgtEl>
                                          <p:spTgt spid="46091"/>
                                        </p:tgtEl>
                                        <p:attrNameLst>
                                          <p:attrName>style.visibility</p:attrName>
                                        </p:attrNameLst>
                                      </p:cBhvr>
                                      <p:to>
                                        <p:strVal val="visible"/>
                                      </p:to>
                                    </p:set>
                                    <p:anim calcmode="lin" valueType="num">
                                      <p:cBhvr>
                                        <p:cTn id="77" dur="500" fill="hold"/>
                                        <p:tgtEl>
                                          <p:spTgt spid="46091"/>
                                        </p:tgtEl>
                                        <p:attrNameLst>
                                          <p:attrName>ppt_w</p:attrName>
                                        </p:attrNameLst>
                                      </p:cBhvr>
                                      <p:tavLst>
                                        <p:tav tm="0">
                                          <p:val>
                                            <p:strVal val="4*#ppt_w"/>
                                          </p:val>
                                        </p:tav>
                                        <p:tav tm="100000">
                                          <p:val>
                                            <p:strVal val="#ppt_w"/>
                                          </p:val>
                                        </p:tav>
                                      </p:tavLst>
                                    </p:anim>
                                    <p:anim calcmode="lin" valueType="num">
                                      <p:cBhvr>
                                        <p:cTn id="78" dur="500" fill="hold"/>
                                        <p:tgtEl>
                                          <p:spTgt spid="46091"/>
                                        </p:tgtEl>
                                        <p:attrNameLst>
                                          <p:attrName>ppt_h</p:attrName>
                                        </p:attrNameLst>
                                      </p:cBhvr>
                                      <p:tavLst>
                                        <p:tav tm="0">
                                          <p:val>
                                            <p:strVal val="4*#ppt_h"/>
                                          </p:val>
                                        </p:tav>
                                        <p:tav tm="100000">
                                          <p:val>
                                            <p:strVal val="#ppt_h"/>
                                          </p:val>
                                        </p:tav>
                                      </p:tavLst>
                                    </p:anim>
                                  </p:childTnLst>
                                </p:cTn>
                              </p:par>
                            </p:childTnLst>
                          </p:cTn>
                        </p:par>
                        <p:par>
                          <p:cTn id="79" fill="hold" nodeType="afterGroup">
                            <p:stCondLst>
                              <p:cond delay="9700"/>
                            </p:stCondLst>
                            <p:childTnLst>
                              <p:par>
                                <p:cTn id="80" presetID="23" presetClass="entr" presetSubtype="32" fill="hold" nodeType="afterEffect">
                                  <p:stCondLst>
                                    <p:cond delay="200"/>
                                  </p:stCondLst>
                                  <p:childTnLst>
                                    <p:set>
                                      <p:cBhvr>
                                        <p:cTn id="81" dur="1" fill="hold">
                                          <p:stCondLst>
                                            <p:cond delay="0"/>
                                          </p:stCondLst>
                                        </p:cTn>
                                        <p:tgtEl>
                                          <p:spTgt spid="46096"/>
                                        </p:tgtEl>
                                        <p:attrNameLst>
                                          <p:attrName>style.visibility</p:attrName>
                                        </p:attrNameLst>
                                      </p:cBhvr>
                                      <p:to>
                                        <p:strVal val="visible"/>
                                      </p:to>
                                    </p:set>
                                    <p:anim calcmode="lin" valueType="num">
                                      <p:cBhvr>
                                        <p:cTn id="82" dur="500" fill="hold"/>
                                        <p:tgtEl>
                                          <p:spTgt spid="46096"/>
                                        </p:tgtEl>
                                        <p:attrNameLst>
                                          <p:attrName>ppt_w</p:attrName>
                                        </p:attrNameLst>
                                      </p:cBhvr>
                                      <p:tavLst>
                                        <p:tav tm="0">
                                          <p:val>
                                            <p:strVal val="4*#ppt_w"/>
                                          </p:val>
                                        </p:tav>
                                        <p:tav tm="100000">
                                          <p:val>
                                            <p:strVal val="#ppt_w"/>
                                          </p:val>
                                        </p:tav>
                                      </p:tavLst>
                                    </p:anim>
                                    <p:anim calcmode="lin" valueType="num">
                                      <p:cBhvr>
                                        <p:cTn id="83" dur="500" fill="hold"/>
                                        <p:tgtEl>
                                          <p:spTgt spid="46096"/>
                                        </p:tgtEl>
                                        <p:attrNameLst>
                                          <p:attrName>ppt_h</p:attrName>
                                        </p:attrNameLst>
                                      </p:cBhvr>
                                      <p:tavLst>
                                        <p:tav tm="0">
                                          <p:val>
                                            <p:strVal val="4*#ppt_h"/>
                                          </p:val>
                                        </p:tav>
                                        <p:tav tm="100000">
                                          <p:val>
                                            <p:strVal val="#ppt_h"/>
                                          </p:val>
                                        </p:tav>
                                      </p:tavLst>
                                    </p:anim>
                                  </p:childTnLst>
                                </p:cTn>
                              </p:par>
                            </p:childTnLst>
                          </p:cTn>
                        </p:par>
                        <p:par>
                          <p:cTn id="84" fill="hold" nodeType="afterGroup">
                            <p:stCondLst>
                              <p:cond delay="10400"/>
                            </p:stCondLst>
                            <p:childTnLst>
                              <p:par>
                                <p:cTn id="85" presetID="23" presetClass="entr" presetSubtype="32" fill="hold" nodeType="afterEffect">
                                  <p:stCondLst>
                                    <p:cond delay="200"/>
                                  </p:stCondLst>
                                  <p:childTnLst>
                                    <p:set>
                                      <p:cBhvr>
                                        <p:cTn id="86" dur="1" fill="hold">
                                          <p:stCondLst>
                                            <p:cond delay="0"/>
                                          </p:stCondLst>
                                        </p:cTn>
                                        <p:tgtEl>
                                          <p:spTgt spid="46097"/>
                                        </p:tgtEl>
                                        <p:attrNameLst>
                                          <p:attrName>style.visibility</p:attrName>
                                        </p:attrNameLst>
                                      </p:cBhvr>
                                      <p:to>
                                        <p:strVal val="visible"/>
                                      </p:to>
                                    </p:set>
                                    <p:anim calcmode="lin" valueType="num">
                                      <p:cBhvr>
                                        <p:cTn id="87" dur="500" fill="hold"/>
                                        <p:tgtEl>
                                          <p:spTgt spid="46097"/>
                                        </p:tgtEl>
                                        <p:attrNameLst>
                                          <p:attrName>ppt_w</p:attrName>
                                        </p:attrNameLst>
                                      </p:cBhvr>
                                      <p:tavLst>
                                        <p:tav tm="0">
                                          <p:val>
                                            <p:strVal val="4*#ppt_w"/>
                                          </p:val>
                                        </p:tav>
                                        <p:tav tm="100000">
                                          <p:val>
                                            <p:strVal val="#ppt_w"/>
                                          </p:val>
                                        </p:tav>
                                      </p:tavLst>
                                    </p:anim>
                                    <p:anim calcmode="lin" valueType="num">
                                      <p:cBhvr>
                                        <p:cTn id="88" dur="500" fill="hold"/>
                                        <p:tgtEl>
                                          <p:spTgt spid="46097"/>
                                        </p:tgtEl>
                                        <p:attrNameLst>
                                          <p:attrName>ppt_h</p:attrName>
                                        </p:attrNameLst>
                                      </p:cBhvr>
                                      <p:tavLst>
                                        <p:tav tm="0">
                                          <p:val>
                                            <p:strVal val="4*#ppt_h"/>
                                          </p:val>
                                        </p:tav>
                                        <p:tav tm="100000">
                                          <p:val>
                                            <p:strVal val="#ppt_h"/>
                                          </p:val>
                                        </p:tav>
                                      </p:tavLst>
                                    </p:anim>
                                  </p:childTnLst>
                                </p:cTn>
                              </p:par>
                            </p:childTnLst>
                          </p:cTn>
                        </p:par>
                        <p:par>
                          <p:cTn id="89" fill="hold" nodeType="afterGroup">
                            <p:stCondLst>
                              <p:cond delay="11100"/>
                            </p:stCondLst>
                            <p:childTnLst>
                              <p:par>
                                <p:cTn id="90" presetID="23" presetClass="entr" presetSubtype="32" fill="hold" grpId="0" nodeType="afterEffect">
                                  <p:stCondLst>
                                    <p:cond delay="0"/>
                                  </p:stCondLst>
                                  <p:childTnLst>
                                    <p:set>
                                      <p:cBhvr>
                                        <p:cTn id="91" dur="1" fill="hold">
                                          <p:stCondLst>
                                            <p:cond delay="0"/>
                                          </p:stCondLst>
                                        </p:cTn>
                                        <p:tgtEl>
                                          <p:spTgt spid="46098"/>
                                        </p:tgtEl>
                                        <p:attrNameLst>
                                          <p:attrName>style.visibility</p:attrName>
                                        </p:attrNameLst>
                                      </p:cBhvr>
                                      <p:to>
                                        <p:strVal val="visible"/>
                                      </p:to>
                                    </p:set>
                                    <p:anim calcmode="lin" valueType="num">
                                      <p:cBhvr>
                                        <p:cTn id="92" dur="500" fill="hold"/>
                                        <p:tgtEl>
                                          <p:spTgt spid="46098"/>
                                        </p:tgtEl>
                                        <p:attrNameLst>
                                          <p:attrName>ppt_w</p:attrName>
                                        </p:attrNameLst>
                                      </p:cBhvr>
                                      <p:tavLst>
                                        <p:tav tm="0">
                                          <p:val>
                                            <p:strVal val="4*#ppt_w"/>
                                          </p:val>
                                        </p:tav>
                                        <p:tav tm="100000">
                                          <p:val>
                                            <p:strVal val="#ppt_w"/>
                                          </p:val>
                                        </p:tav>
                                      </p:tavLst>
                                    </p:anim>
                                    <p:anim calcmode="lin" valueType="num">
                                      <p:cBhvr>
                                        <p:cTn id="93" dur="500" fill="hold"/>
                                        <p:tgtEl>
                                          <p:spTgt spid="4609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8"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3191</TotalTime>
  <Words>4914</Words>
  <Application>Microsoft Macintosh PowerPoint</Application>
  <PresentationFormat>Widescreen</PresentationFormat>
  <Paragraphs>472</Paragraphs>
  <Slides>41</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Aller</vt:lpstr>
      <vt:lpstr>Arial</vt:lpstr>
      <vt:lpstr>Calibri</vt:lpstr>
      <vt:lpstr>Calibri Light</vt:lpstr>
      <vt:lpstr>Times</vt:lpstr>
      <vt:lpstr>Verdana</vt:lpstr>
      <vt:lpstr>Office Theme</vt:lpstr>
      <vt:lpstr>The Mental Wellness Company®</vt:lpstr>
      <vt:lpstr>PowerPoint Presentation</vt:lpstr>
      <vt:lpstr>PowerPoint Presentation</vt:lpstr>
      <vt:lpstr>PowerPoint Presentation</vt:lpstr>
      <vt:lpstr>PowerPoint Presentation</vt:lpstr>
      <vt:lpstr>PowerPoint Presentation</vt:lpstr>
      <vt:lpstr>What is Mental Wellness?</vt:lpstr>
      <vt:lpstr>The Mental Wellness Continuum </vt:lpstr>
      <vt:lpstr>PowerPoint Presentation</vt:lpstr>
      <vt:lpstr>PowerPoint Presentation</vt:lpstr>
      <vt:lpstr>Social Shift Around Mental Wellness</vt:lpstr>
      <vt:lpstr>Recent Scientific Discoveries</vt:lpstr>
      <vt:lpstr>Microbiome</vt:lpstr>
      <vt:lpstr>How Important is Your Microbiome?</vt:lpstr>
      <vt:lpstr>PowerPoint Presentation</vt:lpstr>
      <vt:lpstr>PowerPoint Presentation</vt:lpstr>
      <vt:lpstr>AMARE IS THE ONLY COMPANY DOING WHAT WE’RE DOING!</vt:lpstr>
      <vt:lpstr>PowerPoint Presentation</vt:lpstr>
      <vt:lpstr>PowerPoint Presentation</vt:lpstr>
      <vt:lpstr>PowerPoint Presentation</vt:lpstr>
      <vt:lpstr>PowerPoint Presentation</vt:lpstr>
      <vt:lpstr>PowerPoint Presentation</vt:lpstr>
      <vt:lpstr>GBX+ Proprietary Blend… Patent Pending and Exclusive to Amare</vt:lpstr>
      <vt:lpstr>PowerPoint Presentation</vt:lpstr>
      <vt:lpstr>PowerPoint Presentation</vt:lpstr>
      <vt:lpstr>PowerPoint Presentation</vt:lpstr>
      <vt:lpstr>PowerPoint Presentation</vt:lpstr>
      <vt:lpstr>PowerPoint Presentation</vt:lpstr>
      <vt:lpstr>     CLINICAL STUDY</vt:lpstr>
      <vt:lpstr>Why is FundaMentals Different?</vt:lpstr>
      <vt:lpstr>PowerPoint Presentation</vt:lpstr>
      <vt:lpstr>PowerPoint Presentation</vt:lpstr>
      <vt:lpstr>PowerPoint Presentation</vt:lpstr>
      <vt:lpstr>PowerPoint Presentation</vt:lpstr>
      <vt:lpstr>PowerPoint Presentation</vt:lpstr>
      <vt:lpstr>Programs</vt:lpstr>
      <vt:lpstr>People</vt:lpstr>
      <vt:lpstr>PowerPoint Presentation</vt:lpstr>
      <vt:lpstr>PowerPoint Presentation</vt:lpstr>
      <vt:lpstr>JOIN AMARE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Mental Wellness Company®</dc:title>
  <dc:creator>Mike Brown</dc:creator>
  <cp:lastModifiedBy>Shawn Talbott</cp:lastModifiedBy>
  <cp:revision>51</cp:revision>
  <dcterms:created xsi:type="dcterms:W3CDTF">2019-09-09T23:52:39Z</dcterms:created>
  <dcterms:modified xsi:type="dcterms:W3CDTF">2020-02-22T19:09:13Z</dcterms:modified>
</cp:coreProperties>
</file>