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4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6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7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8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9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0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1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8" r:id="rId3"/>
    <p:sldMasterId id="2147483709" r:id="rId4"/>
    <p:sldMasterId id="2147483734" r:id="rId5"/>
    <p:sldMasterId id="2147483755" r:id="rId6"/>
    <p:sldMasterId id="2147483806" r:id="rId7"/>
    <p:sldMasterId id="2147483820" r:id="rId8"/>
    <p:sldMasterId id="2147483833" r:id="rId9"/>
    <p:sldMasterId id="2147483869" r:id="rId10"/>
    <p:sldMasterId id="2147483882" r:id="rId11"/>
    <p:sldMasterId id="2147483895" r:id="rId12"/>
    <p:sldMasterId id="2147483921" r:id="rId13"/>
    <p:sldMasterId id="2147483934" r:id="rId14"/>
    <p:sldMasterId id="2147483948" r:id="rId15"/>
    <p:sldMasterId id="2147483998" r:id="rId16"/>
    <p:sldMasterId id="2147484023" r:id="rId17"/>
    <p:sldMasterId id="2147484049" r:id="rId18"/>
    <p:sldMasterId id="2147484078" r:id="rId19"/>
    <p:sldMasterId id="2147484090" r:id="rId20"/>
    <p:sldMasterId id="2147484103" r:id="rId21"/>
    <p:sldMasterId id="2147484116" r:id="rId22"/>
  </p:sldMasterIdLst>
  <p:notesMasterIdLst>
    <p:notesMasterId r:id="rId64"/>
  </p:notesMasterIdLst>
  <p:sldIdLst>
    <p:sldId id="637" r:id="rId23"/>
    <p:sldId id="445" r:id="rId24"/>
    <p:sldId id="344" r:id="rId25"/>
    <p:sldId id="423" r:id="rId26"/>
    <p:sldId id="308" r:id="rId27"/>
    <p:sldId id="725" r:id="rId28"/>
    <p:sldId id="437" r:id="rId29"/>
    <p:sldId id="435" r:id="rId30"/>
    <p:sldId id="436" r:id="rId31"/>
    <p:sldId id="434" r:id="rId32"/>
    <p:sldId id="439" r:id="rId33"/>
    <p:sldId id="642" r:id="rId34"/>
    <p:sldId id="643" r:id="rId35"/>
    <p:sldId id="644" r:id="rId36"/>
    <p:sldId id="645" r:id="rId37"/>
    <p:sldId id="646" r:id="rId38"/>
    <p:sldId id="264" r:id="rId39"/>
    <p:sldId id="581" r:id="rId40"/>
    <p:sldId id="262" r:id="rId41"/>
    <p:sldId id="648" r:id="rId42"/>
    <p:sldId id="649" r:id="rId43"/>
    <p:sldId id="650" r:id="rId44"/>
    <p:sldId id="651" r:id="rId45"/>
    <p:sldId id="652" r:id="rId46"/>
    <p:sldId id="653" r:id="rId47"/>
    <p:sldId id="659" r:id="rId48"/>
    <p:sldId id="660" r:id="rId49"/>
    <p:sldId id="431" r:id="rId50"/>
    <p:sldId id="432" r:id="rId51"/>
    <p:sldId id="661" r:id="rId52"/>
    <p:sldId id="664" r:id="rId53"/>
    <p:sldId id="666" r:id="rId54"/>
    <p:sldId id="665" r:id="rId55"/>
    <p:sldId id="667" r:id="rId56"/>
    <p:sldId id="670" r:id="rId57"/>
    <p:sldId id="671" r:id="rId58"/>
    <p:sldId id="673" r:id="rId59"/>
    <p:sldId id="675" r:id="rId60"/>
    <p:sldId id="397" r:id="rId61"/>
    <p:sldId id="417" r:id="rId62"/>
    <p:sldId id="726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6699"/>
    <a:srgbClr val="2B59F3"/>
    <a:srgbClr val="2953DB"/>
    <a:srgbClr val="274EC6"/>
    <a:srgbClr val="000086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84"/>
    <p:restoredTop sz="94391" autoAdjust="0"/>
  </p:normalViewPr>
  <p:slideViewPr>
    <p:cSldViewPr snapToGrid="0" snapToObjects="1">
      <p:cViewPr varScale="1">
        <p:scale>
          <a:sx n="101" d="100"/>
          <a:sy n="101" d="100"/>
        </p:scale>
        <p:origin x="13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10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slide" Target="slides/slide4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FA2F-99A5-9545-BDE1-7D897CF793AF}" type="datetimeFigureOut">
              <a:rPr lang="en-US" smtClean="0"/>
              <a:t>8/23/18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BEAF7-AB13-F24B-A4D7-C57A5F53B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99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ashingtonpost.com/news/to-your-health/wp/2015/08/11/nih-more-than-1-in-10-american-adults-experience-chronic-pain/?utm_term=.4dd603a1f016" TargetMode="External"/><Relationship Id="rId13" Type="http://schemas.openxmlformats.org/officeDocument/2006/relationships/hyperlink" Target="https://www.nimh.nih.gov/health/statistics/prevalence/any-disorder-among-children.shtml" TargetMode="External"/><Relationship Id="rId18" Type="http://schemas.openxmlformats.org/officeDocument/2006/relationships/hyperlink" Target="https://www.cdc.gov/reproductivehealth/depression/index.htm" TargetMode="External"/><Relationship Id="rId26" Type="http://schemas.openxmlformats.org/officeDocument/2006/relationships/hyperlink" Target="http://www.acha.org/ACHA/Resources/Topics/MentalHealth.aspx" TargetMode="External"/><Relationship Id="rId3" Type="http://schemas.openxmlformats.org/officeDocument/2006/relationships/hyperlink" Target="https://www.cdc.gov/nchs/data/hus/hus13.pdf" TargetMode="External"/><Relationship Id="rId21" Type="http://schemas.openxmlformats.org/officeDocument/2006/relationships/hyperlink" Target="http://www.who.int/mediacentre/factsheets/fs369/en/" TargetMode="External"/><Relationship Id="rId7" Type="http://schemas.openxmlformats.org/officeDocument/2006/relationships/hyperlink" Target="https://nccih.nih.gov/news/press/08112015" TargetMode="External"/><Relationship Id="rId12" Type="http://schemas.openxmlformats.org/officeDocument/2006/relationships/hyperlink" Target="http://www.webmd.com/depression/tc/depression-in-childhood-and-adolescence-topic-overview#1" TargetMode="External"/><Relationship Id="rId17" Type="http://schemas.openxmlformats.org/officeDocument/2006/relationships/hyperlink" Target="https://www.drugabuse.gov/publications/drugfacts/treatment-statistics" TargetMode="External"/><Relationship Id="rId25" Type="http://schemas.openxmlformats.org/officeDocument/2006/relationships/hyperlink" Target="http://www.who.int/mental_health/world-mental-health-day/2016/en/" TargetMode="External"/><Relationship Id="rId2" Type="http://schemas.openxmlformats.org/officeDocument/2006/relationships/slide" Target="../slides/slide4.xml"/><Relationship Id="rId16" Type="http://schemas.openxmlformats.org/officeDocument/2006/relationships/hyperlink" Target="https://www.drugabuse.gov/related-topics/trends-statistics" TargetMode="External"/><Relationship Id="rId20" Type="http://schemas.openxmlformats.org/officeDocument/2006/relationships/hyperlink" Target="http://www.apa.org/pi/women/resources/reports/postpartum-depression.aspx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nccih.nih.gov/news/press/cost-spending-06222016" TargetMode="External"/><Relationship Id="rId11" Type="http://schemas.openxmlformats.org/officeDocument/2006/relationships/hyperlink" Target="https://www.nami.org/" TargetMode="External"/><Relationship Id="rId24" Type="http://schemas.openxmlformats.org/officeDocument/2006/relationships/hyperlink" Target="http://scitechconnect.elsevier.com/stress-health-epidemic-21st-century/" TargetMode="External"/><Relationship Id="rId5" Type="http://schemas.openxmlformats.org/officeDocument/2006/relationships/hyperlink" Target="https://nsduhweb.rti.org/respweb/homepage.cfm" TargetMode="External"/><Relationship Id="rId15" Type="http://schemas.openxmlformats.org/officeDocument/2006/relationships/hyperlink" Target="http://www.who.int/mediacentre/news/releases/2014/suicide-prevention-report/en/" TargetMode="External"/><Relationship Id="rId23" Type="http://schemas.openxmlformats.org/officeDocument/2006/relationships/hyperlink" Target="http://www.businessnewsdaily.com/2267-workplace-stress-health-epidemic-perventable-employee-assistance-programs.html" TargetMode="External"/><Relationship Id="rId10" Type="http://schemas.openxmlformats.org/officeDocument/2006/relationships/hyperlink" Target="http://www.healthline.com/health/depression/facts-statistics-infographic" TargetMode="External"/><Relationship Id="rId19" Type="http://schemas.openxmlformats.org/officeDocument/2006/relationships/hyperlink" Target="http://postpartumprogress.org/the-facts-about-postpartum-depression/" TargetMode="External"/><Relationship Id="rId4" Type="http://schemas.openxmlformats.org/officeDocument/2006/relationships/hyperlink" Target="http://jamanetwork.com/journals/jama/fullarticle/2467552" TargetMode="External"/><Relationship Id="rId9" Type="http://schemas.openxmlformats.org/officeDocument/2006/relationships/hyperlink" Target="https://www.nimh.nih.gov/health/publications/depression/index.shtml" TargetMode="External"/><Relationship Id="rId14" Type="http://schemas.openxmlformats.org/officeDocument/2006/relationships/hyperlink" Target="https://www.nytimes.com/2016/04/22/health/us-suicide-rate-surges-to-a-30-year-high.html?_r=0" TargetMode="External"/><Relationship Id="rId22" Type="http://schemas.openxmlformats.org/officeDocument/2006/relationships/hyperlink" Target="http://www.who.int/mediacentre/factsheets/fs396/en/" TargetMode="External"/><Relationship Id="rId27" Type="http://schemas.openxmlformats.org/officeDocument/2006/relationships/hyperlink" Target="http://www.apa.org/monitor/2014/09/cover-pressure.aspx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Americans spend over $100 billion annually on “feel better” products, from painkillers and anti-depressants to alternative and complementary therapies</a:t>
            </a:r>
          </a:p>
          <a:p>
            <a:endParaRPr lang="en-US" sz="1100" b="1" dirty="0"/>
          </a:p>
          <a:p>
            <a:r>
              <a:rPr lang="en-US" sz="1100" b="1" dirty="0"/>
              <a:t>Nearly 100 million Americans suffer from occasional aches and pains – and is one of the most common reasons that people look to complementary and alternative medicine (CAM) for non-pharmaceutical options</a:t>
            </a:r>
          </a:p>
          <a:p>
            <a:r>
              <a:rPr lang="en-US" sz="1100" b="1" i="1" dirty="0"/>
              <a:t> </a:t>
            </a:r>
            <a:endParaRPr lang="en-US" sz="1100" b="1" dirty="0"/>
          </a:p>
          <a:p>
            <a:r>
              <a:rPr lang="en-US" sz="1100" b="1" dirty="0"/>
              <a:t>Globally, more than 350 million people are affected by feelings of depression each year</a:t>
            </a:r>
          </a:p>
          <a:p>
            <a:endParaRPr lang="en-US" sz="1100" b="1" dirty="0"/>
          </a:p>
          <a:p>
            <a:r>
              <a:rPr lang="en-US" sz="1100" b="1" dirty="0"/>
              <a:t>Nearly 90% of adolescents struggle with feelings of depression and anxiety before the age of 18</a:t>
            </a:r>
          </a:p>
          <a:p>
            <a:endParaRPr lang="en-US" sz="1100" b="1" dirty="0"/>
          </a:p>
          <a:p>
            <a:r>
              <a:rPr lang="en-US" sz="1100" b="1" dirty="0"/>
              <a:t>Globally, more than 800,000 people die by suicide every year – around one person every 40 seconds. In the United States, more than 40,000 Americans commit suicide each year – that’s more than 100 suicides per day</a:t>
            </a:r>
          </a:p>
          <a:p>
            <a:endParaRPr lang="en-US" sz="1100" b="1" dirty="0"/>
          </a:p>
          <a:p>
            <a:r>
              <a:rPr lang="en-US" sz="1100" b="1" dirty="0"/>
              <a:t>Every year, more than 24 million people, some as young as 12 years old, receive treatment for illicit drug or alcohol abuse</a:t>
            </a:r>
          </a:p>
          <a:p>
            <a:r>
              <a:rPr lang="en-US" sz="1100" b="1" i="1" dirty="0"/>
              <a:t> </a:t>
            </a:r>
            <a:endParaRPr lang="en-US" sz="1100" b="1" dirty="0"/>
          </a:p>
          <a:p>
            <a:r>
              <a:rPr lang="en-US" sz="1100" b="1" dirty="0"/>
              <a:t>Approximately 1 in 5 new mothers in the U.S. have postpartum depression each year</a:t>
            </a:r>
          </a:p>
          <a:p>
            <a:r>
              <a:rPr lang="en-US" sz="1100" b="1" dirty="0"/>
              <a:t> </a:t>
            </a:r>
          </a:p>
          <a:p>
            <a:r>
              <a:rPr lang="en-US" sz="1100" b="1" dirty="0"/>
              <a:t>The World Health Organization calls stress “the health epidemic of the 21st century” with more than 350 million people affected around the world</a:t>
            </a:r>
          </a:p>
          <a:p>
            <a:r>
              <a:rPr lang="en-US" sz="1100" b="1" i="1" dirty="0"/>
              <a:t> </a:t>
            </a:r>
            <a:endParaRPr lang="en-US" sz="1100" b="1" dirty="0"/>
          </a:p>
          <a:p>
            <a:r>
              <a:rPr lang="en-US" sz="1100" b="1" dirty="0"/>
              <a:t>More than 80% of the nation’s 20 million college students feel “exhausted and overwhelmed by stress” - and more than one-third feel “depressed” to the point of dysfunction</a:t>
            </a:r>
          </a:p>
          <a:p>
            <a:r>
              <a:rPr lang="en-US" b="1" dirty="0"/>
              <a:t> 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083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Shawn’s verbiage:</a:t>
            </a:r>
          </a:p>
          <a:p>
            <a:endParaRPr lang="en-US" dirty="0"/>
          </a:p>
          <a:p>
            <a:r>
              <a:rPr lang="en-US" b="1" dirty="0"/>
              <a:t>Americans spend over $100 billion annually on “feel better” products, from painkillers and anti-depressants to alternative and complementary therapies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Nearly 100 million Americans suffer from occasional aches and pains – and is one of the most common reasons that people look to complementary and alternative medicine (CAM) for non-pharmaceutical options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Globally, more than 350 million people are affected by feelings of depression each year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Nearly 90% of adolescents struggle with feelings of depression and anxiety before the age of 18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Globally, more than 800,000 people die by suicide every year – around one person every 40 seconds. In the United States, more than 40,000 Americans commit suicide each year – that’s more than 100 suicides per day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Every year, more than 24 million people, some as young as 12 years old, receive treatment for illicit drug or alcohol abuse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Approximately 1 in 5 new mothers in the U.S. have postpartum depression each year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The World Health Organization calls stress “the health epidemic of the 21st century” with more than 350 million people affected around the world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More than 80% of the nation’s 20 million college students feel “exhausted and overwhelmed by stress” - and more than one-third feel “depressed” to the point of dysfunction</a:t>
            </a:r>
            <a:endParaRPr lang="en-US" dirty="0"/>
          </a:p>
          <a:p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SOURCES:</a:t>
            </a:r>
          </a:p>
          <a:p>
            <a:r>
              <a:rPr lang="en-US" b="1" dirty="0"/>
              <a:t>Grim Reality Statistics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Americans spend over $100 billion annually on “feel better” products, from painkillers and anti-depressants to alternative and complementary therapies</a:t>
            </a:r>
            <a:endParaRPr lang="en-US" dirty="0"/>
          </a:p>
          <a:p>
            <a:r>
              <a:rPr lang="en-US" i="1" dirty="0"/>
              <a:t> Centers for Disease Control and Prevention (CDC) </a:t>
            </a:r>
            <a:r>
              <a:rPr lang="en-US" i="1" u="sng" dirty="0">
                <a:hlinkClick r:id="rId3"/>
              </a:rPr>
              <a:t>https://www.cdc.gov/nchs/data/hus/hus13.pdf</a:t>
            </a:r>
            <a:r>
              <a:rPr lang="en-US" i="1" dirty="0"/>
              <a:t>;</a:t>
            </a:r>
            <a:endParaRPr lang="en-US" dirty="0"/>
          </a:p>
          <a:p>
            <a:r>
              <a:rPr lang="en-US" i="1" dirty="0"/>
              <a:t>Journal of the American Medical Association (JAMA) Trends in Prescription Drug Use Among Adults in the United States From 1999-2012 </a:t>
            </a:r>
            <a:r>
              <a:rPr lang="en-US" i="1" u="sng" dirty="0">
                <a:hlinkClick r:id="rId4"/>
              </a:rPr>
              <a:t>http://jamanetwork.com/journals/jama/fullarticle/2467552</a:t>
            </a:r>
            <a:r>
              <a:rPr lang="en-US" i="1" dirty="0"/>
              <a:t>; National Survey on Drug Use and Health </a:t>
            </a:r>
            <a:r>
              <a:rPr lang="en-US" i="1" u="sng" dirty="0">
                <a:hlinkClick r:id="rId5"/>
              </a:rPr>
              <a:t>https://nsduhweb.rti.org/respweb/homepage.cfm</a:t>
            </a:r>
            <a:r>
              <a:rPr lang="en-US" i="1" dirty="0"/>
              <a:t>; National Center for Complementary and Integrative Medicine (NCCIM)  </a:t>
            </a:r>
            <a:r>
              <a:rPr lang="en-US" i="1" u="sng" dirty="0">
                <a:hlinkClick r:id="rId6"/>
              </a:rPr>
              <a:t>https://nccih.nih.gov/news/press/cost-spending-06222016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Nearly 100 million Americans suffer from occasional aches and pains – and is one of the most common reasons that people look to complementary and alternative medicine (CAM) for non-pharmaceutical options</a:t>
            </a:r>
            <a:endParaRPr lang="en-US" dirty="0"/>
          </a:p>
          <a:p>
            <a:r>
              <a:rPr lang="en-US" i="1" dirty="0"/>
              <a:t>National Institutes of Health (NIH), National Center for Complementary and Integrative Medicine (NCCIM), National Health Interview Survey (NHIS) </a:t>
            </a:r>
            <a:r>
              <a:rPr lang="en-US" i="1" u="sng" dirty="0">
                <a:hlinkClick r:id="rId7"/>
              </a:rPr>
              <a:t>https://nccih.nih.gov/news/press/08112015</a:t>
            </a:r>
            <a:r>
              <a:rPr lang="en-US" i="1" dirty="0"/>
              <a:t>; Washington Post </a:t>
            </a:r>
            <a:r>
              <a:rPr lang="en-US" i="1" u="sng" dirty="0">
                <a:hlinkClick r:id="rId8"/>
              </a:rPr>
              <a:t>https://www.washingtonpost.com/news/to-your-health/wp/2015/08/11/nih-more-than-1-in-10-american-adults-experience-chronic-pain/?utm_term=.4dd603a1f016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Globally, more than 350 million people are affected by feelings of depression each year</a:t>
            </a:r>
            <a:endParaRPr lang="en-US" dirty="0"/>
          </a:p>
          <a:p>
            <a:r>
              <a:rPr lang="en-US" i="1" dirty="0"/>
              <a:t>National Institute for Mental Health (NIMH) </a:t>
            </a:r>
            <a:r>
              <a:rPr lang="en-US" i="1" u="sng" dirty="0">
                <a:hlinkClick r:id="rId9"/>
              </a:rPr>
              <a:t>https://www.nimh.nih.gov/health/publications/depression/index.shtml</a:t>
            </a:r>
            <a:r>
              <a:rPr lang="en-US" i="1" dirty="0"/>
              <a:t>; Healthline </a:t>
            </a:r>
            <a:r>
              <a:rPr lang="en-US" i="1" u="sng" dirty="0">
                <a:hlinkClick r:id="rId10"/>
              </a:rPr>
              <a:t>http://www.healthline.com/health/depression/facts-statistics-infographic</a:t>
            </a:r>
            <a:r>
              <a:rPr lang="en-US" i="1" dirty="0"/>
              <a:t>; National Alliance on Mental Illness (NAMI) </a:t>
            </a:r>
            <a:r>
              <a:rPr lang="en-US" i="1" u="sng" dirty="0">
                <a:hlinkClick r:id="rId11"/>
              </a:rPr>
              <a:t>https://www.nami.org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Nearly 90% of adolescents struggle with feelings of depression and anxiety before the age of 18</a:t>
            </a:r>
            <a:endParaRPr lang="en-US" dirty="0"/>
          </a:p>
          <a:p>
            <a:r>
              <a:rPr lang="en-US" i="1" dirty="0"/>
              <a:t>Depression in Children and Teens, WebMD </a:t>
            </a:r>
            <a:r>
              <a:rPr lang="en-US" i="1" u="sng" dirty="0">
                <a:hlinkClick r:id="rId12"/>
              </a:rPr>
              <a:t>http://www.webmd.com/depression/tc/depression-in-childhood-and-adolescence-topic-overview#1</a:t>
            </a:r>
            <a:r>
              <a:rPr lang="en-US" i="1" dirty="0"/>
              <a:t>; National Institute of Mental Health (NIMH) </a:t>
            </a:r>
            <a:r>
              <a:rPr lang="en-US" i="1" u="sng" dirty="0">
                <a:hlinkClick r:id="rId13"/>
              </a:rPr>
              <a:t>https://www.nimh.nih.gov/health/statistics/prevalence/any-disorder-among-children.shtml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Globally, more than 800,000 people die by suicide every year – around one person every 40 seconds. In the United States, more than 40,000 Americans commit suicide each year – that’s more than 100 suicides per day.</a:t>
            </a:r>
            <a:endParaRPr lang="en-US" dirty="0"/>
          </a:p>
          <a:p>
            <a:r>
              <a:rPr lang="en-US" i="1" dirty="0"/>
              <a:t> Centers for Disease Control &amp; Prevention, National Center for Health Statistics, Increase in Suicide in the United States, 1999–2014, NCHS Data Brief No. 241, April 2016; New York Times </a:t>
            </a:r>
            <a:r>
              <a:rPr lang="en-US" i="1" u="sng" dirty="0">
                <a:hlinkClick r:id="rId14"/>
              </a:rPr>
              <a:t>https://www.nytimes.com/2016/04/22/health/us-suicide-rate-surges-to-a-30-year-high.html?_r=0</a:t>
            </a:r>
            <a:r>
              <a:rPr lang="en-US" i="1" dirty="0"/>
              <a:t>; World Health Organization (WHO) </a:t>
            </a:r>
            <a:r>
              <a:rPr lang="en-US" i="1" u="sng" dirty="0">
                <a:hlinkClick r:id="rId15"/>
              </a:rPr>
              <a:t>http://www.who.int/mediacentre/news/releases/2014/suicide-prevention-report/en/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Every year, more than 24 million people, some as young as 12 years old, receive treatment for illicit drug or alcohol abuse</a:t>
            </a:r>
            <a:endParaRPr lang="en-US" dirty="0"/>
          </a:p>
          <a:p>
            <a:r>
              <a:rPr lang="en-US" i="1" dirty="0"/>
              <a:t>National Institutes of Health (NIH); National Institute on Drug Abuse (NIDA) </a:t>
            </a:r>
            <a:r>
              <a:rPr lang="en-US" i="1" u="sng" dirty="0">
                <a:hlinkClick r:id="rId16"/>
              </a:rPr>
              <a:t>https://www.drugabuse.gov/related-topics/trends-statistics</a:t>
            </a:r>
            <a:r>
              <a:rPr lang="en-US" i="1" dirty="0"/>
              <a:t>; Substance Abuse and Mental Health Services Administration’s (SAMHSA’s) National Survey on Drug Use and Health </a:t>
            </a:r>
            <a:r>
              <a:rPr lang="en-US" i="1" u="sng" dirty="0">
                <a:hlinkClick r:id="rId17"/>
              </a:rPr>
              <a:t>https://www.drugabuse.gov/publications/drugfacts/treatment-statistics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Approximately 1 in 5 new mothers in the U.S. have postpartum depression each year</a:t>
            </a:r>
            <a:endParaRPr lang="en-US" dirty="0"/>
          </a:p>
          <a:p>
            <a:r>
              <a:rPr lang="en-US" i="1" dirty="0"/>
              <a:t>Centers for Disease Control and Prevention </a:t>
            </a:r>
            <a:r>
              <a:rPr lang="en-US" i="1" u="sng" dirty="0">
                <a:hlinkClick r:id="rId18"/>
              </a:rPr>
              <a:t>https://www.cdc.gov/reproductivehealth/depression/index.htm</a:t>
            </a:r>
            <a:r>
              <a:rPr lang="en-US" i="1" dirty="0"/>
              <a:t>; Postpartum Progress </a:t>
            </a:r>
            <a:r>
              <a:rPr lang="en-US" i="1" u="sng" dirty="0">
                <a:hlinkClick r:id="rId19"/>
              </a:rPr>
              <a:t>http://postpartumprogress.org/the-facts-about-postpartum-depression/</a:t>
            </a:r>
            <a:r>
              <a:rPr lang="en-US" i="1" dirty="0"/>
              <a:t>; American Psychological Association (APA) </a:t>
            </a:r>
            <a:r>
              <a:rPr lang="en-US" i="1" u="sng" dirty="0">
                <a:hlinkClick r:id="rId20"/>
              </a:rPr>
              <a:t>http://www.apa.org/pi/women/resources/reports/postpartum-depression.aspx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The World Health Organization calls stress “the health epidemic of the 21st century” with more than 350 million people affected around the world</a:t>
            </a:r>
            <a:endParaRPr lang="en-US" dirty="0"/>
          </a:p>
          <a:p>
            <a:r>
              <a:rPr lang="en-US" i="1" dirty="0"/>
              <a:t>World Health Organization (WHO) </a:t>
            </a:r>
            <a:r>
              <a:rPr lang="en-US" i="1" u="sng" dirty="0">
                <a:hlinkClick r:id="rId21"/>
              </a:rPr>
              <a:t>http://www.who.int/mediacentre/factsheets/fs369/en/</a:t>
            </a:r>
            <a:r>
              <a:rPr lang="en-US" i="1" dirty="0"/>
              <a:t>; </a:t>
            </a:r>
            <a:r>
              <a:rPr lang="en-US" i="1" u="sng" dirty="0">
                <a:hlinkClick r:id="rId22"/>
              </a:rPr>
              <a:t>http://www.who.int/mediacentre/factsheets/fs396/en/</a:t>
            </a:r>
            <a:r>
              <a:rPr lang="en-US" i="1" dirty="0"/>
              <a:t>; Business News Daily </a:t>
            </a:r>
            <a:r>
              <a:rPr lang="en-US" i="1" u="sng" dirty="0">
                <a:hlinkClick r:id="rId23"/>
              </a:rPr>
              <a:t>http://www.businessnewsdaily.com/2267-workplace-stress-health-epidemic-perventable-employee-assistance-programs.html</a:t>
            </a:r>
            <a:r>
              <a:rPr lang="en-US" i="1" dirty="0"/>
              <a:t>; Stress: Concepts, Cognition, Emotion, and Behavior </a:t>
            </a:r>
            <a:r>
              <a:rPr lang="en-US" i="1" u="sng" dirty="0">
                <a:hlinkClick r:id="rId24"/>
              </a:rPr>
              <a:t>http://scitechconnect.elsevier.com/stress-health-epidemic-21st-century/</a:t>
            </a:r>
            <a:r>
              <a:rPr lang="en-US" i="1" dirty="0"/>
              <a:t>; WHO World Mental Health </a:t>
            </a:r>
            <a:r>
              <a:rPr lang="en-US" i="1" u="sng" dirty="0">
                <a:hlinkClick r:id="rId25"/>
              </a:rPr>
              <a:t>http://www.who.int/mental_health/world-mental-health-day/2016/en/</a:t>
            </a:r>
            <a:endParaRPr lang="en-US" dirty="0"/>
          </a:p>
          <a:p>
            <a:r>
              <a:rPr lang="en-US" i="1" dirty="0"/>
              <a:t>  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dirty="0"/>
              <a:t>More than 80% of the nation’s 20 million college students feel “exhausted and overwhelmed by stress” - and more than one-third feel “depressed” to the point of dysfunction</a:t>
            </a:r>
            <a:endParaRPr lang="en-US" dirty="0"/>
          </a:p>
          <a:p>
            <a:r>
              <a:rPr lang="en-US" i="1" dirty="0"/>
              <a:t>American College Health Association </a:t>
            </a:r>
            <a:r>
              <a:rPr lang="en-US" i="1" u="sng" dirty="0">
                <a:hlinkClick r:id="rId26"/>
              </a:rPr>
              <a:t>http://www.acha.org/ACHA/Resources/Topics/MentalHealth.aspx</a:t>
            </a:r>
            <a:r>
              <a:rPr lang="en-US" i="1" dirty="0"/>
              <a:t>; American Psychological Association (APA) </a:t>
            </a:r>
            <a:r>
              <a:rPr lang="en-US" i="1" u="sng" dirty="0">
                <a:hlinkClick r:id="rId27"/>
              </a:rPr>
              <a:t>http://www.apa.org/monitor/2014/09/cover-pressure.aspx</a:t>
            </a:r>
            <a:r>
              <a:rPr lang="en-US" i="1" dirty="0"/>
              <a:t>; </a:t>
            </a:r>
            <a:endParaRPr lang="en-US" dirty="0"/>
          </a:p>
          <a:p>
            <a:r>
              <a:rPr lang="en-US" dirty="0"/>
              <a:t> 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70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make sure that</a:t>
            </a:r>
            <a:r>
              <a:rPr lang="en-US" baseline="0" dirty="0"/>
              <a:t> on the two mouse </a:t>
            </a:r>
            <a:r>
              <a:rPr lang="en-US" baseline="0" dirty="0" err="1"/>
              <a:t>ppts</a:t>
            </a:r>
            <a:r>
              <a:rPr lang="en-US" baseline="0" dirty="0"/>
              <a:t>, the mice and the headings are in exactly the same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EAF7-AB13-F24B-A4D7-C57A5F53BF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68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06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164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85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9.jpe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9.jpe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9.jpe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9.jpe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2.jpe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9.jpeg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9.jpeg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jpe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9.jpeg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9.jpeg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jpe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jpe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5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39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654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0970092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5613" y="1"/>
            <a:ext cx="2209800" cy="6049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86" y="1"/>
            <a:ext cx="6481763" cy="6049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4983706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26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178" y="5577679"/>
            <a:ext cx="1705224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414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1339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93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716635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004865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33109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415183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4651864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068827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30316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4641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122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095629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810881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2966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411522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40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40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746795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5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27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5341877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3694709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2371939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474946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4729559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51156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37444" y="365126"/>
            <a:ext cx="0" cy="1325563"/>
          </a:xfrm>
          <a:prstGeom prst="line">
            <a:avLst/>
          </a:prstGeom>
          <a:ln w="38100" cmpd="sng">
            <a:solidFill>
              <a:srgbClr val="402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28650" y="2003426"/>
            <a:ext cx="7886700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797" y="6357726"/>
            <a:ext cx="3002407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879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4961146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456858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5299207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3877349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3000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4785383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74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74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5781628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5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08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2316628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0094979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0217564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02340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9D0AEF-AC61-44BE-B018-77FD962BCD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452" t="23560" r="10373" b="37300"/>
          <a:stretch/>
        </p:blipFill>
        <p:spPr>
          <a:xfrm>
            <a:off x="3070798" y="6357726"/>
            <a:ext cx="840836" cy="354831"/>
          </a:xfrm>
          <a:prstGeom prst="rect">
            <a:avLst/>
          </a:prstGeom>
        </p:spPr>
      </p:pic>
      <p:pic>
        <p:nvPicPr>
          <p:cNvPr id="6" name="Picture 5" descr="footer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06"/>
          <a:stretch/>
        </p:blipFill>
        <p:spPr>
          <a:xfrm>
            <a:off x="3911633" y="6357726"/>
            <a:ext cx="2161571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6959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5783146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754955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3960427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606746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407028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3919143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2981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917155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5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5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891357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5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4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151867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003970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13309-FEE7-3A4B-83ED-53F7E4B01B0A}" type="datetimeFigureOut">
              <a:rPr lang="en-US"/>
              <a:pPr>
                <a:defRPr/>
              </a:pPr>
              <a:t>8/23/18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43F1A-B31F-E947-A571-3EEA3143F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4655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2127900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1082653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0680538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4625959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8369258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186687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0735637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7459211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2937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860107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11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11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06133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D5428-0466-294B-B95D-CC256CFDEB7D}" type="datetimeFigureOut">
              <a:rPr lang="en-US"/>
              <a:pPr>
                <a:defRPr/>
              </a:pPr>
              <a:t>8/23/18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E3DE3-9852-6843-A8D4-E0F4E0FE7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4080C0"/>
              </a:gs>
              <a:gs pos="50000">
                <a:srgbClr val="FFFFFF"/>
              </a:gs>
              <a:gs pos="100000">
                <a:srgbClr val="4080C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228625" y="5601041"/>
            <a:ext cx="2784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5601041"/>
            <a:ext cx="356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65" y="5601041"/>
            <a:ext cx="898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09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4491703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846908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0795226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8432782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9926108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523146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330701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5429223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1064198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5191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9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2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9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2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66224-7195-3D42-A4CA-EC72957E4342}" type="datetimeFigureOut">
              <a:rPr lang="en-US"/>
              <a:pPr>
                <a:defRPr/>
              </a:pPr>
              <a:t>8/23/18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E53B7-15F2-3445-88D3-F518D695C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5547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74638"/>
            <a:ext cx="2095500" cy="3875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83446" y="274638"/>
            <a:ext cx="3231654" cy="38750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135427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412876"/>
            <a:ext cx="4114800" cy="32316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6"/>
            <a:ext cx="4114800" cy="32316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9265212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412876"/>
            <a:ext cx="8382000" cy="471924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30323117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93" y="3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43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67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4688103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8387271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0395144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6602706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3790357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5872090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044192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ED2C-C706-410A-9244-A958FF4B62F3}" type="datetimeFigureOut">
              <a:rPr lang="en-US" smtClean="0"/>
              <a:t>8/23/18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4AEF-19FE-491A-B2D5-1F7BBBAE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153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102554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7400521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8412716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3040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3108840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312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312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4924999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30915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1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pic>
        <p:nvPicPr>
          <p:cNvPr id="6042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291" y="5438938"/>
            <a:ext cx="1674922" cy="126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Picture 12" descr="DGSOM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904" y="5499940"/>
            <a:ext cx="35687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4242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5111711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938140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48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364315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47083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852395"/>
      </p:ext>
    </p:extLst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6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470066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4138598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6981639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113901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28987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172530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768378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55614" y="1412876"/>
            <a:ext cx="4507387" cy="2699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2481194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7367" y="230189"/>
            <a:ext cx="2957733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0063973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02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64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4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1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716635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004865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3310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49" y="5664202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2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6" y="5662617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6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6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4574210"/>
      </p:ext>
    </p:extLst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48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415183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4651864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6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470066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068827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30316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46410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095629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810881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797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411522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189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746795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30915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1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pic>
        <p:nvPicPr>
          <p:cNvPr id="604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291" y="5438938"/>
            <a:ext cx="1674922" cy="126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904" y="5499940"/>
            <a:ext cx="35687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70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693945"/>
      </p:ext>
    </p:extLst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4242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5111711"/>
      </p:ext>
    </p:extLst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938140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48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364315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470838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6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470066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4138598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6981639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113901"/>
      </p:ext>
    </p:extLst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28987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172530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768378"/>
      </p:ext>
    </p:extLst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55614" y="1412876"/>
            <a:ext cx="4507387" cy="2699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248119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564854"/>
      </p:ext>
    </p:extLst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7367" y="230189"/>
            <a:ext cx="2957733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0063973"/>
      </p:ext>
    </p:extLst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566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815646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82040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200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13071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99482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534436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57582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133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6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912705"/>
      </p:ext>
    </p:extLst>
  </p:cSld>
  <p:clrMapOvr>
    <a:masterClrMapping/>
  </p:clrMapOvr>
  <p:transition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60451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469734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00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63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3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50863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716635"/>
      </p:ext>
    </p:extLst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004865"/>
      </p:ext>
    </p:extLst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33109"/>
      </p:ext>
    </p:extLst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415183"/>
      </p:ext>
    </p:extLst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4651864"/>
      </p:ext>
    </p:extLst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068827"/>
      </p:ext>
    </p:extLst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30316"/>
      </p:ext>
    </p:extLst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4641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250790"/>
      </p:ext>
    </p:extLst>
  </p:cSld>
  <p:clrMapOvr>
    <a:masterClrMapping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095629"/>
      </p:ext>
    </p:extLst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810881"/>
      </p:ext>
    </p:extLst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411522"/>
      </p:ext>
    </p:extLst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8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30188"/>
            <a:ext cx="6134100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746795"/>
      </p:ext>
    </p:extLst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00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63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3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50863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566325"/>
      </p:ext>
    </p:extLst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1391388"/>
      </p:ext>
    </p:extLst>
  </p:cSld>
  <p:clrMapOvr>
    <a:masterClrMapping/>
  </p:clrMapOvr>
  <p:transition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772144"/>
      </p:ext>
    </p:extLst>
  </p:cSld>
  <p:clrMapOvr>
    <a:masterClrMapping/>
  </p:clrMapOvr>
  <p:transition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558561"/>
      </p:ext>
    </p:extLst>
  </p:cSld>
  <p:clrMapOvr>
    <a:masterClrMapping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7342600"/>
      </p:ext>
    </p:extLst>
  </p:cSld>
  <p:clrMapOvr>
    <a:masterClrMapping/>
  </p:clrMapOvr>
  <p:transition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912659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439091"/>
      </p:ext>
    </p:extLst>
  </p:cSld>
  <p:clrMapOvr>
    <a:masterClrMapping/>
  </p:clrMapOvr>
  <p:transition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7509281"/>
      </p:ext>
    </p:extLst>
  </p:cSld>
  <p:clrMapOvr>
    <a:masterClrMapping/>
  </p:clrMapOvr>
  <p:transition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633497"/>
      </p:ext>
    </p:extLst>
  </p:cSld>
  <p:clrMapOvr>
    <a:masterClrMapping/>
  </p:clrMapOvr>
  <p:transition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7029"/>
      </p:ext>
    </p:extLst>
  </p:cSld>
  <p:clrMapOvr>
    <a:masterClrMapping/>
  </p:clrMapOvr>
  <p:transition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795332"/>
      </p:ext>
    </p:extLst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846436"/>
      </p:ext>
    </p:extLst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8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30188"/>
            <a:ext cx="6134100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3519212"/>
      </p:ext>
    </p:extLst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325" y="5438775"/>
            <a:ext cx="167481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1438" y="5500688"/>
            <a:ext cx="356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22288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0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847785"/>
      </p:ext>
    </p:extLst>
  </p:cSld>
  <p:clrMapOvr>
    <a:masterClrMapping/>
  </p:clrMapOvr>
  <p:transition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8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30188"/>
            <a:ext cx="6134100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2972"/>
            <a:ext cx="8229600" cy="6463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81000" y="1412875"/>
            <a:ext cx="8382000" cy="438582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412875"/>
            <a:ext cx="4114800" cy="2516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516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57920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9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1508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1483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7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17174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32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6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6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16390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6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228625" y="5600700"/>
            <a:ext cx="2784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5600700"/>
            <a:ext cx="356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30915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50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325062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13"/>
            <a:ext cx="6400800" cy="44242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7354015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23486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269359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246651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971541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669302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08395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432731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8/23/18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129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088490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919" y="1412880"/>
            <a:ext cx="4298099" cy="29134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488600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3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57359" y="230239"/>
            <a:ext cx="3157788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970074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13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1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6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5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698918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283916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923634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63631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923865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793710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867579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8/23/18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818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635497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3805064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62001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4222104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3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39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855805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13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1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6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6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6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9801667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85437638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06668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6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951022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360835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8/23/18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9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3813814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240148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050272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9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9742870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00167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7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9511502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6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6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7308741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13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1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6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5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566325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1391388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77214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8/23/18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32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558561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7342600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9126598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7509281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633497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7029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795332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846436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3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39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3519212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49" y="5664202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2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6" y="5662617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6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6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457421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8/23/18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119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693945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564854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6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912705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250790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439091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847785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579208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9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15081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14835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7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17174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8/23/18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622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6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6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163903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3" indent="0" algn="ctr">
              <a:buNone/>
              <a:defRPr/>
            </a:lvl7pPr>
            <a:lvl8pPr marL="3200240" indent="0" algn="ctr">
              <a:buNone/>
              <a:defRPr/>
            </a:lvl8pPr>
            <a:lvl9pPr marL="36574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1288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387653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3" indent="0">
              <a:buNone/>
              <a:defRPr sz="1400"/>
            </a:lvl7pPr>
            <a:lvl8pPr marL="3200240" indent="0">
              <a:buNone/>
              <a:defRPr sz="1400"/>
            </a:lvl8pPr>
            <a:lvl9pPr marL="365741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5173597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" y="1066801"/>
            <a:ext cx="4344988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44" y="1066801"/>
            <a:ext cx="4346575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39128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79980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97193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14057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66505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823386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03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3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15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3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27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image" Target="../media/image3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theme" Target="../theme/theme13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39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image" Target="../media/image3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5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theme" Target="../theme/theme15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64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image" Target="../media/image3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image" Target="../media/image23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theme" Target="../theme/theme17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88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image" Target="../media/image3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image" Target="../media/image25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theme" Target="../theme/theme20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23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image" Target="../media/image3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theme" Target="../theme/theme21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35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image" Target="../media/image3.jpe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13" Type="http://schemas.openxmlformats.org/officeDocument/2006/relationships/slideLayout" Target="../slideLayouts/slideLayout258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7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7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Relationship Id="rId14" Type="http://schemas.openxmlformats.org/officeDocument/2006/relationships/slideLayout" Target="../slideLayouts/slideLayout2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1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1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4FD1F-F953-7E47-BE3B-0595ACC9F5A3}" type="datetimeFigureOut">
              <a:rPr lang="en-US" smtClean="0"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9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4131" r:id="rId12"/>
    <p:sldLayoutId id="214748413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69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26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126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5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127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205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8336" y="6383866"/>
            <a:ext cx="484187" cy="41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7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89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830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98309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9831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383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83495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80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00357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00359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375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83487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5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5365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5367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354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83466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5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3492500" y="6522836"/>
            <a:ext cx="2273300" cy="276964"/>
            <a:chOff x="4306" y="4109"/>
            <a:chExt cx="1432" cy="175"/>
          </a:xfrm>
        </p:grpSpPr>
        <p:sp>
          <p:nvSpPr>
            <p:cNvPr id="1031" name="Text Box 19"/>
            <p:cNvSpPr txBox="1">
              <a:spLocks noChangeArrowheads="1"/>
            </p:cNvSpPr>
            <p:nvPr/>
          </p:nvSpPr>
          <p:spPr bwMode="auto">
            <a:xfrm>
              <a:off x="4463" y="4109"/>
              <a:ext cx="1275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>
                  <a:solidFill>
                    <a:srgbClr val="376FA7"/>
                  </a:solidFill>
                  <a:cs typeface="Arial" charset="0"/>
                </a:rPr>
                <a:t>The Oppenheimer Center</a:t>
              </a:r>
            </a:p>
          </p:txBody>
        </p:sp>
        <p:pic>
          <p:nvPicPr>
            <p:cNvPr id="17415" name="Picture 6" descr="Untitled-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" y="4123"/>
              <a:ext cx="17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3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4080C0"/>
              </a:gs>
              <a:gs pos="50000">
                <a:srgbClr val="FFFFFF"/>
              </a:gs>
              <a:gs pos="100000">
                <a:srgbClr val="4080C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6pPr>
      <a:lvl7pPr marL="9144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7pPr>
      <a:lvl8pPr marL="13716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8pPr>
      <a:lvl9pPr marL="18288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800">
          <a:solidFill>
            <a:schemeClr val="bg1"/>
          </a:solidFill>
          <a:latin typeface="+mn-lt"/>
          <a:ea typeface="+mn-ea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5pPr>
      <a:lvl6pPr marL="24050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6pPr>
      <a:lvl7pPr marL="28622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7pPr>
      <a:lvl8pPr marL="33194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8pPr>
      <a:lvl9pPr marL="37766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45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93" y="3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7173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7175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0" y="6361342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8" y="6383454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6"/>
            <a:ext cx="8382000" cy="251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27477" y="6533801"/>
            <a:ext cx="5489046" cy="276999"/>
            <a:chOff x="2410349" y="6533798"/>
            <a:chExt cx="5489046" cy="276999"/>
          </a:xfrm>
        </p:grpSpPr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410349" y="6533798"/>
              <a:ext cx="54890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en-US" sz="1200" b="1" dirty="0">
                  <a:solidFill>
                    <a:srgbClr val="376FA7"/>
                  </a:solidFill>
                  <a:cs typeface="Arial" charset="0"/>
                </a:rPr>
                <a:t>G Oppenheimer Center for Neurobiology of Stress and Resilience</a:t>
              </a:r>
            </a:p>
          </p:txBody>
        </p:sp>
        <p:pic>
          <p:nvPicPr>
            <p:cNvPr id="12" name="Picture 23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15558" y="6535137"/>
              <a:ext cx="328506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</p:sldLayoutIdLst>
  <p:transition>
    <p:fade/>
  </p:transition>
  <p:txStyles>
    <p:titleStyle>
      <a:lvl1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5"/>
        </a:buBlip>
        <a:defRPr sz="30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6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126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5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127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77" y="6361114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5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6"/>
            <a:ext cx="8382000" cy="251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27477" y="6533801"/>
            <a:ext cx="5489046" cy="276999"/>
            <a:chOff x="2410349" y="6533798"/>
            <a:chExt cx="5489046" cy="276999"/>
          </a:xfrm>
        </p:grpSpPr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410349" y="6533798"/>
              <a:ext cx="54890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en-US" sz="1200" b="1" dirty="0">
                  <a:solidFill>
                    <a:srgbClr val="376FA7"/>
                  </a:solidFill>
                  <a:cs typeface="Arial" charset="0"/>
                </a:rPr>
                <a:t>G Oppenheimer Center for Neurobiology of Stress and Resilience</a:t>
              </a:r>
            </a:p>
          </p:txBody>
        </p:sp>
        <p:pic>
          <p:nvPicPr>
            <p:cNvPr id="12" name="Picture 23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15558" y="6535137"/>
              <a:ext cx="328506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</p:sldLayoutIdLst>
  <p:transition>
    <p:fade/>
  </p:transition>
  <p:txStyles>
    <p:titleStyle>
      <a:lvl1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5"/>
        </a:buBlip>
        <a:defRPr sz="30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128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AD6574F-1970-4BA9-9439-EF1448745364}" type="slidenum">
              <a:rPr lang="en-US"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819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30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4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6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2886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040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194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348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0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5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1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736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126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3"/>
            <a:ext cx="7848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127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75" y="636111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736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3"/>
            <a:ext cx="7848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75" y="636111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grpSp>
        <p:nvGrpSpPr>
          <p:cNvPr id="1029" name="Group 1"/>
          <p:cNvGrpSpPr>
            <a:grpSpLocks/>
          </p:cNvGrpSpPr>
          <p:nvPr/>
        </p:nvGrpSpPr>
        <p:grpSpPr bwMode="auto">
          <a:xfrm>
            <a:off x="1827213" y="6534150"/>
            <a:ext cx="5489575" cy="276225"/>
            <a:chOff x="2410349" y="6533798"/>
            <a:chExt cx="5489046" cy="276999"/>
          </a:xfrm>
        </p:grpSpPr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410349" y="6533798"/>
              <a:ext cx="54890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  <a:defRPr/>
              </a:pPr>
              <a:r>
                <a:rPr lang="en-US" altLang="en-US" sz="1200" b="1" dirty="0">
                  <a:solidFill>
                    <a:srgbClr val="376FA7"/>
                  </a:solidFill>
                  <a:cs typeface="Arial" charset="0"/>
                </a:rPr>
                <a:t>G Oppenheimer Center for Neurobiology of Stress and Resilience</a:t>
              </a:r>
            </a:p>
          </p:txBody>
        </p:sp>
        <p:pic>
          <p:nvPicPr>
            <p:cNvPr id="1031" name="Picture 23"/>
            <p:cNvPicPr>
              <a:picLocks noChangeAspect="1" noChangeArrowheads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415558" y="6535137"/>
              <a:ext cx="328506" cy="27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  <p:sldLayoutId id="2147484130" r:id="rId14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7"/>
        </a:buBlip>
        <a:defRPr sz="3000">
          <a:solidFill>
            <a:schemeClr val="bg1"/>
          </a:solidFill>
          <a:latin typeface="Arial" charset="0"/>
          <a:ea typeface="MS PGothic" pitchFamily="34" charset="-128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4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31" tIns="45716" rIns="91431" bIns="45716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6"/>
            <a:ext cx="7848600" cy="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80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43" y="6361114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6" y="6383340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ransition>
    <p:fade/>
  </p:transition>
  <p:txStyles>
    <p:titleStyle>
      <a:lvl1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154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309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463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618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28" indent="-347628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289" indent="-279372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2886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484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667" indent="-288896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473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627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2782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69935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7192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24580" name="Picture 23" descr="Untitled-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857" y="6545263"/>
            <a:ext cx="2746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600">
              <a:solidFill>
                <a:srgbClr val="FFFFFF"/>
              </a:solidFill>
              <a:cs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5"/>
        </a:buBlip>
        <a:defRPr sz="30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30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3317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1600">
              <a:solidFill>
                <a:srgbClr val="4D4D4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3319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6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2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2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3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31" tIns="45716" rIns="91431" bIns="45716"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1600">
              <a:solidFill>
                <a:srgbClr val="4D4D4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4"/>
            <a:ext cx="7848600" cy="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2535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6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ransition>
    <p:fade/>
  </p:transition>
  <p:txStyles>
    <p:titleStyle>
      <a:lvl1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154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309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463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618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6075" indent="-346075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39775" indent="-277813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1413" indent="-285750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3050" indent="-285750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6275" indent="-287338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473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627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2782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69935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30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6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4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31" tIns="45716" rIns="91431" bIns="45716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6"/>
            <a:ext cx="7848600" cy="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80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43" y="6361114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6" y="6383340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ransition>
    <p:fade/>
  </p:transition>
  <p:txStyles>
    <p:titleStyle>
      <a:lvl1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154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309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463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618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28" indent="-347628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289" indent="-279372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2886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484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667" indent="-288896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473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627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2782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69935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PB_hor_BW_xsm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02658" y="6491288"/>
            <a:ext cx="12604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8" descr="bullet_web"/>
          <p:cNvPicPr>
            <a:picLocks noChangeAspect="1" noChangeArrowheads="1"/>
          </p:cNvPicPr>
          <p:nvPr/>
        </p:nvPicPr>
        <p:blipFill>
          <a:blip r:embed="rId14" cstate="print"/>
          <a:srcRect b="97313"/>
          <a:stretch>
            <a:fillRect/>
          </a:stretch>
        </p:blipFill>
        <p:spPr bwMode="auto">
          <a:xfrm>
            <a:off x="3207" y="-6350"/>
            <a:ext cx="914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1455" y="0"/>
            <a:ext cx="883126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74" y="1066801"/>
            <a:ext cx="8843963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653" name="Rectangle 5"/>
          <p:cNvSpPr>
            <a:spLocks noChangeArrowheads="1"/>
          </p:cNvSpPr>
          <p:nvPr/>
        </p:nvSpPr>
        <p:spPr bwMode="auto">
          <a:xfrm>
            <a:off x="8877300" y="6148395"/>
            <a:ext cx="2667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333333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791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5pPr>
      <a:lvl6pPr marL="457177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6pPr>
      <a:lvl7pPr marL="914354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7pPr>
      <a:lvl8pPr marL="1371532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8pPr>
      <a:lvl9pPr marL="1828709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9pPr>
    </p:titleStyle>
    <p:bodyStyle>
      <a:lvl1pPr marL="228589" indent="-228589" algn="l" rtl="0" eaLnBrk="0" fontAlgn="base" hangingPunct="0">
        <a:spcBef>
          <a:spcPct val="35000"/>
        </a:spcBef>
        <a:spcAft>
          <a:spcPct val="0"/>
        </a:spcAft>
        <a:buChar char="•"/>
        <a:defRPr sz="2000">
          <a:solidFill>
            <a:srgbClr val="333333"/>
          </a:solidFill>
          <a:latin typeface="+mn-lt"/>
          <a:ea typeface="+mn-ea"/>
          <a:cs typeface="+mn-cs"/>
        </a:defRPr>
      </a:lvl1pPr>
      <a:lvl2pPr marL="685766" indent="-228589" algn="l" rtl="0" eaLnBrk="0" fontAlgn="base" hangingPunct="0">
        <a:spcBef>
          <a:spcPct val="35000"/>
        </a:spcBef>
        <a:spcAft>
          <a:spcPct val="0"/>
        </a:spcAft>
        <a:buChar char="–"/>
        <a:defRPr>
          <a:solidFill>
            <a:srgbClr val="333333"/>
          </a:solidFill>
          <a:latin typeface="+mn-lt"/>
        </a:defRPr>
      </a:lvl2pPr>
      <a:lvl3pPr marL="1142943" indent="-228589" algn="l" rtl="0" eaLnBrk="0" fontAlgn="base" hangingPunct="0">
        <a:spcBef>
          <a:spcPct val="35000"/>
        </a:spcBef>
        <a:spcAft>
          <a:spcPct val="0"/>
        </a:spcAft>
        <a:buFont typeface="Arial" pitchFamily="34" charset="0"/>
        <a:buChar char="–"/>
        <a:defRPr sz="1600">
          <a:solidFill>
            <a:srgbClr val="333333"/>
          </a:solidFill>
          <a:latin typeface="+mn-lt"/>
        </a:defRPr>
      </a:lvl3pPr>
      <a:lvl4pPr marL="1600120" indent="-228589" algn="l" rtl="0" eaLnBrk="0" fontAlgn="base" hangingPunct="0">
        <a:spcBef>
          <a:spcPct val="35000"/>
        </a:spcBef>
        <a:spcAft>
          <a:spcPct val="0"/>
        </a:spcAft>
        <a:buChar char="–"/>
        <a:defRPr sz="1400">
          <a:solidFill>
            <a:srgbClr val="333333"/>
          </a:solidFill>
          <a:latin typeface="+mn-lt"/>
        </a:defRPr>
      </a:lvl4pPr>
      <a:lvl5pPr marL="2057297" indent="-228589" algn="l" rtl="0" eaLnBrk="0" fontAlgn="base" hangingPunct="0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5pPr>
      <a:lvl6pPr marL="2514474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6pPr>
      <a:lvl7pPr marL="2971651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7pPr>
      <a:lvl8pPr marL="3428829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8pPr>
      <a:lvl9pPr marL="3886006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3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C0DF9C2E-F90E-409D-9053-F2FCA2A1C3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D1B31D-DE1B-9346-B5DB-C30691EB2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122" y="857250"/>
            <a:ext cx="4591878" cy="4168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AD9F0E-A9BC-944F-AAB1-384715C01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4552122" cy="374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19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2BC7C1-FC59-4F41-80A0-C9CBAA93F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139700"/>
            <a:ext cx="6629399" cy="66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17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28C3A8-854B-414E-B1B0-009BCD2ED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8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DB7BB2A1-8092-45E0-9C66-A6B0FE73B5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2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A3766993-E890-4910-84EB-8CD3A0439E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9145FFD7-C71D-4D24-8615-7BB0D7AF50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4B99DD13-E773-4E5D-8725-714840A358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2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2" y="1518535"/>
            <a:ext cx="2366010" cy="3154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68" y="1518535"/>
            <a:ext cx="2366010" cy="3154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8" y="1518535"/>
            <a:ext cx="2366010" cy="3154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9407" y="62407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Timid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“Introvert”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0233" y="62407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Outgoing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“Extrovert”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74" y="2454303"/>
            <a:ext cx="771905" cy="771905"/>
          </a:xfrm>
          <a:prstGeom prst="rect">
            <a:avLst/>
          </a:prstGeom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589407" y="495895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Normal gut microbes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2133" y="495894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Germ-free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70573" y="62407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ooper Black"/>
                <a:cs typeface="Cooper Black"/>
              </a:rPr>
              <a:t>Timid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ooper Black"/>
                <a:cs typeface="Cooper Black"/>
              </a:rPr>
              <a:t>“Introvert”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91833" y="495894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Transplanted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057549" y="3257550"/>
            <a:ext cx="218107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5750433" y="2269587"/>
            <a:ext cx="115220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81316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6-09-09 05.19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7" y="446087"/>
            <a:ext cx="8044167" cy="18707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1728" y="6294580"/>
            <a:ext cx="2135520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/>
              </a:rPr>
              <a:t>Z</a:t>
            </a:r>
            <a:r>
              <a:rPr lang="en-US" i="1" dirty="0" err="1">
                <a:solidFill>
                  <a:prstClr val="black"/>
                </a:solidFill>
                <a:latin typeface="Calibri"/>
              </a:rPr>
              <a:t>heng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 P et al, 2016</a:t>
            </a:r>
          </a:p>
        </p:txBody>
      </p:sp>
      <p:pic>
        <p:nvPicPr>
          <p:cNvPr id="6" name="Picture 5" descr="Screenshot 2016-09-09 05.20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72" y="2491334"/>
            <a:ext cx="8083447" cy="3030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99738" y="446074"/>
            <a:ext cx="248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871AA"/>
                </a:solidFill>
                <a:latin typeface="Arial"/>
                <a:ea typeface="ＭＳ Ｐゴシック"/>
                <a:cs typeface="ＭＳ Ｐゴシック"/>
              </a:rPr>
              <a:t>Depression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66" y="5288308"/>
            <a:ext cx="1331612" cy="177548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>
            <a:off x="990600" y="4965701"/>
            <a:ext cx="457200" cy="12103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11976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1590430"/>
            <a:ext cx="2283714" cy="30449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6" y="1590430"/>
            <a:ext cx="2283714" cy="30449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38" y="1377772"/>
            <a:ext cx="2516886" cy="3355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069" y="62179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Obese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Overeating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9593" y="62179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Obese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Overeating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77081" y="495604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Germ-free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68" y="2450643"/>
            <a:ext cx="771905" cy="7719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069" y="4956062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</a:rPr>
              <a:t>Obesogenic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microbiota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77081" y="62179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Lean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16293" y="4956062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</a:rPr>
              <a:t>Obesogenic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microbiota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5750433" y="2183862"/>
            <a:ext cx="115220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2305199" y="3257550"/>
            <a:ext cx="1920240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13186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628650" y="3334911"/>
            <a:ext cx="7886700" cy="308429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435428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DISEASE STATUS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8510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“NORMAL”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2204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OPTIMIZED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4143" y="4002539"/>
            <a:ext cx="93889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Depression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Diabetes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Obesity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Heart Disease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Autoimmune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69463" y="4002540"/>
            <a:ext cx="796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Fatigue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Tension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Brain Fog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Headaches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Acne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Eczema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12057" y="4002539"/>
            <a:ext cx="732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Energetic 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Calmness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Happy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Sharp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Creative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Clear Skin</a:t>
            </a:r>
          </a:p>
        </p:txBody>
      </p:sp>
      <p:sp>
        <p:nvSpPr>
          <p:cNvPr id="3" name="Rectangle 2"/>
          <p:cNvSpPr/>
          <p:nvPr/>
        </p:nvSpPr>
        <p:spPr>
          <a:xfrm>
            <a:off x="1898196" y="4002539"/>
            <a:ext cx="8912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Arthritis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Fibromyalgia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CFS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Dementia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 / ADHD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Alzheimer’s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17855" y="4002539"/>
            <a:ext cx="8912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Congestion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URTI’s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Joint Pain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Muscle Pain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Bloated 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Chubby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7001" y="4002539"/>
            <a:ext cx="732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Rarely Sick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Flexible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Resilient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460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421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5787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ORANGE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27363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YELLOW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9100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GREEN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7845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BLUE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42090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INDIGO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2160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VIOLET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8650" y="5091782"/>
            <a:ext cx="7886700" cy="308429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TextBox 26"/>
          <p:cNvSpPr txBox="1"/>
          <p:nvPr/>
        </p:nvSpPr>
        <p:spPr>
          <a:xfrm>
            <a:off x="1581244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67882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54519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4115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27794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14432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01069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8770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74345" y="3305028"/>
            <a:ext cx="47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10</a:t>
            </a: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628650" y="1234678"/>
            <a:ext cx="7886700" cy="994172"/>
          </a:xfrm>
        </p:spPr>
        <p:txBody>
          <a:bodyPr>
            <a:noAutofit/>
          </a:bodyPr>
          <a:lstStyle/>
          <a:p>
            <a:r>
              <a:rPr lang="en-US" sz="2100" dirty="0">
                <a:solidFill>
                  <a:srgbClr val="822E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THREE THINGS YOU SHOULD KNOW ABOUT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MENTAL WELLNESS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822E7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30501" y="2132861"/>
            <a:ext cx="8527799" cy="83399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you feel is not just in your head </a:t>
            </a:r>
            <a:r>
              <a:rPr lang="mr-IN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  <a:cs typeface="Aller Light"/>
              </a:rPr>
              <a:t>–</a:t>
            </a: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it’s also in your gut.</a:t>
            </a:r>
          </a:p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Our “second brain” includes the Microbiome and plays a major role in mental wellness.</a:t>
            </a:r>
          </a:p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You can now DO something NATURALLY to improve your mental wellness.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8650" y="3105216"/>
            <a:ext cx="78867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ARE YOU ON THE MENTAL WELLNESS CONTINUUM? </a:t>
            </a:r>
            <a:r>
              <a:rPr lang="en-US" sz="1050" i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(Circle your current number)</a:t>
            </a:r>
          </a:p>
        </p:txBody>
      </p:sp>
      <p:sp>
        <p:nvSpPr>
          <p:cNvPr id="5" name="Oval 4"/>
          <p:cNvSpPr/>
          <p:nvPr/>
        </p:nvSpPr>
        <p:spPr>
          <a:xfrm>
            <a:off x="850098" y="5028156"/>
            <a:ext cx="423581" cy="423581"/>
          </a:xfrm>
          <a:prstGeom prst="ellipse">
            <a:avLst/>
          </a:prstGeom>
          <a:solidFill>
            <a:srgbClr val="800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9" name="Oval 38"/>
          <p:cNvSpPr/>
          <p:nvPr/>
        </p:nvSpPr>
        <p:spPr>
          <a:xfrm>
            <a:off x="2023078" y="5028156"/>
            <a:ext cx="423581" cy="423581"/>
          </a:xfrm>
          <a:prstGeom prst="ellipse">
            <a:avLst/>
          </a:prstGeom>
          <a:solidFill>
            <a:srgbClr val="FF66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0" name="Oval 39"/>
          <p:cNvSpPr/>
          <p:nvPr/>
        </p:nvSpPr>
        <p:spPr>
          <a:xfrm>
            <a:off x="3196059" y="5028156"/>
            <a:ext cx="423581" cy="423581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1" name="Oval 40"/>
          <p:cNvSpPr/>
          <p:nvPr/>
        </p:nvSpPr>
        <p:spPr>
          <a:xfrm>
            <a:off x="4369039" y="5028156"/>
            <a:ext cx="423581" cy="423581"/>
          </a:xfrm>
          <a:prstGeom prst="ellipse">
            <a:avLst/>
          </a:prstGeom>
          <a:solidFill>
            <a:srgbClr val="008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2" name="Oval 41"/>
          <p:cNvSpPr/>
          <p:nvPr/>
        </p:nvSpPr>
        <p:spPr>
          <a:xfrm>
            <a:off x="5542020" y="5028156"/>
            <a:ext cx="423581" cy="423581"/>
          </a:xfrm>
          <a:prstGeom prst="ellipse">
            <a:avLst/>
          </a:prstGeom>
          <a:solidFill>
            <a:srgbClr val="0000FF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3" name="Oval 42"/>
          <p:cNvSpPr/>
          <p:nvPr/>
        </p:nvSpPr>
        <p:spPr>
          <a:xfrm>
            <a:off x="6715000" y="5028156"/>
            <a:ext cx="423581" cy="423581"/>
          </a:xfrm>
          <a:prstGeom prst="ellipse">
            <a:avLst/>
          </a:prstGeom>
          <a:solidFill>
            <a:srgbClr val="00009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4" name="Oval 43"/>
          <p:cNvSpPr/>
          <p:nvPr/>
        </p:nvSpPr>
        <p:spPr>
          <a:xfrm>
            <a:off x="7887980" y="5028156"/>
            <a:ext cx="423581" cy="423581"/>
          </a:xfrm>
          <a:prstGeom prst="ellipse">
            <a:avLst/>
          </a:prstGeom>
          <a:solidFill>
            <a:srgbClr val="660066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28461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1DE9EF41-1374-4765-99F1-EAA0074ECD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1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AD045E5F-3645-4E19-8C44-ACB693F15B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0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C6FF3-06C3-46FB-9392-85CC46CE8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0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536B1F15-BA79-4C44-8389-1F5615484D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5DA11531-DBB0-4823-B765-150B1EFF64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6853B2-8D6E-4E2F-A76E-D772802B2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1310B0C5-2CE3-47A5-88BF-F8EDE6F5FB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1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D03D58AA-F6B3-43A1-9BB7-6700E8144A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0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2FF2BC-42A1-4ED0-B0B1-4A7332556D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5" t="15083" r="249" b="2656"/>
          <a:stretch/>
        </p:blipFill>
        <p:spPr>
          <a:xfrm>
            <a:off x="1" y="857250"/>
            <a:ext cx="9143999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1846530"/>
            <a:ext cx="9144000" cy="530356"/>
          </a:xfrm>
          <a:prstGeom prst="rect">
            <a:avLst/>
          </a:prstGeom>
          <a:solidFill>
            <a:srgbClr val="402B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1456" y="1821817"/>
            <a:ext cx="8701919" cy="640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Aller Light" charset="0"/>
                <a:cs typeface="Aller"/>
              </a:defRPr>
            </a:lvl1pPr>
          </a:lstStyle>
          <a:p>
            <a:pPr algn="ctr"/>
            <a:r>
              <a:rPr lang="en-US" sz="2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AMARE FUNDAMENTALS PACK</a:t>
            </a:r>
            <a:endParaRPr lang="en-US" sz="2700" b="0" dirty="0">
              <a:solidFill>
                <a:schemeClr val="tx2">
                  <a:lumMod val="40000"/>
                  <a:lumOff val="6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256630" y="2487483"/>
            <a:ext cx="1946014" cy="1292222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+mn-ea"/>
                <a:cs typeface="Alle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ller Light"/>
                <a:ea typeface="+mn-ea"/>
                <a:cs typeface="Aller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/>
              <a:buChar char="o"/>
              <a:defRPr sz="2000" b="0" i="0" kern="1200" baseline="0">
                <a:solidFill>
                  <a:srgbClr val="595959"/>
                </a:solidFill>
                <a:latin typeface="Aller Light"/>
                <a:ea typeface="+mn-ea"/>
                <a:cs typeface="Aller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20000"/>
              </a:spcBef>
              <a:buSzTx/>
              <a:buNone/>
              <a:defRPr/>
            </a:pPr>
            <a:r>
              <a:rPr lang="en-US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 NutrAward Winner for </a:t>
            </a:r>
            <a:br>
              <a:rPr lang="en-US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“BEST NEW FINISHED PRODUCT”</a:t>
            </a:r>
            <a:endParaRPr lang="ru-RU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A425EA-516D-4CF1-896C-AB6B8848C4EE}"/>
              </a:ext>
            </a:extLst>
          </p:cNvPr>
          <p:cNvSpPr txBox="1"/>
          <p:nvPr/>
        </p:nvSpPr>
        <p:spPr>
          <a:xfrm>
            <a:off x="7472823" y="1940468"/>
            <a:ext cx="3161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™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CAEA5E-118A-4B72-83D3-9B6171D9F4E2}"/>
              </a:ext>
            </a:extLst>
          </p:cNvPr>
          <p:cNvSpPr txBox="1"/>
          <p:nvPr/>
        </p:nvSpPr>
        <p:spPr>
          <a:xfrm>
            <a:off x="221456" y="5654964"/>
            <a:ext cx="2307059" cy="300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4A6AD2-D241-4AEC-87DB-A71EE76B0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596" y="3037237"/>
            <a:ext cx="1427421" cy="2303163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234429E-F072-4E27-83E8-7B634D3EC7F5}"/>
              </a:ext>
            </a:extLst>
          </p:cNvPr>
          <p:cNvSpPr txBox="1">
            <a:spLocks/>
          </p:cNvSpPr>
          <p:nvPr/>
        </p:nvSpPr>
        <p:spPr>
          <a:xfrm>
            <a:off x="2770014" y="1234841"/>
            <a:ext cx="6005902" cy="513602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+mn-ea"/>
                <a:cs typeface="Alle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ller Light"/>
                <a:ea typeface="+mn-ea"/>
                <a:cs typeface="Aller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/>
              <a:buChar char="o"/>
              <a:defRPr sz="2000" b="0" i="0" kern="1200" baseline="0">
                <a:solidFill>
                  <a:srgbClr val="595959"/>
                </a:solidFill>
                <a:latin typeface="Aller Light"/>
                <a:ea typeface="+mn-ea"/>
                <a:cs typeface="Aller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20000"/>
              </a:spcBef>
              <a:buSzTx/>
              <a:buNone/>
              <a:defRPr/>
            </a:pPr>
            <a:r>
              <a:rPr lang="en-US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World’s First Award-Winning Gut-Brain Axis </a:t>
            </a:r>
            <a:br>
              <a:rPr lang="en-US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Nutrition System</a:t>
            </a:r>
            <a:endParaRPr lang="ru-RU" sz="15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06C228-3625-40BE-8A29-458A05126A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25" t="20420" r="6788" b="33301"/>
          <a:stretch/>
        </p:blipFill>
        <p:spPr>
          <a:xfrm>
            <a:off x="513836" y="1108317"/>
            <a:ext cx="2021681" cy="69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8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113D1-77F1-4D04-9718-13538D120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 CLINICAL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26A9C-C778-4025-B841-6F0B730513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501" y="2146629"/>
            <a:ext cx="8136731" cy="1011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Amare FundaMentals Pack has been clinically proven to: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1C2DD-05B7-42A6-9D0E-EACD2EBD9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5141" r="10784" b="30522"/>
          <a:stretch/>
        </p:blipFill>
        <p:spPr>
          <a:xfrm>
            <a:off x="378619" y="873538"/>
            <a:ext cx="3278981" cy="1251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08122E-205F-4EA3-9750-876C55396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2545033"/>
            <a:ext cx="80010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89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BCCD-B760-4A37-A63A-6D94ECBB6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GRIM REALITY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3C056-6048-4202-B949-6658A37BB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606" y="2150411"/>
            <a:ext cx="4038094" cy="30278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37E9E8-FE52-4834-819B-116E5D60B990}"/>
              </a:ext>
            </a:extLst>
          </p:cNvPr>
          <p:cNvSpPr txBox="1"/>
          <p:nvPr/>
        </p:nvSpPr>
        <p:spPr>
          <a:xfrm>
            <a:off x="628650" y="2150410"/>
            <a:ext cx="5657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Americans spend over $100 billion annually on “feel better” products, from painkillers and anti-depressants to alternative and complementary therapies </a:t>
            </a:r>
          </a:p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million Americans suffer from chronic pain – this is one of the top reasons for the $100 billion expenditure</a:t>
            </a:r>
          </a:p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350 million people globally are affected by depression each year – another major reason for the $100 billion expenditure</a:t>
            </a:r>
          </a:p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90% of adolescents have a depressive disorder before the age of 18</a:t>
            </a:r>
          </a:p>
          <a:p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8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47DE9D-8E94-4F45-9224-4D15D1BA5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4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F39A7030-5CB8-4522-9CF2-F3F4258057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C8C40B07-998A-449C-AEDD-BFB432487F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8F543FC6-F2B2-43D1-A503-AB128E6241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9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A4F664F4-336B-4815-84E8-775292A6E8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9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7566EC25-16B9-4003-B377-030D73E61B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1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45A6A743-2C1F-4F9F-9451-EB97ADE632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DCDACB-D9CB-46D9-B461-4D9454A45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6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AA1A5-079F-40F4-BCE8-9DEFC53A6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759A147-3673-42E4-A9AD-890591AC95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857248"/>
            <a:ext cx="9163550" cy="51435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1846530"/>
            <a:ext cx="9144000" cy="530356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11212" y="1821817"/>
            <a:ext cx="5741131" cy="640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Aller Light" charset="0"/>
                <a:cs typeface="Aller"/>
              </a:defRPr>
            </a:lvl1pPr>
          </a:lstStyle>
          <a:p>
            <a:pPr algn="ctr"/>
            <a:r>
              <a:rPr lang="en-US" sz="3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MENTATHERAPEUTICS</a:t>
            </a:r>
            <a:endParaRPr lang="en-US" sz="3300" b="0" dirty="0">
              <a:solidFill>
                <a:schemeClr val="tx2">
                  <a:lumMod val="40000"/>
                  <a:lumOff val="6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528515" y="1348512"/>
            <a:ext cx="6418379" cy="356272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+mn-ea"/>
                <a:cs typeface="Alle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ller Light"/>
                <a:ea typeface="+mn-ea"/>
                <a:cs typeface="Aller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/>
              <a:buChar char="o"/>
              <a:defRPr sz="2000" b="0" i="0" kern="1200" baseline="0">
                <a:solidFill>
                  <a:srgbClr val="595959"/>
                </a:solidFill>
                <a:latin typeface="Aller Light"/>
                <a:ea typeface="+mn-ea"/>
                <a:cs typeface="Aller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20000"/>
              </a:spcBef>
              <a:buSzTx/>
              <a:buNone/>
              <a:defRPr/>
            </a:pPr>
            <a:r>
              <a:rPr lang="en-US" sz="1500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All-Natural Support Solutions for Energy, Mood, Pain, and Sleep*</a:t>
            </a:r>
            <a:endParaRPr lang="ru-RU" sz="1500" dirty="0">
              <a:solidFill>
                <a:srgbClr val="003B7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A425EA-516D-4CF1-896C-AB6B8848C4EE}"/>
              </a:ext>
            </a:extLst>
          </p:cNvPr>
          <p:cNvSpPr txBox="1"/>
          <p:nvPr/>
        </p:nvSpPr>
        <p:spPr>
          <a:xfrm>
            <a:off x="7163561" y="1902094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™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5BD8C9-2A02-487A-8956-A72957826842}"/>
              </a:ext>
            </a:extLst>
          </p:cNvPr>
          <p:cNvSpPr txBox="1"/>
          <p:nvPr/>
        </p:nvSpPr>
        <p:spPr>
          <a:xfrm>
            <a:off x="221456" y="5654964"/>
            <a:ext cx="2307059" cy="300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980ED1-DCAC-4745-BBBE-083CFF68CF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2225" t="20420" r="6788" b="33301"/>
          <a:stretch/>
        </p:blipFill>
        <p:spPr>
          <a:xfrm>
            <a:off x="513836" y="1108317"/>
            <a:ext cx="2021681" cy="69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7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BCCD-B760-4A37-A63A-6D94ECBB6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GRIM REALITY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3C056-6048-4202-B949-6658A37BB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606" y="2150411"/>
            <a:ext cx="4038094" cy="30278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37E9E8-FE52-4834-819B-116E5D60B990}"/>
              </a:ext>
            </a:extLst>
          </p:cNvPr>
          <p:cNvSpPr txBox="1"/>
          <p:nvPr/>
        </p:nvSpPr>
        <p:spPr>
          <a:xfrm>
            <a:off x="628650" y="2125266"/>
            <a:ext cx="565785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800,000 people die of suicide each year – that’s over 2000 suicides per day</a:t>
            </a:r>
          </a:p>
          <a:p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 million people, some as young as 12 years old, received treatment for illicit drug or alcohol abuse in 2016</a:t>
            </a:r>
          </a:p>
          <a:p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in 5 new mothers in the U.S. report postpartum depression each year</a:t>
            </a:r>
          </a:p>
          <a:p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World Health Organization calls stress “the health epidemic of the 21st century”</a:t>
            </a:r>
          </a:p>
          <a:p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85% of the nation’s 20 million college students reported feeling overwhelmed by stress - and more than 35% reported feeling “depressed” to the point of dysfunction</a:t>
            </a:r>
          </a:p>
        </p:txBody>
      </p:sp>
    </p:spTree>
    <p:extLst>
      <p:ext uri="{BB962C8B-B14F-4D97-AF65-F5344CB8AC3E}">
        <p14:creationId xmlns:p14="http://schemas.microsoft.com/office/powerpoint/2010/main" val="49622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56E3A3-F094-4538-A181-318F9D2CFF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57251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1846530"/>
            <a:ext cx="9144000" cy="530356"/>
          </a:xfrm>
          <a:prstGeom prst="rect">
            <a:avLst/>
          </a:prstGeom>
          <a:solidFill>
            <a:srgbClr val="245D3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58635" y="1829963"/>
            <a:ext cx="4826731" cy="640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Aller Light" charset="0"/>
                <a:cs typeface="Aller"/>
              </a:defRPr>
            </a:lvl1pPr>
          </a:lstStyle>
          <a:p>
            <a:pPr algn="ctr"/>
            <a:r>
              <a:rPr lang="en-US" sz="3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MENTAESSENTIALS</a:t>
            </a:r>
            <a:endParaRPr lang="en-US" sz="3300" b="0" dirty="0">
              <a:solidFill>
                <a:schemeClr val="tx2">
                  <a:lumMod val="40000"/>
                  <a:lumOff val="6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758241" y="1327122"/>
            <a:ext cx="6385760" cy="309722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ller"/>
                <a:ea typeface="+mn-ea"/>
                <a:cs typeface="Alle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ller Light"/>
                <a:ea typeface="+mn-ea"/>
                <a:cs typeface="Aller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/>
              <a:buChar char="o"/>
              <a:defRPr sz="2000" b="0" i="0" kern="1200" baseline="0">
                <a:solidFill>
                  <a:srgbClr val="595959"/>
                </a:solidFill>
                <a:latin typeface="Aller Light"/>
                <a:ea typeface="+mn-ea"/>
                <a:cs typeface="Aller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20000"/>
              </a:spcBef>
              <a:buSzTx/>
              <a:buNone/>
              <a:defRPr/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Pure &amp; Potent Daily Essential Nutrients*</a:t>
            </a:r>
            <a:endParaRPr lang="ru-RU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A425EA-516D-4CF1-896C-AB6B8848C4EE}"/>
              </a:ext>
            </a:extLst>
          </p:cNvPr>
          <p:cNvSpPr txBox="1"/>
          <p:nvPr/>
        </p:nvSpPr>
        <p:spPr>
          <a:xfrm>
            <a:off x="6786110" y="1923046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™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364BEF-232C-40EE-A691-8E55D6B9F831}"/>
              </a:ext>
            </a:extLst>
          </p:cNvPr>
          <p:cNvSpPr txBox="1"/>
          <p:nvPr/>
        </p:nvSpPr>
        <p:spPr>
          <a:xfrm>
            <a:off x="221456" y="5654964"/>
            <a:ext cx="2307059" cy="300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064C47-9C50-46B7-984D-2109314704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25" t="20420" r="6788" b="33301"/>
          <a:stretch/>
        </p:blipFill>
        <p:spPr>
          <a:xfrm>
            <a:off x="513836" y="1108317"/>
            <a:ext cx="2021681" cy="69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6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628650" y="3334911"/>
            <a:ext cx="7886700" cy="308429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435428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DISEASE STATUS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8510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“NORMAL”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2204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OPTIMIZED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4143" y="4002539"/>
            <a:ext cx="93889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Depression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Diabetes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Obesity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Heart Disease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Autoimmune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69463" y="4002540"/>
            <a:ext cx="796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Fatigue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Tension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Brain Fog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Headaches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Acne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Eczema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12057" y="4002539"/>
            <a:ext cx="732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Energetic 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Calmness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Happy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Sharp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Creative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Clear Skin</a:t>
            </a:r>
          </a:p>
        </p:txBody>
      </p:sp>
      <p:sp>
        <p:nvSpPr>
          <p:cNvPr id="3" name="Rectangle 2"/>
          <p:cNvSpPr/>
          <p:nvPr/>
        </p:nvSpPr>
        <p:spPr>
          <a:xfrm>
            <a:off x="1898196" y="4002539"/>
            <a:ext cx="8912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Arthritis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Fibromyalgia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CFS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Dementia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 / ADHD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Alzheimer’s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17855" y="4002539"/>
            <a:ext cx="8912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Congestion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URTI’s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Joint Pain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Muscle Pain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Bloated 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Chubby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7001" y="4002539"/>
            <a:ext cx="732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Rarely Sick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Flexible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Resilient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460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421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5787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ORANGE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27363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YELLOW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9100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GREEN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7845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BLUE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42090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INDIGO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2160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VIOLET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8650" y="5091782"/>
            <a:ext cx="7886700" cy="308429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TextBox 26"/>
          <p:cNvSpPr txBox="1"/>
          <p:nvPr/>
        </p:nvSpPr>
        <p:spPr>
          <a:xfrm>
            <a:off x="1581244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67882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54519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4115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27794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14432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01069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8770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74345" y="3305028"/>
            <a:ext cx="47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10</a:t>
            </a: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628650" y="1234678"/>
            <a:ext cx="7886700" cy="994172"/>
          </a:xfrm>
        </p:spPr>
        <p:txBody>
          <a:bodyPr>
            <a:noAutofit/>
          </a:bodyPr>
          <a:lstStyle/>
          <a:p>
            <a:r>
              <a:rPr lang="en-US" sz="2100" dirty="0">
                <a:solidFill>
                  <a:srgbClr val="822E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THREE THINGS YOU SHOULD KNOW ABOUT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MENTAL WELLNESS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822E7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30501" y="2132861"/>
            <a:ext cx="8527799" cy="83399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you feel is not just in your head </a:t>
            </a:r>
            <a:r>
              <a:rPr lang="mr-IN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  <a:cs typeface="Aller Light"/>
              </a:rPr>
              <a:t>–</a:t>
            </a: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it’s also in your gut.</a:t>
            </a:r>
          </a:p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Our “second brain” includes the Microbiome and plays a major role in mental wellness.</a:t>
            </a:r>
          </a:p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You can now DO something NATURALLY to improve your mental wellness.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8650" y="3105216"/>
            <a:ext cx="78867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ARE YOU ON THE MENTAL WELLNESS CONTINUUM? </a:t>
            </a:r>
            <a:r>
              <a:rPr lang="en-US" sz="1050" i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(Circle your current number)</a:t>
            </a:r>
          </a:p>
        </p:txBody>
      </p:sp>
      <p:sp>
        <p:nvSpPr>
          <p:cNvPr id="5" name="Oval 4"/>
          <p:cNvSpPr/>
          <p:nvPr/>
        </p:nvSpPr>
        <p:spPr>
          <a:xfrm>
            <a:off x="850098" y="5028156"/>
            <a:ext cx="423581" cy="423581"/>
          </a:xfrm>
          <a:prstGeom prst="ellipse">
            <a:avLst/>
          </a:prstGeom>
          <a:solidFill>
            <a:srgbClr val="800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9" name="Oval 38"/>
          <p:cNvSpPr/>
          <p:nvPr/>
        </p:nvSpPr>
        <p:spPr>
          <a:xfrm>
            <a:off x="2023078" y="5028156"/>
            <a:ext cx="423581" cy="423581"/>
          </a:xfrm>
          <a:prstGeom prst="ellipse">
            <a:avLst/>
          </a:prstGeom>
          <a:solidFill>
            <a:srgbClr val="FF66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0" name="Oval 39"/>
          <p:cNvSpPr/>
          <p:nvPr/>
        </p:nvSpPr>
        <p:spPr>
          <a:xfrm>
            <a:off x="3196059" y="5028156"/>
            <a:ext cx="423581" cy="423581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1" name="Oval 40"/>
          <p:cNvSpPr/>
          <p:nvPr/>
        </p:nvSpPr>
        <p:spPr>
          <a:xfrm>
            <a:off x="4369039" y="5028156"/>
            <a:ext cx="423581" cy="423581"/>
          </a:xfrm>
          <a:prstGeom prst="ellipse">
            <a:avLst/>
          </a:prstGeom>
          <a:solidFill>
            <a:srgbClr val="008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2" name="Oval 41"/>
          <p:cNvSpPr/>
          <p:nvPr/>
        </p:nvSpPr>
        <p:spPr>
          <a:xfrm>
            <a:off x="5542020" y="5028156"/>
            <a:ext cx="423581" cy="423581"/>
          </a:xfrm>
          <a:prstGeom prst="ellipse">
            <a:avLst/>
          </a:prstGeom>
          <a:solidFill>
            <a:srgbClr val="0000FF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3" name="Oval 42"/>
          <p:cNvSpPr/>
          <p:nvPr/>
        </p:nvSpPr>
        <p:spPr>
          <a:xfrm>
            <a:off x="6715000" y="5028156"/>
            <a:ext cx="423581" cy="423581"/>
          </a:xfrm>
          <a:prstGeom prst="ellipse">
            <a:avLst/>
          </a:prstGeom>
          <a:solidFill>
            <a:srgbClr val="00009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4" name="Oval 43"/>
          <p:cNvSpPr/>
          <p:nvPr/>
        </p:nvSpPr>
        <p:spPr>
          <a:xfrm>
            <a:off x="7887980" y="5028156"/>
            <a:ext cx="423581" cy="423581"/>
          </a:xfrm>
          <a:prstGeom prst="ellipse">
            <a:avLst/>
          </a:prstGeom>
          <a:solidFill>
            <a:srgbClr val="660066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4517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3124201"/>
            <a:ext cx="1238250" cy="60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2314575"/>
            <a:ext cx="12573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07" y="1819276"/>
            <a:ext cx="732235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1209676"/>
            <a:ext cx="1362075" cy="48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81326"/>
            <a:ext cx="920354" cy="35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4219575"/>
            <a:ext cx="1215629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2133600"/>
            <a:ext cx="114419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86" y="3248025"/>
            <a:ext cx="931069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1" y="4786313"/>
            <a:ext cx="1232297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660" y="1590676"/>
            <a:ext cx="1109663" cy="24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70" y="1562101"/>
            <a:ext cx="732235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6" y="4095750"/>
            <a:ext cx="1031081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124" y="3857625"/>
            <a:ext cx="73461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953000"/>
            <a:ext cx="15906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6" y="3848101"/>
            <a:ext cx="1212056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6" name="Picture 16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295900"/>
            <a:ext cx="14097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7" name="Picture 17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1282304"/>
            <a:ext cx="8382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8" name="Rectangle 18"/>
          <p:cNvSpPr>
            <a:spLocks/>
          </p:cNvSpPr>
          <p:nvPr/>
        </p:nvSpPr>
        <p:spPr bwMode="auto">
          <a:xfrm>
            <a:off x="1085212" y="2213946"/>
            <a:ext cx="7269619" cy="2146742"/>
          </a:xfrm>
          <a:prstGeom prst="rect">
            <a:avLst/>
          </a:prstGeom>
          <a:noFill/>
          <a:ln>
            <a:noFill/>
          </a:ln>
          <a:effectLst>
            <a:outerShdw blurRad="127000" dist="1143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3950" b="1">
                <a:solidFill>
                  <a:srgbClr val="FF7F00"/>
                </a:solidFill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$100B+</a:t>
            </a:r>
          </a:p>
        </p:txBody>
      </p:sp>
    </p:spTree>
    <p:extLst>
      <p:ext uri="{BB962C8B-B14F-4D97-AF65-F5344CB8AC3E}">
        <p14:creationId xmlns:p14="http://schemas.microsoft.com/office/powerpoint/2010/main" val="53678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4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5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5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6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6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7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8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8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9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4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6AB65-3CB9-6948-9C6A-189E8F27C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144" y="2187049"/>
            <a:ext cx="4183856" cy="3022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25AB14-8230-1547-908F-0DD680774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" y="2357437"/>
            <a:ext cx="4756638" cy="257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08A4C-A70E-AF4D-995F-6B7715D0BD45}"/>
              </a:ext>
            </a:extLst>
          </p:cNvPr>
          <p:cNvSpPr txBox="1"/>
          <p:nvPr/>
        </p:nvSpPr>
        <p:spPr>
          <a:xfrm>
            <a:off x="1323975" y="1091637"/>
            <a:ext cx="54038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Yerkes-Dodson Curve of Human Performance</a:t>
            </a:r>
          </a:p>
        </p:txBody>
      </p:sp>
    </p:spTree>
    <p:extLst>
      <p:ext uri="{BB962C8B-B14F-4D97-AF65-F5344CB8AC3E}">
        <p14:creationId xmlns:p14="http://schemas.microsoft.com/office/powerpoint/2010/main" val="2338936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12B0AE-6D2D-374C-B7FE-9C7808822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6189F4-019E-CC4D-BB53-6E656D3D9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89" y="976520"/>
            <a:ext cx="7715622" cy="46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14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53D983-C505-5944-9554-8B73E98B6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39" y="1423780"/>
            <a:ext cx="8266127" cy="393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70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4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0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1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5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CNS_201402">
  <a:themeElements>
    <a:clrScheme name="1_CNS_201402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1_CNS_201402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CNS_201402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6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cnsr_2016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8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cnsr_2016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6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_cnsr_2016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NS_DDW_2015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4_Default Design">
  <a:themeElements>
    <a:clrScheme name="14_Default Design 1">
      <a:dk1>
        <a:srgbClr val="333333"/>
      </a:dk1>
      <a:lt1>
        <a:srgbClr val="FFFFFF"/>
      </a:lt1>
      <a:dk2>
        <a:srgbClr val="333333"/>
      </a:dk2>
      <a:lt2>
        <a:srgbClr val="747679"/>
      </a:lt2>
      <a:accent1>
        <a:srgbClr val="9C132E"/>
      </a:accent1>
      <a:accent2>
        <a:srgbClr val="315EA1"/>
      </a:accent2>
      <a:accent3>
        <a:srgbClr val="FFFFFF"/>
      </a:accent3>
      <a:accent4>
        <a:srgbClr val="2A2A2A"/>
      </a:accent4>
      <a:accent5>
        <a:srgbClr val="CBAAAD"/>
      </a:accent5>
      <a:accent6>
        <a:srgbClr val="2B5491"/>
      </a:accent6>
      <a:hlink>
        <a:srgbClr val="8EBAC8"/>
      </a:hlink>
      <a:folHlink>
        <a:srgbClr val="F2AF32"/>
      </a:folHlink>
    </a:clrScheme>
    <a:fontScheme name="1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4_Default Design 1">
        <a:dk1>
          <a:srgbClr val="333333"/>
        </a:dk1>
        <a:lt1>
          <a:srgbClr val="FFFFFF"/>
        </a:lt1>
        <a:dk2>
          <a:srgbClr val="333333"/>
        </a:dk2>
        <a:lt2>
          <a:srgbClr val="747679"/>
        </a:lt2>
        <a:accent1>
          <a:srgbClr val="9C132E"/>
        </a:accent1>
        <a:accent2>
          <a:srgbClr val="315EA1"/>
        </a:accent2>
        <a:accent3>
          <a:srgbClr val="FFFFFF"/>
        </a:accent3>
        <a:accent4>
          <a:srgbClr val="2A2A2A"/>
        </a:accent4>
        <a:accent5>
          <a:srgbClr val="CBAAAD"/>
        </a:accent5>
        <a:accent6>
          <a:srgbClr val="2B5491"/>
        </a:accent6>
        <a:hlink>
          <a:srgbClr val="8EBAC8"/>
        </a:hlink>
        <a:folHlink>
          <a:srgbClr val="F2AF3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6264</TotalTime>
  <Words>636</Words>
  <Application>Microsoft Macintosh PowerPoint</Application>
  <PresentationFormat>On-screen Show (4:3)</PresentationFormat>
  <Paragraphs>257</Paragraphs>
  <Slides>41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41</vt:i4>
      </vt:variant>
    </vt:vector>
  </HeadingPairs>
  <TitlesOfParts>
    <vt:vector size="71" baseType="lpstr">
      <vt:lpstr>ＭＳ Ｐゴシック</vt:lpstr>
      <vt:lpstr>ＭＳ Ｐゴシック</vt:lpstr>
      <vt:lpstr>Aller Light</vt:lpstr>
      <vt:lpstr>Arial</vt:lpstr>
      <vt:lpstr>Calibri</vt:lpstr>
      <vt:lpstr>Cooper Black</vt:lpstr>
      <vt:lpstr>Lucida Grande</vt:lpstr>
      <vt:lpstr>Verdana</vt:lpstr>
      <vt:lpstr>Office Theme</vt:lpstr>
      <vt:lpstr>1_Blank Presentation</vt:lpstr>
      <vt:lpstr>cns_041613</vt:lpstr>
      <vt:lpstr>CNS_DDW_2015</vt:lpstr>
      <vt:lpstr>4_cns_041613</vt:lpstr>
      <vt:lpstr>8_cns_041613</vt:lpstr>
      <vt:lpstr>5_cns_041613</vt:lpstr>
      <vt:lpstr>10_cns_041613</vt:lpstr>
      <vt:lpstr>14_Default Design</vt:lpstr>
      <vt:lpstr>14_cns_041613</vt:lpstr>
      <vt:lpstr>20_cns_041613</vt:lpstr>
      <vt:lpstr>21_cns_041613</vt:lpstr>
      <vt:lpstr>15_cns_041613</vt:lpstr>
      <vt:lpstr>3_CNS_201402</vt:lpstr>
      <vt:lpstr>16_cns_041613</vt:lpstr>
      <vt:lpstr>cnsr_2016</vt:lpstr>
      <vt:lpstr>18_cns_041613</vt:lpstr>
      <vt:lpstr>1_cnsr_2016</vt:lpstr>
      <vt:lpstr>5_Office Theme</vt:lpstr>
      <vt:lpstr>19_cns_041613</vt:lpstr>
      <vt:lpstr>6_cns_041613</vt:lpstr>
      <vt:lpstr>2_cnsr_2016</vt:lpstr>
      <vt:lpstr>PowerPoint Presentation</vt:lpstr>
      <vt:lpstr>THE THREE THINGS YOU SHOULD KNOW ABOUT MENTAL WELLNESS </vt:lpstr>
      <vt:lpstr>GRIM REALITY</vt:lpstr>
      <vt:lpstr>GRIM REALITY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CLINICAL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THREE THINGS YOU SHOULD KNOW ABOUT MENTAL WELLNESS </vt:lpstr>
    </vt:vector>
  </TitlesOfParts>
  <Company>UCLA CNS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PPts for TEDx talk</dc:title>
  <dc:creator>Emeran Mayer</dc:creator>
  <cp:lastModifiedBy>Shawn Talbott</cp:lastModifiedBy>
  <cp:revision>180</cp:revision>
  <cp:lastPrinted>2015-05-18T23:46:04Z</cp:lastPrinted>
  <dcterms:created xsi:type="dcterms:W3CDTF">2015-04-21T17:26:37Z</dcterms:created>
  <dcterms:modified xsi:type="dcterms:W3CDTF">2018-08-23T17:45:43Z</dcterms:modified>
</cp:coreProperties>
</file>