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429" r:id="rId3"/>
    <p:sldId id="342" r:id="rId4"/>
    <p:sldId id="436" r:id="rId5"/>
    <p:sldId id="430" r:id="rId6"/>
    <p:sldId id="431" r:id="rId7"/>
    <p:sldId id="432" r:id="rId8"/>
    <p:sldId id="433" r:id="rId9"/>
    <p:sldId id="434" r:id="rId10"/>
    <p:sldId id="257" r:id="rId11"/>
    <p:sldId id="258" r:id="rId12"/>
    <p:sldId id="259" r:id="rId13"/>
    <p:sldId id="260" r:id="rId14"/>
    <p:sldId id="261" r:id="rId15"/>
    <p:sldId id="262" r:id="rId16"/>
    <p:sldId id="438" r:id="rId17"/>
    <p:sldId id="43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9"/>
    <p:restoredTop sz="90933"/>
  </p:normalViewPr>
  <p:slideViewPr>
    <p:cSldViewPr snapToGrid="0" snapToObjects="1">
      <p:cViewPr varScale="1">
        <p:scale>
          <a:sx n="90" d="100"/>
          <a:sy n="90" d="100"/>
        </p:scale>
        <p:origin x="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Lactobacillus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Lact1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0.65500000000000003</c:v>
                </c:pt>
                <c:pt idx="1">
                  <c:v>0.38600000000000001</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Lact2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0.36499999999999999</c:v>
                </c:pt>
                <c:pt idx="1">
                  <c:v>0.33</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Lact3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0.53500000000000003</c:v>
                </c:pt>
                <c:pt idx="1">
                  <c:v>0.495</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Bifidobacterium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Bif1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0.93200000000000005</c:v>
                </c:pt>
                <c:pt idx="1">
                  <c:v>0.66400000000000003</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Bif2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0.76500000000000001</c:v>
                </c:pt>
                <c:pt idx="1">
                  <c:v>0.59</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Bif3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0.70499999999999996</c:v>
                </c:pt>
                <c:pt idx="1">
                  <c:v>0.86399999999999999</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Composite Score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Comp1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6.6470000000000002</c:v>
                </c:pt>
                <c:pt idx="1">
                  <c:v>5.3490000000000002</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Comp2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6.0410000000000004</c:v>
                </c:pt>
                <c:pt idx="1">
                  <c:v>5.5810000000000004</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Comp3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6.3369999999999997</c:v>
                </c:pt>
                <c:pt idx="1">
                  <c:v>6.2670000000000003</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sz="2800" dirty="0"/>
              <a:t>Global Mood State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Global</c:v>
                </c:pt>
              </c:strCache>
            </c:strRef>
          </c:tx>
          <c:spPr>
            <a:solidFill>
              <a:schemeClr val="accent1"/>
            </a:solidFill>
            <a:ln>
              <a:noFill/>
            </a:ln>
            <a:effectLst/>
          </c:spPr>
          <c:invertIfNegative val="0"/>
          <c:cat>
            <c:strRef>
              <c:f>Sheet1!$A$2:$A$5</c:f>
              <c:strCache>
                <c:ptCount val="3"/>
                <c:pt idx="1">
                  <c:v>P</c:v>
                </c:pt>
                <c:pt idx="2">
                  <c:v>F</c:v>
                </c:pt>
              </c:strCache>
            </c:strRef>
          </c:cat>
          <c:val>
            <c:numRef>
              <c:f>Sheet1!$B$2:$B$5</c:f>
              <c:numCache>
                <c:formatCode>General</c:formatCode>
                <c:ptCount val="4"/>
                <c:pt idx="0">
                  <c:v>0</c:v>
                </c:pt>
                <c:pt idx="1">
                  <c:v>123</c:v>
                </c:pt>
                <c:pt idx="2">
                  <c:v>131</c:v>
                </c:pt>
              </c:numCache>
            </c:numRef>
          </c:val>
          <c:extLst>
            <c:ext xmlns:c16="http://schemas.microsoft.com/office/drawing/2014/chart" uri="{C3380CC4-5D6E-409C-BE32-E72D297353CC}">
              <c16:uniqueId val="{00000000-270D-F14F-B148-06352709EBB8}"/>
            </c:ext>
          </c:extLst>
        </c:ser>
        <c:ser>
          <c:idx val="1"/>
          <c:order val="1"/>
          <c:tx>
            <c:strRef>
              <c:f>Sheet1!$C$1</c:f>
              <c:strCache>
                <c:ptCount val="1"/>
                <c:pt idx="0">
                  <c:v>Global</c:v>
                </c:pt>
              </c:strCache>
            </c:strRef>
          </c:tx>
          <c:spPr>
            <a:solidFill>
              <a:schemeClr val="accent2"/>
            </a:solidFill>
            <a:ln>
              <a:noFill/>
            </a:ln>
            <a:effectLst/>
          </c:spPr>
          <c:invertIfNegative val="0"/>
          <c:cat>
            <c:strRef>
              <c:f>Sheet1!$A$2:$A$5</c:f>
              <c:strCache>
                <c:ptCount val="3"/>
                <c:pt idx="1">
                  <c:v>P</c:v>
                </c:pt>
                <c:pt idx="2">
                  <c:v>F</c:v>
                </c:pt>
              </c:strCache>
            </c:strRef>
          </c:cat>
          <c:val>
            <c:numRef>
              <c:f>Sheet1!$C$2:$C$5</c:f>
              <c:numCache>
                <c:formatCode>General</c:formatCode>
                <c:ptCount val="4"/>
                <c:pt idx="0">
                  <c:v>0</c:v>
                </c:pt>
                <c:pt idx="1">
                  <c:v>136</c:v>
                </c:pt>
                <c:pt idx="2">
                  <c:v>102</c:v>
                </c:pt>
              </c:numCache>
            </c:numRef>
          </c:val>
          <c:extLst>
            <c:ext xmlns:c16="http://schemas.microsoft.com/office/drawing/2014/chart" uri="{C3380CC4-5D6E-409C-BE32-E72D297353CC}">
              <c16:uniqueId val="{00000001-270D-F14F-B148-06352709EBB8}"/>
            </c:ext>
          </c:extLst>
        </c:ser>
        <c:ser>
          <c:idx val="2"/>
          <c:order val="2"/>
          <c:tx>
            <c:strRef>
              <c:f>Sheet1!$D$1</c:f>
              <c:strCache>
                <c:ptCount val="1"/>
              </c:strCache>
            </c:strRef>
          </c:tx>
          <c:spPr>
            <a:solidFill>
              <a:schemeClr val="accent3"/>
            </a:solidFill>
            <a:ln>
              <a:noFill/>
            </a:ln>
            <a:effectLst/>
          </c:spPr>
          <c:invertIfNegative val="0"/>
          <c:cat>
            <c:strRef>
              <c:f>Sheet1!$A$2:$A$5</c:f>
              <c:strCache>
                <c:ptCount val="3"/>
                <c:pt idx="1">
                  <c:v>P</c:v>
                </c:pt>
                <c:pt idx="2">
                  <c:v>F</c:v>
                </c:pt>
              </c:strCache>
            </c:strRef>
          </c:cat>
          <c:val>
            <c:numRef>
              <c:f>Sheet1!$D$2:$D$5</c:f>
              <c:numCache>
                <c:formatCode>General</c:formatCode>
                <c:ptCount val="4"/>
              </c:numCache>
            </c:numRef>
          </c:val>
          <c:extLst>
            <c:ext xmlns:c16="http://schemas.microsoft.com/office/drawing/2014/chart" uri="{C3380CC4-5D6E-409C-BE32-E72D297353CC}">
              <c16:uniqueId val="{00000002-270D-F14F-B148-06352709EBB8}"/>
            </c:ext>
          </c:extLst>
        </c:ser>
        <c:dLbls>
          <c:showLegendKey val="0"/>
          <c:showVal val="0"/>
          <c:showCatName val="0"/>
          <c:showSerName val="0"/>
          <c:showPercent val="0"/>
          <c:showBubbleSize val="0"/>
        </c:dLbls>
        <c:gapWidth val="219"/>
        <c:overlap val="-27"/>
        <c:axId val="1722231600"/>
        <c:axId val="1722765120"/>
      </c:barChart>
      <c:catAx>
        <c:axId val="172223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765120"/>
        <c:crosses val="autoZero"/>
        <c:auto val="1"/>
        <c:lblAlgn val="ctr"/>
        <c:lblOffset val="100"/>
        <c:noMultiLvlLbl val="0"/>
      </c:catAx>
      <c:valAx>
        <c:axId val="172276512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231600"/>
        <c:crosses val="autoZero"/>
        <c:crossBetween val="between"/>
      </c:valAx>
      <c:spPr>
        <a:noFill/>
        <a:ln>
          <a:noFill/>
        </a:ln>
        <a:effectLst/>
      </c:spPr>
    </c:plotArea>
    <c:plotVisOnly val="1"/>
    <c:dispBlanksAs val="gap"/>
    <c:showDLblsOverMax val="0"/>
  </c:chart>
  <c:spPr>
    <a:noFill/>
    <a:ln>
      <a:noFill/>
    </a:ln>
    <a:effectLst/>
  </c:spPr>
  <c:txPr>
    <a:bodyPr/>
    <a:lstStyle/>
    <a:p>
      <a:pPr>
        <a:defRPr sz="2400" baseline="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800" dirty="0"/>
              <a:t>Mood State Sub-Scales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Sheet1!$B$1:$M$1</c:f>
              <c:strCache>
                <c:ptCount val="12"/>
                <c:pt idx="0">
                  <c:v>Tension(pre)</c:v>
                </c:pt>
                <c:pt idx="1">
                  <c:v>Tension(post)</c:v>
                </c:pt>
                <c:pt idx="2">
                  <c:v>Depr(pre)</c:v>
                </c:pt>
                <c:pt idx="3">
                  <c:v>Depr(post)</c:v>
                </c:pt>
                <c:pt idx="4">
                  <c:v>Anger(pre)</c:v>
                </c:pt>
                <c:pt idx="5">
                  <c:v>Anger(post)</c:v>
                </c:pt>
                <c:pt idx="6">
                  <c:v>Fatigue(pre)</c:v>
                </c:pt>
                <c:pt idx="7">
                  <c:v>Fatigue(post)</c:v>
                </c:pt>
                <c:pt idx="8">
                  <c:v>Conf(pre)</c:v>
                </c:pt>
                <c:pt idx="9">
                  <c:v>Conf(post)</c:v>
                </c:pt>
                <c:pt idx="10">
                  <c:v>Vigor(pre)</c:v>
                </c:pt>
                <c:pt idx="11">
                  <c:v>Vigor(post)</c:v>
                </c:pt>
              </c:strCache>
            </c:strRef>
          </c:cat>
          <c:val>
            <c:numRef>
              <c:f>Sheet1!$B$2:$M$2</c:f>
              <c:numCache>
                <c:formatCode>General</c:formatCode>
                <c:ptCount val="12"/>
                <c:pt idx="0">
                  <c:v>8</c:v>
                </c:pt>
                <c:pt idx="1">
                  <c:v>11</c:v>
                </c:pt>
                <c:pt idx="2">
                  <c:v>7</c:v>
                </c:pt>
                <c:pt idx="3">
                  <c:v>11</c:v>
                </c:pt>
                <c:pt idx="4">
                  <c:v>8</c:v>
                </c:pt>
                <c:pt idx="5">
                  <c:v>13</c:v>
                </c:pt>
                <c:pt idx="6">
                  <c:v>12</c:v>
                </c:pt>
                <c:pt idx="7">
                  <c:v>11</c:v>
                </c:pt>
                <c:pt idx="8">
                  <c:v>7</c:v>
                </c:pt>
                <c:pt idx="9">
                  <c:v>7</c:v>
                </c:pt>
                <c:pt idx="10">
                  <c:v>19</c:v>
                </c:pt>
                <c:pt idx="11">
                  <c:v>16</c:v>
                </c:pt>
              </c:numCache>
            </c:numRef>
          </c:val>
          <c:extLst>
            <c:ext xmlns:c16="http://schemas.microsoft.com/office/drawing/2014/chart" uri="{C3380CC4-5D6E-409C-BE32-E72D297353CC}">
              <c16:uniqueId val="{00000000-3608-3443-8DC6-96BCB1F3D16A}"/>
            </c:ext>
          </c:extLst>
        </c:ser>
        <c:ser>
          <c:idx val="1"/>
          <c:order val="1"/>
          <c:tx>
            <c:strRef>
              <c:f>Sheet1!$A$3</c:f>
              <c:strCache>
                <c:ptCount val="1"/>
                <c:pt idx="0">
                  <c:v>F</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Sheet1!$B$1:$M$1</c:f>
              <c:strCache>
                <c:ptCount val="12"/>
                <c:pt idx="0">
                  <c:v>Tension(pre)</c:v>
                </c:pt>
                <c:pt idx="1">
                  <c:v>Tension(post)</c:v>
                </c:pt>
                <c:pt idx="2">
                  <c:v>Depr(pre)</c:v>
                </c:pt>
                <c:pt idx="3">
                  <c:v>Depr(post)</c:v>
                </c:pt>
                <c:pt idx="4">
                  <c:v>Anger(pre)</c:v>
                </c:pt>
                <c:pt idx="5">
                  <c:v>Anger(post)</c:v>
                </c:pt>
                <c:pt idx="6">
                  <c:v>Fatigue(pre)</c:v>
                </c:pt>
                <c:pt idx="7">
                  <c:v>Fatigue(post)</c:v>
                </c:pt>
                <c:pt idx="8">
                  <c:v>Conf(pre)</c:v>
                </c:pt>
                <c:pt idx="9">
                  <c:v>Conf(post)</c:v>
                </c:pt>
                <c:pt idx="10">
                  <c:v>Vigor(pre)</c:v>
                </c:pt>
                <c:pt idx="11">
                  <c:v>Vigor(post)</c:v>
                </c:pt>
              </c:strCache>
            </c:strRef>
          </c:cat>
          <c:val>
            <c:numRef>
              <c:f>Sheet1!$B$3:$M$3</c:f>
              <c:numCache>
                <c:formatCode>General</c:formatCode>
                <c:ptCount val="12"/>
                <c:pt idx="0">
                  <c:v>12</c:v>
                </c:pt>
                <c:pt idx="1">
                  <c:v>6</c:v>
                </c:pt>
                <c:pt idx="2">
                  <c:v>10</c:v>
                </c:pt>
                <c:pt idx="3">
                  <c:v>5</c:v>
                </c:pt>
                <c:pt idx="4">
                  <c:v>11</c:v>
                </c:pt>
                <c:pt idx="5">
                  <c:v>6</c:v>
                </c:pt>
                <c:pt idx="6">
                  <c:v>10</c:v>
                </c:pt>
                <c:pt idx="7">
                  <c:v>4</c:v>
                </c:pt>
                <c:pt idx="8">
                  <c:v>7</c:v>
                </c:pt>
                <c:pt idx="9">
                  <c:v>4</c:v>
                </c:pt>
                <c:pt idx="10">
                  <c:v>19</c:v>
                </c:pt>
                <c:pt idx="11">
                  <c:v>23</c:v>
                </c:pt>
              </c:numCache>
            </c:numRef>
          </c:val>
          <c:extLst>
            <c:ext xmlns:c16="http://schemas.microsoft.com/office/drawing/2014/chart" uri="{C3380CC4-5D6E-409C-BE32-E72D297353CC}">
              <c16:uniqueId val="{00000001-3608-3443-8DC6-96BCB1F3D16A}"/>
            </c:ext>
          </c:extLst>
        </c:ser>
        <c:dLbls>
          <c:showLegendKey val="0"/>
          <c:showVal val="0"/>
          <c:showCatName val="0"/>
          <c:showSerName val="0"/>
          <c:showPercent val="0"/>
          <c:showBubbleSize val="0"/>
        </c:dLbls>
        <c:gapWidth val="100"/>
        <c:overlap val="-24"/>
        <c:axId val="1697501968"/>
        <c:axId val="1697504288"/>
      </c:barChart>
      <c:catAx>
        <c:axId val="1697501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7504288"/>
        <c:crosses val="autoZero"/>
        <c:auto val="1"/>
        <c:lblAlgn val="ctr"/>
        <c:lblOffset val="100"/>
        <c:noMultiLvlLbl val="0"/>
      </c:catAx>
      <c:valAx>
        <c:axId val="1697504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7501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800" dirty="0"/>
              <a:t>Mood State Sub-Scales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Placebo (day 30)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Tension</c:v>
                </c:pt>
                <c:pt idx="1">
                  <c:v>Depression</c:v>
                </c:pt>
                <c:pt idx="2">
                  <c:v>Anger</c:v>
                </c:pt>
                <c:pt idx="3">
                  <c:v>Fatigue</c:v>
                </c:pt>
                <c:pt idx="4">
                  <c:v>Confusion</c:v>
                </c:pt>
                <c:pt idx="5">
                  <c:v>Vigor</c:v>
                </c:pt>
              </c:strCache>
            </c:strRef>
          </c:cat>
          <c:val>
            <c:numRef>
              <c:f>Sheet1!$B$2:$G$2</c:f>
              <c:numCache>
                <c:formatCode>General</c:formatCode>
                <c:ptCount val="6"/>
                <c:pt idx="0">
                  <c:v>11</c:v>
                </c:pt>
                <c:pt idx="1">
                  <c:v>11</c:v>
                </c:pt>
                <c:pt idx="2">
                  <c:v>13</c:v>
                </c:pt>
                <c:pt idx="3">
                  <c:v>11</c:v>
                </c:pt>
                <c:pt idx="4">
                  <c:v>7</c:v>
                </c:pt>
                <c:pt idx="5">
                  <c:v>16</c:v>
                </c:pt>
              </c:numCache>
            </c:numRef>
          </c:val>
          <c:extLst>
            <c:ext xmlns:c16="http://schemas.microsoft.com/office/drawing/2014/chart" uri="{C3380CC4-5D6E-409C-BE32-E72D297353CC}">
              <c16:uniqueId val="{00000000-27F1-9843-9AF6-CC9764E1C4DA}"/>
            </c:ext>
          </c:extLst>
        </c:ser>
        <c:ser>
          <c:idx val="1"/>
          <c:order val="1"/>
          <c:tx>
            <c:strRef>
              <c:f>Sheet1!$A$3</c:f>
              <c:strCache>
                <c:ptCount val="1"/>
                <c:pt idx="0">
                  <c:v>FundaMentals (day 30)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Sheet1!$B$1:$G$1</c:f>
              <c:strCache>
                <c:ptCount val="6"/>
                <c:pt idx="0">
                  <c:v>Tension</c:v>
                </c:pt>
                <c:pt idx="1">
                  <c:v>Depression</c:v>
                </c:pt>
                <c:pt idx="2">
                  <c:v>Anger</c:v>
                </c:pt>
                <c:pt idx="3">
                  <c:v>Fatigue</c:v>
                </c:pt>
                <c:pt idx="4">
                  <c:v>Confusion</c:v>
                </c:pt>
                <c:pt idx="5">
                  <c:v>Vigor</c:v>
                </c:pt>
              </c:strCache>
            </c:strRef>
          </c:cat>
          <c:val>
            <c:numRef>
              <c:f>Sheet1!$B$3:$G$3</c:f>
              <c:numCache>
                <c:formatCode>General</c:formatCode>
                <c:ptCount val="6"/>
                <c:pt idx="0">
                  <c:v>6</c:v>
                </c:pt>
                <c:pt idx="1">
                  <c:v>5</c:v>
                </c:pt>
                <c:pt idx="2">
                  <c:v>6</c:v>
                </c:pt>
                <c:pt idx="3">
                  <c:v>4</c:v>
                </c:pt>
                <c:pt idx="4">
                  <c:v>4</c:v>
                </c:pt>
                <c:pt idx="5">
                  <c:v>23</c:v>
                </c:pt>
              </c:numCache>
            </c:numRef>
          </c:val>
          <c:extLst>
            <c:ext xmlns:c16="http://schemas.microsoft.com/office/drawing/2014/chart" uri="{C3380CC4-5D6E-409C-BE32-E72D297353CC}">
              <c16:uniqueId val="{00000001-27F1-9843-9AF6-CC9764E1C4DA}"/>
            </c:ext>
          </c:extLst>
        </c:ser>
        <c:dLbls>
          <c:showLegendKey val="0"/>
          <c:showVal val="0"/>
          <c:showCatName val="0"/>
          <c:showSerName val="0"/>
          <c:showPercent val="0"/>
          <c:showBubbleSize val="0"/>
        </c:dLbls>
        <c:gapWidth val="100"/>
        <c:overlap val="-24"/>
        <c:axId val="1720591904"/>
        <c:axId val="1720265552"/>
      </c:barChart>
      <c:catAx>
        <c:axId val="1720591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20265552"/>
        <c:crosses val="autoZero"/>
        <c:auto val="1"/>
        <c:lblAlgn val="ctr"/>
        <c:lblOffset val="100"/>
        <c:noMultiLvlLbl val="0"/>
      </c:catAx>
      <c:valAx>
        <c:axId val="1720265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059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0.33136</cdr:x>
      <cdr:y>0.3519</cdr:y>
    </cdr:from>
    <cdr:to>
      <cdr:x>0.41831</cdr:x>
      <cdr:y>0.5196</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84419" y="19187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-18%</a:t>
          </a:r>
        </a:p>
      </cdr:txBody>
    </cdr:sp>
  </cdr:relSizeAnchor>
  <cdr:relSizeAnchor xmlns:cdr="http://schemas.openxmlformats.org/drawingml/2006/chartDrawing">
    <cdr:from>
      <cdr:x>0.80033</cdr:x>
      <cdr:y>0.39764</cdr:y>
    </cdr:from>
    <cdr:to>
      <cdr:x>0.88729</cdr:x>
      <cdr:y>0.56534</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15977" y="2168144"/>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+28%</a:t>
          </a:r>
        </a:p>
      </cdr:txBody>
    </cdr:sp>
  </cdr:relSizeAnchor>
  <cdr:relSizeAnchor xmlns:cdr="http://schemas.openxmlformats.org/drawingml/2006/chartDrawing">
    <cdr:from>
      <cdr:x>0.15293</cdr:x>
      <cdr:y>0.30709</cdr:y>
    </cdr:from>
    <cdr:to>
      <cdr:x>0.37427</cdr:x>
      <cdr:y>0.30709</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08117" y="167442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0.15293</cdr:x>
      <cdr:y>0.30927</cdr:y>
    </cdr:from>
    <cdr:to>
      <cdr:x>0.15293</cdr:x>
      <cdr:y>0.34847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08117" y="168629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0.37346</cdr:x>
      <cdr:y>0.30987</cdr:y>
    </cdr:from>
    <cdr:to>
      <cdr:x>0.37346</cdr:x>
      <cdr:y>0.34907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27104" y="1689594"/>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0.62529</cdr:x>
      <cdr:y>0.32512</cdr:y>
    </cdr:from>
    <cdr:to>
      <cdr:x>0.84663</cdr:x>
      <cdr:y>0.32512</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575302" y="1772723"/>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0.62642</cdr:x>
      <cdr:y>0.32512</cdr:y>
    </cdr:from>
    <cdr:to>
      <cdr:x>0.62642</cdr:x>
      <cdr:y>0.55319</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587177" y="1772722"/>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0.84469</cdr:x>
      <cdr:y>0.32354</cdr:y>
    </cdr:from>
    <cdr:to>
      <cdr:x>0.84469</cdr:x>
      <cdr:y>0.39421</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882413" y="1764145"/>
          <a:ext cx="0" cy="38528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0.33023</cdr:x>
      <cdr:y>0.25389</cdr:y>
    </cdr:from>
    <cdr:to>
      <cdr:x>0.41718</cdr:x>
      <cdr:y>0.42159</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72544" y="13843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-24%</a:t>
          </a:r>
        </a:p>
      </cdr:txBody>
    </cdr:sp>
  </cdr:relSizeAnchor>
  <cdr:relSizeAnchor xmlns:cdr="http://schemas.openxmlformats.org/drawingml/2006/chartDrawing">
    <cdr:from>
      <cdr:x>0.80146</cdr:x>
      <cdr:y>0.14935</cdr:y>
    </cdr:from>
    <cdr:to>
      <cdr:x>0.88842</cdr:x>
      <cdr:y>0.31705</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27852" y="81435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+30%</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0.15246</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0.33322</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0.14157</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2071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0.33587</cdr:x>
      <cdr:y>0.25607</cdr:y>
    </cdr:from>
    <cdr:to>
      <cdr:x>0.42283</cdr:x>
      <cdr:y>0.42377</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531921" y="139624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-5%</a:t>
          </a:r>
        </a:p>
      </cdr:txBody>
    </cdr:sp>
  </cdr:relSizeAnchor>
  <cdr:relSizeAnchor xmlns:cdr="http://schemas.openxmlformats.org/drawingml/2006/chartDrawing">
    <cdr:from>
      <cdr:x>0.80824</cdr:x>
      <cdr:y>0.28656</cdr:y>
    </cdr:from>
    <cdr:to>
      <cdr:x>0.89519</cdr:x>
      <cdr:y>0.45426</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99104" y="156250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+17%</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0.32887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117565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0.42034</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71862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0.28313</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9790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0.48854</cdr:x>
      <cdr:y>0.10732</cdr:y>
    </cdr:from>
    <cdr:to>
      <cdr:x>0.61354</cdr:x>
      <cdr:y>0.21446</cdr:y>
    </cdr:to>
    <cdr:sp macro="" textlink="">
      <cdr:nvSpPr>
        <cdr:cNvPr id="2" name="Text Box 1"/>
        <cdr:cNvSpPr txBox="1"/>
      </cdr:nvSpPr>
      <cdr:spPr>
        <a:xfrm xmlns:a="http://schemas.openxmlformats.org/drawingml/2006/main">
          <a:off x="2680335" y="343452"/>
          <a:ext cx="6858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+25% </a:t>
          </a:r>
        </a:p>
      </cdr:txBody>
    </cdr:sp>
  </cdr:relSizeAnchor>
  <cdr:relSizeAnchor xmlns:cdr="http://schemas.openxmlformats.org/drawingml/2006/chartDrawing">
    <cdr:from>
      <cdr:x>0.09965</cdr:x>
      <cdr:y>0.14303</cdr:y>
    </cdr:from>
    <cdr:to>
      <cdr:x>0.36354</cdr:x>
      <cdr:y>0.50017</cdr:y>
    </cdr:to>
    <cdr:sp macro="" textlink="">
      <cdr:nvSpPr>
        <cdr:cNvPr id="3" name="Text Box 1"/>
        <cdr:cNvSpPr txBox="1"/>
      </cdr:nvSpPr>
      <cdr:spPr>
        <a:xfrm xmlns:a="http://schemas.openxmlformats.org/drawingml/2006/main">
          <a:off x="546735" y="457752"/>
          <a:ext cx="1447800" cy="1143000"/>
        </a:xfrm>
        <a:prstGeom xmlns:a="http://schemas.openxmlformats.org/drawingml/2006/main" prst="rect">
          <a:avLst/>
        </a:prstGeom>
      </cdr:spPr>
    </cdr:sp>
  </cdr:relSizeAnchor>
  <cdr:relSizeAnchor xmlns:cdr="http://schemas.openxmlformats.org/drawingml/2006/chartDrawing">
    <cdr:from>
      <cdr:x>0.23854</cdr:x>
      <cdr:y>0.14303</cdr:y>
    </cdr:from>
    <cdr:to>
      <cdr:x>0.33576</cdr:x>
      <cdr:y>0.25017</cdr:y>
    </cdr:to>
    <cdr:sp macro="" textlink="">
      <cdr:nvSpPr>
        <cdr:cNvPr id="4" name="Text Box 3"/>
        <cdr:cNvSpPr txBox="1"/>
      </cdr:nvSpPr>
      <cdr:spPr>
        <a:xfrm xmlns:a="http://schemas.openxmlformats.org/drawingml/2006/main">
          <a:off x="1308735" y="457752"/>
          <a:ext cx="5334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-11%</a:t>
          </a:r>
        </a:p>
      </cdr:txBody>
    </cdr:sp>
  </cdr:relSizeAnchor>
  <cdr:relSizeAnchor xmlns:cdr="http://schemas.openxmlformats.org/drawingml/2006/chartDrawing">
    <cdr:from>
      <cdr:x>0.61354</cdr:x>
      <cdr:y>0.21446</cdr:y>
    </cdr:from>
    <cdr:to>
      <cdr:x>0.71076</cdr:x>
      <cdr:y>0.3216</cdr:y>
    </cdr:to>
    <cdr:sp macro="" textlink="">
      <cdr:nvSpPr>
        <cdr:cNvPr id="5" name="Text Box 1"/>
        <cdr:cNvSpPr txBox="1"/>
      </cdr:nvSpPr>
      <cdr:spPr>
        <a:xfrm xmlns:a="http://schemas.openxmlformats.org/drawingml/2006/main">
          <a:off x="3366135" y="686352"/>
          <a:ext cx="533400" cy="342900"/>
        </a:xfrm>
        <a:prstGeom xmlns:a="http://schemas.openxmlformats.org/drawingml/2006/main" prst="rect">
          <a:avLst/>
        </a:prstGeom>
      </cdr:spPr>
    </cdr:sp>
  </cdr:relSizeAnchor>
  <cdr:relSizeAnchor xmlns:cdr="http://schemas.openxmlformats.org/drawingml/2006/chartDrawing">
    <cdr:from>
      <cdr:x>0.65521</cdr:x>
      <cdr:y>0.3216</cdr:y>
    </cdr:from>
    <cdr:to>
      <cdr:x>0.76632</cdr:x>
      <cdr:y>0.42874</cdr:y>
    </cdr:to>
    <cdr:sp macro="" textlink="">
      <cdr:nvSpPr>
        <cdr:cNvPr id="6" name="Text Box 5"/>
        <cdr:cNvSpPr txBox="1"/>
      </cdr:nvSpPr>
      <cdr:spPr>
        <a:xfrm xmlns:a="http://schemas.openxmlformats.org/drawingml/2006/main">
          <a:off x="3594735" y="1029252"/>
          <a:ext cx="6096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rgbClr val="FF0000"/>
              </a:solidFill>
            </a:rPr>
            <a:t>+22%</a:t>
          </a:r>
        </a:p>
      </cdr:txBody>
    </cdr:sp>
  </cdr:relSizeAnchor>
  <cdr:relSizeAnchor xmlns:cdr="http://schemas.openxmlformats.org/drawingml/2006/chartDrawing">
    <cdr:from>
      <cdr:x>0.45031</cdr:x>
      <cdr:y>0.17874</cdr:y>
    </cdr:from>
    <cdr:to>
      <cdr:x>0.62743</cdr:x>
      <cdr:y>0.17874</cdr:y>
    </cdr:to>
    <cdr:cxnSp macro="">
      <cdr:nvCxnSpPr>
        <cdr:cNvPr id="8" name="Straight Connector 7">
          <a:extLst xmlns:a="http://schemas.openxmlformats.org/drawingml/2006/main">
            <a:ext uri="{FF2B5EF4-FFF2-40B4-BE49-F238E27FC236}">
              <a16:creationId xmlns:a16="http://schemas.microsoft.com/office/drawing/2014/main" id="{8C7AE874-CDBD-FE46-BE0D-45151887778E}"/>
            </a:ext>
          </a:extLst>
        </cdr:cNvPr>
        <cdr:cNvCxnSpPr/>
      </cdr:nvCxnSpPr>
      <cdr:spPr>
        <a:xfrm xmlns:a="http://schemas.openxmlformats.org/drawingml/2006/main">
          <a:off x="4251366" y="1225799"/>
          <a:ext cx="167212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0.62743</cdr:x>
      <cdr:y>0.17874</cdr:y>
    </cdr:from>
    <cdr:to>
      <cdr:x>0.62743</cdr:x>
      <cdr:y>0.5716</cdr:y>
    </cdr:to>
    <cdr:cxnSp macro="">
      <cdr:nvCxnSpPr>
        <cdr:cNvPr id="10" name="Straight Connector 9">
          <a:extLst xmlns:a="http://schemas.openxmlformats.org/drawingml/2006/main">
            <a:ext uri="{FF2B5EF4-FFF2-40B4-BE49-F238E27FC236}">
              <a16:creationId xmlns:a16="http://schemas.microsoft.com/office/drawing/2014/main" id="{71F0371A-314D-7240-95A9-AEC30DB8E198}"/>
            </a:ext>
          </a:extLst>
        </cdr:cNvPr>
        <cdr:cNvCxnSpPr/>
      </cdr:nvCxnSpPr>
      <cdr:spPr>
        <a:xfrm xmlns:a="http://schemas.openxmlformats.org/drawingml/2006/main">
          <a:off x="3442335" y="572052"/>
          <a:ext cx="0" cy="12573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0.58576</cdr:x>
      <cdr:y>0.25017</cdr:y>
    </cdr:from>
    <cdr:to>
      <cdr:x>0.64132</cdr:x>
      <cdr:y>0.25017</cdr:y>
    </cdr:to>
    <cdr:cxnSp macro="">
      <cdr:nvCxnSpPr>
        <cdr:cNvPr id="12" name="Straight Connector 11">
          <a:extLst xmlns:a="http://schemas.openxmlformats.org/drawingml/2006/main">
            <a:ext uri="{FF2B5EF4-FFF2-40B4-BE49-F238E27FC236}">
              <a16:creationId xmlns:a16="http://schemas.microsoft.com/office/drawing/2014/main" id="{29C1E8CB-B46C-494A-943C-32F17CB24C10}"/>
            </a:ext>
          </a:extLst>
        </cdr:cNvPr>
        <cdr:cNvCxnSpPr/>
      </cdr:nvCxnSpPr>
      <cdr:spPr>
        <a:xfrm xmlns:a="http://schemas.openxmlformats.org/drawingml/2006/main" flipH="1">
          <a:off x="3213735" y="800652"/>
          <a:ext cx="3048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0.64132</cdr:x>
      <cdr:y>0.25017</cdr:y>
    </cdr:from>
    <cdr:to>
      <cdr:x>0.64132</cdr:x>
      <cdr:y>0.60732</cdr:y>
    </cdr:to>
    <cdr:cxnSp macro="">
      <cdr:nvCxnSpPr>
        <cdr:cNvPr id="14" name="Straight Connector 13">
          <a:extLst xmlns:a="http://schemas.openxmlformats.org/drawingml/2006/main">
            <a:ext uri="{FF2B5EF4-FFF2-40B4-BE49-F238E27FC236}">
              <a16:creationId xmlns:a16="http://schemas.microsoft.com/office/drawing/2014/main" id="{19F30F1E-EDC7-614F-BBB2-8655985ED8C9}"/>
            </a:ext>
          </a:extLst>
        </cdr:cNvPr>
        <cdr:cNvCxnSpPr/>
      </cdr:nvCxnSpPr>
      <cdr:spPr>
        <a:xfrm xmlns:a="http://schemas.openxmlformats.org/drawingml/2006/main">
          <a:off x="3518535" y="800652"/>
          <a:ext cx="0" cy="1143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0.37107</cdr:x>
      <cdr:y>0.17874</cdr:y>
    </cdr:from>
    <cdr:to>
      <cdr:x>0.39132</cdr:x>
      <cdr:y>0.17874</cdr:y>
    </cdr:to>
    <cdr:cxnSp macro="">
      <cdr:nvCxnSpPr>
        <cdr:cNvPr id="16" name="Straight Connector 15">
          <a:extLst xmlns:a="http://schemas.openxmlformats.org/drawingml/2006/main">
            <a:ext uri="{FF2B5EF4-FFF2-40B4-BE49-F238E27FC236}">
              <a16:creationId xmlns:a16="http://schemas.microsoft.com/office/drawing/2014/main" id="{24A88B46-D70C-ED4F-87B4-F9ED804039D0}"/>
            </a:ext>
          </a:extLst>
        </cdr:cNvPr>
        <cdr:cNvCxnSpPr/>
      </cdr:nvCxnSpPr>
      <cdr:spPr>
        <a:xfrm xmlns:a="http://schemas.openxmlformats.org/drawingml/2006/main" flipH="1">
          <a:off x="3503221" y="1225799"/>
          <a:ext cx="19118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0.37098</cdr:x>
      <cdr:y>0.17835</cdr:y>
    </cdr:from>
    <cdr:to>
      <cdr:x>0.37098</cdr:x>
      <cdr:y>0.33481</cdr:y>
    </cdr:to>
    <cdr:cxnSp macro="">
      <cdr:nvCxnSpPr>
        <cdr:cNvPr id="18" name="Straight Connector 17">
          <a:extLst xmlns:a="http://schemas.openxmlformats.org/drawingml/2006/main">
            <a:ext uri="{FF2B5EF4-FFF2-40B4-BE49-F238E27FC236}">
              <a16:creationId xmlns:a16="http://schemas.microsoft.com/office/drawing/2014/main" id="{D573A004-72F7-2647-875E-42AD189E4EA2}"/>
            </a:ext>
          </a:extLst>
        </cdr:cNvPr>
        <cdr:cNvCxnSpPr/>
      </cdr:nvCxnSpPr>
      <cdr:spPr>
        <a:xfrm xmlns:a="http://schemas.openxmlformats.org/drawingml/2006/main">
          <a:off x="3502380" y="1223158"/>
          <a:ext cx="0" cy="107296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0.10846</cdr:x>
      <cdr:y>0.58589</cdr:y>
    </cdr:from>
    <cdr:to>
      <cdr:x>0.21053</cdr:x>
      <cdr:y>0.69303</cdr:y>
    </cdr:to>
    <cdr:sp macro="" textlink="">
      <cdr:nvSpPr>
        <cdr:cNvPr id="2" name="Text Box 1"/>
        <cdr:cNvSpPr txBox="1"/>
      </cdr:nvSpPr>
      <cdr:spPr>
        <a:xfrm xmlns:a="http://schemas.openxmlformats.org/drawingml/2006/main">
          <a:off x="1322291" y="4018052"/>
          <a:ext cx="1244437" cy="7347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-45%</a:t>
          </a:r>
        </a:p>
      </cdr:txBody>
    </cdr:sp>
  </cdr:relSizeAnchor>
  <cdr:relSizeAnchor xmlns:cdr="http://schemas.openxmlformats.org/drawingml/2006/chartDrawing">
    <cdr:from>
      <cdr:x>0.26723</cdr:x>
      <cdr:y>0.60926</cdr:y>
    </cdr:from>
    <cdr:to>
      <cdr:x>0.34662</cdr:x>
      <cdr:y>0.75212</cdr:y>
    </cdr:to>
    <cdr:sp macro="" textlink="">
      <cdr:nvSpPr>
        <cdr:cNvPr id="3" name="Text Box 2"/>
        <cdr:cNvSpPr txBox="1"/>
      </cdr:nvSpPr>
      <cdr:spPr>
        <a:xfrm xmlns:a="http://schemas.openxmlformats.org/drawingml/2006/main">
          <a:off x="3258014" y="4178285"/>
          <a:ext cx="967923" cy="9797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-55%</a:t>
          </a:r>
        </a:p>
      </cdr:txBody>
    </cdr:sp>
  </cdr:relSizeAnchor>
  <cdr:relSizeAnchor xmlns:cdr="http://schemas.openxmlformats.org/drawingml/2006/chartDrawing">
    <cdr:from>
      <cdr:x>0.42601</cdr:x>
      <cdr:y>0.58095</cdr:y>
    </cdr:from>
    <cdr:to>
      <cdr:x>0.51673</cdr:x>
      <cdr:y>0.72381</cdr:y>
    </cdr:to>
    <cdr:sp macro="" textlink="">
      <cdr:nvSpPr>
        <cdr:cNvPr id="4" name="Text Box 3"/>
        <cdr:cNvSpPr txBox="1"/>
      </cdr:nvSpPr>
      <cdr:spPr>
        <a:xfrm xmlns:a="http://schemas.openxmlformats.org/drawingml/2006/main">
          <a:off x="5193860" y="3984186"/>
          <a:ext cx="1106059" cy="979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-54%</a:t>
          </a:r>
        </a:p>
      </cdr:txBody>
    </cdr:sp>
  </cdr:relSizeAnchor>
  <cdr:relSizeAnchor xmlns:cdr="http://schemas.openxmlformats.org/drawingml/2006/chartDrawing">
    <cdr:from>
      <cdr:x>0.58894</cdr:x>
      <cdr:y>0.6351</cdr:y>
    </cdr:from>
    <cdr:to>
      <cdr:x>0.66833</cdr:x>
      <cdr:y>0.74224</cdr:y>
    </cdr:to>
    <cdr:sp macro="" textlink="">
      <cdr:nvSpPr>
        <cdr:cNvPr id="5" name="Text Box 4"/>
        <cdr:cNvSpPr txBox="1"/>
      </cdr:nvSpPr>
      <cdr:spPr>
        <a:xfrm xmlns:a="http://schemas.openxmlformats.org/drawingml/2006/main">
          <a:off x="7180383" y="4355520"/>
          <a:ext cx="967923" cy="7347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-64%</a:t>
          </a:r>
        </a:p>
      </cdr:txBody>
    </cdr:sp>
  </cdr:relSizeAnchor>
  <cdr:relSizeAnchor xmlns:cdr="http://schemas.openxmlformats.org/drawingml/2006/chartDrawing">
    <cdr:from>
      <cdr:x>0.74749</cdr:x>
      <cdr:y>0.64498</cdr:y>
    </cdr:from>
    <cdr:to>
      <cdr:x>0.82687</cdr:x>
      <cdr:y>0.75212</cdr:y>
    </cdr:to>
    <cdr:sp macro="" textlink="">
      <cdr:nvSpPr>
        <cdr:cNvPr id="6" name="Text Box 5"/>
        <cdr:cNvSpPr txBox="1"/>
      </cdr:nvSpPr>
      <cdr:spPr>
        <a:xfrm xmlns:a="http://schemas.openxmlformats.org/drawingml/2006/main">
          <a:off x="9113439" y="4423253"/>
          <a:ext cx="967801" cy="7347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-43%</a:t>
          </a:r>
        </a:p>
      </cdr:txBody>
    </cdr:sp>
  </cdr:relSizeAnchor>
  <cdr:relSizeAnchor xmlns:cdr="http://schemas.openxmlformats.org/drawingml/2006/chartDrawing">
    <cdr:from>
      <cdr:x>0.89631</cdr:x>
      <cdr:y>0.09559</cdr:y>
    </cdr:from>
    <cdr:to>
      <cdr:x>0.9757</cdr:x>
      <cdr:y>0.27416</cdr:y>
    </cdr:to>
    <cdr:sp macro="" textlink="">
      <cdr:nvSpPr>
        <cdr:cNvPr id="7" name="Text Box 6"/>
        <cdr:cNvSpPr txBox="1"/>
      </cdr:nvSpPr>
      <cdr:spPr>
        <a:xfrm xmlns:a="http://schemas.openxmlformats.org/drawingml/2006/main">
          <a:off x="10927838" y="655586"/>
          <a:ext cx="967923" cy="12246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9F14D-2255-0C47-BF9A-85FC695766DC}" type="datetimeFigureOut">
              <a:rPr lang="en-US" smtClean="0"/>
              <a:t>6/7/18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BE996-8C0E-5645-82B2-64F4F82905E5}" type="slidenum">
              <a:rPr lang="en-US" smtClean="0"/>
              <a:t>‹#›</a:t>
            </a:fld>
            <a:endParaRPr lang="en-US"/>
          </a:p>
        </p:txBody>
      </p:sp>
    </p:spTree>
    <p:extLst>
      <p:ext uri="{BB962C8B-B14F-4D97-AF65-F5344CB8AC3E}">
        <p14:creationId xmlns:p14="http://schemas.microsoft.com/office/powerpoint/2010/main" val="305749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chemeClr val="accent4">
                  <a:lumMod val="75000"/>
                </a:schemeClr>
              </a:buCl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MentaBiotics pg.24</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That first set of bullet points, all of those decreases. These are psychological scores, right? Very well validated ways of measuring how people are feeling. You can see significant reduction in stress and depression scores, anxiety scores, and irritability scores. The reason that people are feeling so much better, is because of the change in the balance between good bacteria and bad bacteria. The good bacteria going up by a factor of about 70%, the bad bacteria going down by about 30%, and the change in that ratio is really enabling more of the feel good signals and less of the feel bad signals. If we look at it in a little bit of a different way, that last one on the bottom, overall mood is going up by 211% and negative mood is going down by 105%. These kinds of statistics that have been found in human trials, show us that if we normalize what's happening in the second brain, in this gut microbiome, its going to be transmitted throughout the rest of the body.</a:t>
            </a:r>
            <a:endParaRPr lang="en-US" b="1" i="1" dirty="0">
              <a:ea typeface="Verdana" panose="020B0604030504040204" pitchFamily="34" charset="0"/>
              <a:cs typeface="Verdana" panose="020B0604030504040204" pitchFamily="34" charset="0"/>
            </a:endParaRPr>
          </a:p>
          <a:p>
            <a:pPr fontAlgn="base"/>
            <a:endParaRPr lang="en-US" b="1" dirty="0">
              <a:ea typeface="Verdana" panose="020B0604030504040204" pitchFamily="34" charset="0"/>
              <a:cs typeface="Verdana" panose="020B0604030504040204" pitchFamily="34" charset="0"/>
            </a:endParaRPr>
          </a:p>
          <a:p>
            <a:pPr fontAlgn="base"/>
            <a:endParaRPr lang="en-US" b="1" dirty="0">
              <a:ea typeface="Verdana" panose="020B0604030504040204" pitchFamily="34" charset="0"/>
              <a:cs typeface="Verdana" panose="020B0604030504040204" pitchFamily="34" charset="0"/>
            </a:endParaRPr>
          </a:p>
          <a:p>
            <a:pPr marL="349964" indent="-349964" fontAlgn="base">
              <a:buClr>
                <a:schemeClr val="accent4">
                  <a:lumMod val="75000"/>
                </a:schemeClr>
              </a:buClr>
              <a:buFont typeface="Wingdings" panose="05000000000000000000" pitchFamily="2" charset="2"/>
              <a:buChar char="v"/>
            </a:pPr>
            <a:r>
              <a:rPr lang="en-US" b="1" dirty="0">
                <a:ea typeface="Verdana" panose="020B0604030504040204" pitchFamily="34" charset="0"/>
                <a:cs typeface="Verdana" panose="020B0604030504040204" pitchFamily="34" charset="0"/>
              </a:rPr>
              <a:t>PRO-Biotic Benefits</a:t>
            </a:r>
          </a:p>
          <a:p>
            <a:pPr marL="699927" lvl="1" indent="-349964">
              <a:buFont typeface="Arial" charset="0"/>
              <a:buChar char="•"/>
            </a:pPr>
            <a:r>
              <a:rPr lang="en-US" dirty="0"/>
              <a:t>49%-60% decrease in stress, anxiety, depression scores</a:t>
            </a:r>
            <a:endParaRPr lang="en-US" dirty="0">
              <a:ea typeface="Verdana" panose="020B0604030504040204" pitchFamily="34" charset="0"/>
              <a:cs typeface="Verdana" panose="020B0604030504040204" pitchFamily="34" charset="0"/>
            </a:endParaRPr>
          </a:p>
          <a:p>
            <a:pPr marL="349964" indent="-349964" fontAlgn="base">
              <a:buClr>
                <a:schemeClr val="accent4">
                  <a:lumMod val="75000"/>
                </a:schemeClr>
              </a:buClr>
              <a:buFont typeface="Wingdings" panose="05000000000000000000" pitchFamily="2" charset="2"/>
              <a:buChar char="v"/>
            </a:pPr>
            <a:r>
              <a:rPr lang="en-US" b="1" dirty="0">
                <a:ea typeface="Verdana" panose="020B0604030504040204" pitchFamily="34" charset="0"/>
                <a:cs typeface="Verdana" panose="020B0604030504040204" pitchFamily="34" charset="0"/>
              </a:rPr>
              <a:t>PRE-Biotic Benefits</a:t>
            </a:r>
          </a:p>
          <a:p>
            <a:pPr marL="699927" lvl="1" indent="-349964">
              <a:buFont typeface="Arial" charset="0"/>
              <a:buChar char="•"/>
            </a:pPr>
            <a:r>
              <a:rPr lang="nl-BE" dirty="0"/>
              <a:t>Increases “good” bacteria count (+70% Bifidobacterium) and reduces “bad” bacteria (-29% Clostridium)</a:t>
            </a:r>
            <a:endParaRPr lang="en-US" dirty="0"/>
          </a:p>
          <a:p>
            <a:pPr marL="699927" lvl="1" indent="-349964">
              <a:buFont typeface="Arial" charset="0"/>
              <a:buChar char="•"/>
            </a:pPr>
            <a:r>
              <a:rPr lang="nl-BE" dirty="0"/>
              <a:t>Increases GI “signalling” molecules (+52% SCFAs – short chain fatty acids)</a:t>
            </a:r>
            <a:endParaRPr lang="en-US" dirty="0"/>
          </a:p>
          <a:p>
            <a:pPr marL="699927" lvl="1" indent="-349964">
              <a:buFont typeface="Arial" charset="0"/>
              <a:buChar char="•"/>
            </a:pPr>
            <a:r>
              <a:rPr lang="en-US" dirty="0"/>
              <a:t>Improves overall mood (+211% positive and -105% negative mood state)</a:t>
            </a:r>
            <a:endParaRPr lang="en-US" dirty="0">
              <a:ea typeface="Verdana" panose="020B0604030504040204" pitchFamily="34" charset="0"/>
              <a:cs typeface="Verdana" panose="020B0604030504040204" pitchFamily="34" charset="0"/>
            </a:endParaRPr>
          </a:p>
          <a:p>
            <a:pPr marL="349964" indent="-349964" fontAlgn="base">
              <a:buClr>
                <a:schemeClr val="accent4">
                  <a:lumMod val="75000"/>
                </a:schemeClr>
              </a:buClr>
              <a:buFont typeface="Wingdings" panose="05000000000000000000" pitchFamily="2" charset="2"/>
              <a:buChar char="v"/>
            </a:pPr>
            <a:r>
              <a:rPr lang="en-US" b="1" dirty="0">
                <a:ea typeface="Verdana" panose="020B0604030504040204" pitchFamily="34" charset="0"/>
                <a:cs typeface="Verdana" panose="020B0604030504040204" pitchFamily="34" charset="0"/>
              </a:rPr>
              <a:t>PHYTO-Biotic Benefits</a:t>
            </a:r>
          </a:p>
          <a:p>
            <a:pPr marL="641600" lvl="1" indent="-291636">
              <a:buFont typeface="Arial" charset="0"/>
              <a:buChar char="•"/>
            </a:pPr>
            <a:r>
              <a:rPr lang="en-US" dirty="0"/>
              <a:t>Reduces both gastro- and neuro-inflammation  </a:t>
            </a:r>
          </a:p>
          <a:p>
            <a:pPr marL="641600" lvl="1" indent="-291636">
              <a:buFont typeface="Arial" charset="0"/>
              <a:buChar char="•"/>
            </a:pPr>
            <a:r>
              <a:rPr lang="en-US" dirty="0"/>
              <a:t>Improves intestinal barrier function and blood/brain barrier function </a:t>
            </a:r>
            <a:endParaRPr lang="en-US" dirty="0">
              <a:ea typeface="Verdana" panose="020B0604030504040204" pitchFamily="34" charset="0"/>
              <a:cs typeface="Verdana" panose="020B0604030504040204" pitchFamily="34" charset="0"/>
            </a:endParaRPr>
          </a:p>
          <a:p>
            <a:pPr marL="349964" indent="-349964" fontAlgn="base">
              <a:buClr>
                <a:schemeClr val="accent4">
                  <a:lumMod val="75000"/>
                </a:schemeClr>
              </a:buClr>
              <a:buFont typeface="Wingdings" panose="05000000000000000000" pitchFamily="2" charset="2"/>
              <a:buChar char="v"/>
            </a:pPr>
            <a:r>
              <a:rPr lang="en-US" b="1" dirty="0">
                <a:ea typeface="Verdana" panose="020B0604030504040204" pitchFamily="34" charset="0"/>
                <a:cs typeface="Verdana" panose="020B0604030504040204" pitchFamily="34" charset="0"/>
              </a:rPr>
              <a:t>Digestive Performance Benefits</a:t>
            </a:r>
          </a:p>
          <a:p>
            <a:pPr marL="699927" lvl="1" indent="-349964">
              <a:buFont typeface="Arial" charset="0"/>
              <a:buChar char="•"/>
            </a:pPr>
            <a:r>
              <a:rPr lang="en-US" dirty="0"/>
              <a:t>34% reduction in fullness &amp; bloating</a:t>
            </a:r>
          </a:p>
          <a:p>
            <a:pPr marL="699927" lvl="1" indent="-349964">
              <a:buFont typeface="Arial" charset="0"/>
              <a:buChar char="•"/>
            </a:pPr>
            <a:endParaRPr lang="en-US" sz="1700" dirty="0">
              <a:solidFill>
                <a:srgbClr val="0F406A"/>
              </a:solidFill>
              <a:ea typeface="Verdana" panose="020B0604030504040204" pitchFamily="34" charset="0"/>
              <a:cs typeface="Verdana" panose="020B0604030504040204" pitchFamily="34" charset="0"/>
            </a:endParaRPr>
          </a:p>
          <a:p>
            <a:pPr marL="699927" lvl="1" indent="-349964">
              <a:buFont typeface="Arial" charset="0"/>
              <a:buChar char="•"/>
            </a:pPr>
            <a:endParaRPr lang="en-US" sz="1700" dirty="0">
              <a:solidFill>
                <a:srgbClr val="0F406A"/>
              </a:solidFill>
              <a:ea typeface="Verdana" panose="020B0604030504040204" pitchFamily="34" charset="0"/>
              <a:cs typeface="Verdana" panose="020B0604030504040204" pitchFamily="34" charset="0"/>
            </a:endParaRPr>
          </a:p>
          <a:p>
            <a:pPr marL="349964" lvl="1"/>
            <a:endParaRPr lang="en-US" sz="1700" dirty="0">
              <a:solidFill>
                <a:srgbClr val="0F406A"/>
              </a:solidFill>
              <a:ea typeface="Verdana" panose="020B0604030504040204" pitchFamily="34" charset="0"/>
              <a:cs typeface="Verdana" panose="020B0604030504040204" pitchFamily="34" charset="0"/>
            </a:endParaRPr>
          </a:p>
          <a:p>
            <a:pPr marL="349964" lvl="1" defTabSz="933237">
              <a:defRPr/>
            </a:pPr>
            <a:r>
              <a:rPr lang="en-US" b="1" dirty="0">
                <a:ea typeface="Verdana" panose="020B0604030504040204" pitchFamily="34" charset="0"/>
                <a:cs typeface="Verdana" panose="020B0604030504040204" pitchFamily="34" charset="0"/>
              </a:rPr>
              <a:t>Sources:</a:t>
            </a:r>
          </a:p>
          <a:p>
            <a:pPr marL="349964" lvl="1"/>
            <a:br>
              <a:rPr lang="en-US" dirty="0"/>
            </a:br>
            <a:endParaRPr lang="ru-RU" sz="2100" dirty="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a:t>
            </a:fld>
            <a:endParaRPr lang="en-US" dirty="0"/>
          </a:p>
        </p:txBody>
      </p:sp>
    </p:spTree>
    <p:extLst>
      <p:ext uri="{BB962C8B-B14F-4D97-AF65-F5344CB8AC3E}">
        <p14:creationId xmlns:p14="http://schemas.microsoft.com/office/powerpoint/2010/main" val="311576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30-days of supplementation with Amare’s </a:t>
            </a:r>
            <a:r>
              <a:rPr lang="en-US" dirty="0" err="1"/>
              <a:t>FundaMentals</a:t>
            </a:r>
            <a:r>
              <a:rPr lang="en-US" dirty="0"/>
              <a:t> Pack (</a:t>
            </a:r>
            <a:r>
              <a:rPr lang="en-US" dirty="0" err="1"/>
              <a:t>Mentabiotics</a:t>
            </a:r>
            <a:r>
              <a:rPr lang="en-US" dirty="0"/>
              <a:t>, </a:t>
            </a:r>
            <a:r>
              <a:rPr lang="en-US" dirty="0" err="1"/>
              <a:t>MentaFocus</a:t>
            </a:r>
            <a:r>
              <a:rPr lang="en-US" dirty="0"/>
              <a:t>, and </a:t>
            </a:r>
            <a:r>
              <a:rPr lang="en-US" dirty="0" err="1"/>
              <a:t>MentaSync</a:t>
            </a:r>
            <a:r>
              <a:rPr lang="en-US" dirty="0"/>
              <a:t>), the </a:t>
            </a:r>
            <a:r>
              <a:rPr lang="en-US" dirty="0" err="1"/>
              <a:t>FundaMentals</a:t>
            </a:r>
            <a:r>
              <a:rPr lang="en-US" dirty="0"/>
              <a:t> group showed significant improvements (compared to Placebo) in populations of “good” gut bacteria and overall microbiome balance, as well as significantly better psychological mood states.</a:t>
            </a:r>
          </a:p>
        </p:txBody>
      </p:sp>
      <p:sp>
        <p:nvSpPr>
          <p:cNvPr id="4" name="Slide Number Placeholder 3"/>
          <p:cNvSpPr>
            <a:spLocks noGrp="1"/>
          </p:cNvSpPr>
          <p:nvPr>
            <p:ph type="sldNum" sz="quarter" idx="10"/>
          </p:nvPr>
        </p:nvSpPr>
        <p:spPr/>
        <p:txBody>
          <a:bodyPr/>
          <a:lstStyle/>
          <a:p>
            <a:fld id="{9CBBE996-8C0E-5645-82B2-64F4F82905E5}" type="slidenum">
              <a:rPr lang="en-US" smtClean="0"/>
              <a:t>15</a:t>
            </a:fld>
            <a:endParaRPr lang="en-US"/>
          </a:p>
        </p:txBody>
      </p:sp>
    </p:spTree>
    <p:extLst>
      <p:ext uri="{BB962C8B-B14F-4D97-AF65-F5344CB8AC3E}">
        <p14:creationId xmlns:p14="http://schemas.microsoft.com/office/powerpoint/2010/main" val="2816315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15DA-9B2D-6D49-8062-FAFC49F830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A1B7F3-FB37-F944-9B83-038CF5162D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D2ECA6-E3E1-2343-97A3-8D13185E9F36}"/>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D0271FB1-6991-204D-A30D-4B0B2D1AD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3332-1654-BB40-97DD-EBECBD147D94}"/>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311337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AB67-AD69-E74A-B16B-FE50ADB83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3610A1-5FB6-9E4B-A225-6F6F3E18F2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BF3EF-8909-4C4B-AC27-33E331BB7D34}"/>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CC9DFFA1-7BAA-2E4F-BB2D-38891DD8A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9E0D8-9EB1-A94F-B891-F465D95DAF32}"/>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285161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C051D-1291-FB48-8647-9BA4C4EBF9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E2B15-B816-EA49-AF39-5FEA9E1501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82839-A894-3143-8E22-CA42F8A6D61A}"/>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0BF97974-5FFC-D244-BF23-BC2DB713C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2AC749-9BE3-1843-AE8B-BDE185D7E5EF}"/>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423853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47711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5370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A8E1-DD06-2A47-85BE-A57BB4C1A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C008D-E85B-0E43-9A89-2676F763A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FD411-DF19-4540-B6DA-80EDCC074D43}"/>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510B3A44-600B-7C4B-8B9A-566F1CC0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44CC8-B94B-0842-BE03-6FDAE420D8CD}"/>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2681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FC37-E97C-3D4F-A97C-9E9F6D585C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791C12-C4BA-EB44-A313-AC6814D5CC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F63CAD-D87F-4443-8256-0FED18EF8DB5}"/>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621FA31B-1AA2-0942-AE45-560056580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44B72-44F0-1446-AC04-A47EF4DBB6F6}"/>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66184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8A00E-5891-1C4E-BC2A-51BEF34DA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8C826-60A7-A245-B857-19ECCFBBA9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46301-32D2-484A-90A1-7DD32B9F26A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3AF0A2-B490-5D42-B3F8-74640C074A8C}"/>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6" name="Footer Placeholder 5">
            <a:extLst>
              <a:ext uri="{FF2B5EF4-FFF2-40B4-BE49-F238E27FC236}">
                <a16:creationId xmlns:a16="http://schemas.microsoft.com/office/drawing/2014/main" id="{0C8D1F7C-8005-2746-9C38-98CA0B3C1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50DC5-DA4D-8E41-8052-3689F72FE3DB}"/>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412514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117-3733-3B4F-9FD8-5F13DA70FF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C21359-A24C-3445-A97F-343A56574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BEDF60-3D37-A148-917C-34026601495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2A46DF-7B3C-2F4E-965C-DC561F6003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2C4560-431F-6D4D-9B29-02E2EC6FD3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DAFD9A-49E5-364E-B855-0801998F9154}"/>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8" name="Footer Placeholder 7">
            <a:extLst>
              <a:ext uri="{FF2B5EF4-FFF2-40B4-BE49-F238E27FC236}">
                <a16:creationId xmlns:a16="http://schemas.microsoft.com/office/drawing/2014/main" id="{E886618B-C238-8A46-B696-59E67E73FB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545DB7-87A5-564C-8D44-22E3A9C5E0A9}"/>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250038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5AFB-6A27-B14F-8C76-4EA8031B91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D91057-1B65-7544-A898-70B4A9D7AE54}"/>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4" name="Footer Placeholder 3">
            <a:extLst>
              <a:ext uri="{FF2B5EF4-FFF2-40B4-BE49-F238E27FC236}">
                <a16:creationId xmlns:a16="http://schemas.microsoft.com/office/drawing/2014/main" id="{8A39DA82-6D66-D341-83E9-5D2C0992A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5BACC0-F019-CC47-94FF-54C3C3EED0F6}"/>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426388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73604-FD11-F647-ADC0-03C81CEE46BD}"/>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3" name="Footer Placeholder 2">
            <a:extLst>
              <a:ext uri="{FF2B5EF4-FFF2-40B4-BE49-F238E27FC236}">
                <a16:creationId xmlns:a16="http://schemas.microsoft.com/office/drawing/2014/main" id="{5F29F9B1-1EE8-BE4B-9321-22CEC2F548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081DD0-9A14-FD4E-8CD7-58159E221673}"/>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340257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DA32-4876-7E48-BA93-7E9AE1EA9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FB9E8-4263-7245-A457-36729EA8D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2E48F5-BA7E-F64F-8998-2E39C27A0D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DE6F2D-0B30-7B4B-8961-5AC2D7215DED}"/>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6" name="Footer Placeholder 5">
            <a:extLst>
              <a:ext uri="{FF2B5EF4-FFF2-40B4-BE49-F238E27FC236}">
                <a16:creationId xmlns:a16="http://schemas.microsoft.com/office/drawing/2014/main" id="{E6E5C042-D254-0648-AF66-8CA2A33D2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35762-DEA3-934C-9C91-8F376BBA7B7E}"/>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17585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93B4-708E-D945-8D33-0A7968CD5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363925-2EC6-3341-B1B9-8396687D77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2B041-B34B-7A43-B464-08B7B8C51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8D5238-C2DE-8E43-BC64-0F7F3A5D5009}"/>
              </a:ext>
            </a:extLst>
          </p:cNvPr>
          <p:cNvSpPr>
            <a:spLocks noGrp="1"/>
          </p:cNvSpPr>
          <p:nvPr>
            <p:ph type="dt" sz="half" idx="10"/>
          </p:nvPr>
        </p:nvSpPr>
        <p:spPr/>
        <p:txBody>
          <a:bodyPr/>
          <a:lstStyle/>
          <a:p>
            <a:fld id="{B2BB1FED-7C07-F94E-9C2C-D3CC32C86617}" type="datetimeFigureOut">
              <a:rPr lang="en-US" smtClean="0"/>
              <a:t>6/7/18</a:t>
            </a:fld>
            <a:endParaRPr lang="en-US"/>
          </a:p>
        </p:txBody>
      </p:sp>
      <p:sp>
        <p:nvSpPr>
          <p:cNvPr id="6" name="Footer Placeholder 5">
            <a:extLst>
              <a:ext uri="{FF2B5EF4-FFF2-40B4-BE49-F238E27FC236}">
                <a16:creationId xmlns:a16="http://schemas.microsoft.com/office/drawing/2014/main" id="{22202894-E95B-BE4F-96EB-CFE035DD9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D484B8-18A0-BF4C-B20A-DF392DAFC410}"/>
              </a:ext>
            </a:extLst>
          </p:cNvPr>
          <p:cNvSpPr>
            <a:spLocks noGrp="1"/>
          </p:cNvSpPr>
          <p:nvPr>
            <p:ph type="sldNum" sz="quarter" idx="12"/>
          </p:nvPr>
        </p:nvSpPr>
        <p:spPr/>
        <p:txBody>
          <a:bodyPr/>
          <a:lstStyle/>
          <a:p>
            <a:fld id="{0859EA8F-0C3D-0044-A4A0-0D437688CC40}" type="slidenum">
              <a:rPr lang="en-US" smtClean="0"/>
              <a:t>‹#›</a:t>
            </a:fld>
            <a:endParaRPr lang="en-US"/>
          </a:p>
        </p:txBody>
      </p:sp>
    </p:spTree>
    <p:extLst>
      <p:ext uri="{BB962C8B-B14F-4D97-AF65-F5344CB8AC3E}">
        <p14:creationId xmlns:p14="http://schemas.microsoft.com/office/powerpoint/2010/main" val="2611496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F6F6B-FB0C-8D48-BC91-963C850151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74C0E-8932-5C45-A529-CA0A02FB9A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A3B59-9DB5-384E-A89F-D1264ED40E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B1FED-7C07-F94E-9C2C-D3CC32C86617}" type="datetimeFigureOut">
              <a:rPr lang="en-US" smtClean="0"/>
              <a:t>6/7/18</a:t>
            </a:fld>
            <a:endParaRPr lang="en-US"/>
          </a:p>
        </p:txBody>
      </p:sp>
      <p:sp>
        <p:nvSpPr>
          <p:cNvPr id="5" name="Footer Placeholder 4">
            <a:extLst>
              <a:ext uri="{FF2B5EF4-FFF2-40B4-BE49-F238E27FC236}">
                <a16:creationId xmlns:a16="http://schemas.microsoft.com/office/drawing/2014/main" id="{8ED70DBE-ECDC-DE47-BC8E-3C4059D46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915D26-8EB9-634C-8F5C-15FFC02B4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9EA8F-0C3D-0044-A4A0-0D437688CC40}" type="slidenum">
              <a:rPr lang="en-US" smtClean="0"/>
              <a:t>‹#›</a:t>
            </a:fld>
            <a:endParaRPr lang="en-US"/>
          </a:p>
        </p:txBody>
      </p:sp>
    </p:spTree>
    <p:extLst>
      <p:ext uri="{BB962C8B-B14F-4D97-AF65-F5344CB8AC3E}">
        <p14:creationId xmlns:p14="http://schemas.microsoft.com/office/powerpoint/2010/main" val="99281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11F2-5CEF-9149-864A-DC504A307AE4}"/>
              </a:ext>
            </a:extLst>
          </p:cNvPr>
          <p:cNvSpPr>
            <a:spLocks noGrp="1"/>
          </p:cNvSpPr>
          <p:nvPr>
            <p:ph type="ctrTitle"/>
          </p:nvPr>
        </p:nvSpPr>
        <p:spPr/>
        <p:txBody>
          <a:bodyPr/>
          <a:lstStyle/>
          <a:p>
            <a:r>
              <a:rPr lang="en-US" dirty="0"/>
              <a:t>Fundamentals Pack</a:t>
            </a:r>
          </a:p>
        </p:txBody>
      </p:sp>
      <p:sp>
        <p:nvSpPr>
          <p:cNvPr id="3" name="Subtitle 2">
            <a:extLst>
              <a:ext uri="{FF2B5EF4-FFF2-40B4-BE49-F238E27FC236}">
                <a16:creationId xmlns:a16="http://schemas.microsoft.com/office/drawing/2014/main" id="{91881E5C-5D7E-A04F-8F7B-9A3458676A62}"/>
              </a:ext>
            </a:extLst>
          </p:cNvPr>
          <p:cNvSpPr>
            <a:spLocks noGrp="1"/>
          </p:cNvSpPr>
          <p:nvPr>
            <p:ph type="subTitle" idx="1"/>
          </p:nvPr>
        </p:nvSpPr>
        <p:spPr/>
        <p:txBody>
          <a:bodyPr/>
          <a:lstStyle/>
          <a:p>
            <a:r>
              <a:rPr lang="en-US" dirty="0"/>
              <a:t>Clinical Trial Deep Dive</a:t>
            </a:r>
          </a:p>
          <a:p>
            <a:r>
              <a:rPr lang="en-US" dirty="0"/>
              <a:t>June 7, 2018</a:t>
            </a:r>
          </a:p>
        </p:txBody>
      </p:sp>
    </p:spTree>
    <p:extLst>
      <p:ext uri="{BB962C8B-B14F-4D97-AF65-F5344CB8AC3E}">
        <p14:creationId xmlns:p14="http://schemas.microsoft.com/office/powerpoint/2010/main" val="719241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ext uri="{D42A27DB-BD31-4B8C-83A1-F6EECF244321}">
                <p14:modId xmlns:p14="http://schemas.microsoft.com/office/powerpoint/2010/main" val="2145937579"/>
              </p:ext>
            </p:extLst>
          </p:nvPr>
        </p:nvGraphicFramePr>
        <p:xfrm>
          <a:off x="838200" y="724395"/>
          <a:ext cx="10515600" cy="545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0248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ext uri="{D42A27DB-BD31-4B8C-83A1-F6EECF244321}">
                <p14:modId xmlns:p14="http://schemas.microsoft.com/office/powerpoint/2010/main" val="3065694336"/>
              </p:ext>
            </p:extLst>
          </p:nvPr>
        </p:nvGraphicFramePr>
        <p:xfrm>
          <a:off x="838200" y="724395"/>
          <a:ext cx="10515600" cy="545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622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ext uri="{D42A27DB-BD31-4B8C-83A1-F6EECF244321}">
                <p14:modId xmlns:p14="http://schemas.microsoft.com/office/powerpoint/2010/main" val="1915659260"/>
              </p:ext>
            </p:extLst>
          </p:nvPr>
        </p:nvGraphicFramePr>
        <p:xfrm>
          <a:off x="838200" y="724395"/>
          <a:ext cx="10515600" cy="545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130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5839534-DEFE-D645-8C89-EB02A04E184A}"/>
              </a:ext>
            </a:extLst>
          </p:cNvPr>
          <p:cNvGraphicFramePr/>
          <p:nvPr>
            <p:extLst>
              <p:ext uri="{D42A27DB-BD31-4B8C-83A1-F6EECF244321}">
                <p14:modId xmlns:p14="http://schemas.microsoft.com/office/powerpoint/2010/main" val="2612875774"/>
              </p:ext>
            </p:extLst>
          </p:nvPr>
        </p:nvGraphicFramePr>
        <p:xfrm>
          <a:off x="1496291" y="0"/>
          <a:ext cx="9440883"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477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D4990D4-BB55-B040-95FC-911D98C02C64}"/>
              </a:ext>
            </a:extLst>
          </p:cNvPr>
          <p:cNvGraphicFramePr/>
          <p:nvPr>
            <p:extLst>
              <p:ext uri="{D42A27DB-BD31-4B8C-83A1-F6EECF244321}">
                <p14:modId xmlns:p14="http://schemas.microsoft.com/office/powerpoint/2010/main" val="899949032"/>
              </p:ext>
            </p:extLst>
          </p:nvPr>
        </p:nvGraphicFramePr>
        <p:xfrm>
          <a:off x="593766" y="1"/>
          <a:ext cx="11598234"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3054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A9FBFE-9EF4-5846-9367-AE50B4E61643}"/>
              </a:ext>
            </a:extLst>
          </p:cNvPr>
          <p:cNvGraphicFramePr/>
          <p:nvPr>
            <p:extLst>
              <p:ext uri="{D42A27DB-BD31-4B8C-83A1-F6EECF244321}">
                <p14:modId xmlns:p14="http://schemas.microsoft.com/office/powerpoint/2010/main" val="413508754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439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009F9B-7AE7-D645-80AB-8540933A91D4}"/>
              </a:ext>
            </a:extLst>
          </p:cNvPr>
          <p:cNvPicPr>
            <a:picLocks noChangeAspect="1"/>
          </p:cNvPicPr>
          <p:nvPr/>
        </p:nvPicPr>
        <p:blipFill>
          <a:blip r:embed="rId2"/>
          <a:stretch>
            <a:fillRect/>
          </a:stretch>
        </p:blipFill>
        <p:spPr>
          <a:xfrm>
            <a:off x="0" y="0"/>
            <a:ext cx="5726285" cy="6858000"/>
          </a:xfrm>
          <a:prstGeom prst="rect">
            <a:avLst/>
          </a:prstGeom>
        </p:spPr>
      </p:pic>
      <p:pic>
        <p:nvPicPr>
          <p:cNvPr id="3" name="Picture 2">
            <a:extLst>
              <a:ext uri="{FF2B5EF4-FFF2-40B4-BE49-F238E27FC236}">
                <a16:creationId xmlns:a16="http://schemas.microsoft.com/office/drawing/2014/main" id="{9CF452BC-9D04-E345-9111-C193C85B85BD}"/>
              </a:ext>
            </a:extLst>
          </p:cNvPr>
          <p:cNvPicPr>
            <a:picLocks noChangeAspect="1"/>
          </p:cNvPicPr>
          <p:nvPr/>
        </p:nvPicPr>
        <p:blipFill>
          <a:blip r:embed="rId3"/>
          <a:stretch>
            <a:fillRect/>
          </a:stretch>
        </p:blipFill>
        <p:spPr>
          <a:xfrm>
            <a:off x="6886258" y="0"/>
            <a:ext cx="5305742" cy="6858000"/>
          </a:xfrm>
          <a:prstGeom prst="rect">
            <a:avLst/>
          </a:prstGeom>
        </p:spPr>
      </p:pic>
    </p:spTree>
    <p:extLst>
      <p:ext uri="{BB962C8B-B14F-4D97-AF65-F5344CB8AC3E}">
        <p14:creationId xmlns:p14="http://schemas.microsoft.com/office/powerpoint/2010/main" val="128881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A13666-C5FD-FA45-A575-95F7E48CDF7C}"/>
              </a:ext>
            </a:extLst>
          </p:cNvPr>
          <p:cNvPicPr>
            <a:picLocks noChangeAspect="1"/>
          </p:cNvPicPr>
          <p:nvPr/>
        </p:nvPicPr>
        <p:blipFill>
          <a:blip r:embed="rId2"/>
          <a:stretch>
            <a:fillRect/>
          </a:stretch>
        </p:blipFill>
        <p:spPr>
          <a:xfrm>
            <a:off x="0" y="1534567"/>
            <a:ext cx="3680198" cy="4816062"/>
          </a:xfrm>
          <a:prstGeom prst="rect">
            <a:avLst/>
          </a:prstGeom>
        </p:spPr>
      </p:pic>
      <p:pic>
        <p:nvPicPr>
          <p:cNvPr id="3" name="Picture 2">
            <a:extLst>
              <a:ext uri="{FF2B5EF4-FFF2-40B4-BE49-F238E27FC236}">
                <a16:creationId xmlns:a16="http://schemas.microsoft.com/office/drawing/2014/main" id="{74D6C7E6-5986-D84D-BEC7-C84427088BD6}"/>
              </a:ext>
            </a:extLst>
          </p:cNvPr>
          <p:cNvPicPr>
            <a:picLocks noChangeAspect="1"/>
          </p:cNvPicPr>
          <p:nvPr/>
        </p:nvPicPr>
        <p:blipFill>
          <a:blip r:embed="rId3"/>
          <a:stretch>
            <a:fillRect/>
          </a:stretch>
        </p:blipFill>
        <p:spPr>
          <a:xfrm>
            <a:off x="3680198" y="1265274"/>
            <a:ext cx="4273687" cy="5592726"/>
          </a:xfrm>
          <a:prstGeom prst="rect">
            <a:avLst/>
          </a:prstGeom>
        </p:spPr>
      </p:pic>
      <p:pic>
        <p:nvPicPr>
          <p:cNvPr id="4" name="Picture 3">
            <a:extLst>
              <a:ext uri="{FF2B5EF4-FFF2-40B4-BE49-F238E27FC236}">
                <a16:creationId xmlns:a16="http://schemas.microsoft.com/office/drawing/2014/main" id="{C6373FB1-3D59-A24C-9851-0CEEBAE4CB44}"/>
              </a:ext>
            </a:extLst>
          </p:cNvPr>
          <p:cNvPicPr>
            <a:picLocks noChangeAspect="1"/>
          </p:cNvPicPr>
          <p:nvPr/>
        </p:nvPicPr>
        <p:blipFill>
          <a:blip r:embed="rId4"/>
          <a:stretch>
            <a:fillRect/>
          </a:stretch>
        </p:blipFill>
        <p:spPr>
          <a:xfrm>
            <a:off x="7918313" y="1265274"/>
            <a:ext cx="4273687" cy="5592726"/>
          </a:xfrm>
          <a:prstGeom prst="rect">
            <a:avLst/>
          </a:prstGeom>
        </p:spPr>
      </p:pic>
      <p:sp>
        <p:nvSpPr>
          <p:cNvPr id="5" name="TextBox 4">
            <a:extLst>
              <a:ext uri="{FF2B5EF4-FFF2-40B4-BE49-F238E27FC236}">
                <a16:creationId xmlns:a16="http://schemas.microsoft.com/office/drawing/2014/main" id="{A3006DDE-6AED-1C44-BE40-4729CB94FDB9}"/>
              </a:ext>
            </a:extLst>
          </p:cNvPr>
          <p:cNvSpPr txBox="1"/>
          <p:nvPr/>
        </p:nvSpPr>
        <p:spPr>
          <a:xfrm>
            <a:off x="3708812" y="274786"/>
            <a:ext cx="4245073" cy="584775"/>
          </a:xfrm>
          <a:prstGeom prst="rect">
            <a:avLst/>
          </a:prstGeom>
          <a:noFill/>
        </p:spPr>
        <p:txBody>
          <a:bodyPr wrap="none" rtlCol="0">
            <a:spAutoFit/>
          </a:bodyPr>
          <a:lstStyle/>
          <a:p>
            <a:r>
              <a:rPr lang="en-US" sz="3200" dirty="0"/>
              <a:t>Clinical Study - Technical</a:t>
            </a:r>
          </a:p>
        </p:txBody>
      </p:sp>
    </p:spTree>
    <p:extLst>
      <p:ext uri="{BB962C8B-B14F-4D97-AF65-F5344CB8AC3E}">
        <p14:creationId xmlns:p14="http://schemas.microsoft.com/office/powerpoint/2010/main" val="1872928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4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5BC90D6-92A8-436E-9FFC-42C44B9C93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1195" y="748659"/>
            <a:ext cx="1922162" cy="5627382"/>
          </a:xfrm>
          <a:prstGeom prst="rect">
            <a:avLst/>
          </a:prstGeom>
        </p:spPr>
      </p:pic>
      <p:pic>
        <p:nvPicPr>
          <p:cNvPr id="6" name="Picture 5">
            <a:extLst>
              <a:ext uri="{FF2B5EF4-FFF2-40B4-BE49-F238E27FC236}">
                <a16:creationId xmlns:a16="http://schemas.microsoft.com/office/drawing/2014/main" id="{FDB14D75-E1D2-4C07-98A7-E1CBCADAB0ED}"/>
              </a:ext>
            </a:extLst>
          </p:cNvPr>
          <p:cNvPicPr>
            <a:picLocks noChangeAspect="1"/>
          </p:cNvPicPr>
          <p:nvPr/>
        </p:nvPicPr>
        <p:blipFill>
          <a:blip r:embed="rId5"/>
          <a:stretch>
            <a:fillRect/>
          </a:stretch>
        </p:blipFill>
        <p:spPr>
          <a:xfrm>
            <a:off x="725109" y="2593298"/>
            <a:ext cx="1187268" cy="1187268"/>
          </a:xfrm>
          <a:prstGeom prst="rect">
            <a:avLst/>
          </a:prstGeom>
        </p:spPr>
      </p:pic>
      <p:pic>
        <p:nvPicPr>
          <p:cNvPr id="12" name="Picture 11">
            <a:extLst>
              <a:ext uri="{FF2B5EF4-FFF2-40B4-BE49-F238E27FC236}">
                <a16:creationId xmlns:a16="http://schemas.microsoft.com/office/drawing/2014/main" id="{E6CD738B-295E-4E6C-B462-D6C836A92A03}"/>
              </a:ext>
            </a:extLst>
          </p:cNvPr>
          <p:cNvPicPr>
            <a:picLocks noChangeAspect="1"/>
          </p:cNvPicPr>
          <p:nvPr/>
        </p:nvPicPr>
        <p:blipFill>
          <a:blip r:embed="rId6"/>
          <a:stretch>
            <a:fillRect/>
          </a:stretch>
        </p:blipFill>
        <p:spPr>
          <a:xfrm>
            <a:off x="725109" y="3845608"/>
            <a:ext cx="1188720" cy="1188720"/>
          </a:xfrm>
          <a:prstGeom prst="rect">
            <a:avLst/>
          </a:prstGeom>
        </p:spPr>
      </p:pic>
      <p:pic>
        <p:nvPicPr>
          <p:cNvPr id="19" name="Picture 18">
            <a:extLst>
              <a:ext uri="{FF2B5EF4-FFF2-40B4-BE49-F238E27FC236}">
                <a16:creationId xmlns:a16="http://schemas.microsoft.com/office/drawing/2014/main" id="{247375BF-4962-40E2-9EF9-3BCDFD1D9C62}"/>
              </a:ext>
            </a:extLst>
          </p:cNvPr>
          <p:cNvPicPr>
            <a:picLocks noChangeAspect="1"/>
          </p:cNvPicPr>
          <p:nvPr/>
        </p:nvPicPr>
        <p:blipFill>
          <a:blip r:embed="rId7"/>
          <a:stretch>
            <a:fillRect/>
          </a:stretch>
        </p:blipFill>
        <p:spPr>
          <a:xfrm>
            <a:off x="725109" y="5102253"/>
            <a:ext cx="1188720" cy="1188720"/>
          </a:xfrm>
          <a:prstGeom prst="rect">
            <a:avLst/>
          </a:prstGeom>
        </p:spPr>
      </p:pic>
      <p:sp>
        <p:nvSpPr>
          <p:cNvPr id="7" name="Rectangle 6"/>
          <p:cNvSpPr/>
          <p:nvPr/>
        </p:nvSpPr>
        <p:spPr>
          <a:xfrm>
            <a:off x="2013835" y="2650928"/>
            <a:ext cx="4448958" cy="1077218"/>
          </a:xfrm>
          <a:prstGeom prst="rect">
            <a:avLst/>
          </a:prstGeom>
        </p:spPr>
        <p:txBody>
          <a:bodyPr wrap="square">
            <a:spAutoFit/>
          </a:bodyPr>
          <a:lstStyle/>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60% </a:t>
            </a:r>
            <a:r>
              <a:rPr lang="en-US" sz="1600" dirty="0">
                <a:latin typeface="Verdana" panose="020B0604030504040204" pitchFamily="34" charset="0"/>
                <a:ea typeface="Verdana" panose="020B0604030504040204" pitchFamily="34" charset="0"/>
                <a:cs typeface="Verdana" panose="020B0604030504040204" pitchFamily="34" charset="0"/>
              </a:rPr>
              <a:t>	Decrease in irritability scores*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55% </a:t>
            </a:r>
            <a:r>
              <a:rPr lang="en-US" sz="1600" dirty="0">
                <a:latin typeface="Verdana" panose="020B0604030504040204" pitchFamily="34" charset="0"/>
                <a:ea typeface="Verdana" panose="020B0604030504040204" pitchFamily="34" charset="0"/>
                <a:cs typeface="Verdana" panose="020B0604030504040204" pitchFamily="34" charset="0"/>
              </a:rPr>
              <a:t>	Decrease in anxiety scores*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50%</a:t>
            </a:r>
            <a:r>
              <a:rPr lang="en-US" sz="1600" dirty="0">
                <a:latin typeface="Verdana" panose="020B0604030504040204" pitchFamily="34" charset="0"/>
                <a:ea typeface="Verdana" panose="020B0604030504040204" pitchFamily="34" charset="0"/>
                <a:cs typeface="Verdana" panose="020B0604030504040204" pitchFamily="34" charset="0"/>
              </a:rPr>
              <a:t>	Decrease in depression scores* </a:t>
            </a:r>
          </a:p>
          <a:p>
            <a:r>
              <a:rPr lang="en-US" sz="1600" b="1" dirty="0">
                <a:solidFill>
                  <a:srgbClr val="82287E"/>
                </a:solidFill>
                <a:latin typeface="Verdana" panose="020B0604030504040204" pitchFamily="34" charset="0"/>
                <a:ea typeface="Verdana" panose="020B0604030504040204" pitchFamily="34" charset="0"/>
                <a:cs typeface="Verdana" panose="020B0604030504040204" pitchFamily="34" charset="0"/>
              </a:rPr>
              <a:t>49% </a:t>
            </a:r>
            <a:r>
              <a:rPr lang="en-US" sz="1600" dirty="0">
                <a:latin typeface="Verdana" panose="020B0604030504040204" pitchFamily="34" charset="0"/>
                <a:ea typeface="Verdana" panose="020B0604030504040204" pitchFamily="34" charset="0"/>
                <a:cs typeface="Verdana" panose="020B0604030504040204" pitchFamily="34" charset="0"/>
              </a:rPr>
              <a:t>	Reduction in overall distress* </a:t>
            </a:r>
          </a:p>
        </p:txBody>
      </p:sp>
      <p:sp>
        <p:nvSpPr>
          <p:cNvPr id="10" name="Oval 9"/>
          <p:cNvSpPr/>
          <p:nvPr/>
        </p:nvSpPr>
        <p:spPr>
          <a:xfrm>
            <a:off x="9514386" y="2384385"/>
            <a:ext cx="1574157" cy="1574157"/>
          </a:xfrm>
          <a:prstGeom prst="ellipse">
            <a:avLst/>
          </a:prstGeom>
          <a:noFill/>
          <a:ln w="38100">
            <a:solidFill>
              <a:srgbClr val="8228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2287E"/>
              </a:solidFill>
            </a:endParaRPr>
          </a:p>
        </p:txBody>
      </p:sp>
      <p:sp>
        <p:nvSpPr>
          <p:cNvPr id="11" name="Rectangle 10"/>
          <p:cNvSpPr/>
          <p:nvPr/>
        </p:nvSpPr>
        <p:spPr>
          <a:xfrm>
            <a:off x="6465099" y="2236785"/>
            <a:ext cx="2884473" cy="1477328"/>
          </a:xfrm>
          <a:prstGeom prst="rect">
            <a:avLst/>
          </a:prstGeom>
          <a:ln w="38100">
            <a:solidFill>
              <a:srgbClr val="82287E"/>
            </a:solidFill>
          </a:ln>
        </p:spPr>
        <p:txBody>
          <a:bodyPr wrap="square">
            <a:spAutoFit/>
          </a:bodyPr>
          <a:lstStyle/>
          <a:p>
            <a:r>
              <a:rPr lang="en-US" dirty="0">
                <a:solidFill>
                  <a:srgbClr val="6A6B6D"/>
                </a:solidFill>
                <a:latin typeface="Verdana" panose="020B0604030504040204" pitchFamily="34" charset="0"/>
                <a:ea typeface="Verdana" panose="020B0604030504040204" pitchFamily="34" charset="0"/>
                <a:cs typeface="Verdana" panose="020B0604030504040204" pitchFamily="34" charset="0"/>
              </a:rPr>
              <a:t>The growth and vitality of healthy beneficial bacteria in the gut is a key component to overall well-being. </a:t>
            </a:r>
            <a:endParaRPr lang="en-US" dirty="0">
              <a:solidFill>
                <a:srgbClr val="6A6B6D"/>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p:cNvSpPr/>
          <p:nvPr/>
        </p:nvSpPr>
        <p:spPr>
          <a:xfrm>
            <a:off x="2013834" y="4227631"/>
            <a:ext cx="4661285" cy="369332"/>
          </a:xfrm>
          <a:prstGeom prst="rect">
            <a:avLst/>
          </a:prstGeom>
        </p:spPr>
        <p:txBody>
          <a:bodyPr wrap="square">
            <a:spAutoFit/>
          </a:bodyPr>
          <a:lstStyle/>
          <a:p>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70% 	</a:t>
            </a:r>
            <a:r>
              <a:rPr lang="en-US" dirty="0">
                <a:latin typeface="Verdana" panose="020B0604030504040204" pitchFamily="34" charset="0"/>
                <a:ea typeface="Verdana" panose="020B0604030504040204" pitchFamily="34" charset="0"/>
                <a:cs typeface="Verdana" panose="020B0604030504040204" pitchFamily="34" charset="0"/>
              </a:rPr>
              <a:t>Increase in “good” bacteria* </a:t>
            </a:r>
          </a:p>
        </p:txBody>
      </p:sp>
      <p:sp>
        <p:nvSpPr>
          <p:cNvPr id="17" name="Rectangle 16"/>
          <p:cNvSpPr/>
          <p:nvPr/>
        </p:nvSpPr>
        <p:spPr>
          <a:xfrm>
            <a:off x="2013835" y="5096448"/>
            <a:ext cx="4448958" cy="1200329"/>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Improves overall mood by increasing positive mood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211%</a:t>
            </a:r>
            <a:r>
              <a:rPr lang="en-US" dirty="0">
                <a:latin typeface="Verdana" panose="020B0604030504040204" pitchFamily="34" charset="0"/>
                <a:ea typeface="Verdana" panose="020B0604030504040204" pitchFamily="34" charset="0"/>
                <a:cs typeface="Verdana" panose="020B0604030504040204" pitchFamily="34" charset="0"/>
              </a:rPr>
              <a:t> and decreasing negative mood by </a:t>
            </a:r>
            <a:r>
              <a:rPr lang="en-US" b="1" dirty="0">
                <a:solidFill>
                  <a:srgbClr val="82287E"/>
                </a:solidFill>
                <a:latin typeface="Verdana" panose="020B0604030504040204" pitchFamily="34" charset="0"/>
                <a:ea typeface="Verdana" panose="020B0604030504040204" pitchFamily="34" charset="0"/>
                <a:cs typeface="Verdana" panose="020B0604030504040204" pitchFamily="34" charset="0"/>
              </a:rPr>
              <a:t>105%</a:t>
            </a:r>
            <a:r>
              <a:rPr lang="en-US" b="1" dirty="0">
                <a:latin typeface="Verdana" panose="020B0604030504040204" pitchFamily="34" charset="0"/>
                <a:ea typeface="Verdana" panose="020B0604030504040204" pitchFamily="34" charset="0"/>
                <a:cs typeface="Verdana" panose="020B0604030504040204" pitchFamily="34" charset="0"/>
              </a:rPr>
              <a:t>*</a:t>
            </a:r>
            <a:r>
              <a:rPr lang="en-US" dirty="0">
                <a:latin typeface="Verdana" panose="020B0604030504040204" pitchFamily="34" charset="0"/>
                <a:ea typeface="Verdana" panose="020B0604030504040204" pitchFamily="34" charset="0"/>
                <a:cs typeface="Verdana" panose="020B0604030504040204" pitchFamily="34" charset="0"/>
              </a:rPr>
              <a:t>  </a:t>
            </a:r>
          </a:p>
        </p:txBody>
      </p:sp>
      <p:cxnSp>
        <p:nvCxnSpPr>
          <p:cNvPr id="22" name="Elbow Connector 21"/>
          <p:cNvCxnSpPr>
            <a:stCxn id="11" idx="2"/>
            <a:endCxn id="10" idx="2"/>
          </p:cNvCxnSpPr>
          <p:nvPr/>
        </p:nvCxnSpPr>
        <p:spPr>
          <a:xfrm rot="5400000" flipH="1" flipV="1">
            <a:off x="8439536" y="2639264"/>
            <a:ext cx="542649" cy="1607050"/>
          </a:xfrm>
          <a:prstGeom prst="bentConnector4">
            <a:avLst>
              <a:gd name="adj1" fmla="val -42127"/>
              <a:gd name="adj2" fmla="val 94872"/>
            </a:avLst>
          </a:prstGeom>
          <a:ln w="38100">
            <a:solidFill>
              <a:srgbClr val="82287E"/>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A5AAB8-7C2A-4EDA-AC2F-7DE068A15EB0}"/>
              </a:ext>
            </a:extLst>
          </p:cNvPr>
          <p:cNvSpPr txBox="1"/>
          <p:nvPr/>
        </p:nvSpPr>
        <p:spPr>
          <a:xfrm>
            <a:off x="6115713" y="1675065"/>
            <a:ext cx="3583243" cy="461665"/>
          </a:xfrm>
          <a:prstGeom prst="rect">
            <a:avLst/>
          </a:prstGeom>
          <a:noFill/>
        </p:spPr>
        <p:txBody>
          <a:bodyPr wrap="square" rtlCol="0">
            <a:spAutoFit/>
          </a:bodyPr>
          <a:lstStyle/>
          <a:p>
            <a:r>
              <a:rPr lang="en-US" sz="2400" dirty="0">
                <a:ln w="19050">
                  <a:solidFill>
                    <a:srgbClr val="3F2A56"/>
                  </a:solidFill>
                </a:ln>
                <a:solidFill>
                  <a:srgbClr val="3F2A56"/>
                </a:solidFill>
                <a:latin typeface="Verdana" panose="020B0604030504040204" pitchFamily="34" charset="0"/>
                <a:ea typeface="Verdana" panose="020B0604030504040204" pitchFamily="34" charset="0"/>
                <a:cs typeface="Verdana" panose="020B0604030504040204" pitchFamily="34" charset="0"/>
              </a:rPr>
              <a:t>GUT</a:t>
            </a:r>
            <a:r>
              <a:rPr lang="en-US" sz="2400" dirty="0">
                <a:ln w="19050">
                  <a:solidFill>
                    <a:srgbClr val="3F2A56"/>
                  </a:solidFill>
                </a:ln>
                <a:noFill/>
                <a:latin typeface="Verdana" panose="020B0604030504040204" pitchFamily="34" charset="0"/>
                <a:ea typeface="Verdana" panose="020B0604030504040204" pitchFamily="34" charset="0"/>
                <a:cs typeface="Verdana" panose="020B0604030504040204" pitchFamily="34" charset="0"/>
              </a:rPr>
              <a:t> – BRAIN - AXIS</a:t>
            </a:r>
          </a:p>
        </p:txBody>
      </p:sp>
      <p:pic>
        <p:nvPicPr>
          <p:cNvPr id="20" name="Picture 19">
            <a:extLst>
              <a:ext uri="{FF2B5EF4-FFF2-40B4-BE49-F238E27FC236}">
                <a16:creationId xmlns:a16="http://schemas.microsoft.com/office/drawing/2014/main" id="{3288D79E-46AE-471E-86F9-69CCD9849514}"/>
              </a:ext>
            </a:extLst>
          </p:cNvPr>
          <p:cNvPicPr>
            <a:picLocks noChangeAspect="1"/>
          </p:cNvPicPr>
          <p:nvPr/>
        </p:nvPicPr>
        <p:blipFill rotWithShape="1">
          <a:blip r:embed="rId8">
            <a:extLst>
              <a:ext uri="{28A0092B-C50C-407E-A947-70E740481C1C}">
                <a14:useLocalDpi xmlns:a14="http://schemas.microsoft.com/office/drawing/2010/main" val="0"/>
              </a:ext>
            </a:extLst>
          </a:blip>
          <a:srcRect l="53808" t="51527" r="10103" b="29528"/>
          <a:stretch/>
        </p:blipFill>
        <p:spPr>
          <a:xfrm>
            <a:off x="456185" y="280902"/>
            <a:ext cx="5096542" cy="1645920"/>
          </a:xfrm>
          <a:prstGeom prst="rect">
            <a:avLst/>
          </a:prstGeom>
        </p:spPr>
      </p:pic>
      <p:pic>
        <p:nvPicPr>
          <p:cNvPr id="21" name="Picture 20">
            <a:extLst>
              <a:ext uri="{FF2B5EF4-FFF2-40B4-BE49-F238E27FC236}">
                <a16:creationId xmlns:a16="http://schemas.microsoft.com/office/drawing/2014/main" id="{6EA173AB-CAE2-42F9-A4DA-2CDA922060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4955" y="1875984"/>
            <a:ext cx="2798997" cy="640080"/>
          </a:xfrm>
          <a:prstGeom prst="rect">
            <a:avLst/>
          </a:prstGeom>
        </p:spPr>
      </p:pic>
      <p:sp>
        <p:nvSpPr>
          <p:cNvPr id="23" name="TextBox 22">
            <a:extLst>
              <a:ext uri="{FF2B5EF4-FFF2-40B4-BE49-F238E27FC236}">
                <a16:creationId xmlns:a16="http://schemas.microsoft.com/office/drawing/2014/main" id="{F31883FF-E878-4A91-BE13-E39C34C2CAF3}"/>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926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692-13F9-9C4E-972A-3F401B64B689}"/>
              </a:ext>
            </a:extLst>
          </p:cNvPr>
          <p:cNvSpPr>
            <a:spLocks noGrp="1"/>
          </p:cNvSpPr>
          <p:nvPr>
            <p:ph type="title"/>
          </p:nvPr>
        </p:nvSpPr>
        <p:spPr/>
        <p:txBody>
          <a:bodyPr/>
          <a:lstStyle/>
          <a:p>
            <a:r>
              <a:rPr lang="en-US" dirty="0"/>
              <a:t>Portions of Data Presented at:</a:t>
            </a:r>
          </a:p>
        </p:txBody>
      </p:sp>
      <p:sp>
        <p:nvSpPr>
          <p:cNvPr id="3" name="Content Placeholder 2">
            <a:extLst>
              <a:ext uri="{FF2B5EF4-FFF2-40B4-BE49-F238E27FC236}">
                <a16:creationId xmlns:a16="http://schemas.microsoft.com/office/drawing/2014/main" id="{F2406284-13C7-0D45-B951-6BAA70714DFC}"/>
              </a:ext>
            </a:extLst>
          </p:cNvPr>
          <p:cNvSpPr>
            <a:spLocks noGrp="1"/>
          </p:cNvSpPr>
          <p:nvPr>
            <p:ph idx="1"/>
          </p:nvPr>
        </p:nvSpPr>
        <p:spPr/>
        <p:txBody>
          <a:bodyPr>
            <a:normAutofit fontScale="92500" lnSpcReduction="10000"/>
          </a:bodyPr>
          <a:lstStyle/>
          <a:p>
            <a:r>
              <a:rPr lang="en-US" dirty="0"/>
              <a:t>American College of Nutrition Annual Scientific Conference</a:t>
            </a:r>
          </a:p>
          <a:p>
            <a:pPr lvl="1"/>
            <a:r>
              <a:rPr lang="en-US" dirty="0"/>
              <a:t>November 2017 – Alexandria VA (“Outstanding Research” Award)</a:t>
            </a:r>
          </a:p>
          <a:p>
            <a:r>
              <a:rPr lang="en-US" dirty="0"/>
              <a:t>Experimental Biology Annual Scientific Conference</a:t>
            </a:r>
          </a:p>
          <a:p>
            <a:pPr lvl="1"/>
            <a:r>
              <a:rPr lang="en-US" dirty="0"/>
              <a:t>April 2018 – San Diego</a:t>
            </a:r>
          </a:p>
          <a:p>
            <a:r>
              <a:rPr lang="en-US" dirty="0"/>
              <a:t>American College of Sports Medicine Annual Scientific Conference</a:t>
            </a:r>
          </a:p>
          <a:p>
            <a:pPr lvl="1"/>
            <a:r>
              <a:rPr lang="en-US" dirty="0"/>
              <a:t>May 2018 - Minneapolis</a:t>
            </a:r>
          </a:p>
          <a:p>
            <a:r>
              <a:rPr lang="en-US" dirty="0"/>
              <a:t>Mental Health America – Fit for the Future Conference</a:t>
            </a:r>
          </a:p>
          <a:p>
            <a:pPr lvl="1"/>
            <a:r>
              <a:rPr lang="en-US" dirty="0"/>
              <a:t>June 2018 – Washington DC</a:t>
            </a:r>
          </a:p>
          <a:p>
            <a:pPr lvl="1"/>
            <a:endParaRPr lang="en-US" dirty="0"/>
          </a:p>
          <a:p>
            <a:r>
              <a:rPr lang="en-US" dirty="0"/>
              <a:t>Medical, Nutrition, Biochemistry, Molecular Biology, Physiology, Psychology, Policy…</a:t>
            </a:r>
          </a:p>
        </p:txBody>
      </p:sp>
    </p:spTree>
    <p:extLst>
      <p:ext uri="{BB962C8B-B14F-4D97-AF65-F5344CB8AC3E}">
        <p14:creationId xmlns:p14="http://schemas.microsoft.com/office/powerpoint/2010/main" val="252885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3F45-8BE6-3840-BC97-5C989D11CB8C}"/>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A6D22A26-C46C-B441-B564-7077D2A22A48}"/>
              </a:ext>
            </a:extLst>
          </p:cNvPr>
          <p:cNvSpPr>
            <a:spLocks noGrp="1"/>
          </p:cNvSpPr>
          <p:nvPr>
            <p:ph idx="1"/>
          </p:nvPr>
        </p:nvSpPr>
        <p:spPr/>
        <p:txBody>
          <a:bodyPr>
            <a:normAutofit/>
          </a:bodyPr>
          <a:lstStyle/>
          <a:p>
            <a:pPr algn="just"/>
            <a:r>
              <a:rPr lang="en-US" b="1" dirty="0"/>
              <a:t>Background:</a:t>
            </a:r>
            <a:r>
              <a:rPr lang="en-US" dirty="0"/>
              <a:t> Interest in and knowledge of the gut microbiome has increased exponentially in the past decade. This once overlooked component of the gastrointestinal tract is now implicated in multiple aspects of human health, including mental wellness (e.g. depression, anxiety, stress), metabolic (e.g. diabetes, obesity), neurologic (e.g. Alzheimer’s, Parkinson’s, Autism Spectrum Disorder), gastrointestinal (e.g. irritable bowel syndrome, Crohn’s), and immunologic (e.g. inflammation, cancer), among others. </a:t>
            </a:r>
          </a:p>
        </p:txBody>
      </p:sp>
    </p:spTree>
    <p:extLst>
      <p:ext uri="{BB962C8B-B14F-4D97-AF65-F5344CB8AC3E}">
        <p14:creationId xmlns:p14="http://schemas.microsoft.com/office/powerpoint/2010/main" val="3902202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3F45-8BE6-3840-BC97-5C989D11CB8C}"/>
              </a:ext>
            </a:extLst>
          </p:cNvPr>
          <p:cNvSpPr>
            <a:spLocks noGrp="1"/>
          </p:cNvSpPr>
          <p:nvPr>
            <p:ph type="title"/>
          </p:nvPr>
        </p:nvSpPr>
        <p:spPr/>
        <p:txBody>
          <a:bodyPr/>
          <a:lstStyle/>
          <a:p>
            <a:r>
              <a:rPr lang="en-US" dirty="0"/>
              <a:t>Purpose/Objectives</a:t>
            </a:r>
          </a:p>
        </p:txBody>
      </p:sp>
      <p:sp>
        <p:nvSpPr>
          <p:cNvPr id="3" name="Content Placeholder 2">
            <a:extLst>
              <a:ext uri="{FF2B5EF4-FFF2-40B4-BE49-F238E27FC236}">
                <a16:creationId xmlns:a16="http://schemas.microsoft.com/office/drawing/2014/main" id="{A6D22A26-C46C-B441-B564-7077D2A22A48}"/>
              </a:ext>
            </a:extLst>
          </p:cNvPr>
          <p:cNvSpPr>
            <a:spLocks noGrp="1"/>
          </p:cNvSpPr>
          <p:nvPr>
            <p:ph idx="1"/>
          </p:nvPr>
        </p:nvSpPr>
        <p:spPr/>
        <p:txBody>
          <a:bodyPr>
            <a:normAutofit fontScale="92500" lnSpcReduction="10000"/>
          </a:bodyPr>
          <a:lstStyle/>
          <a:p>
            <a:pPr algn="just"/>
            <a:r>
              <a:rPr lang="en-US" b="1" dirty="0"/>
              <a:t>Purpose/Objectives:</a:t>
            </a:r>
            <a:r>
              <a:rPr lang="en-US" dirty="0"/>
              <a:t> Previous research has demonstrated the “strain specificity” of probiotic therapy – elucidating that targeted health benefits are related to the specific strain of bacteria (e.g. Lactobacillus </a:t>
            </a:r>
            <a:r>
              <a:rPr lang="en-US" dirty="0" err="1"/>
              <a:t>helveticus</a:t>
            </a:r>
            <a:r>
              <a:rPr lang="en-US" dirty="0"/>
              <a:t> R0052 for serotonin/depression; Bifidobacterium </a:t>
            </a:r>
            <a:r>
              <a:rPr lang="en-US" dirty="0" err="1"/>
              <a:t>longum</a:t>
            </a:r>
            <a:r>
              <a:rPr lang="en-US" dirty="0"/>
              <a:t> R0175 for GABA/anxiety; Lactobacillus </a:t>
            </a:r>
            <a:r>
              <a:rPr lang="en-US" dirty="0" err="1"/>
              <a:t>rhamnosus</a:t>
            </a:r>
            <a:r>
              <a:rPr lang="en-US" dirty="0"/>
              <a:t> R0011 for cortisol/stress). Similarly, probiotic bacteria demonstrate different growth trajectories based on availability of preferred fiber substrates (e.g. prebiotics) and phytonutrients such as flavonoids/polyphenols (e.g. </a:t>
            </a:r>
            <a:r>
              <a:rPr lang="en-US" dirty="0" err="1"/>
              <a:t>phytobiotics</a:t>
            </a:r>
            <a:r>
              <a:rPr lang="en-US" dirty="0"/>
              <a:t>). Thus, our objective was two-fold: to determine the change in microbiome ecology/balance; and to assess the change in psychological mood state (e.g. depression/anxiety/vigor) following a coordinated pro-/pre-/</a:t>
            </a:r>
            <a:r>
              <a:rPr lang="en-US" dirty="0" err="1"/>
              <a:t>phyto</a:t>
            </a:r>
            <a:r>
              <a:rPr lang="en-US" dirty="0"/>
              <a:t>-biotic supplementation regimen.</a:t>
            </a:r>
          </a:p>
          <a:p>
            <a:pPr marL="0" indent="0" algn="just">
              <a:buNone/>
            </a:pPr>
            <a:endParaRPr lang="en-US" dirty="0"/>
          </a:p>
        </p:txBody>
      </p:sp>
    </p:spTree>
    <p:extLst>
      <p:ext uri="{BB962C8B-B14F-4D97-AF65-F5344CB8AC3E}">
        <p14:creationId xmlns:p14="http://schemas.microsoft.com/office/powerpoint/2010/main" val="253333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3F45-8BE6-3840-BC97-5C989D11CB8C}"/>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A6D22A26-C46C-B441-B564-7077D2A22A48}"/>
              </a:ext>
            </a:extLst>
          </p:cNvPr>
          <p:cNvSpPr>
            <a:spLocks noGrp="1"/>
          </p:cNvSpPr>
          <p:nvPr>
            <p:ph idx="1"/>
          </p:nvPr>
        </p:nvSpPr>
        <p:spPr/>
        <p:txBody>
          <a:bodyPr>
            <a:normAutofit lnSpcReduction="10000"/>
          </a:bodyPr>
          <a:lstStyle/>
          <a:p>
            <a:pPr algn="just"/>
            <a:r>
              <a:rPr lang="en-US" b="1" dirty="0"/>
              <a:t>Methods:</a:t>
            </a:r>
            <a:r>
              <a:rPr lang="en-US" dirty="0"/>
              <a:t> Thirty-two healthy subjects screened for “moderate” levels of psychological stress were randomly assigned to 30-days of Supplement (</a:t>
            </a:r>
            <a:r>
              <a:rPr lang="en-US" b="1" dirty="0"/>
              <a:t>Amare Fundamentals </a:t>
            </a:r>
            <a:r>
              <a:rPr lang="en-US" dirty="0"/>
              <a:t>containing specific strains of probiotic bacteria, prebiotic fibers, and </a:t>
            </a:r>
            <a:r>
              <a:rPr lang="en-US" dirty="0" err="1"/>
              <a:t>phytobiotic</a:t>
            </a:r>
            <a:r>
              <a:rPr lang="en-US" dirty="0"/>
              <a:t> plant extracts, N=21) or look-alike Placebo (N=11). Microbiome balance was assessed in fecal samples using a PCR-based analysis (</a:t>
            </a:r>
            <a:r>
              <a:rPr lang="en-US" dirty="0" err="1"/>
              <a:t>BiomeTracker</a:t>
            </a:r>
            <a:r>
              <a:rPr lang="en-US" dirty="0"/>
              <a:t>) that has previously compared favorably to 16S sequencing (ACN 2017) for abundance quantification for major phyla/families of bacteria. Psychological mood state parameters were assessed using the validated Profile of Mood States survey (POMS) to generate scores for Global Mood State, and six sub-scales (Depression, Tension, Fatigue, Anger, Confusion, and Vigor). </a:t>
            </a:r>
          </a:p>
          <a:p>
            <a:pPr algn="just"/>
            <a:endParaRPr lang="en-US" dirty="0"/>
          </a:p>
        </p:txBody>
      </p:sp>
    </p:spTree>
    <p:extLst>
      <p:ext uri="{BB962C8B-B14F-4D97-AF65-F5344CB8AC3E}">
        <p14:creationId xmlns:p14="http://schemas.microsoft.com/office/powerpoint/2010/main" val="2840016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3F45-8BE6-3840-BC97-5C989D11CB8C}"/>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A6D22A26-C46C-B441-B564-7077D2A22A48}"/>
              </a:ext>
            </a:extLst>
          </p:cNvPr>
          <p:cNvSpPr>
            <a:spLocks noGrp="1"/>
          </p:cNvSpPr>
          <p:nvPr>
            <p:ph idx="1"/>
          </p:nvPr>
        </p:nvSpPr>
        <p:spPr/>
        <p:txBody>
          <a:bodyPr>
            <a:normAutofit/>
          </a:bodyPr>
          <a:lstStyle/>
          <a:p>
            <a:pPr algn="just"/>
            <a:r>
              <a:rPr lang="en-US" b="1" dirty="0"/>
              <a:t>Results:</a:t>
            </a:r>
            <a:r>
              <a:rPr lang="en-US" dirty="0"/>
              <a:t> Following 30-days of supplementation, there was a significant increase in populations of “good” bacteria in the Supplement group (+28% Lactobacillus; +30% Bifidobacterium) and overall composite score (+17%) versus Placebo (p&lt;0.05). Psychological indices were significantly improved in the Supplement group for both positive (+25% Global Mood; +25% Vigor) and negative (-60% Depression; -54% Tension; -52% Fatigue; -42% Confusion; -39% Anger) mood state parameters versus Placebo (p&lt;0.05).</a:t>
            </a:r>
          </a:p>
        </p:txBody>
      </p:sp>
    </p:spTree>
    <p:extLst>
      <p:ext uri="{BB962C8B-B14F-4D97-AF65-F5344CB8AC3E}">
        <p14:creationId xmlns:p14="http://schemas.microsoft.com/office/powerpoint/2010/main" val="73947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3F45-8BE6-3840-BC97-5C989D11CB8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6D22A26-C46C-B441-B564-7077D2A22A48}"/>
              </a:ext>
            </a:extLst>
          </p:cNvPr>
          <p:cNvSpPr>
            <a:spLocks noGrp="1"/>
          </p:cNvSpPr>
          <p:nvPr>
            <p:ph idx="1"/>
          </p:nvPr>
        </p:nvSpPr>
        <p:spPr/>
        <p:txBody>
          <a:bodyPr>
            <a:normAutofit/>
          </a:bodyPr>
          <a:lstStyle/>
          <a:p>
            <a:pPr algn="just"/>
            <a:r>
              <a:rPr lang="en-US" b="1" dirty="0"/>
              <a:t>Conclusions:</a:t>
            </a:r>
            <a:r>
              <a:rPr lang="en-US" dirty="0"/>
              <a:t> The World Health Organization has identified mental wellness issues as the leading contributor to global health burden – highlighting the urgency to develop lifestyle interventions to effectively manage depression, anxiety, and stress. These results demonstrate the close relationship between microbiome balance and psychological parameters – and the utility of targeted supplementation to positively influence the gut-brain-axis for improved mental wellness.</a:t>
            </a:r>
          </a:p>
        </p:txBody>
      </p:sp>
    </p:spTree>
    <p:extLst>
      <p:ext uri="{BB962C8B-B14F-4D97-AF65-F5344CB8AC3E}">
        <p14:creationId xmlns:p14="http://schemas.microsoft.com/office/powerpoint/2010/main" val="3292661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1244</Words>
  <Application>Microsoft Macintosh PowerPoint</Application>
  <PresentationFormat>Widescreen</PresentationFormat>
  <Paragraphs>138</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Aller Light</vt:lpstr>
      <vt:lpstr>Arial</vt:lpstr>
      <vt:lpstr>Calibri</vt:lpstr>
      <vt:lpstr>Calibri Light</vt:lpstr>
      <vt:lpstr>Verdana</vt:lpstr>
      <vt:lpstr>Wingdings</vt:lpstr>
      <vt:lpstr>Office Theme</vt:lpstr>
      <vt:lpstr>Fundamentals Pack</vt:lpstr>
      <vt:lpstr>THE THREE THINGS YOU SHOULD KNOW ABOUT MENTAL WELLNESS </vt:lpstr>
      <vt:lpstr>PowerPoint Presentation</vt:lpstr>
      <vt:lpstr>Portions of Data Presented at:</vt:lpstr>
      <vt:lpstr>Background</vt:lpstr>
      <vt:lpstr>Purpose/Objectives</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Talbott</dc:creator>
  <cp:lastModifiedBy>Shawn Talbott</cp:lastModifiedBy>
  <cp:revision>11</cp:revision>
  <dcterms:created xsi:type="dcterms:W3CDTF">2018-04-11T03:08:53Z</dcterms:created>
  <dcterms:modified xsi:type="dcterms:W3CDTF">2018-06-08T00:23:51Z</dcterms:modified>
</cp:coreProperties>
</file>