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805" r:id="rId1"/>
  </p:sldMasterIdLst>
  <p:notesMasterIdLst>
    <p:notesMasterId r:id="rId30"/>
  </p:notesMasterIdLst>
  <p:handoutMasterIdLst>
    <p:handoutMasterId r:id="rId31"/>
  </p:handoutMasterIdLst>
  <p:sldIdLst>
    <p:sldId id="271" r:id="rId2"/>
    <p:sldId id="329" r:id="rId3"/>
    <p:sldId id="853" r:id="rId4"/>
    <p:sldId id="854" r:id="rId5"/>
    <p:sldId id="751" r:id="rId6"/>
    <p:sldId id="338" r:id="rId7"/>
    <p:sldId id="392" r:id="rId8"/>
    <p:sldId id="420" r:id="rId9"/>
    <p:sldId id="779" r:id="rId10"/>
    <p:sldId id="393" r:id="rId11"/>
    <p:sldId id="401" r:id="rId12"/>
    <p:sldId id="402" r:id="rId13"/>
    <p:sldId id="404" r:id="rId14"/>
    <p:sldId id="405" r:id="rId15"/>
    <p:sldId id="406" r:id="rId16"/>
    <p:sldId id="407" r:id="rId17"/>
    <p:sldId id="408" r:id="rId18"/>
    <p:sldId id="409" r:id="rId19"/>
    <p:sldId id="410" r:id="rId20"/>
    <p:sldId id="403" r:id="rId21"/>
    <p:sldId id="764" r:id="rId22"/>
    <p:sldId id="451" r:id="rId23"/>
    <p:sldId id="846" r:id="rId24"/>
    <p:sldId id="456" r:id="rId25"/>
    <p:sldId id="457" r:id="rId26"/>
    <p:sldId id="263" r:id="rId27"/>
    <p:sldId id="986" r:id="rId28"/>
    <p:sldId id="285" r:id="rId29"/>
  </p:sldIdLst>
  <p:sldSz cx="12192000" cy="6858000"/>
  <p:notesSz cx="7023100" cy="9309100"/>
  <p:embeddedFontLst>
    <p:embeddedFont>
      <p:font typeface="Calibri" panose="020F0502020204030204" pitchFamily="34" charset="0"/>
      <p:regular r:id="rId32"/>
      <p:bold r:id="rId33"/>
      <p:italic r:id="rId34"/>
      <p:boldItalic r:id="rId35"/>
    </p:embeddedFont>
    <p:embeddedFont>
      <p:font typeface="Verdana" panose="020B060403050404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5C38"/>
    <a:srgbClr val="245D38"/>
    <a:srgbClr val="47A647"/>
    <a:srgbClr val="3F2A56"/>
    <a:srgbClr val="822E7F"/>
    <a:srgbClr val="68478D"/>
    <a:srgbClr val="660066"/>
    <a:srgbClr val="AEDAF1"/>
    <a:srgbClr val="003B71"/>
    <a:srgbClr val="3F7F96"/>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29"/>
    <p:restoredTop sz="96214" autoAdjust="0"/>
  </p:normalViewPr>
  <p:slideViewPr>
    <p:cSldViewPr snapToGrid="0">
      <p:cViewPr varScale="1">
        <p:scale>
          <a:sx n="117" d="100"/>
          <a:sy n="117" d="100"/>
        </p:scale>
        <p:origin x="200" y="424"/>
      </p:cViewPr>
      <p:guideLst/>
    </p:cSldViewPr>
  </p:slideViewPr>
  <p:notesTextViewPr>
    <p:cViewPr>
      <p:scale>
        <a:sx n="200" d="100"/>
        <a:sy n="200" d="100"/>
      </p:scale>
      <p:origin x="0" y="0"/>
    </p:cViewPr>
  </p:notesTextViewPr>
  <p:notesViewPr>
    <p:cSldViewPr snapToGrid="0">
      <p:cViewPr>
        <p:scale>
          <a:sx n="1" d="2"/>
          <a:sy n="1" d="2"/>
        </p:scale>
        <p:origin x="4602" y="110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Attribute</c:v>
                </c:pt>
              </c:strCache>
            </c:strRef>
          </c:tx>
          <c:spPr>
            <a:solidFill>
              <a:schemeClr val="accent1"/>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DF3-C947-B03E-FBC7E72007A1}"/>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DF3-C947-B03E-FBC7E72007A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Sheet1!$A$2:$A$3</c:f>
              <c:strCache>
                <c:ptCount val="2"/>
                <c:pt idx="0">
                  <c:v>Pre</c:v>
                </c:pt>
                <c:pt idx="1">
                  <c:v>Post</c:v>
                </c:pt>
              </c:strCache>
            </c:strRef>
          </c:cat>
          <c:val>
            <c:numRef>
              <c:f>Sheet1!$B$2:$B$3</c:f>
              <c:numCache>
                <c:formatCode>General</c:formatCode>
                <c:ptCount val="2"/>
                <c:pt idx="0">
                  <c:v>23.4</c:v>
                </c:pt>
                <c:pt idx="1">
                  <c:v>16.600000000000001</c:v>
                </c:pt>
              </c:numCache>
            </c:numRef>
          </c:val>
          <c:extLst>
            <c:ext xmlns:c16="http://schemas.microsoft.com/office/drawing/2014/chart" uri="{C3380CC4-5D6E-409C-BE32-E72D297353CC}">
              <c16:uniqueId val="{00000000-BDF3-C947-B03E-FBC7E72007A1}"/>
            </c:ext>
          </c:extLst>
        </c:ser>
        <c:dLbls>
          <c:showLegendKey val="0"/>
          <c:showVal val="0"/>
          <c:showCatName val="0"/>
          <c:showSerName val="0"/>
          <c:showPercent val="0"/>
          <c:showBubbleSize val="0"/>
        </c:dLbls>
        <c:gapWidth val="219"/>
        <c:overlap val="-27"/>
        <c:axId val="824286768"/>
        <c:axId val="824288400"/>
      </c:barChart>
      <c:catAx>
        <c:axId val="824286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24288400"/>
        <c:crosses val="autoZero"/>
        <c:auto val="1"/>
        <c:lblAlgn val="ctr"/>
        <c:lblOffset val="100"/>
        <c:noMultiLvlLbl val="0"/>
      </c:catAx>
      <c:valAx>
        <c:axId val="8242884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24286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Performance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Sheet1!$A$2:$A$3</c:f>
              <c:strCache>
                <c:ptCount val="2"/>
                <c:pt idx="0">
                  <c:v>Pre</c:v>
                </c:pt>
                <c:pt idx="1">
                  <c:v>Post</c:v>
                </c:pt>
              </c:strCache>
            </c:strRef>
          </c:cat>
          <c:val>
            <c:numRef>
              <c:f>Sheet1!$B$2:$B$3</c:f>
              <c:numCache>
                <c:formatCode>General</c:formatCode>
                <c:ptCount val="2"/>
                <c:pt idx="0">
                  <c:v>2.2400000000000002</c:v>
                </c:pt>
                <c:pt idx="1">
                  <c:v>1.83</c:v>
                </c:pt>
              </c:numCache>
            </c:numRef>
          </c:val>
          <c:extLst>
            <c:ext xmlns:c16="http://schemas.microsoft.com/office/drawing/2014/chart" uri="{C3380CC4-5D6E-409C-BE32-E72D297353CC}">
              <c16:uniqueId val="{00000000-EC6E-7D44-BC32-80849B4DF0E8}"/>
            </c:ext>
          </c:extLst>
        </c:ser>
        <c:dLbls>
          <c:showLegendKey val="0"/>
          <c:showVal val="0"/>
          <c:showCatName val="0"/>
          <c:showSerName val="0"/>
          <c:showPercent val="0"/>
          <c:showBubbleSize val="0"/>
        </c:dLbls>
        <c:gapWidth val="219"/>
        <c:overlap val="-27"/>
        <c:axId val="1030807296"/>
        <c:axId val="1031150800"/>
      </c:barChart>
      <c:catAx>
        <c:axId val="1030807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31150800"/>
        <c:crosses val="autoZero"/>
        <c:auto val="1"/>
        <c:lblAlgn val="ctr"/>
        <c:lblOffset val="100"/>
        <c:noMultiLvlLbl val="0"/>
      </c:catAx>
      <c:valAx>
        <c:axId val="10311508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308072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8DAEE8-2AD6-451C-990B-DA45371CBF60}"/>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latin typeface="Verdana" panose="020B0604030504040204" pitchFamily="34" charset="0"/>
            </a:endParaRPr>
          </a:p>
        </p:txBody>
      </p:sp>
      <p:sp>
        <p:nvSpPr>
          <p:cNvPr id="3" name="Date Placeholder 2">
            <a:extLst>
              <a:ext uri="{FF2B5EF4-FFF2-40B4-BE49-F238E27FC236}">
                <a16:creationId xmlns:a16="http://schemas.microsoft.com/office/drawing/2014/main" id="{99DCC8A1-5FB4-45EB-BC0A-D6D9B18787FF}"/>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9DECED13-4167-48AF-AF35-CF723716B53B}" type="datetimeFigureOut">
              <a:rPr lang="en-US" smtClean="0">
                <a:latin typeface="Verdana" panose="020B0604030504040204" pitchFamily="34" charset="0"/>
              </a:rPr>
              <a:t>11/14/19</a:t>
            </a:fld>
            <a:endParaRPr lang="en-US" dirty="0">
              <a:latin typeface="Verdana" panose="020B0604030504040204" pitchFamily="34" charset="0"/>
            </a:endParaRPr>
          </a:p>
        </p:txBody>
      </p:sp>
      <p:sp>
        <p:nvSpPr>
          <p:cNvPr id="4" name="Footer Placeholder 3">
            <a:extLst>
              <a:ext uri="{FF2B5EF4-FFF2-40B4-BE49-F238E27FC236}">
                <a16:creationId xmlns:a16="http://schemas.microsoft.com/office/drawing/2014/main" id="{D150ECE9-50DB-403D-BC21-283F0CD16CA3}"/>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latin typeface="Verdana" panose="020B0604030504040204" pitchFamily="34" charset="0"/>
            </a:endParaRPr>
          </a:p>
        </p:txBody>
      </p:sp>
      <p:sp>
        <p:nvSpPr>
          <p:cNvPr id="5" name="Slide Number Placeholder 4">
            <a:extLst>
              <a:ext uri="{FF2B5EF4-FFF2-40B4-BE49-F238E27FC236}">
                <a16:creationId xmlns:a16="http://schemas.microsoft.com/office/drawing/2014/main" id="{8821D1CF-0C76-49A4-BF7A-7D3388B9F495}"/>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90E383BD-8F5D-47A9-B040-652A2729B986}" type="slidenum">
              <a:rPr lang="en-US" smtClean="0">
                <a:latin typeface="Verdana" panose="020B0604030504040204" pitchFamily="34" charset="0"/>
              </a:rPr>
              <a:t>‹#›</a:t>
            </a:fld>
            <a:endParaRPr lang="en-US" dirty="0">
              <a:latin typeface="Verdana" panose="020B0604030504040204" pitchFamily="34" charset="0"/>
            </a:endParaRPr>
          </a:p>
        </p:txBody>
      </p:sp>
    </p:spTree>
    <p:extLst>
      <p:ext uri="{BB962C8B-B14F-4D97-AF65-F5344CB8AC3E}">
        <p14:creationId xmlns:p14="http://schemas.microsoft.com/office/powerpoint/2010/main" val="7823174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atin typeface="Verdana" panose="020B0604030504040204" pitchFamily="34" charset="0"/>
              </a:defRPr>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atin typeface="Verdana" panose="020B0604030504040204" pitchFamily="34" charset="0"/>
              </a:defRPr>
            </a:lvl1pPr>
          </a:lstStyle>
          <a:p>
            <a:fld id="{817B500B-B81B-4D49-9B34-FE39AB034042}" type="datetimeFigureOut">
              <a:rPr lang="en-US" smtClean="0"/>
              <a:pPr/>
              <a:t>11/14/19</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atin typeface="Verdana" panose="020B0604030504040204" pitchFamily="34" charset="0"/>
              </a:defRPr>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atin typeface="Verdana" panose="020B0604030504040204" pitchFamily="34" charset="0"/>
              </a:defRPr>
            </a:lvl1pPr>
          </a:lstStyle>
          <a:p>
            <a:fld id="{62EBB34B-1EE1-7046-9BB4-E3528EEDFAE3}" type="slidenum">
              <a:rPr lang="en-US" smtClean="0"/>
              <a:pPr/>
              <a:t>‹#›</a:t>
            </a:fld>
            <a:endParaRPr lang="en-US" dirty="0"/>
          </a:p>
        </p:txBody>
      </p:sp>
    </p:spTree>
    <p:extLst>
      <p:ext uri="{BB962C8B-B14F-4D97-AF65-F5344CB8AC3E}">
        <p14:creationId xmlns:p14="http://schemas.microsoft.com/office/powerpoint/2010/main" val="1858721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Verdana" panose="020B0604030504040204" pitchFamily="34" charset="0"/>
        <a:ea typeface="+mn-ea"/>
        <a:cs typeface="+mn-cs"/>
      </a:defRPr>
    </a:lvl1pPr>
    <a:lvl2pPr marL="457200" algn="l" defTabSz="914400" rtl="0" eaLnBrk="1" latinLnBrk="0" hangingPunct="1">
      <a:defRPr sz="1200" kern="1200">
        <a:solidFill>
          <a:schemeClr val="tx1"/>
        </a:solidFill>
        <a:latin typeface="Verdana" panose="020B0604030504040204" pitchFamily="34" charset="0"/>
        <a:ea typeface="+mn-ea"/>
        <a:cs typeface="+mn-cs"/>
      </a:defRPr>
    </a:lvl2pPr>
    <a:lvl3pPr marL="914400" algn="l" defTabSz="914400" rtl="0" eaLnBrk="1" latinLnBrk="0" hangingPunct="1">
      <a:defRPr sz="1200" kern="1200">
        <a:solidFill>
          <a:schemeClr val="tx1"/>
        </a:solidFill>
        <a:latin typeface="Verdana" panose="020B0604030504040204" pitchFamily="34" charset="0"/>
        <a:ea typeface="+mn-ea"/>
        <a:cs typeface="+mn-cs"/>
      </a:defRPr>
    </a:lvl3pPr>
    <a:lvl4pPr marL="1371600" algn="l" defTabSz="914400" rtl="0" eaLnBrk="1" latinLnBrk="0" hangingPunct="1">
      <a:defRPr sz="1200" kern="1200">
        <a:solidFill>
          <a:schemeClr val="tx1"/>
        </a:solidFill>
        <a:latin typeface="Verdana" panose="020B0604030504040204" pitchFamily="34" charset="0"/>
        <a:ea typeface="+mn-ea"/>
        <a:cs typeface="+mn-cs"/>
      </a:defRPr>
    </a:lvl4pPr>
    <a:lvl5pPr marL="1828800" algn="l" defTabSz="914400" rtl="0" eaLnBrk="1" latinLnBrk="0" hangingPunct="1">
      <a:defRPr sz="1200" kern="1200">
        <a:solidFill>
          <a:schemeClr val="tx1"/>
        </a:solidFill>
        <a:latin typeface="Verdan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A16FC2-89B7-4054-B8DA-B90399218495}" type="slidenum">
              <a:rPr lang="en-US" smtClean="0"/>
              <a:t>1</a:t>
            </a:fld>
            <a:endParaRPr lang="en-US"/>
          </a:p>
        </p:txBody>
      </p:sp>
    </p:spTree>
    <p:extLst>
      <p:ext uri="{BB962C8B-B14F-4D97-AF65-F5344CB8AC3E}">
        <p14:creationId xmlns:p14="http://schemas.microsoft.com/office/powerpoint/2010/main" val="1275596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12</a:t>
            </a:fld>
            <a:endParaRPr lang="en-US" dirty="0"/>
          </a:p>
        </p:txBody>
      </p:sp>
    </p:spTree>
    <p:extLst>
      <p:ext uri="{BB962C8B-B14F-4D97-AF65-F5344CB8AC3E}">
        <p14:creationId xmlns:p14="http://schemas.microsoft.com/office/powerpoint/2010/main" val="80211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13</a:t>
            </a:fld>
            <a:endParaRPr lang="en-US" dirty="0"/>
          </a:p>
        </p:txBody>
      </p:sp>
    </p:spTree>
    <p:extLst>
      <p:ext uri="{BB962C8B-B14F-4D97-AF65-F5344CB8AC3E}">
        <p14:creationId xmlns:p14="http://schemas.microsoft.com/office/powerpoint/2010/main" val="32833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14</a:t>
            </a:fld>
            <a:endParaRPr lang="en-US" dirty="0"/>
          </a:p>
        </p:txBody>
      </p:sp>
    </p:spTree>
    <p:extLst>
      <p:ext uri="{BB962C8B-B14F-4D97-AF65-F5344CB8AC3E}">
        <p14:creationId xmlns:p14="http://schemas.microsoft.com/office/powerpoint/2010/main" val="3197239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100" dirty="0"/>
              <a:t>Chiu et al. Proof-of-Concept Randomized Controlled Study of Cognition Effects of the Proprietary Extract Sceletium tortuosum (Zembrin) Targeting Phosphodiesterase-4 in Cognitively Healthy Subjects: Implications for Alzheimer’s Dementia. Evidence-Based Complementary and Alternative Medicine Volume 2014, Article ID 682014 </a:t>
            </a:r>
          </a:p>
          <a:p>
            <a:pPr defTabSz="933237">
              <a:defRPr/>
            </a:pPr>
            <a:endParaRPr lang="en-US" sz="1100" dirty="0"/>
          </a:p>
          <a:p>
            <a:pPr defTabSz="933237">
              <a:defRPr/>
            </a:pPr>
            <a:endParaRPr lang="en-US" sz="1100" dirty="0"/>
          </a:p>
          <a:p>
            <a:pPr defTabSz="933237">
              <a:defRPr/>
            </a:pPr>
            <a:endParaRPr lang="en-US" sz="1100" dirty="0"/>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15</a:t>
            </a:fld>
            <a:endParaRPr lang="en-US" dirty="0"/>
          </a:p>
        </p:txBody>
      </p:sp>
    </p:spTree>
    <p:extLst>
      <p:ext uri="{BB962C8B-B14F-4D97-AF65-F5344CB8AC3E}">
        <p14:creationId xmlns:p14="http://schemas.microsoft.com/office/powerpoint/2010/main" val="261671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100" dirty="0"/>
              <a:t>Terburg et al. Acute Effects of Sceletium tortuosum (Zembrin), a Dual</a:t>
            </a:r>
            <a:br>
              <a:rPr lang="en-US" sz="1100" dirty="0"/>
            </a:br>
            <a:r>
              <a:rPr lang="en-US" sz="1100" dirty="0"/>
              <a:t>5-HT Reuptake and PDE4 Inhibitor, in the Human Amygdala and its Connection to the Hypothalamus. Neuropsychopharmacology (2013), 1–9. </a:t>
            </a:r>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16</a:t>
            </a:fld>
            <a:endParaRPr lang="en-US" dirty="0"/>
          </a:p>
        </p:txBody>
      </p:sp>
    </p:spTree>
    <p:extLst>
      <p:ext uri="{BB962C8B-B14F-4D97-AF65-F5344CB8AC3E}">
        <p14:creationId xmlns:p14="http://schemas.microsoft.com/office/powerpoint/2010/main" val="3080251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100" dirty="0"/>
              <a:t>Chiu et al. Proof-of-Concept Randomized Controlled Study of Cognition Effects of the Proprietary Extract Sceletium tortuosum (Zembrin) Targeting Phosphodiesterase-4 in Cognitively Healthy Subjects: Implications for Alzheimer’s Dementia. Evidence-Based Complementary and Alternative Medicine Volume 2014, Article ID 682014 </a:t>
            </a:r>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17</a:t>
            </a:fld>
            <a:endParaRPr lang="en-US" dirty="0"/>
          </a:p>
        </p:txBody>
      </p:sp>
    </p:spTree>
    <p:extLst>
      <p:ext uri="{BB962C8B-B14F-4D97-AF65-F5344CB8AC3E}">
        <p14:creationId xmlns:p14="http://schemas.microsoft.com/office/powerpoint/2010/main" val="1656155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100" dirty="0"/>
              <a:t>Auddy et al. A Standardized </a:t>
            </a:r>
            <a:r>
              <a:rPr lang="en-US" sz="1100" i="1" dirty="0"/>
              <a:t>Withania Somnifera </a:t>
            </a:r>
            <a:r>
              <a:rPr lang="en-US" sz="1100" dirty="0"/>
              <a:t>Extract Significantly Reduces Stress-Related Parameters in Chronically Stressed Humans: A Double-Blind, Randomized, Placebo-Controlled Study. </a:t>
            </a:r>
            <a:r>
              <a:rPr lang="en-US" sz="1100" i="1" dirty="0"/>
              <a:t>Journal of the American Nutraceutical Association </a:t>
            </a:r>
            <a:r>
              <a:rPr lang="is-IS" sz="1100" dirty="0"/>
              <a:t>Vol.11,No.1, 2008 </a:t>
            </a:r>
            <a:r>
              <a:rPr lang="en-US" sz="1100" i="1" dirty="0"/>
              <a:t>pp50-56.</a:t>
            </a:r>
            <a:endParaRPr lang="en-US" sz="1100" dirty="0"/>
          </a:p>
          <a:p>
            <a:pPr defTabSz="933237">
              <a:defRPr/>
            </a:pPr>
            <a:endParaRPr lang="en-US" sz="1100" dirty="0"/>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18</a:t>
            </a:fld>
            <a:endParaRPr lang="en-US" dirty="0"/>
          </a:p>
        </p:txBody>
      </p:sp>
    </p:spTree>
    <p:extLst>
      <p:ext uri="{BB962C8B-B14F-4D97-AF65-F5344CB8AC3E}">
        <p14:creationId xmlns:p14="http://schemas.microsoft.com/office/powerpoint/2010/main" val="1255727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100" dirty="0"/>
              <a:t>Auddy et al. A Standardized </a:t>
            </a:r>
            <a:r>
              <a:rPr lang="en-US" sz="1100" i="1" dirty="0"/>
              <a:t>Withania Somnifera </a:t>
            </a:r>
            <a:r>
              <a:rPr lang="en-US" sz="1100" dirty="0"/>
              <a:t>Extract Significantly Reduces Stress-Related Parameters in Chronically Stressed Humans: A Double-Blind, Randomized, Placebo-Controlled Study. </a:t>
            </a:r>
            <a:r>
              <a:rPr lang="en-US" sz="1100" i="1" dirty="0"/>
              <a:t>Journal of the American Nutraceutical Association </a:t>
            </a:r>
            <a:r>
              <a:rPr lang="is-IS" sz="1100" dirty="0"/>
              <a:t>Vol.11,No.1, 2008 </a:t>
            </a:r>
            <a:r>
              <a:rPr lang="en-US" sz="1100" i="1" dirty="0"/>
              <a:t>pp50-56.</a:t>
            </a:r>
            <a:endParaRPr lang="en-US" sz="1100" dirty="0"/>
          </a:p>
          <a:p>
            <a:pPr defTabSz="933237">
              <a:defRPr/>
            </a:pPr>
            <a:endParaRPr lang="en-US" sz="1100" dirty="0"/>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19</a:t>
            </a:fld>
            <a:endParaRPr lang="en-US" dirty="0"/>
          </a:p>
        </p:txBody>
      </p:sp>
    </p:spTree>
    <p:extLst>
      <p:ext uri="{BB962C8B-B14F-4D97-AF65-F5344CB8AC3E}">
        <p14:creationId xmlns:p14="http://schemas.microsoft.com/office/powerpoint/2010/main" val="2397285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Talbott et al. Effect of Magnolia officinalis and Phellodendron amurense (Relora®) on cortisol and psychological mood state in moderately stressed subjects. </a:t>
            </a:r>
            <a:r>
              <a:rPr lang="en-US" sz="1100" i="1" dirty="0"/>
              <a:t>Journal of the International Society of Sports Nutrition</a:t>
            </a:r>
            <a:r>
              <a:rPr lang="en-US" sz="1100" dirty="0"/>
              <a:t> 2013, 10:37 </a:t>
            </a:r>
          </a:p>
          <a:p>
            <a:endParaRPr lang="en-US" sz="1100" dirty="0"/>
          </a:p>
          <a:p>
            <a:r>
              <a:rPr lang="en-US" sz="1100" dirty="0"/>
              <a:t>Garrison et al. Effect of a proprietary Magnolia and Phellodendron extract on weight management: a pilot, double-blind, placebo-controlled clinical trial. </a:t>
            </a:r>
            <a:r>
              <a:rPr lang="en-US" sz="1100" i="1" dirty="0"/>
              <a:t>Altern Ther Health Med</a:t>
            </a:r>
            <a:r>
              <a:rPr lang="en-US" sz="1100" dirty="0"/>
              <a:t>. 2006;12(1):50-54. </a:t>
            </a:r>
          </a:p>
          <a:p>
            <a:endParaRPr lang="en-US" sz="1100" dirty="0"/>
          </a:p>
          <a:p>
            <a:pPr defTabSz="933237">
              <a:defRPr/>
            </a:pPr>
            <a:r>
              <a:rPr lang="en-US" sz="1100" dirty="0"/>
              <a:t>Kalman et al. Effect of a proprietary </a:t>
            </a:r>
            <a:r>
              <a:rPr lang="en-US" sz="1100" i="1" dirty="0"/>
              <a:t>Magnolia </a:t>
            </a:r>
            <a:r>
              <a:rPr lang="en-US" sz="1100" dirty="0"/>
              <a:t>and </a:t>
            </a:r>
            <a:r>
              <a:rPr lang="en-US" sz="1100" i="1" dirty="0"/>
              <a:t>Phellodendron </a:t>
            </a:r>
            <a:r>
              <a:rPr lang="en-US" sz="1100" dirty="0"/>
              <a:t>extract on stress levels in healthy women: a pilot, double-blind, placebo-controlled clinical trial. </a:t>
            </a:r>
            <a:r>
              <a:rPr lang="en-US" sz="1100" i="1" dirty="0"/>
              <a:t>Nutrition Journal </a:t>
            </a:r>
            <a:r>
              <a:rPr lang="en-US" sz="1100" dirty="0"/>
              <a:t>2008, 7:11</a:t>
            </a:r>
            <a:br>
              <a:rPr lang="en-US" sz="1100" dirty="0"/>
            </a:br>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20</a:t>
            </a:fld>
            <a:endParaRPr lang="en-US" dirty="0"/>
          </a:p>
        </p:txBody>
      </p:sp>
    </p:spTree>
    <p:extLst>
      <p:ext uri="{BB962C8B-B14F-4D97-AF65-F5344CB8AC3E}">
        <p14:creationId xmlns:p14="http://schemas.microsoft.com/office/powerpoint/2010/main" val="3515095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2EBB34B-1EE1-7046-9BB4-E3528EEDFAE3}" type="slidenum">
              <a:rPr lang="en-US" smtClean="0"/>
              <a:t>22</a:t>
            </a:fld>
            <a:endParaRPr lang="en-US" dirty="0"/>
          </a:p>
        </p:txBody>
      </p:sp>
    </p:spTree>
    <p:extLst>
      <p:ext uri="{BB962C8B-B14F-4D97-AF65-F5344CB8AC3E}">
        <p14:creationId xmlns:p14="http://schemas.microsoft.com/office/powerpoint/2010/main" val="607478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2</a:t>
            </a:fld>
            <a:endParaRPr lang="en-US" dirty="0"/>
          </a:p>
        </p:txBody>
      </p:sp>
    </p:spTree>
    <p:extLst>
      <p:ext uri="{BB962C8B-B14F-4D97-AF65-F5344CB8AC3E}">
        <p14:creationId xmlns:p14="http://schemas.microsoft.com/office/powerpoint/2010/main" val="3065321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ETAS</a:t>
            </a:r>
            <a:r>
              <a:rPr lang="en-US" sz="18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1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Enzyme-Treated Japanese Asparagus</a:t>
            </a:r>
          </a:p>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Uniquely sourced from Japan </a:t>
            </a:r>
          </a:p>
          <a:p>
            <a:r>
              <a:rPr lang="en-US" sz="1400" dirty="0">
                <a:solidFill>
                  <a:schemeClr val="tx1">
                    <a:lumMod val="75000"/>
                    <a:lumOff val="25000"/>
                  </a:schemeClr>
                </a:solidFill>
                <a:ea typeface="Verdana" panose="020B0604030504040204" pitchFamily="34" charset="0"/>
                <a:cs typeface="Verdana" panose="020B0604030504040204" pitchFamily="34" charset="0"/>
              </a:rPr>
              <a:t>Has been used for </a:t>
            </a: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&gt; 5,000 years </a:t>
            </a:r>
          </a:p>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Derived from the lower stalk portion of asparagus stalks, where the most phytonutrients are found. </a:t>
            </a:r>
          </a:p>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Rich in hydroxymethylfurfural derivatives, which is a necessary compound that induces HSP70 microRNA expression. </a:t>
            </a:r>
          </a:p>
          <a:p>
            <a:pPr marL="0" indent="0">
              <a:buNone/>
            </a:pPr>
            <a:endPar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ETAS</a:t>
            </a:r>
            <a:r>
              <a:rPr lang="en-US" sz="14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Mechanism of Action</a:t>
            </a:r>
          </a:p>
          <a:p>
            <a:r>
              <a:rPr lang="en-US" sz="1100" i="1" dirty="0">
                <a:latin typeface="Verdana" panose="020B0604030504040204" pitchFamily="34" charset="0"/>
                <a:ea typeface="Verdana" panose="020B0604030504040204" pitchFamily="34" charset="0"/>
                <a:cs typeface="Verdana" panose="020B0604030504040204" pitchFamily="34" charset="0"/>
              </a:rPr>
              <a:t>What is HSP70? </a:t>
            </a:r>
            <a:r>
              <a:rPr lang="en-US" sz="1100" dirty="0">
                <a:latin typeface="Verdana" panose="020B0604030504040204" pitchFamily="34" charset="0"/>
                <a:ea typeface="Verdana" panose="020B0604030504040204" pitchFamily="34" charset="0"/>
                <a:cs typeface="Verdana" panose="020B0604030504040204" pitchFamily="34" charset="0"/>
              </a:rPr>
              <a:t>Heat Shock Proteins</a:t>
            </a:r>
          </a:p>
          <a:p>
            <a:r>
              <a:rPr lang="en-US" sz="1100" dirty="0"/>
              <a:t>ETAS works by increasing the production of HSP70: an intracellular protein produced naturally by the body when it encounters a stressor, such as extreme heat.</a:t>
            </a:r>
            <a:endParaRPr lang="en-US" sz="1100" dirty="0">
              <a:ea typeface="Verdana" panose="020B0604030504040204" pitchFamily="34" charset="0"/>
              <a:cs typeface="Verdana" panose="020B0604030504040204" pitchFamily="34" charset="0"/>
            </a:endParaRPr>
          </a:p>
          <a:p>
            <a:r>
              <a:rPr lang="en-US" sz="1100" dirty="0">
                <a:latin typeface="Verdana" panose="020B0604030504040204" pitchFamily="34" charset="0"/>
                <a:ea typeface="Verdana" panose="020B0604030504040204" pitchFamily="34" charset="0"/>
                <a:cs typeface="Verdana" panose="020B0604030504040204" pitchFamily="34" charset="0"/>
              </a:rPr>
              <a:t>Clinical Studies have shown ETAS induces a significant production of HSP70 microRNA expression activities that helps with biological activities such as cellular protection, cellular repair, reduced cell death, blood flow, cellular stress, anti inflammatory activity, sleep, mood, energy, and antioxidant activity. </a:t>
            </a:r>
          </a:p>
          <a:p>
            <a:endParaRPr lang="en-US" sz="11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ETAS</a:t>
            </a:r>
            <a:r>
              <a:rPr lang="en-US" sz="14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Mechanism of Action</a:t>
            </a:r>
            <a:endParaRPr lang="en-US"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r>
              <a:rPr lang="en-US" sz="1100" i="1" dirty="0">
                <a:latin typeface="Verdana" panose="020B0604030504040204" pitchFamily="34" charset="0"/>
                <a:ea typeface="Verdana" panose="020B0604030504040204" pitchFamily="34" charset="0"/>
                <a:cs typeface="Verdana" panose="020B0604030504040204" pitchFamily="34" charset="0"/>
              </a:rPr>
              <a:t>Why is HSP70 production important? </a:t>
            </a:r>
          </a:p>
          <a:p>
            <a:r>
              <a:rPr lang="en-US" sz="1100" dirty="0">
                <a:latin typeface="Verdana" panose="020B0604030504040204" pitchFamily="34" charset="0"/>
                <a:ea typeface="Verdana" panose="020B0604030504040204" pitchFamily="34" charset="0"/>
              </a:rPr>
              <a:t>As we age, the Heat </a:t>
            </a:r>
            <a:r>
              <a:rPr lang="en-US" sz="1100" dirty="0">
                <a:ea typeface="Verdana" panose="020B0604030504040204" pitchFamily="34" charset="0"/>
              </a:rPr>
              <a:t>S</a:t>
            </a:r>
            <a:r>
              <a:rPr lang="en-US" sz="1100" dirty="0">
                <a:latin typeface="Verdana" panose="020B0604030504040204" pitchFamily="34" charset="0"/>
                <a:ea typeface="Verdana" panose="020B0604030504040204" pitchFamily="34" charset="0"/>
              </a:rPr>
              <a:t>hock </a:t>
            </a:r>
            <a:r>
              <a:rPr lang="en-US" sz="1100" dirty="0">
                <a:ea typeface="Verdana" panose="020B0604030504040204" pitchFamily="34" charset="0"/>
              </a:rPr>
              <a:t>P</a:t>
            </a:r>
            <a:r>
              <a:rPr lang="en-US" sz="1100" dirty="0">
                <a:latin typeface="Verdana" panose="020B0604030504040204" pitchFamily="34" charset="0"/>
                <a:ea typeface="Verdana" panose="020B0604030504040204" pitchFamily="34" charset="0"/>
              </a:rPr>
              <a:t>rotein production to stressors decrease with age. </a:t>
            </a:r>
          </a:p>
          <a:p>
            <a:r>
              <a:rPr lang="en-US" sz="1100" dirty="0">
                <a:latin typeface="Verdana" panose="020B0604030504040204" pitchFamily="34" charset="0"/>
                <a:ea typeface="Verdana" panose="020B0604030504040204" pitchFamily="34" charset="0"/>
                <a:cs typeface="Verdana" panose="020B0604030504040204" pitchFamily="34" charset="0"/>
              </a:rPr>
              <a:t>ETAS helps preserve and maintain the appropriate HSP70 expression to promote brain health, stress response </a:t>
            </a:r>
            <a:r>
              <a:rPr lang="en-US" sz="1100" dirty="0">
                <a:ea typeface="Verdana" panose="020B0604030504040204" pitchFamily="34" charset="0"/>
                <a:cs typeface="Verdana" panose="020B0604030504040204" pitchFamily="34" charset="0"/>
              </a:rPr>
              <a:t>and c</a:t>
            </a:r>
            <a:r>
              <a:rPr lang="en-US" sz="1100" dirty="0">
                <a:latin typeface="Verdana" panose="020B0604030504040204" pitchFamily="34" charset="0"/>
                <a:ea typeface="Verdana" panose="020B0604030504040204" pitchFamily="34" charset="0"/>
                <a:cs typeface="Verdana" panose="020B0604030504040204" pitchFamily="34" charset="0"/>
              </a:rPr>
              <a:t>ognitive performance as we age! </a:t>
            </a:r>
          </a:p>
          <a:p>
            <a:r>
              <a:rPr lang="en-US" sz="1100" dirty="0">
                <a:latin typeface="Verdana" panose="020B0604030504040204" pitchFamily="34" charset="0"/>
                <a:ea typeface="Verdana" panose="020B0604030504040204" pitchFamily="34" charset="0"/>
              </a:rPr>
              <a:t>HSP70 has a number of beneficial, physiological effects in the body, including reduced cell death, anti-inflammatory activity and antioxidant activity. </a:t>
            </a:r>
            <a:endParaRPr lang="en-US" sz="1100" dirty="0">
              <a:latin typeface="Verdana" panose="020B0604030504040204" pitchFamily="34" charset="0"/>
              <a:ea typeface="Verdana" panose="020B0604030504040204" pitchFamily="34" charset="0"/>
              <a:cs typeface="Verdana" panose="020B0604030504040204" pitchFamily="34" charset="0"/>
            </a:endParaRPr>
          </a:p>
          <a:p>
            <a:r>
              <a:rPr lang="en-US" sz="1100" dirty="0">
                <a:latin typeface="Verdana" panose="020B0604030504040204" pitchFamily="34" charset="0"/>
                <a:ea typeface="Verdana" panose="020B0604030504040204" pitchFamily="34" charset="0"/>
                <a:cs typeface="Verdana" panose="020B0604030504040204" pitchFamily="34" charset="0"/>
              </a:rPr>
              <a:t>There is no reason why you shouldn’t feel 25, when you’re 50! </a:t>
            </a:r>
          </a:p>
          <a:p>
            <a:endParaRPr lang="en-US" sz="1100" dirty="0">
              <a:latin typeface="Verdana" panose="020B0604030504040204" pitchFamily="34" charset="0"/>
              <a:ea typeface="Verdana" panose="020B0604030504040204" pitchFamily="34" charset="0"/>
              <a:cs typeface="Verdana" panose="020B0604030504040204" pitchFamily="34" charset="0"/>
            </a:endParaRPr>
          </a:p>
          <a:p>
            <a:endParaRPr lang="en-US" sz="1100" dirty="0"/>
          </a:p>
          <a:p>
            <a:endParaRPr lang="en-US" sz="1100" dirty="0"/>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23</a:t>
            </a:fld>
            <a:endParaRPr lang="en-US" dirty="0"/>
          </a:p>
        </p:txBody>
      </p:sp>
    </p:spTree>
    <p:extLst>
      <p:ext uri="{BB962C8B-B14F-4D97-AF65-F5344CB8AC3E}">
        <p14:creationId xmlns:p14="http://schemas.microsoft.com/office/powerpoint/2010/main" val="2716624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2EBB34B-1EE1-7046-9BB4-E3528EEDFAE3}" type="slidenum">
              <a:rPr lang="en-US" smtClean="0"/>
              <a:t>24</a:t>
            </a:fld>
            <a:endParaRPr lang="en-US" dirty="0"/>
          </a:p>
        </p:txBody>
      </p:sp>
    </p:spTree>
    <p:extLst>
      <p:ext uri="{BB962C8B-B14F-4D97-AF65-F5344CB8AC3E}">
        <p14:creationId xmlns:p14="http://schemas.microsoft.com/office/powerpoint/2010/main" val="2167616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AHCC</a:t>
            </a:r>
            <a:r>
              <a:rPr lang="en-US" sz="18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1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Active Hexose Correlated Compound</a:t>
            </a:r>
          </a:p>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Is a compound of cultured, mushroom mycelia extract that is rich in alpha-glucans. </a:t>
            </a:r>
          </a:p>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It is uniquely sourced in Japan, at the highest quality standards. </a:t>
            </a:r>
          </a:p>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Known as the #1 supplement in Japan for immune function for over 25 years.  </a:t>
            </a:r>
          </a:p>
          <a:p>
            <a:pPr marL="0" indent="0">
              <a:buNone/>
            </a:pPr>
            <a:endPar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AHCC</a:t>
            </a:r>
            <a:r>
              <a:rPr lang="en-US" sz="14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endParaRPr lang="en-US" sz="1050"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r>
              <a:rPr lang="en-US" sz="1100" baseline="30000" dirty="0">
                <a:latin typeface="Verdana" panose="020B0604030504040204" pitchFamily="34" charset="0"/>
                <a:ea typeface="Verdana" panose="020B0604030504040204" pitchFamily="34" charset="0"/>
                <a:cs typeface="Verdana" panose="020B0604030504040204" pitchFamily="34" charset="0"/>
              </a:rPr>
              <a:t>Extracted through a special lipid culturing process that delivers an extract that has superior bio-absorption and efficacy.</a:t>
            </a:r>
          </a:p>
          <a:p>
            <a:r>
              <a:rPr lang="en-US" sz="1100" baseline="30000" dirty="0">
                <a:latin typeface="Verdana" panose="020B0604030504040204" pitchFamily="34" charset="0"/>
                <a:ea typeface="Verdana" panose="020B0604030504040204" pitchFamily="34" charset="0"/>
                <a:cs typeface="Verdana" panose="020B0604030504040204" pitchFamily="34" charset="0"/>
              </a:rPr>
              <a:t>AHCC contains a partially acylated alpha glucan 1,4 that is known to have positive effects on immune cell production, intestinal immunity, T cell activity, cytokine production, antioxidant effects, and microRNA signaling from the microbiome to the central nervous system. </a:t>
            </a:r>
          </a:p>
          <a:p>
            <a:r>
              <a:rPr lang="en-US" sz="1100" baseline="30000" dirty="0">
                <a:latin typeface="Verdana" panose="020B0604030504040204" pitchFamily="34" charset="0"/>
                <a:ea typeface="Verdana" panose="020B0604030504040204" pitchFamily="34" charset="0"/>
                <a:cs typeface="Verdana" panose="020B0604030504040204" pitchFamily="34" charset="0"/>
              </a:rPr>
              <a:t>AHCC helps reduce the production of glucocorticoids in the cases of stress. This manifests in improved mood and energy. </a:t>
            </a:r>
          </a:p>
          <a:p>
            <a:r>
              <a:rPr lang="en-US" sz="1100" baseline="30000" dirty="0">
                <a:latin typeface="Verdana" panose="020B0604030504040204" pitchFamily="34" charset="0"/>
                <a:ea typeface="Verdana" panose="020B0604030504040204" pitchFamily="34" charset="0"/>
                <a:cs typeface="Verdana" panose="020B0604030504040204" pitchFamily="34" charset="0"/>
              </a:rPr>
              <a:t>AHCC is beneficial for gut health, in which it reduces intestinal inflammation to favor the development of a healthy gut microflora specific to the </a:t>
            </a:r>
            <a:r>
              <a:rPr lang="en-US" sz="1100" baseline="30000" dirty="0">
                <a:ea typeface="Verdana" panose="020B0604030504040204" pitchFamily="34" charset="0"/>
                <a:cs typeface="Verdana" panose="020B0604030504040204" pitchFamily="34" charset="0"/>
              </a:rPr>
              <a:t>strains</a:t>
            </a:r>
            <a:r>
              <a:rPr lang="en-US" sz="1100" baseline="30000" dirty="0">
                <a:latin typeface="Verdana" panose="020B0604030504040204" pitchFamily="34" charset="0"/>
                <a:ea typeface="Verdana" panose="020B0604030504040204" pitchFamily="34" charset="0"/>
                <a:cs typeface="Verdana" panose="020B0604030504040204" pitchFamily="34" charset="0"/>
              </a:rPr>
              <a:t> we use in our Probiotics and MentaBiotics™ (</a:t>
            </a:r>
            <a:r>
              <a:rPr lang="en-US" sz="1100" baseline="30000" dirty="0">
                <a:ea typeface="Verdana" panose="020B0604030504040204" pitchFamily="34" charset="0"/>
                <a:cs typeface="Verdana" panose="020B0604030504040204" pitchFamily="34" charset="0"/>
              </a:rPr>
              <a:t>m</a:t>
            </a:r>
            <a:r>
              <a:rPr lang="en-US" sz="1100" baseline="30000" dirty="0">
                <a:latin typeface="Verdana" panose="020B0604030504040204" pitchFamily="34" charset="0"/>
                <a:ea typeface="Verdana" panose="020B0604030504040204" pitchFamily="34" charset="0"/>
                <a:cs typeface="Verdana" panose="020B0604030504040204" pitchFamily="34" charset="0"/>
              </a:rPr>
              <a:t>ore Bifidobacterium, less Clostridium).</a:t>
            </a:r>
          </a:p>
          <a:p>
            <a:r>
              <a:rPr lang="en-US" sz="1100" baseline="30000" dirty="0">
                <a:latin typeface="Verdana" panose="020B0604030504040204" pitchFamily="34" charset="0"/>
                <a:ea typeface="Verdana" panose="020B0604030504040204" pitchFamily="34" charset="0"/>
                <a:cs typeface="Verdana" panose="020B0604030504040204" pitchFamily="34" charset="0"/>
              </a:rPr>
              <a:t>Helps improves gut integrity by providing protection from Candida, Pseudomonas and other detrimental bacteria types. </a:t>
            </a:r>
          </a:p>
          <a:p>
            <a:r>
              <a:rPr lang="en-US" sz="1100" baseline="30000" dirty="0">
                <a:latin typeface="Verdana" panose="020B0604030504040204" pitchFamily="34" charset="0"/>
                <a:ea typeface="Verdana" panose="020B0604030504040204" pitchFamily="34" charset="0"/>
                <a:cs typeface="Verdana" panose="020B0604030504040204" pitchFamily="34" charset="0"/>
              </a:rPr>
              <a:t>Facilitating and building a responsive immune system allows our body to repair, rebuild and maintain itself at a cellular level, allowing the most efficient communication between your microbiome and your central nervous system. </a:t>
            </a:r>
          </a:p>
          <a:p>
            <a:endParaRPr lang="en-US" sz="1100" baseline="30000" dirty="0">
              <a:latin typeface="Verdana" panose="020B0604030504040204" pitchFamily="34" charset="0"/>
              <a:ea typeface="Verdana" panose="020B0604030504040204" pitchFamily="34" charset="0"/>
              <a:cs typeface="Verdana" panose="020B0604030504040204" pitchFamily="34" charset="0"/>
            </a:endParaRPr>
          </a:p>
          <a:p>
            <a:endParaRPr lang="en-US" sz="1100" baseline="30000" dirty="0">
              <a:latin typeface="Verdana" panose="020B0604030504040204" pitchFamily="34" charset="0"/>
              <a:ea typeface="Verdana" panose="020B0604030504040204" pitchFamily="34" charset="0"/>
              <a:cs typeface="Verdana" panose="020B0604030504040204" pitchFamily="34" charset="0"/>
            </a:endParaRPr>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25</a:t>
            </a:fld>
            <a:endParaRPr lang="en-US" dirty="0"/>
          </a:p>
        </p:txBody>
      </p:sp>
    </p:spTree>
    <p:extLst>
      <p:ext uri="{BB962C8B-B14F-4D97-AF65-F5344CB8AC3E}">
        <p14:creationId xmlns:p14="http://schemas.microsoft.com/office/powerpoint/2010/main" val="3379962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6</a:t>
            </a:fld>
            <a:endParaRPr lang="en-US" dirty="0"/>
          </a:p>
        </p:txBody>
      </p:sp>
    </p:spTree>
    <p:extLst>
      <p:ext uri="{BB962C8B-B14F-4D97-AF65-F5344CB8AC3E}">
        <p14:creationId xmlns:p14="http://schemas.microsoft.com/office/powerpoint/2010/main" val="490501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7</a:t>
            </a:fld>
            <a:endParaRPr lang="en-US" dirty="0"/>
          </a:p>
        </p:txBody>
      </p:sp>
    </p:spTree>
    <p:extLst>
      <p:ext uri="{BB962C8B-B14F-4D97-AF65-F5344CB8AC3E}">
        <p14:creationId xmlns:p14="http://schemas.microsoft.com/office/powerpoint/2010/main" val="705313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8</a:t>
            </a:fld>
            <a:endParaRPr lang="en-US" dirty="0"/>
          </a:p>
        </p:txBody>
      </p:sp>
    </p:spTree>
    <p:extLst>
      <p:ext uri="{BB962C8B-B14F-4D97-AF65-F5344CB8AC3E}">
        <p14:creationId xmlns:p14="http://schemas.microsoft.com/office/powerpoint/2010/main" val="1202924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t>9</a:t>
            </a:fld>
            <a:endParaRPr lang="en-US" dirty="0"/>
          </a:p>
        </p:txBody>
      </p:sp>
    </p:spTree>
    <p:extLst>
      <p:ext uri="{BB962C8B-B14F-4D97-AF65-F5344CB8AC3E}">
        <p14:creationId xmlns:p14="http://schemas.microsoft.com/office/powerpoint/2010/main" val="261955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10</a:t>
            </a:fld>
            <a:endParaRPr lang="en-US" dirty="0"/>
          </a:p>
        </p:txBody>
      </p:sp>
    </p:spTree>
    <p:extLst>
      <p:ext uri="{BB962C8B-B14F-4D97-AF65-F5344CB8AC3E}">
        <p14:creationId xmlns:p14="http://schemas.microsoft.com/office/powerpoint/2010/main" val="2590398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100" b="1" dirty="0">
                <a:solidFill>
                  <a:srgbClr val="FF0000"/>
                </a:solidFill>
              </a:rPr>
              <a:t>Amazonian Hunters </a:t>
            </a:r>
            <a:r>
              <a:rPr lang="en-US" sz="1100" dirty="0">
                <a:solidFill>
                  <a:srgbClr val="FF0000"/>
                </a:solidFill>
              </a:rPr>
              <a:t>call guayusa the “Night Watchman” because it sharpens their awareness and gives them energy when heading into the jungle at night to hunt. Guayusa's effect is usually experienced as a bright and focused energy thanks to healthy synergistic compounds that help balance the naturally occurring caffeine. </a:t>
            </a:r>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11</a:t>
            </a:fld>
            <a:endParaRPr lang="en-US" dirty="0"/>
          </a:p>
        </p:txBody>
      </p:sp>
    </p:spTree>
    <p:extLst>
      <p:ext uri="{BB962C8B-B14F-4D97-AF65-F5344CB8AC3E}">
        <p14:creationId xmlns:p14="http://schemas.microsoft.com/office/powerpoint/2010/main" val="16194634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40F8C5-F2B1-4BF1-8003-BC5DE45F7A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453" t="16065" b="29515"/>
          <a:stretch/>
        </p:blipFill>
        <p:spPr>
          <a:xfrm>
            <a:off x="191193" y="2802202"/>
            <a:ext cx="3275214" cy="1235288"/>
          </a:xfrm>
          <a:prstGeom prst="rect">
            <a:avLst/>
          </a:prstGeom>
        </p:spPr>
      </p:pic>
      <p:cxnSp>
        <p:nvCxnSpPr>
          <p:cNvPr id="13" name="Straight Connector 12"/>
          <p:cNvCxnSpPr/>
          <p:nvPr userDrawn="1"/>
        </p:nvCxnSpPr>
        <p:spPr>
          <a:xfrm>
            <a:off x="3354567" y="2853765"/>
            <a:ext cx="0" cy="1150471"/>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82C70815-86ED-4150-B3FD-9A52C247728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18020" y="2455105"/>
            <a:ext cx="4956810" cy="1947789"/>
          </a:xfrm>
          <a:prstGeom prst="rect">
            <a:avLst/>
          </a:prstGeom>
        </p:spPr>
      </p:pic>
    </p:spTree>
    <p:extLst>
      <p:ext uri="{BB962C8B-B14F-4D97-AF65-F5344CB8AC3E}">
        <p14:creationId xmlns:p14="http://schemas.microsoft.com/office/powerpoint/2010/main" val="1384095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dirty="0"/>
              <a:t>Click to edit Master text styles</a:t>
            </a:r>
          </a:p>
          <a:p>
            <a:pPr lvl="1"/>
            <a:r>
              <a:rPr lang="en-US" dirty="0"/>
              <a:t>Second level</a:t>
            </a:r>
          </a:p>
          <a:p>
            <a:pPr lvl="2"/>
            <a:r>
              <a:rPr lang="en-US" dirty="0"/>
              <a:t>Third level</a:t>
            </a:r>
          </a:p>
        </p:txBody>
      </p:sp>
      <p:pic>
        <p:nvPicPr>
          <p:cNvPr id="10" name="Picture 9">
            <a:extLst>
              <a:ext uri="{FF2B5EF4-FFF2-40B4-BE49-F238E27FC236}">
                <a16:creationId xmlns:a16="http://schemas.microsoft.com/office/drawing/2014/main" id="{7DC45447-5550-4D65-B0D1-FC328ECE3CC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176429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dirty="0"/>
              <a:t>Click to edit Master text styles</a:t>
            </a:r>
          </a:p>
          <a:p>
            <a:pPr lvl="1"/>
            <a:r>
              <a:rPr lang="en-US" dirty="0"/>
              <a:t>Second level</a:t>
            </a:r>
          </a:p>
          <a:p>
            <a:pPr lvl="2"/>
            <a:r>
              <a:rPr lang="en-US" dirty="0"/>
              <a:t>Third level</a:t>
            </a:r>
          </a:p>
        </p:txBody>
      </p:sp>
      <p:pic>
        <p:nvPicPr>
          <p:cNvPr id="10" name="Picture 9">
            <a:extLst>
              <a:ext uri="{FF2B5EF4-FFF2-40B4-BE49-F238E27FC236}">
                <a16:creationId xmlns:a16="http://schemas.microsoft.com/office/drawing/2014/main" id="{7DC45447-5550-4D65-B0D1-FC328ECE3CC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83259" y="6356350"/>
            <a:ext cx="4622292" cy="360094"/>
          </a:xfrm>
          <a:prstGeom prst="rect">
            <a:avLst/>
          </a:prstGeom>
        </p:spPr>
      </p:pic>
    </p:spTree>
    <p:extLst>
      <p:ext uri="{BB962C8B-B14F-4D97-AF65-F5344CB8AC3E}">
        <p14:creationId xmlns:p14="http://schemas.microsoft.com/office/powerpoint/2010/main" val="2080389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dirty="0"/>
              <a:t>Click to edit Master text styles</a:t>
            </a:r>
          </a:p>
          <a:p>
            <a:pPr lvl="1"/>
            <a:r>
              <a:rPr lang="en-US" dirty="0"/>
              <a:t>Second level</a:t>
            </a:r>
          </a:p>
          <a:p>
            <a:pPr lvl="2"/>
            <a:r>
              <a:rPr lang="en-US" dirty="0"/>
              <a:t>Third level</a:t>
            </a:r>
          </a:p>
        </p:txBody>
      </p:sp>
      <p:pic>
        <p:nvPicPr>
          <p:cNvPr id="10" name="Picture 9">
            <a:extLst>
              <a:ext uri="{FF2B5EF4-FFF2-40B4-BE49-F238E27FC236}">
                <a16:creationId xmlns:a16="http://schemas.microsoft.com/office/drawing/2014/main" id="{7DC45447-5550-4D65-B0D1-FC328ECE3CC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731508" y="6356350"/>
            <a:ext cx="4622292" cy="360094"/>
          </a:xfrm>
          <a:prstGeom prst="rect">
            <a:avLst/>
          </a:prstGeom>
        </p:spPr>
      </p:pic>
    </p:spTree>
    <p:extLst>
      <p:ext uri="{BB962C8B-B14F-4D97-AF65-F5344CB8AC3E}">
        <p14:creationId xmlns:p14="http://schemas.microsoft.com/office/powerpoint/2010/main" val="3992681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lumMod val="50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0F9C93C3-172E-BD47-8059-FD9EFE4A5A0A}" type="datetimeFigureOut">
              <a:rPr lang="en-US" smtClean="0"/>
              <a:pPr/>
              <a:t>11/14/19</a:t>
            </a:fld>
            <a:endParaRPr lang="en-US" dirty="0"/>
          </a:p>
        </p:txBody>
      </p:sp>
      <p:sp>
        <p:nvSpPr>
          <p:cNvPr id="5" name="Footer Placeholder 4"/>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dirty="0"/>
          </a:p>
        </p:txBody>
      </p:sp>
      <p:sp>
        <p:nvSpPr>
          <p:cNvPr id="6" name="Slide Number Placeholder 5"/>
          <p:cNvSpPr>
            <a:spLocks noGrp="1"/>
          </p:cNvSpPr>
          <p:nvPr>
            <p:ph type="sldNum" sz="quarter" idx="12"/>
          </p:nvPr>
        </p:nvSpPr>
        <p:spPr/>
        <p:txBody>
          <a:bodyPr/>
          <a:lstStyle/>
          <a:p>
            <a:fld id="{E7E8CE78-8DE1-7A43-A7E0-D6A106AC0967}" type="slidenum">
              <a:rPr lang="en-US" smtClean="0"/>
              <a:t>‹#›</a:t>
            </a:fld>
            <a:endParaRPr lang="en-US" dirty="0"/>
          </a:p>
        </p:txBody>
      </p:sp>
      <p:pic>
        <p:nvPicPr>
          <p:cNvPr id="7" name="Picture 6">
            <a:extLst>
              <a:ext uri="{FF2B5EF4-FFF2-40B4-BE49-F238E27FC236}">
                <a16:creationId xmlns:a16="http://schemas.microsoft.com/office/drawing/2014/main" id="{4CB0AF62-5C85-47BE-BD9E-746B610B540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1369356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0F9C93C3-172E-BD47-8059-FD9EFE4A5A0A}" type="datetimeFigureOut">
              <a:rPr lang="en-US" smtClean="0"/>
              <a:pPr/>
              <a:t>11/14/19</a:t>
            </a:fld>
            <a:endParaRPr lang="en-US" dirty="0"/>
          </a:p>
        </p:txBody>
      </p:sp>
      <p:sp>
        <p:nvSpPr>
          <p:cNvPr id="5" name="Footer Placeholder 4"/>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E7E8CE78-8DE1-7A43-A7E0-D6A106AC0967}" type="slidenum">
              <a:rPr lang="en-US" smtClean="0"/>
              <a:pPr/>
              <a:t>‹#›</a:t>
            </a:fld>
            <a:endParaRPr lang="en-US" dirty="0"/>
          </a:p>
        </p:txBody>
      </p:sp>
      <p:pic>
        <p:nvPicPr>
          <p:cNvPr id="8" name="Picture 7">
            <a:extLst>
              <a:ext uri="{FF2B5EF4-FFF2-40B4-BE49-F238E27FC236}">
                <a16:creationId xmlns:a16="http://schemas.microsoft.com/office/drawing/2014/main" id="{6C83674D-54CC-499F-A4A6-7C59F752527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9709254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2_Section Header">
    <p:bg>
      <p:bgPr>
        <a:solidFill>
          <a:srgbClr val="68478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0F9C93C3-172E-BD47-8059-FD9EFE4A5A0A}" type="datetimeFigureOut">
              <a:rPr lang="en-US" smtClean="0"/>
              <a:pPr/>
              <a:t>11/14/19</a:t>
            </a:fld>
            <a:endParaRPr lang="en-US" dirty="0"/>
          </a:p>
        </p:txBody>
      </p:sp>
      <p:sp>
        <p:nvSpPr>
          <p:cNvPr id="5" name="Footer Placeholder 4"/>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E7E8CE78-8DE1-7A43-A7E0-D6A106AC0967}" type="slidenum">
              <a:rPr lang="en-US" smtClean="0"/>
              <a:pPr/>
              <a:t>‹#›</a:t>
            </a:fld>
            <a:endParaRPr lang="en-US" dirty="0"/>
          </a:p>
        </p:txBody>
      </p:sp>
      <p:pic>
        <p:nvPicPr>
          <p:cNvPr id="8" name="Picture 7">
            <a:extLst>
              <a:ext uri="{FF2B5EF4-FFF2-40B4-BE49-F238E27FC236}">
                <a16:creationId xmlns:a16="http://schemas.microsoft.com/office/drawing/2014/main" id="{1EB33FAC-1585-4702-94E3-790D7BD700C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8200" y="6353464"/>
            <a:ext cx="4626864" cy="360450"/>
          </a:xfrm>
          <a:prstGeom prst="rect">
            <a:avLst/>
          </a:prstGeom>
        </p:spPr>
      </p:pic>
    </p:spTree>
    <p:extLst>
      <p:ext uri="{BB962C8B-B14F-4D97-AF65-F5344CB8AC3E}">
        <p14:creationId xmlns:p14="http://schemas.microsoft.com/office/powerpoint/2010/main" val="2099997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3_Section Header">
    <p:bg>
      <p:bgPr>
        <a:solidFill>
          <a:srgbClr val="68478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0F9C93C3-172E-BD47-8059-FD9EFE4A5A0A}" type="datetimeFigureOut">
              <a:rPr lang="en-US" smtClean="0"/>
              <a:pPr/>
              <a:t>11/14/19</a:t>
            </a:fld>
            <a:endParaRPr lang="en-US" dirty="0"/>
          </a:p>
        </p:txBody>
      </p:sp>
      <p:sp>
        <p:nvSpPr>
          <p:cNvPr id="5" name="Footer Placeholder 4"/>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E7E8CE78-8DE1-7A43-A7E0-D6A106AC0967}" type="slidenum">
              <a:rPr lang="en-US" smtClean="0"/>
              <a:pPr/>
              <a:t>‹#›</a:t>
            </a:fld>
            <a:endParaRPr lang="en-US" dirty="0"/>
          </a:p>
        </p:txBody>
      </p:sp>
      <p:pic>
        <p:nvPicPr>
          <p:cNvPr id="8" name="Picture 7">
            <a:extLst>
              <a:ext uri="{FF2B5EF4-FFF2-40B4-BE49-F238E27FC236}">
                <a16:creationId xmlns:a16="http://schemas.microsoft.com/office/drawing/2014/main" id="{1EB33FAC-1585-4702-94E3-790D7BD700C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720586" y="6356350"/>
            <a:ext cx="4626864" cy="360450"/>
          </a:xfrm>
          <a:prstGeom prst="rect">
            <a:avLst/>
          </a:prstGeom>
        </p:spPr>
      </p:pic>
    </p:spTree>
    <p:extLst>
      <p:ext uri="{BB962C8B-B14F-4D97-AF65-F5344CB8AC3E}">
        <p14:creationId xmlns:p14="http://schemas.microsoft.com/office/powerpoint/2010/main" val="3175481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rgbClr val="3F2A5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0F9C93C3-172E-BD47-8059-FD9EFE4A5A0A}" type="datetimeFigureOut">
              <a:rPr lang="en-US" smtClean="0"/>
              <a:pPr/>
              <a:t>11/14/19</a:t>
            </a:fld>
            <a:endParaRPr lang="en-US" dirty="0"/>
          </a:p>
        </p:txBody>
      </p:sp>
      <p:sp>
        <p:nvSpPr>
          <p:cNvPr id="5" name="Footer Placeholder 4"/>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E7E8CE78-8DE1-7A43-A7E0-D6A106AC0967}" type="slidenum">
              <a:rPr lang="en-US" smtClean="0"/>
              <a:pPr/>
              <a:t>‹#›</a:t>
            </a:fld>
            <a:endParaRPr lang="en-US" dirty="0"/>
          </a:p>
        </p:txBody>
      </p:sp>
      <p:pic>
        <p:nvPicPr>
          <p:cNvPr id="8" name="Picture 7">
            <a:extLst>
              <a:ext uri="{FF2B5EF4-FFF2-40B4-BE49-F238E27FC236}">
                <a16:creationId xmlns:a16="http://schemas.microsoft.com/office/drawing/2014/main" id="{C94AC266-4380-49E7-B1A0-A7EFB72F602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56350"/>
            <a:ext cx="4626864" cy="360450"/>
          </a:xfrm>
          <a:prstGeom prst="rect">
            <a:avLst/>
          </a:prstGeom>
        </p:spPr>
      </p:pic>
    </p:spTree>
    <p:extLst>
      <p:ext uri="{BB962C8B-B14F-4D97-AF65-F5344CB8AC3E}">
        <p14:creationId xmlns:p14="http://schemas.microsoft.com/office/powerpoint/2010/main" val="16910159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0F9C93C3-172E-BD47-8059-FD9EFE4A5A0A}" type="datetimeFigureOut">
              <a:rPr lang="en-US" smtClean="0"/>
              <a:pPr/>
              <a:t>11/14/19</a:t>
            </a:fld>
            <a:endParaRPr lang="en-US" dirty="0"/>
          </a:p>
        </p:txBody>
      </p:sp>
      <p:sp>
        <p:nvSpPr>
          <p:cNvPr id="6" name="Footer Placeholder 5"/>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E7E8CE78-8DE1-7A43-A7E0-D6A106AC0967}" type="slidenum">
              <a:rPr lang="en-US" smtClean="0"/>
              <a:pPr/>
              <a:t>‹#›</a:t>
            </a:fld>
            <a:endParaRPr lang="en-US" dirty="0"/>
          </a:p>
        </p:txBody>
      </p:sp>
      <p:pic>
        <p:nvPicPr>
          <p:cNvPr id="8" name="Picture 7">
            <a:extLst>
              <a:ext uri="{FF2B5EF4-FFF2-40B4-BE49-F238E27FC236}">
                <a16:creationId xmlns:a16="http://schemas.microsoft.com/office/drawing/2014/main" id="{A9A7CD9A-ED49-4575-873F-7107C4AA33B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28502" y="6361381"/>
            <a:ext cx="4622292" cy="360094"/>
          </a:xfrm>
          <a:prstGeom prst="rect">
            <a:avLst/>
          </a:prstGeom>
        </p:spPr>
      </p:pic>
    </p:spTree>
    <p:extLst>
      <p:ext uri="{BB962C8B-B14F-4D97-AF65-F5344CB8AC3E}">
        <p14:creationId xmlns:p14="http://schemas.microsoft.com/office/powerpoint/2010/main" val="3091989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0F9C93C3-172E-BD47-8059-FD9EFE4A5A0A}" type="datetimeFigureOut">
              <a:rPr lang="en-US" smtClean="0"/>
              <a:pPr/>
              <a:t>11/14/19</a:t>
            </a:fld>
            <a:endParaRPr lang="en-US" dirty="0"/>
          </a:p>
        </p:txBody>
      </p:sp>
      <p:sp>
        <p:nvSpPr>
          <p:cNvPr id="8" name="Footer Placeholder 7"/>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E7E8CE78-8DE1-7A43-A7E0-D6A106AC0967}" type="slidenum">
              <a:rPr lang="en-US" smtClean="0"/>
              <a:pPr/>
              <a:t>‹#›</a:t>
            </a:fld>
            <a:endParaRPr lang="en-US" dirty="0"/>
          </a:p>
        </p:txBody>
      </p:sp>
      <p:pic>
        <p:nvPicPr>
          <p:cNvPr id="10" name="Picture 9">
            <a:extLst>
              <a:ext uri="{FF2B5EF4-FFF2-40B4-BE49-F238E27FC236}">
                <a16:creationId xmlns:a16="http://schemas.microsoft.com/office/drawing/2014/main" id="{6881AD11-B4C9-4F06-B336-F310AA90D8A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887077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rgbClr val="3F2A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Verdana" panose="020B0604030504040204" pitchFamily="34" charset="0"/>
            </a:endParaRPr>
          </a:p>
        </p:txBody>
      </p:sp>
      <p:sp>
        <p:nvSpPr>
          <p:cNvPr id="4" name="Date Placeholder 3"/>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0F9C93C3-172E-BD47-8059-FD9EFE4A5A0A}" type="datetimeFigureOut">
              <a:rPr lang="en-US" smtClean="0"/>
              <a:pPr/>
              <a:t>11/14/19</a:t>
            </a:fld>
            <a:endParaRPr lang="en-US" dirty="0"/>
          </a:p>
        </p:txBody>
      </p:sp>
      <p:sp>
        <p:nvSpPr>
          <p:cNvPr id="5" name="Footer Placeholder 4"/>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E7E8CE78-8DE1-7A43-A7E0-D6A106AC0967}" type="slidenum">
              <a:rPr lang="en-US" smtClean="0"/>
              <a:pPr/>
              <a:t>‹#›</a:t>
            </a:fld>
            <a:endParaRPr lang="en-US" dirty="0"/>
          </a:p>
        </p:txBody>
      </p:sp>
      <p:sp>
        <p:nvSpPr>
          <p:cNvPr id="9" name="Shape 10"/>
          <p:cNvSpPr/>
          <p:nvPr userDrawn="1"/>
        </p:nvSpPr>
        <p:spPr>
          <a:xfrm>
            <a:off x="1149186" y="2318063"/>
            <a:ext cx="54300" cy="1191900"/>
          </a:xfrm>
          <a:prstGeom prst="rect">
            <a:avLst/>
          </a:prstGeom>
          <a:solidFill>
            <a:schemeClr val="bg1"/>
          </a:solidFill>
          <a:ln>
            <a:noFill/>
          </a:ln>
        </p:spPr>
        <p:txBody>
          <a:bodyPr lIns="91425" tIns="91425" rIns="91425" bIns="91425" anchor="ctr" anchorCtr="0">
            <a:noAutofit/>
          </a:bodyPr>
          <a:lstStyle/>
          <a:p>
            <a:pPr lvl="0" rtl="0">
              <a:spcBef>
                <a:spcPts val="0"/>
              </a:spcBef>
              <a:buNone/>
            </a:pPr>
            <a:endParaRPr dirty="0">
              <a:solidFill>
                <a:schemeClr val="tx1">
                  <a:lumMod val="50000"/>
                  <a:lumOff val="50000"/>
                </a:schemeClr>
              </a:solidFill>
              <a:latin typeface="Verdana" panose="020B0604030504040204" pitchFamily="34" charset="0"/>
            </a:endParaRPr>
          </a:p>
        </p:txBody>
      </p:sp>
      <p:sp>
        <p:nvSpPr>
          <p:cNvPr id="2" name="Title 1"/>
          <p:cNvSpPr>
            <a:spLocks noGrp="1"/>
          </p:cNvSpPr>
          <p:nvPr>
            <p:ph type="ctrTitle"/>
          </p:nvPr>
        </p:nvSpPr>
        <p:spPr>
          <a:xfrm>
            <a:off x="1363133" y="2515178"/>
            <a:ext cx="9144000" cy="797670"/>
          </a:xfrm>
        </p:spPr>
        <p:txBody>
          <a:bodyPr anchor="b">
            <a:normAutofit/>
          </a:bodyPr>
          <a:lstStyle>
            <a:lvl1pPr algn="l">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Subtitle 2"/>
          <p:cNvSpPr>
            <a:spLocks noGrp="1"/>
          </p:cNvSpPr>
          <p:nvPr>
            <p:ph type="subTitle" idx="1"/>
          </p:nvPr>
        </p:nvSpPr>
        <p:spPr>
          <a:xfrm>
            <a:off x="1363133" y="3652838"/>
            <a:ext cx="882226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a:extLst>
              <a:ext uri="{FF2B5EF4-FFF2-40B4-BE49-F238E27FC236}">
                <a16:creationId xmlns:a16="http://schemas.microsoft.com/office/drawing/2014/main" id="{C364FCD8-AB80-4925-88C4-6237BDE34BA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56350"/>
            <a:ext cx="4626864" cy="360450"/>
          </a:xfrm>
          <a:prstGeom prst="rect">
            <a:avLst/>
          </a:prstGeom>
        </p:spPr>
      </p:pic>
    </p:spTree>
    <p:extLst>
      <p:ext uri="{BB962C8B-B14F-4D97-AF65-F5344CB8AC3E}">
        <p14:creationId xmlns:p14="http://schemas.microsoft.com/office/powerpoint/2010/main" val="826047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0F9C93C3-172E-BD47-8059-FD9EFE4A5A0A}" type="datetimeFigureOut">
              <a:rPr lang="en-US" smtClean="0"/>
              <a:pPr/>
              <a:t>11/14/19</a:t>
            </a:fld>
            <a:endParaRPr lang="en-US" dirty="0"/>
          </a:p>
        </p:txBody>
      </p:sp>
      <p:sp>
        <p:nvSpPr>
          <p:cNvPr id="4" name="Footer Placeholder 3"/>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E7E8CE78-8DE1-7A43-A7E0-D6A106AC0967}" type="slidenum">
              <a:rPr lang="en-US" smtClean="0"/>
              <a:pPr/>
              <a:t>‹#›</a:t>
            </a:fld>
            <a:endParaRPr lang="en-US" dirty="0"/>
          </a:p>
        </p:txBody>
      </p:sp>
      <p:pic>
        <p:nvPicPr>
          <p:cNvPr id="6" name="Picture 5">
            <a:extLst>
              <a:ext uri="{FF2B5EF4-FFF2-40B4-BE49-F238E27FC236}">
                <a16:creationId xmlns:a16="http://schemas.microsoft.com/office/drawing/2014/main" id="{56CC2F88-6D08-436F-8230-C3379197343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530498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0F9C93C3-172E-BD47-8059-FD9EFE4A5A0A}" type="datetimeFigureOut">
              <a:rPr lang="en-US" smtClean="0"/>
              <a:pPr/>
              <a:t>11/14/19</a:t>
            </a:fld>
            <a:endParaRPr lang="en-US" dirty="0"/>
          </a:p>
        </p:txBody>
      </p:sp>
      <p:sp>
        <p:nvSpPr>
          <p:cNvPr id="3" name="Footer Placeholder 2"/>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E7E8CE78-8DE1-7A43-A7E0-D6A106AC0967}" type="slidenum">
              <a:rPr lang="en-US" smtClean="0"/>
              <a:pPr/>
              <a:t>‹#›</a:t>
            </a:fld>
            <a:endParaRPr lang="en-US" dirty="0"/>
          </a:p>
        </p:txBody>
      </p:sp>
      <p:pic>
        <p:nvPicPr>
          <p:cNvPr id="9" name="Picture 8">
            <a:extLst>
              <a:ext uri="{FF2B5EF4-FFF2-40B4-BE49-F238E27FC236}">
                <a16:creationId xmlns:a16="http://schemas.microsoft.com/office/drawing/2014/main" id="{F3C1244F-05C5-4D50-9ADE-E195AE092E7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873524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0F9C93C3-172E-BD47-8059-FD9EFE4A5A0A}" type="datetimeFigureOut">
              <a:rPr lang="en-US" smtClean="0"/>
              <a:pPr/>
              <a:t>11/14/19</a:t>
            </a:fld>
            <a:endParaRPr lang="en-US" dirty="0"/>
          </a:p>
        </p:txBody>
      </p:sp>
      <p:sp>
        <p:nvSpPr>
          <p:cNvPr id="3" name="Footer Placeholder 2"/>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E7E8CE78-8DE1-7A43-A7E0-D6A106AC0967}" type="slidenum">
              <a:rPr lang="en-US" smtClean="0"/>
              <a:pPr/>
              <a:t>‹#›</a:t>
            </a:fld>
            <a:endParaRPr lang="en-US" dirty="0"/>
          </a:p>
        </p:txBody>
      </p:sp>
      <p:pic>
        <p:nvPicPr>
          <p:cNvPr id="9" name="Picture 8">
            <a:extLst>
              <a:ext uri="{FF2B5EF4-FFF2-40B4-BE49-F238E27FC236}">
                <a16:creationId xmlns:a16="http://schemas.microsoft.com/office/drawing/2014/main" id="{F3C1244F-05C5-4D50-9ADE-E195AE092E7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731508" y="6361381"/>
            <a:ext cx="4622292" cy="360094"/>
          </a:xfrm>
          <a:prstGeom prst="rect">
            <a:avLst/>
          </a:prstGeom>
        </p:spPr>
      </p:pic>
    </p:spTree>
    <p:extLst>
      <p:ext uri="{BB962C8B-B14F-4D97-AF65-F5344CB8AC3E}">
        <p14:creationId xmlns:p14="http://schemas.microsoft.com/office/powerpoint/2010/main" val="41891052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0F9C93C3-172E-BD47-8059-FD9EFE4A5A0A}" type="datetimeFigureOut">
              <a:rPr lang="en-US" smtClean="0"/>
              <a:pPr/>
              <a:t>11/14/19</a:t>
            </a:fld>
            <a:endParaRPr lang="en-US" dirty="0"/>
          </a:p>
        </p:txBody>
      </p:sp>
      <p:sp>
        <p:nvSpPr>
          <p:cNvPr id="3" name="Footer Placeholder 2"/>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E7E8CE78-8DE1-7A43-A7E0-D6A106AC0967}" type="slidenum">
              <a:rPr lang="en-US" smtClean="0"/>
              <a:pPr/>
              <a:t>‹#›</a:t>
            </a:fld>
            <a:endParaRPr lang="en-US" dirty="0"/>
          </a:p>
        </p:txBody>
      </p:sp>
      <p:pic>
        <p:nvPicPr>
          <p:cNvPr id="9" name="Picture 8">
            <a:extLst>
              <a:ext uri="{FF2B5EF4-FFF2-40B4-BE49-F238E27FC236}">
                <a16:creationId xmlns:a16="http://schemas.microsoft.com/office/drawing/2014/main" id="{F3C1244F-05C5-4D50-9ADE-E195AE092E7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8200" y="6356350"/>
            <a:ext cx="4622292" cy="360094"/>
          </a:xfrm>
          <a:prstGeom prst="rect">
            <a:avLst/>
          </a:prstGeom>
        </p:spPr>
      </p:pic>
    </p:spTree>
    <p:extLst>
      <p:ext uri="{BB962C8B-B14F-4D97-AF65-F5344CB8AC3E}">
        <p14:creationId xmlns:p14="http://schemas.microsoft.com/office/powerpoint/2010/main" val="41585169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3F2A5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9429F-7550-4A72-87D0-61B9776C6C16}"/>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C377D507-582A-4134-9542-6E6024CB4D9F}"/>
              </a:ext>
            </a:extLst>
          </p:cNvPr>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0F9C93C3-172E-BD47-8059-FD9EFE4A5A0A}" type="datetimeFigureOut">
              <a:rPr lang="en-US" smtClean="0"/>
              <a:pPr/>
              <a:t>11/14/19</a:t>
            </a:fld>
            <a:endParaRPr lang="en-US" dirty="0"/>
          </a:p>
        </p:txBody>
      </p:sp>
      <p:sp>
        <p:nvSpPr>
          <p:cNvPr id="4" name="Footer Placeholder 3">
            <a:extLst>
              <a:ext uri="{FF2B5EF4-FFF2-40B4-BE49-F238E27FC236}">
                <a16:creationId xmlns:a16="http://schemas.microsoft.com/office/drawing/2014/main" id="{C3112BEA-8DD8-43FC-9D5E-8A6ED51D4004}"/>
              </a:ext>
            </a:extLst>
          </p:cNvPr>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dirty="0"/>
          </a:p>
        </p:txBody>
      </p:sp>
      <p:sp>
        <p:nvSpPr>
          <p:cNvPr id="5" name="Slide Number Placeholder 4">
            <a:extLst>
              <a:ext uri="{FF2B5EF4-FFF2-40B4-BE49-F238E27FC236}">
                <a16:creationId xmlns:a16="http://schemas.microsoft.com/office/drawing/2014/main" id="{91F90D62-A743-4C44-8B4B-E6DC90A46027}"/>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E7E8CE78-8DE1-7A43-A7E0-D6A106AC0967}" type="slidenum">
              <a:rPr lang="en-US" smtClean="0"/>
              <a:pPr/>
              <a:t>‹#›</a:t>
            </a:fld>
            <a:endParaRPr lang="en-US" dirty="0"/>
          </a:p>
        </p:txBody>
      </p:sp>
      <p:pic>
        <p:nvPicPr>
          <p:cNvPr id="9" name="Picture 8">
            <a:extLst>
              <a:ext uri="{FF2B5EF4-FFF2-40B4-BE49-F238E27FC236}">
                <a16:creationId xmlns:a16="http://schemas.microsoft.com/office/drawing/2014/main" id="{57FFA9DF-49B0-4C31-94BB-9CB2C9CDF18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726936" y="6353464"/>
            <a:ext cx="4626864" cy="360450"/>
          </a:xfrm>
          <a:prstGeom prst="rect">
            <a:avLst/>
          </a:prstGeom>
        </p:spPr>
      </p:pic>
    </p:spTree>
    <p:extLst>
      <p:ext uri="{BB962C8B-B14F-4D97-AF65-F5344CB8AC3E}">
        <p14:creationId xmlns:p14="http://schemas.microsoft.com/office/powerpoint/2010/main" val="37487609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rgbClr val="3F2A5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9429F-7550-4A72-87D0-61B9776C6C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77D507-582A-4134-9542-6E6024CB4D9F}"/>
              </a:ext>
            </a:extLst>
          </p:cNvPr>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0F9C93C3-172E-BD47-8059-FD9EFE4A5A0A}" type="datetimeFigureOut">
              <a:rPr lang="en-US" smtClean="0"/>
              <a:pPr/>
              <a:t>11/14/19</a:t>
            </a:fld>
            <a:endParaRPr lang="en-US" dirty="0"/>
          </a:p>
        </p:txBody>
      </p:sp>
      <p:sp>
        <p:nvSpPr>
          <p:cNvPr id="4" name="Footer Placeholder 3">
            <a:extLst>
              <a:ext uri="{FF2B5EF4-FFF2-40B4-BE49-F238E27FC236}">
                <a16:creationId xmlns:a16="http://schemas.microsoft.com/office/drawing/2014/main" id="{C3112BEA-8DD8-43FC-9D5E-8A6ED51D4004}"/>
              </a:ext>
            </a:extLst>
          </p:cNvPr>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dirty="0"/>
          </a:p>
        </p:txBody>
      </p:sp>
      <p:sp>
        <p:nvSpPr>
          <p:cNvPr id="5" name="Slide Number Placeholder 4">
            <a:extLst>
              <a:ext uri="{FF2B5EF4-FFF2-40B4-BE49-F238E27FC236}">
                <a16:creationId xmlns:a16="http://schemas.microsoft.com/office/drawing/2014/main" id="{91F90D62-A743-4C44-8B4B-E6DC90A46027}"/>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E7E8CE78-8DE1-7A43-A7E0-D6A106AC0967}" type="slidenum">
              <a:rPr lang="en-US" smtClean="0"/>
              <a:pPr/>
              <a:t>‹#›</a:t>
            </a:fld>
            <a:endParaRPr lang="en-US" dirty="0"/>
          </a:p>
        </p:txBody>
      </p:sp>
      <p:pic>
        <p:nvPicPr>
          <p:cNvPr id="9" name="Picture 8">
            <a:extLst>
              <a:ext uri="{FF2B5EF4-FFF2-40B4-BE49-F238E27FC236}">
                <a16:creationId xmlns:a16="http://schemas.microsoft.com/office/drawing/2014/main" id="{F0CCC328-BB84-4980-AC6B-7D310F1275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56350"/>
            <a:ext cx="4626864" cy="360450"/>
          </a:xfrm>
          <a:prstGeom prst="rect">
            <a:avLst/>
          </a:prstGeom>
        </p:spPr>
      </p:pic>
    </p:spTree>
    <p:extLst>
      <p:ext uri="{BB962C8B-B14F-4D97-AF65-F5344CB8AC3E}">
        <p14:creationId xmlns:p14="http://schemas.microsoft.com/office/powerpoint/2010/main" val="2521045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rgbClr val="3F2A5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9429F-7550-4A72-87D0-61B9776C6C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77D507-582A-4134-9542-6E6024CB4D9F}"/>
              </a:ext>
            </a:extLst>
          </p:cNvPr>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0F9C93C3-172E-BD47-8059-FD9EFE4A5A0A}" type="datetimeFigureOut">
              <a:rPr lang="en-US" smtClean="0"/>
              <a:pPr/>
              <a:t>11/14/19</a:t>
            </a:fld>
            <a:endParaRPr lang="en-US" dirty="0"/>
          </a:p>
        </p:txBody>
      </p:sp>
      <p:sp>
        <p:nvSpPr>
          <p:cNvPr id="4" name="Footer Placeholder 3">
            <a:extLst>
              <a:ext uri="{FF2B5EF4-FFF2-40B4-BE49-F238E27FC236}">
                <a16:creationId xmlns:a16="http://schemas.microsoft.com/office/drawing/2014/main" id="{C3112BEA-8DD8-43FC-9D5E-8A6ED51D4004}"/>
              </a:ext>
            </a:extLst>
          </p:cNvPr>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dirty="0"/>
          </a:p>
        </p:txBody>
      </p:sp>
      <p:sp>
        <p:nvSpPr>
          <p:cNvPr id="5" name="Slide Number Placeholder 4">
            <a:extLst>
              <a:ext uri="{FF2B5EF4-FFF2-40B4-BE49-F238E27FC236}">
                <a16:creationId xmlns:a16="http://schemas.microsoft.com/office/drawing/2014/main" id="{91F90D62-A743-4C44-8B4B-E6DC90A46027}"/>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E7E8CE78-8DE1-7A43-A7E0-D6A106AC0967}" type="slidenum">
              <a:rPr lang="en-US" smtClean="0"/>
              <a:pPr/>
              <a:t>‹#›</a:t>
            </a:fld>
            <a:endParaRPr lang="en-US" dirty="0"/>
          </a:p>
        </p:txBody>
      </p:sp>
      <p:pic>
        <p:nvPicPr>
          <p:cNvPr id="9" name="Picture 8">
            <a:extLst>
              <a:ext uri="{FF2B5EF4-FFF2-40B4-BE49-F238E27FC236}">
                <a16:creationId xmlns:a16="http://schemas.microsoft.com/office/drawing/2014/main" id="{F0CCC328-BB84-4980-AC6B-7D310F1275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8200" y="6356350"/>
            <a:ext cx="4626864" cy="360450"/>
          </a:xfrm>
          <a:prstGeom prst="rect">
            <a:avLst/>
          </a:prstGeom>
        </p:spPr>
      </p:pic>
    </p:spTree>
    <p:extLst>
      <p:ext uri="{BB962C8B-B14F-4D97-AF65-F5344CB8AC3E}">
        <p14:creationId xmlns:p14="http://schemas.microsoft.com/office/powerpoint/2010/main" val="34261571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0F9C93C3-172E-BD47-8059-FD9EFE4A5A0A}" type="datetimeFigureOut">
              <a:rPr lang="en-US" smtClean="0"/>
              <a:pPr/>
              <a:t>11/14/19</a:t>
            </a:fld>
            <a:endParaRPr lang="en-US" dirty="0"/>
          </a:p>
        </p:txBody>
      </p:sp>
      <p:sp>
        <p:nvSpPr>
          <p:cNvPr id="6" name="Footer Placeholder 5"/>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E7E8CE78-8DE1-7A43-A7E0-D6A106AC0967}" type="slidenum">
              <a:rPr lang="en-US" smtClean="0"/>
              <a:pPr/>
              <a:t>‹#›</a:t>
            </a:fld>
            <a:endParaRPr lang="en-US" dirty="0"/>
          </a:p>
        </p:txBody>
      </p:sp>
      <p:pic>
        <p:nvPicPr>
          <p:cNvPr id="8" name="Picture 7">
            <a:extLst>
              <a:ext uri="{FF2B5EF4-FFF2-40B4-BE49-F238E27FC236}">
                <a16:creationId xmlns:a16="http://schemas.microsoft.com/office/drawing/2014/main" id="{58C836F6-CF56-4E0C-B682-4108AD24AE4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374877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0F9C93C3-172E-BD47-8059-FD9EFE4A5A0A}" type="datetimeFigureOut">
              <a:rPr lang="en-US" smtClean="0"/>
              <a:pPr/>
              <a:t>11/14/19</a:t>
            </a:fld>
            <a:endParaRPr lang="en-US" dirty="0"/>
          </a:p>
        </p:txBody>
      </p:sp>
      <p:sp>
        <p:nvSpPr>
          <p:cNvPr id="6" name="Footer Placeholder 5"/>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E7E8CE78-8DE1-7A43-A7E0-D6A106AC0967}" type="slidenum">
              <a:rPr lang="en-US" smtClean="0"/>
              <a:pPr/>
              <a:t>‹#›</a:t>
            </a:fld>
            <a:endParaRPr lang="en-US" dirty="0"/>
          </a:p>
        </p:txBody>
      </p:sp>
      <p:pic>
        <p:nvPicPr>
          <p:cNvPr id="8" name="Picture 7">
            <a:extLst>
              <a:ext uri="{FF2B5EF4-FFF2-40B4-BE49-F238E27FC236}">
                <a16:creationId xmlns:a16="http://schemas.microsoft.com/office/drawing/2014/main" id="{BFFCEB47-A917-4A55-B90F-E5BB0EDE12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15410272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0F9C93C3-172E-BD47-8059-FD9EFE4A5A0A}" type="datetimeFigureOut">
              <a:rPr lang="en-US" smtClean="0"/>
              <a:pPr/>
              <a:t>11/14/19</a:t>
            </a:fld>
            <a:endParaRPr lang="en-US" dirty="0"/>
          </a:p>
        </p:txBody>
      </p:sp>
      <p:sp>
        <p:nvSpPr>
          <p:cNvPr id="5" name="Footer Placeholder 4"/>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E7E8CE78-8DE1-7A43-A7E0-D6A106AC0967}" type="slidenum">
              <a:rPr lang="en-US" smtClean="0"/>
              <a:pPr/>
              <a:t>‹#›</a:t>
            </a:fld>
            <a:endParaRPr lang="en-US" dirty="0"/>
          </a:p>
        </p:txBody>
      </p:sp>
      <p:pic>
        <p:nvPicPr>
          <p:cNvPr id="7" name="Picture 6">
            <a:extLst>
              <a:ext uri="{FF2B5EF4-FFF2-40B4-BE49-F238E27FC236}">
                <a16:creationId xmlns:a16="http://schemas.microsoft.com/office/drawing/2014/main" id="{C0361B46-5570-4E4D-B616-54728ABA90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61381"/>
            <a:ext cx="4622292" cy="360094"/>
          </a:xfrm>
          <a:prstGeom prst="rect">
            <a:avLst/>
          </a:prstGeom>
        </p:spPr>
      </p:pic>
    </p:spTree>
    <p:extLst>
      <p:ext uri="{BB962C8B-B14F-4D97-AF65-F5344CB8AC3E}">
        <p14:creationId xmlns:p14="http://schemas.microsoft.com/office/powerpoint/2010/main" val="1232056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9FDECD-40CB-4D77-84FE-A7E846EAB1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11680452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C93C3-172E-BD47-8059-FD9EFE4A5A0A}" type="datetimeFigureOut">
              <a:rPr lang="en-US" smtClean="0"/>
              <a:t>11/14/19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E8CE78-8DE1-7A43-A7E0-D6A106AC0967}" type="slidenum">
              <a:rPr lang="en-US" smtClean="0"/>
              <a:t>‹#›</a:t>
            </a:fld>
            <a:endParaRPr lang="en-US" dirty="0"/>
          </a:p>
        </p:txBody>
      </p:sp>
      <p:pic>
        <p:nvPicPr>
          <p:cNvPr id="7" name="Picture 6">
            <a:extLst>
              <a:ext uri="{FF2B5EF4-FFF2-40B4-BE49-F238E27FC236}">
                <a16:creationId xmlns:a16="http://schemas.microsoft.com/office/drawing/2014/main" id="{A3DEF5DD-B6B6-4E32-AAC7-0DC5CD30E5D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17457904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p:spTree>
      <p:nvGrpSpPr>
        <p:cNvPr id="1" name="Shape 8"/>
        <p:cNvGrpSpPr/>
        <p:nvPr/>
      </p:nvGrpSpPr>
      <p:grpSpPr>
        <a:xfrm>
          <a:off x="0" y="0"/>
          <a:ext cx="0" cy="0"/>
          <a:chOff x="0" y="0"/>
          <a:chExt cx="0" cy="0"/>
        </a:xfrm>
      </p:grpSpPr>
      <p:sp>
        <p:nvSpPr>
          <p:cNvPr id="10" name="Shape 10"/>
          <p:cNvSpPr/>
          <p:nvPr/>
        </p:nvSpPr>
        <p:spPr>
          <a:xfrm>
            <a:off x="772000" y="2560600"/>
            <a:ext cx="72400" cy="1589200"/>
          </a:xfrm>
          <a:prstGeom prst="rect">
            <a:avLst/>
          </a:prstGeom>
          <a:solidFill>
            <a:srgbClr val="FFFFFF"/>
          </a:solidFill>
          <a:ln>
            <a:noFill/>
          </a:ln>
        </p:spPr>
        <p:txBody>
          <a:bodyPr lIns="121900" tIns="121900" rIns="121900" bIns="121900" anchor="ctr" anchorCtr="0">
            <a:noAutofit/>
          </a:bodyPr>
          <a:lstStyle/>
          <a:p>
            <a:pPr lvl="0" rtl="0">
              <a:spcBef>
                <a:spcPts val="0"/>
              </a:spcBef>
              <a:buNone/>
            </a:pPr>
            <a:endParaRPr sz="2400" dirty="0">
              <a:solidFill>
                <a:srgbClr val="FFFFFF"/>
              </a:solidFill>
              <a:latin typeface="Verdana" panose="020B0604030504040204" pitchFamily="34" charset="0"/>
            </a:endParaRPr>
          </a:p>
        </p:txBody>
      </p:sp>
      <p:sp>
        <p:nvSpPr>
          <p:cNvPr id="7" name="Subtitle 2"/>
          <p:cNvSpPr>
            <a:spLocks noGrp="1"/>
          </p:cNvSpPr>
          <p:nvPr>
            <p:ph type="subTitle" idx="1"/>
          </p:nvPr>
        </p:nvSpPr>
        <p:spPr>
          <a:xfrm>
            <a:off x="897925" y="3634656"/>
            <a:ext cx="9144000" cy="1030288"/>
          </a:xfrm>
        </p:spPr>
        <p:txBody>
          <a:bodyPr/>
          <a:lstStyle>
            <a:lvl1pPr marL="0" indent="0" algn="l">
              <a:buNone/>
              <a:defRPr sz="24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a:t>
            </a:r>
            <a:r>
              <a:rPr lang="en-US" dirty="0" err="1"/>
              <a:t>styl</a:t>
            </a:r>
            <a:endParaRPr lang="en-US" dirty="0"/>
          </a:p>
        </p:txBody>
      </p:sp>
      <p:sp>
        <p:nvSpPr>
          <p:cNvPr id="8" name="Title 1"/>
          <p:cNvSpPr txBox="1">
            <a:spLocks/>
          </p:cNvSpPr>
          <p:nvPr userDrawn="1"/>
        </p:nvSpPr>
        <p:spPr>
          <a:xfrm>
            <a:off x="2963333" y="6222936"/>
            <a:ext cx="6265333" cy="44480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5400" kern="1200">
                <a:solidFill>
                  <a:schemeClr val="bg2">
                    <a:lumMod val="25000"/>
                  </a:schemeClr>
                </a:solidFill>
                <a:latin typeface="Aller Light" charset="0"/>
                <a:ea typeface="Aller Light" charset="0"/>
                <a:cs typeface="Aller Light" charset="0"/>
              </a:defRPr>
            </a:lvl1pPr>
          </a:lstStyle>
          <a:p>
            <a:pPr algn="ctr"/>
            <a:r>
              <a:rPr lang="en-US" sz="2800" dirty="0">
                <a:solidFill>
                  <a:schemeClr val="bg1"/>
                </a:solidFill>
                <a:latin typeface="Verdana" panose="020B0604030504040204" pitchFamily="34" charset="0"/>
                <a:ea typeface="Verdana" panose="020B0604030504040204" pitchFamily="34" charset="0"/>
              </a:rPr>
              <a:t>A</a:t>
            </a:r>
            <a:r>
              <a:rPr lang="en-US" sz="2800" baseline="0" dirty="0">
                <a:solidFill>
                  <a:schemeClr val="bg1"/>
                </a:solidFill>
                <a:latin typeface="Verdana" panose="020B0604030504040204" pitchFamily="34" charset="0"/>
                <a:ea typeface="Verdana" panose="020B0604030504040204" pitchFamily="34" charset="0"/>
              </a:rPr>
              <a:t> MENTAL WELLNESS COMPANY</a:t>
            </a:r>
            <a:endParaRPr lang="en-US" sz="2800" dirty="0">
              <a:solidFill>
                <a:schemeClr val="bg1"/>
              </a:solidFill>
              <a:latin typeface="Verdana" panose="020B0604030504040204" pitchFamily="34" charset="0"/>
              <a:ea typeface="Verdana" panose="020B0604030504040204" pitchFamily="34" charset="0"/>
            </a:endParaRPr>
          </a:p>
        </p:txBody>
      </p:sp>
      <p:pic>
        <p:nvPicPr>
          <p:cNvPr id="5" name="Picture 4">
            <a:extLst>
              <a:ext uri="{FF2B5EF4-FFF2-40B4-BE49-F238E27FC236}">
                <a16:creationId xmlns:a16="http://schemas.microsoft.com/office/drawing/2014/main" id="{2638D8A0-57D0-43E4-895C-A01861DB161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959372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 2 columns">
    <p:spTree>
      <p:nvGrpSpPr>
        <p:cNvPr id="1" name="Shape 26"/>
        <p:cNvGrpSpPr/>
        <p:nvPr/>
      </p:nvGrpSpPr>
      <p:grpSpPr>
        <a:xfrm>
          <a:off x="0" y="0"/>
          <a:ext cx="0" cy="0"/>
          <a:chOff x="0" y="0"/>
          <a:chExt cx="0" cy="0"/>
        </a:xfrm>
      </p:grpSpPr>
      <p:sp>
        <p:nvSpPr>
          <p:cNvPr id="11" name="Shape 31"/>
          <p:cNvSpPr/>
          <p:nvPr userDrawn="1"/>
        </p:nvSpPr>
        <p:spPr>
          <a:xfrm rot="5400000" flipH="1">
            <a:off x="6060950" y="744834"/>
            <a:ext cx="73152" cy="12188952"/>
          </a:xfrm>
          <a:prstGeom prst="rect">
            <a:avLst/>
          </a:prstGeom>
          <a:solidFill>
            <a:schemeClr val="tx1">
              <a:lumMod val="50000"/>
              <a:lumOff val="50000"/>
            </a:schemeClr>
          </a:solidFill>
          <a:ln>
            <a:noFill/>
          </a:ln>
        </p:spPr>
        <p:txBody>
          <a:bodyPr lIns="121900" tIns="121900" rIns="121900" bIns="121900" anchor="ctr" anchorCtr="0">
            <a:noAutofit/>
          </a:bodyPr>
          <a:lstStyle/>
          <a:p>
            <a:pPr lvl="0">
              <a:spcBef>
                <a:spcPts val="0"/>
              </a:spcBef>
              <a:buNone/>
            </a:pPr>
            <a:endParaRPr sz="2400" dirty="0">
              <a:latin typeface="Verdana" panose="020B0604030504040204" pitchFamily="34" charset="0"/>
            </a:endParaRPr>
          </a:p>
        </p:txBody>
      </p:sp>
      <p:sp>
        <p:nvSpPr>
          <p:cNvPr id="3" name="Picture Placeholder 3"/>
          <p:cNvSpPr>
            <a:spLocks noGrp="1"/>
          </p:cNvSpPr>
          <p:nvPr>
            <p:ph type="pic" sz="quarter" idx="10"/>
          </p:nvPr>
        </p:nvSpPr>
        <p:spPr>
          <a:xfrm>
            <a:off x="0" y="0"/>
            <a:ext cx="12192000" cy="3790949"/>
          </a:xfrm>
        </p:spPr>
        <p:txBody>
          <a:bodyPr>
            <a:normAutofit/>
          </a:bodyPr>
          <a:lstStyle>
            <a:lvl1pPr>
              <a:defRPr sz="1013">
                <a:solidFill>
                  <a:srgbClr val="00B0F0"/>
                </a:solidFill>
              </a:defRPr>
            </a:lvl1pPr>
          </a:lstStyle>
          <a:p>
            <a:endParaRPr lang="id-ID"/>
          </a:p>
        </p:txBody>
      </p:sp>
      <p:sp>
        <p:nvSpPr>
          <p:cNvPr id="4" name="Shape 30"/>
          <p:cNvSpPr/>
          <p:nvPr userDrawn="1"/>
        </p:nvSpPr>
        <p:spPr>
          <a:xfrm>
            <a:off x="708699" y="4151200"/>
            <a:ext cx="36576" cy="900799"/>
          </a:xfrm>
          <a:prstGeom prst="rect">
            <a:avLst/>
          </a:prstGeom>
          <a:solidFill>
            <a:schemeClr val="tx1">
              <a:lumMod val="50000"/>
              <a:lumOff val="50000"/>
            </a:schemeClr>
          </a:solidFill>
          <a:ln>
            <a:noFill/>
          </a:ln>
        </p:spPr>
        <p:txBody>
          <a:bodyPr lIns="121900" tIns="121900" rIns="121900" bIns="121900" anchor="ctr" anchorCtr="0">
            <a:noAutofit/>
          </a:bodyPr>
          <a:lstStyle/>
          <a:p>
            <a:pPr lvl="0">
              <a:spcBef>
                <a:spcPts val="0"/>
              </a:spcBef>
              <a:buNone/>
            </a:pPr>
            <a:endParaRPr sz="2400" dirty="0">
              <a:latin typeface="Verdana" panose="020B0604030504040204" pitchFamily="34" charset="0"/>
            </a:endParaRPr>
          </a:p>
        </p:txBody>
      </p:sp>
      <p:sp>
        <p:nvSpPr>
          <p:cNvPr id="5" name="Shape 22"/>
          <p:cNvSpPr txBox="1">
            <a:spLocks noGrp="1"/>
          </p:cNvSpPr>
          <p:nvPr>
            <p:ph type="title"/>
          </p:nvPr>
        </p:nvSpPr>
        <p:spPr>
          <a:xfrm>
            <a:off x="934316" y="4286462"/>
            <a:ext cx="10323368" cy="900799"/>
          </a:xfrm>
          <a:prstGeom prst="rect">
            <a:avLst/>
          </a:prstGeom>
        </p:spPr>
        <p:txBody>
          <a:bodyPr lIns="91425" tIns="91425" rIns="91425" bIns="91425" anchor="t" anchorCtr="0">
            <a:normAutofit/>
          </a:bodyPr>
          <a:lstStyle>
            <a:lvl1pPr lvl="0">
              <a:spcBef>
                <a:spcPts val="0"/>
              </a:spcBef>
              <a:defRPr sz="360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hape 28"/>
          <p:cNvSpPr txBox="1">
            <a:spLocks noGrp="1"/>
          </p:cNvSpPr>
          <p:nvPr>
            <p:ph type="body" idx="1"/>
          </p:nvPr>
        </p:nvSpPr>
        <p:spPr>
          <a:xfrm>
            <a:off x="934316" y="5051999"/>
            <a:ext cx="10323368" cy="1120460"/>
          </a:xfrm>
          <a:prstGeom prst="rect">
            <a:avLst/>
          </a:prstGeom>
        </p:spPr>
        <p:txBody>
          <a:bodyPr lIns="91425" tIns="91425" rIns="91425" bIns="91425" anchor="t" anchorCtr="0"/>
          <a:lstStyle>
            <a:lvl1pPr marL="0" lvl="0" indent="0" algn="l">
              <a:spcBef>
                <a:spcPts val="0"/>
              </a:spcBef>
              <a:buFont typeface="Wingdings" charset="2"/>
              <a:buNone/>
              <a:defRPr>
                <a:solidFill>
                  <a:schemeClr val="tx1">
                    <a:lumMod val="65000"/>
                    <a:lumOff val="35000"/>
                  </a:schemeClr>
                </a:solidFill>
                <a:latin typeface="Verdana" panose="020B0604030504040204" pitchFamily="34" charset="0"/>
                <a:ea typeface="Verdana" panose="020B0604030504040204" pitchFamily="34"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dirty="0"/>
          </a:p>
        </p:txBody>
      </p:sp>
      <p:pic>
        <p:nvPicPr>
          <p:cNvPr id="7" name="Picture 6">
            <a:extLst>
              <a:ext uri="{FF2B5EF4-FFF2-40B4-BE49-F238E27FC236}">
                <a16:creationId xmlns:a16="http://schemas.microsoft.com/office/drawing/2014/main" id="{14C45530-8403-49D5-8C3A-3FE8EA6C9C5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1261072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Title">
    <p:spTree>
      <p:nvGrpSpPr>
        <p:cNvPr id="1" name="Shape 8"/>
        <p:cNvGrpSpPr/>
        <p:nvPr/>
      </p:nvGrpSpPr>
      <p:grpSpPr>
        <a:xfrm>
          <a:off x="0" y="0"/>
          <a:ext cx="0" cy="0"/>
          <a:chOff x="0" y="0"/>
          <a:chExt cx="0" cy="0"/>
        </a:xfrm>
      </p:grpSpPr>
      <p:sp>
        <p:nvSpPr>
          <p:cNvPr id="10" name="Shape 10"/>
          <p:cNvSpPr/>
          <p:nvPr/>
        </p:nvSpPr>
        <p:spPr>
          <a:xfrm>
            <a:off x="772000" y="2560600"/>
            <a:ext cx="72400" cy="1589200"/>
          </a:xfrm>
          <a:prstGeom prst="rect">
            <a:avLst/>
          </a:prstGeom>
          <a:solidFill>
            <a:srgbClr val="FFFFFF"/>
          </a:solidFill>
          <a:ln>
            <a:noFill/>
          </a:ln>
        </p:spPr>
        <p:txBody>
          <a:bodyPr lIns="121900" tIns="121900" rIns="121900" bIns="121900" anchor="ctr" anchorCtr="0">
            <a:noAutofit/>
          </a:bodyPr>
          <a:lstStyle/>
          <a:p>
            <a:pPr lvl="0" rtl="0">
              <a:spcBef>
                <a:spcPts val="0"/>
              </a:spcBef>
              <a:buNone/>
            </a:pPr>
            <a:endParaRPr sz="2400" dirty="0">
              <a:solidFill>
                <a:srgbClr val="FFFFFF"/>
              </a:solidFill>
              <a:latin typeface="Verdana" panose="020B0604030504040204" pitchFamily="34" charset="0"/>
            </a:endParaRPr>
          </a:p>
        </p:txBody>
      </p:sp>
      <p:sp>
        <p:nvSpPr>
          <p:cNvPr id="8" name="Subtitle 2"/>
          <p:cNvSpPr>
            <a:spLocks noGrp="1"/>
          </p:cNvSpPr>
          <p:nvPr>
            <p:ph type="subTitle" idx="1"/>
          </p:nvPr>
        </p:nvSpPr>
        <p:spPr>
          <a:xfrm>
            <a:off x="897925" y="3634656"/>
            <a:ext cx="9200658" cy="1123956"/>
          </a:xfrm>
        </p:spPr>
        <p:txBody>
          <a:bodyPr/>
          <a:lstStyle>
            <a:lvl1pPr marL="0" indent="0" algn="l">
              <a:buNone/>
              <a:defRPr sz="24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Title 1"/>
          <p:cNvSpPr txBox="1">
            <a:spLocks/>
          </p:cNvSpPr>
          <p:nvPr userDrawn="1"/>
        </p:nvSpPr>
        <p:spPr>
          <a:xfrm>
            <a:off x="2963333" y="6222936"/>
            <a:ext cx="6265333" cy="44480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5400" kern="1200">
                <a:solidFill>
                  <a:schemeClr val="bg2">
                    <a:lumMod val="25000"/>
                  </a:schemeClr>
                </a:solidFill>
                <a:latin typeface="Aller Light" charset="0"/>
                <a:ea typeface="Aller Light" charset="0"/>
                <a:cs typeface="Aller Light" charset="0"/>
              </a:defRPr>
            </a:lvl1pPr>
          </a:lstStyle>
          <a:p>
            <a:pPr algn="ctr"/>
            <a:r>
              <a:rPr lang="en-US" sz="2800" dirty="0">
                <a:solidFill>
                  <a:schemeClr val="bg1"/>
                </a:solidFill>
                <a:latin typeface="Verdana" panose="020B0604030504040204" pitchFamily="34" charset="0"/>
                <a:ea typeface="Verdana" panose="020B0604030504040204" pitchFamily="34" charset="0"/>
              </a:rPr>
              <a:t>A</a:t>
            </a:r>
            <a:r>
              <a:rPr lang="en-US" sz="2800" baseline="0" dirty="0">
                <a:solidFill>
                  <a:schemeClr val="bg1"/>
                </a:solidFill>
                <a:latin typeface="Verdana" panose="020B0604030504040204" pitchFamily="34" charset="0"/>
                <a:ea typeface="Verdana" panose="020B0604030504040204" pitchFamily="34" charset="0"/>
              </a:rPr>
              <a:t> MENTAL WELLNESS COMPANY</a:t>
            </a:r>
            <a:endParaRPr lang="en-US" sz="2800" dirty="0">
              <a:solidFill>
                <a:schemeClr val="bg1"/>
              </a:solidFill>
              <a:latin typeface="Verdana" panose="020B0604030504040204" pitchFamily="34" charset="0"/>
              <a:ea typeface="Verdana" panose="020B0604030504040204" pitchFamily="34" charset="0"/>
            </a:endParaRPr>
          </a:p>
        </p:txBody>
      </p:sp>
      <p:pic>
        <p:nvPicPr>
          <p:cNvPr id="5" name="Picture 4">
            <a:extLst>
              <a:ext uri="{FF2B5EF4-FFF2-40B4-BE49-F238E27FC236}">
                <a16:creationId xmlns:a16="http://schemas.microsoft.com/office/drawing/2014/main" id="{982EB531-E5BC-4E7C-8E60-22F0622B402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4719907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Title">
    <p:spTree>
      <p:nvGrpSpPr>
        <p:cNvPr id="1" name="Shape 8"/>
        <p:cNvGrpSpPr/>
        <p:nvPr/>
      </p:nvGrpSpPr>
      <p:grpSpPr>
        <a:xfrm>
          <a:off x="0" y="0"/>
          <a:ext cx="0" cy="0"/>
          <a:chOff x="0" y="0"/>
          <a:chExt cx="0" cy="0"/>
        </a:xfrm>
      </p:grpSpPr>
      <p:sp>
        <p:nvSpPr>
          <p:cNvPr id="10" name="Shape 10"/>
          <p:cNvSpPr/>
          <p:nvPr/>
        </p:nvSpPr>
        <p:spPr>
          <a:xfrm>
            <a:off x="772000" y="2560600"/>
            <a:ext cx="72400" cy="1589200"/>
          </a:xfrm>
          <a:prstGeom prst="rect">
            <a:avLst/>
          </a:prstGeom>
          <a:solidFill>
            <a:srgbClr val="FFFFFF"/>
          </a:solidFill>
          <a:ln>
            <a:noFill/>
          </a:ln>
        </p:spPr>
        <p:txBody>
          <a:bodyPr lIns="121900" tIns="121900" rIns="121900" bIns="121900" anchor="ctr" anchorCtr="0">
            <a:noAutofit/>
          </a:bodyPr>
          <a:lstStyle/>
          <a:p>
            <a:pPr lvl="0" rtl="0">
              <a:spcBef>
                <a:spcPts val="0"/>
              </a:spcBef>
              <a:buNone/>
            </a:pPr>
            <a:endParaRPr sz="2400" dirty="0">
              <a:solidFill>
                <a:srgbClr val="FFFFFF"/>
              </a:solidFill>
              <a:latin typeface="Verdana" panose="020B0604030504040204" pitchFamily="34" charset="0"/>
            </a:endParaRPr>
          </a:p>
        </p:txBody>
      </p:sp>
      <p:sp>
        <p:nvSpPr>
          <p:cNvPr id="8" name="Subtitle 2"/>
          <p:cNvSpPr>
            <a:spLocks noGrp="1"/>
          </p:cNvSpPr>
          <p:nvPr>
            <p:ph type="subTitle" idx="1"/>
          </p:nvPr>
        </p:nvSpPr>
        <p:spPr>
          <a:xfrm>
            <a:off x="897925" y="3634656"/>
            <a:ext cx="9200658" cy="1123956"/>
          </a:xfrm>
        </p:spPr>
        <p:txBody>
          <a:bodyPr/>
          <a:lstStyle>
            <a:lvl1pPr marL="0" indent="0" algn="l">
              <a:buNone/>
              <a:defRPr sz="24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Title 1"/>
          <p:cNvSpPr txBox="1">
            <a:spLocks/>
          </p:cNvSpPr>
          <p:nvPr userDrawn="1"/>
        </p:nvSpPr>
        <p:spPr>
          <a:xfrm>
            <a:off x="2963333" y="6222936"/>
            <a:ext cx="6265333" cy="44480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5400" kern="1200">
                <a:solidFill>
                  <a:schemeClr val="bg2">
                    <a:lumMod val="25000"/>
                  </a:schemeClr>
                </a:solidFill>
                <a:latin typeface="Aller Light" charset="0"/>
                <a:ea typeface="Aller Light" charset="0"/>
                <a:cs typeface="Aller Light" charset="0"/>
              </a:defRPr>
            </a:lvl1pPr>
          </a:lstStyle>
          <a:p>
            <a:pPr algn="ctr"/>
            <a:r>
              <a:rPr lang="en-US" sz="2800" dirty="0">
                <a:solidFill>
                  <a:schemeClr val="bg1"/>
                </a:solidFill>
                <a:latin typeface="Verdana" panose="020B0604030504040204" pitchFamily="34" charset="0"/>
                <a:ea typeface="Verdana" panose="020B0604030504040204" pitchFamily="34" charset="0"/>
              </a:rPr>
              <a:t>A</a:t>
            </a:r>
            <a:r>
              <a:rPr lang="en-US" sz="2800" baseline="0" dirty="0">
                <a:solidFill>
                  <a:schemeClr val="bg1"/>
                </a:solidFill>
                <a:latin typeface="Verdana" panose="020B0604030504040204" pitchFamily="34" charset="0"/>
                <a:ea typeface="Verdana" panose="020B0604030504040204" pitchFamily="34" charset="0"/>
              </a:rPr>
              <a:t> MENTAL WELLNESS COMPANY</a:t>
            </a:r>
            <a:endParaRPr lang="en-US" sz="2800" dirty="0">
              <a:solidFill>
                <a:schemeClr val="bg1"/>
              </a:solidFill>
              <a:latin typeface="Verdana" panose="020B0604030504040204" pitchFamily="34" charset="0"/>
              <a:ea typeface="Verdana" panose="020B0604030504040204" pitchFamily="34" charset="0"/>
            </a:endParaRPr>
          </a:p>
        </p:txBody>
      </p:sp>
      <p:pic>
        <p:nvPicPr>
          <p:cNvPr id="5" name="Picture 4">
            <a:extLst>
              <a:ext uri="{FF2B5EF4-FFF2-40B4-BE49-F238E27FC236}">
                <a16:creationId xmlns:a16="http://schemas.microsoft.com/office/drawing/2014/main" id="{01F282E5-E7BD-4076-8565-400D190879F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13534368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1125899" y="727460"/>
            <a:ext cx="10550284" cy="1143200"/>
          </a:xfrm>
          <a:prstGeom prst="rect">
            <a:avLst/>
          </a:prstGeom>
        </p:spPr>
        <p:txBody>
          <a:bodyPr lIns="91425" tIns="91425" rIns="91425" bIns="91425" anchor="t" anchorCtr="0"/>
          <a:lstStyle>
            <a:lvl1pPr lvl="0">
              <a:spcBef>
                <a:spcPts val="0"/>
              </a:spcBef>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28" name="Shape 28"/>
          <p:cNvSpPr txBox="1">
            <a:spLocks noGrp="1"/>
          </p:cNvSpPr>
          <p:nvPr>
            <p:ph type="body" idx="1"/>
          </p:nvPr>
        </p:nvSpPr>
        <p:spPr>
          <a:xfrm>
            <a:off x="1125899" y="2112935"/>
            <a:ext cx="10550284" cy="4059524"/>
          </a:xfrm>
          <a:prstGeom prst="rect">
            <a:avLst/>
          </a:prstGeom>
        </p:spPr>
        <p:txBody>
          <a:bodyPr lIns="91425" tIns="91425" rIns="91425" bIns="91425" anchor="t" anchorCtr="0"/>
          <a:lstStyle>
            <a:lvl1pPr marL="457189" lvl="0" indent="-457189">
              <a:spcBef>
                <a:spcPts val="0"/>
              </a:spcBef>
              <a:buFont typeface="Wingdings" charset="2"/>
              <a:buChar char="v"/>
              <a:defRPr>
                <a:solidFill>
                  <a:schemeClr val="tx1">
                    <a:lumMod val="65000"/>
                    <a:lumOff val="35000"/>
                  </a:schemeClr>
                </a:solidFill>
                <a:latin typeface="Verdana" panose="020B0604030504040204" pitchFamily="34" charset="0"/>
                <a:ea typeface="Verdana" panose="020B0604030504040204" pitchFamily="34"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dirty="0"/>
          </a:p>
        </p:txBody>
      </p:sp>
      <p:sp>
        <p:nvSpPr>
          <p:cNvPr id="30" name="Shape 30"/>
          <p:cNvSpPr/>
          <p:nvPr/>
        </p:nvSpPr>
        <p:spPr>
          <a:xfrm>
            <a:off x="1089699" y="684100"/>
            <a:ext cx="72400" cy="900799"/>
          </a:xfrm>
          <a:prstGeom prst="rect">
            <a:avLst/>
          </a:prstGeom>
          <a:solidFill>
            <a:schemeClr val="tx1">
              <a:lumMod val="65000"/>
              <a:lumOff val="35000"/>
            </a:schemeClr>
          </a:solidFill>
          <a:ln>
            <a:noFill/>
          </a:ln>
        </p:spPr>
        <p:txBody>
          <a:bodyPr lIns="121900" tIns="121900" rIns="121900" bIns="121900" anchor="ctr" anchorCtr="0">
            <a:noAutofit/>
          </a:bodyPr>
          <a:lstStyle/>
          <a:p>
            <a:pPr lvl="0">
              <a:spcBef>
                <a:spcPts val="0"/>
              </a:spcBef>
              <a:buNone/>
            </a:pPr>
            <a:endParaRPr sz="2400" dirty="0">
              <a:latin typeface="Verdana" panose="020B0604030504040204" pitchFamily="34" charset="0"/>
            </a:endParaRPr>
          </a:p>
        </p:txBody>
      </p:sp>
      <p:sp>
        <p:nvSpPr>
          <p:cNvPr id="31" name="Shape 31"/>
          <p:cNvSpPr/>
          <p:nvPr/>
        </p:nvSpPr>
        <p:spPr>
          <a:xfrm rot="5400000" flipH="1">
            <a:off x="6059425" y="725380"/>
            <a:ext cx="73152" cy="12192003"/>
          </a:xfrm>
          <a:prstGeom prst="rect">
            <a:avLst/>
          </a:prstGeom>
          <a:solidFill>
            <a:schemeClr val="tx1">
              <a:lumMod val="65000"/>
              <a:lumOff val="35000"/>
            </a:schemeClr>
          </a:solidFill>
          <a:ln>
            <a:noFill/>
          </a:ln>
        </p:spPr>
        <p:txBody>
          <a:bodyPr lIns="121900" tIns="121900" rIns="121900" bIns="121900" anchor="ctr" anchorCtr="0">
            <a:noAutofit/>
          </a:bodyPr>
          <a:lstStyle/>
          <a:p>
            <a:pPr lvl="0">
              <a:spcBef>
                <a:spcPts val="0"/>
              </a:spcBef>
              <a:buNone/>
            </a:pPr>
            <a:endParaRPr sz="2400" dirty="0">
              <a:latin typeface="Verdana" panose="020B0604030504040204" pitchFamily="34" charset="0"/>
            </a:endParaRPr>
          </a:p>
        </p:txBody>
      </p:sp>
      <p:pic>
        <p:nvPicPr>
          <p:cNvPr id="6" name="Picture 5">
            <a:extLst>
              <a:ext uri="{FF2B5EF4-FFF2-40B4-BE49-F238E27FC236}">
                <a16:creationId xmlns:a16="http://schemas.microsoft.com/office/drawing/2014/main" id="{9694A9F8-BDCF-43B1-AC83-5B351CC90D0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1553249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 2 columns">
    <p:spTree>
      <p:nvGrpSpPr>
        <p:cNvPr id="1" name="Shape 26"/>
        <p:cNvGrpSpPr/>
        <p:nvPr/>
      </p:nvGrpSpPr>
      <p:grpSpPr>
        <a:xfrm>
          <a:off x="0" y="0"/>
          <a:ext cx="0" cy="0"/>
          <a:chOff x="0" y="0"/>
          <a:chExt cx="0" cy="0"/>
        </a:xfrm>
      </p:grpSpPr>
      <p:sp>
        <p:nvSpPr>
          <p:cNvPr id="11" name="Shape 31"/>
          <p:cNvSpPr/>
          <p:nvPr userDrawn="1"/>
        </p:nvSpPr>
        <p:spPr>
          <a:xfrm rot="5400000" flipH="1">
            <a:off x="6070094" y="735690"/>
            <a:ext cx="54864" cy="12188952"/>
          </a:xfrm>
          <a:prstGeom prst="rect">
            <a:avLst/>
          </a:prstGeom>
          <a:solidFill>
            <a:schemeClr val="bg1">
              <a:lumMod val="65000"/>
            </a:schemeClr>
          </a:solidFill>
          <a:ln>
            <a:noFill/>
          </a:ln>
        </p:spPr>
        <p:txBody>
          <a:bodyPr lIns="121900" tIns="121900" rIns="121900" bIns="121900" anchor="ctr" anchorCtr="0">
            <a:noAutofit/>
          </a:bodyPr>
          <a:lstStyle/>
          <a:p>
            <a:pPr lvl="0">
              <a:spcBef>
                <a:spcPts val="0"/>
              </a:spcBef>
              <a:buNone/>
            </a:pPr>
            <a:endParaRPr sz="2400" dirty="0">
              <a:latin typeface="Verdana" panose="020B0604030504040204" pitchFamily="34" charset="0"/>
            </a:endParaRPr>
          </a:p>
        </p:txBody>
      </p:sp>
      <p:sp>
        <p:nvSpPr>
          <p:cNvPr id="3" name="Picture Placeholder 3"/>
          <p:cNvSpPr>
            <a:spLocks noGrp="1"/>
          </p:cNvSpPr>
          <p:nvPr>
            <p:ph type="pic" sz="quarter" idx="10"/>
          </p:nvPr>
        </p:nvSpPr>
        <p:spPr>
          <a:xfrm>
            <a:off x="0" y="0"/>
            <a:ext cx="12192000" cy="3790949"/>
          </a:xfrm>
        </p:spPr>
        <p:txBody>
          <a:bodyPr>
            <a:normAutofit/>
          </a:bodyPr>
          <a:lstStyle>
            <a:lvl1pPr>
              <a:defRPr sz="1013">
                <a:solidFill>
                  <a:srgbClr val="00B0F0"/>
                </a:solidFill>
              </a:defRPr>
            </a:lvl1pPr>
          </a:lstStyle>
          <a:p>
            <a:endParaRPr lang="id-ID"/>
          </a:p>
        </p:txBody>
      </p:sp>
      <p:sp>
        <p:nvSpPr>
          <p:cNvPr id="4" name="Shape 28"/>
          <p:cNvSpPr txBox="1">
            <a:spLocks noGrp="1"/>
          </p:cNvSpPr>
          <p:nvPr>
            <p:ph type="body" idx="1"/>
          </p:nvPr>
        </p:nvSpPr>
        <p:spPr>
          <a:xfrm>
            <a:off x="285750" y="5078990"/>
            <a:ext cx="11544300" cy="1120460"/>
          </a:xfrm>
          <a:prstGeom prst="rect">
            <a:avLst/>
          </a:prstGeom>
        </p:spPr>
        <p:txBody>
          <a:bodyPr lIns="91425" tIns="91425" rIns="91425" bIns="91425" anchor="t" anchorCtr="0"/>
          <a:lstStyle>
            <a:lvl1pPr marL="0" lvl="0" indent="0" algn="ctr">
              <a:spcBef>
                <a:spcPts val="0"/>
              </a:spcBef>
              <a:buFont typeface="Wingdings" charset="2"/>
              <a:buNone/>
              <a:defRPr>
                <a:solidFill>
                  <a:schemeClr val="tx1">
                    <a:lumMod val="65000"/>
                    <a:lumOff val="35000"/>
                  </a:schemeClr>
                </a:solidFill>
                <a:latin typeface="Verdana" panose="020B0604030504040204" pitchFamily="34" charset="0"/>
                <a:ea typeface="Verdana" panose="020B0604030504040204" pitchFamily="34"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dirty="0"/>
          </a:p>
        </p:txBody>
      </p:sp>
      <p:sp>
        <p:nvSpPr>
          <p:cNvPr id="5" name="Shape 33"/>
          <p:cNvSpPr txBox="1">
            <a:spLocks noGrp="1"/>
          </p:cNvSpPr>
          <p:nvPr>
            <p:ph type="title"/>
          </p:nvPr>
        </p:nvSpPr>
        <p:spPr>
          <a:xfrm>
            <a:off x="3152264" y="3985647"/>
            <a:ext cx="5811272" cy="705630"/>
          </a:xfrm>
          <a:prstGeom prst="rect">
            <a:avLst/>
          </a:prstGeom>
        </p:spPr>
        <p:txBody>
          <a:bodyPr lIns="91425" tIns="91425" rIns="91425" bIns="91425" anchor="t" anchorCtr="0"/>
          <a:lstStyle>
            <a:lvl1pPr lvl="0" algn="ctr" rtl="0">
              <a:spcBef>
                <a:spcPts val="0"/>
              </a:spcBef>
              <a:defRPr>
                <a:latin typeface="Verdana" panose="020B0604030504040204" pitchFamily="34" charset="0"/>
                <a:ea typeface="Verdana" panose="020B0604030504040204" pitchFamily="34" charset="0"/>
                <a:cs typeface="Verdana" panose="020B0604030504040204" pitchFamily="34"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Rectangle 5"/>
          <p:cNvSpPr/>
          <p:nvPr userDrawn="1"/>
        </p:nvSpPr>
        <p:spPr>
          <a:xfrm>
            <a:off x="4760498" y="4836321"/>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latin typeface="Verdana" panose="020B0604030504040204" pitchFamily="34" charset="0"/>
            </a:endParaRPr>
          </a:p>
        </p:txBody>
      </p:sp>
      <p:pic>
        <p:nvPicPr>
          <p:cNvPr id="7" name="Picture 6">
            <a:extLst>
              <a:ext uri="{FF2B5EF4-FFF2-40B4-BE49-F238E27FC236}">
                <a16:creationId xmlns:a16="http://schemas.microsoft.com/office/drawing/2014/main" id="{E69F16CF-33A5-4EF7-BE83-5C35C0290A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15027814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 2 columns">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1231408" y="463702"/>
            <a:ext cx="10379424" cy="1143200"/>
          </a:xfrm>
          <a:prstGeom prst="rect">
            <a:avLst/>
          </a:prstGeom>
        </p:spPr>
        <p:txBody>
          <a:bodyPr lIns="91425" tIns="91425" rIns="91425" bIns="91425" anchor="t" anchorCtr="0"/>
          <a:lstStyle>
            <a:lvl1pPr lvl="0">
              <a:spcBef>
                <a:spcPts val="0"/>
              </a:spcBef>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28" name="Shape 28"/>
          <p:cNvSpPr txBox="1">
            <a:spLocks noGrp="1"/>
          </p:cNvSpPr>
          <p:nvPr>
            <p:ph type="body" idx="1"/>
          </p:nvPr>
        </p:nvSpPr>
        <p:spPr>
          <a:xfrm>
            <a:off x="1125900" y="2112934"/>
            <a:ext cx="10379425" cy="3947727"/>
          </a:xfrm>
          <a:prstGeom prst="rect">
            <a:avLst/>
          </a:prstGeom>
        </p:spPr>
        <p:txBody>
          <a:bodyPr lIns="91425" tIns="91425" rIns="91425" bIns="91425" anchor="t" anchorCtr="0"/>
          <a:lstStyle>
            <a:lvl1pPr marL="457189" lvl="0" indent="-457189">
              <a:spcBef>
                <a:spcPts val="0"/>
              </a:spcBef>
              <a:buFont typeface="Wingdings" charset="2"/>
              <a:buChar char="v"/>
              <a:defRPr>
                <a:solidFill>
                  <a:schemeClr val="tx1">
                    <a:lumMod val="65000"/>
                    <a:lumOff val="35000"/>
                  </a:schemeClr>
                </a:solidFill>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30" name="Shape 30"/>
          <p:cNvSpPr/>
          <p:nvPr/>
        </p:nvSpPr>
        <p:spPr>
          <a:xfrm>
            <a:off x="1046372" y="463702"/>
            <a:ext cx="54864" cy="900799"/>
          </a:xfrm>
          <a:prstGeom prst="rect">
            <a:avLst/>
          </a:prstGeom>
          <a:solidFill>
            <a:schemeClr val="bg1">
              <a:lumMod val="65000"/>
            </a:schemeClr>
          </a:solidFill>
          <a:ln>
            <a:noFill/>
          </a:ln>
        </p:spPr>
        <p:txBody>
          <a:bodyPr lIns="121900" tIns="121900" rIns="121900" bIns="121900" anchor="ctr" anchorCtr="0">
            <a:noAutofit/>
          </a:bodyPr>
          <a:lstStyle/>
          <a:p>
            <a:pPr lvl="0">
              <a:spcBef>
                <a:spcPts val="0"/>
              </a:spcBef>
              <a:buNone/>
            </a:pPr>
            <a:endParaRPr sz="2400" dirty="0">
              <a:latin typeface="Verdana" panose="020B0604030504040204" pitchFamily="34" charset="0"/>
            </a:endParaRPr>
          </a:p>
        </p:txBody>
      </p:sp>
      <p:sp>
        <p:nvSpPr>
          <p:cNvPr id="31" name="Shape 31"/>
          <p:cNvSpPr/>
          <p:nvPr/>
        </p:nvSpPr>
        <p:spPr>
          <a:xfrm>
            <a:off x="12136533" y="1"/>
            <a:ext cx="54864" cy="6857999"/>
          </a:xfrm>
          <a:prstGeom prst="rect">
            <a:avLst/>
          </a:prstGeom>
          <a:solidFill>
            <a:schemeClr val="bg1">
              <a:lumMod val="65000"/>
            </a:schemeClr>
          </a:solidFill>
          <a:ln>
            <a:noFill/>
          </a:ln>
        </p:spPr>
        <p:txBody>
          <a:bodyPr lIns="121900" tIns="121900" rIns="121900" bIns="121900" anchor="ctr" anchorCtr="0">
            <a:noAutofit/>
          </a:bodyPr>
          <a:lstStyle/>
          <a:p>
            <a:pPr lvl="0">
              <a:spcBef>
                <a:spcPts val="0"/>
              </a:spcBef>
              <a:buNone/>
            </a:pPr>
            <a:endParaRPr sz="2400" dirty="0">
              <a:latin typeface="Verdana" panose="020B0604030504040204" pitchFamily="34" charset="0"/>
            </a:endParaRPr>
          </a:p>
        </p:txBody>
      </p:sp>
      <p:pic>
        <p:nvPicPr>
          <p:cNvPr id="6" name="Picture 5">
            <a:extLst>
              <a:ext uri="{FF2B5EF4-FFF2-40B4-BE49-F238E27FC236}">
                <a16:creationId xmlns:a16="http://schemas.microsoft.com/office/drawing/2014/main" id="{477BD05D-6432-4EFB-A97D-E8DB16E5BB4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3873464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3 columns">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1125900" y="563333"/>
            <a:ext cx="9864569" cy="1143200"/>
          </a:xfrm>
          <a:prstGeom prst="rect">
            <a:avLst/>
          </a:prstGeom>
        </p:spPr>
        <p:txBody>
          <a:bodyPr lIns="91425" tIns="91425" rIns="91425" bIns="91425" anchor="t" anchorCtr="0"/>
          <a:lstStyle>
            <a:lvl1pPr lvl="0" rtl="0">
              <a:spcBef>
                <a:spcPts val="0"/>
              </a:spcBef>
              <a:defRPr>
                <a:latin typeface="Verdana" panose="020B0604030504040204" pitchFamily="34" charset="0"/>
                <a:ea typeface="Verdana" panose="020B0604030504040204" pitchFamily="34" charset="0"/>
                <a:cs typeface="Verdana" panose="020B0604030504040204" pitchFamily="34"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34" name="Shape 34"/>
          <p:cNvSpPr txBox="1">
            <a:spLocks noGrp="1"/>
          </p:cNvSpPr>
          <p:nvPr>
            <p:ph type="body" idx="1"/>
          </p:nvPr>
        </p:nvSpPr>
        <p:spPr>
          <a:xfrm>
            <a:off x="1125901" y="2147267"/>
            <a:ext cx="9864569" cy="4001743"/>
          </a:xfrm>
          <a:prstGeom prst="rect">
            <a:avLst/>
          </a:prstGeom>
        </p:spPr>
        <p:txBody>
          <a:bodyPr lIns="91425" tIns="91425" rIns="91425" bIns="91425" anchor="t" anchorCtr="0"/>
          <a:lstStyle>
            <a:lvl1pPr lvl="0" rtl="0">
              <a:spcBef>
                <a:spcPts val="0"/>
              </a:spcBef>
              <a:buSzPct val="100000"/>
              <a:buChar char="●"/>
              <a:defRPr sz="1867"/>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37" name="Shape 37"/>
          <p:cNvSpPr/>
          <p:nvPr/>
        </p:nvSpPr>
        <p:spPr>
          <a:xfrm>
            <a:off x="997289" y="563333"/>
            <a:ext cx="54864" cy="905256"/>
          </a:xfrm>
          <a:prstGeom prst="rect">
            <a:avLst/>
          </a:prstGeom>
          <a:solidFill>
            <a:schemeClr val="bg1">
              <a:lumMod val="65000"/>
            </a:schemeClr>
          </a:solidFill>
          <a:ln>
            <a:noFill/>
          </a:ln>
        </p:spPr>
        <p:txBody>
          <a:bodyPr lIns="121900" tIns="121900" rIns="121900" bIns="121900" anchor="ctr" anchorCtr="0">
            <a:noAutofit/>
          </a:bodyPr>
          <a:lstStyle/>
          <a:p>
            <a:pPr lvl="0">
              <a:spcBef>
                <a:spcPts val="0"/>
              </a:spcBef>
              <a:buNone/>
            </a:pPr>
            <a:endParaRPr sz="2400" dirty="0">
              <a:latin typeface="Verdana" panose="020B0604030504040204" pitchFamily="34" charset="0"/>
            </a:endParaRPr>
          </a:p>
        </p:txBody>
      </p:sp>
      <p:sp>
        <p:nvSpPr>
          <p:cNvPr id="38" name="Shape 38"/>
          <p:cNvSpPr/>
          <p:nvPr/>
        </p:nvSpPr>
        <p:spPr>
          <a:xfrm>
            <a:off x="12136533" y="1"/>
            <a:ext cx="36576" cy="6857999"/>
          </a:xfrm>
          <a:prstGeom prst="rect">
            <a:avLst/>
          </a:prstGeom>
          <a:solidFill>
            <a:schemeClr val="bg1">
              <a:lumMod val="65000"/>
            </a:schemeClr>
          </a:solidFill>
          <a:ln>
            <a:noFill/>
          </a:ln>
        </p:spPr>
        <p:txBody>
          <a:bodyPr lIns="121900" tIns="121900" rIns="121900" bIns="121900" anchor="ctr" anchorCtr="0">
            <a:noAutofit/>
          </a:bodyPr>
          <a:lstStyle/>
          <a:p>
            <a:pPr lvl="0">
              <a:spcBef>
                <a:spcPts val="0"/>
              </a:spcBef>
              <a:buNone/>
            </a:pPr>
            <a:endParaRPr sz="2400" dirty="0">
              <a:latin typeface="Verdana" panose="020B0604030504040204" pitchFamily="34" charset="0"/>
            </a:endParaRPr>
          </a:p>
        </p:txBody>
      </p:sp>
      <p:pic>
        <p:nvPicPr>
          <p:cNvPr id="6" name="Picture 5">
            <a:extLst>
              <a:ext uri="{FF2B5EF4-FFF2-40B4-BE49-F238E27FC236}">
                <a16:creationId xmlns:a16="http://schemas.microsoft.com/office/drawing/2014/main" id="{706D1539-6ABE-499B-8AE7-03823F15117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8411483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pPr lvl="0">
              <a:spcBef>
                <a:spcPts val="0"/>
              </a:spcBef>
              <a:buNone/>
            </a:pPr>
            <a:endParaRPr sz="2400" dirty="0">
              <a:latin typeface="Verdana" panose="020B0604030504040204" pitchFamily="34" charset="0"/>
            </a:endParaRPr>
          </a:p>
        </p:txBody>
      </p:sp>
      <p:sp>
        <p:nvSpPr>
          <p:cNvPr id="5" name="Shape 33"/>
          <p:cNvSpPr txBox="1">
            <a:spLocks noGrp="1"/>
          </p:cNvSpPr>
          <p:nvPr>
            <p:ph type="title"/>
          </p:nvPr>
        </p:nvSpPr>
        <p:spPr>
          <a:xfrm>
            <a:off x="5385459" y="331335"/>
            <a:ext cx="6311239" cy="705630"/>
          </a:xfrm>
          <a:prstGeom prst="rect">
            <a:avLst/>
          </a:prstGeom>
        </p:spPr>
        <p:txBody>
          <a:bodyPr lIns="91425" tIns="91425" rIns="91425" bIns="91425" anchor="t" anchorCtr="0"/>
          <a:lstStyle>
            <a:lvl1pPr lvl="0" algn="ctr" rtl="0">
              <a:spcBef>
                <a:spcPts val="0"/>
              </a:spcBef>
              <a:defRPr>
                <a:latin typeface="Verdana" panose="020B0604030504040204" pitchFamily="34" charset="0"/>
                <a:ea typeface="Verdana" panose="020B0604030504040204" pitchFamily="34" charset="0"/>
                <a:cs typeface="Verdana" panose="020B0604030504040204" pitchFamily="34"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5452101" y="1431934"/>
            <a:ext cx="6311240" cy="4693232"/>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Rectangle 6"/>
          <p:cNvSpPr/>
          <p:nvPr userDrawn="1"/>
        </p:nvSpPr>
        <p:spPr>
          <a:xfrm>
            <a:off x="7372679" y="1205666"/>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latin typeface="Verdana" panose="020B0604030504040204" pitchFamily="34" charset="0"/>
            </a:endParaRPr>
          </a:p>
        </p:txBody>
      </p:sp>
      <p:sp>
        <p:nvSpPr>
          <p:cNvPr id="8" name="Picture Placeholder 3"/>
          <p:cNvSpPr>
            <a:spLocks noGrp="1"/>
          </p:cNvSpPr>
          <p:nvPr>
            <p:ph type="pic" sz="quarter" idx="11"/>
          </p:nvPr>
        </p:nvSpPr>
        <p:spPr>
          <a:xfrm>
            <a:off x="19050" y="0"/>
            <a:ext cx="5029200" cy="6074365"/>
          </a:xfrm>
        </p:spPr>
        <p:txBody>
          <a:bodyPr>
            <a:normAutofit/>
          </a:bodyPr>
          <a:lstStyle>
            <a:lvl1pPr>
              <a:defRPr sz="1013">
                <a:solidFill>
                  <a:srgbClr val="00B0F0"/>
                </a:solidFill>
              </a:defRPr>
            </a:lvl1pPr>
          </a:lstStyle>
          <a:p>
            <a:endParaRPr lang="id-ID"/>
          </a:p>
        </p:txBody>
      </p:sp>
      <p:pic>
        <p:nvPicPr>
          <p:cNvPr id="9" name="Picture 8">
            <a:extLst>
              <a:ext uri="{FF2B5EF4-FFF2-40B4-BE49-F238E27FC236}">
                <a16:creationId xmlns:a16="http://schemas.microsoft.com/office/drawing/2014/main" id="{832812D5-AD82-4CD7-B49F-575FBC90215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1662739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ustom Layou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259340-BE0C-4607-885F-8407C3EFE8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5114" y="334755"/>
            <a:ext cx="2695575" cy="923925"/>
          </a:xfrm>
          <a:prstGeom prst="rect">
            <a:avLst/>
          </a:prstGeom>
        </p:spPr>
      </p:pic>
    </p:spTree>
    <p:extLst>
      <p:ext uri="{BB962C8B-B14F-4D97-AF65-F5344CB8AC3E}">
        <p14:creationId xmlns:p14="http://schemas.microsoft.com/office/powerpoint/2010/main" val="2375824411"/>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pPr lvl="0">
              <a:spcBef>
                <a:spcPts val="0"/>
              </a:spcBef>
              <a:buNone/>
            </a:pPr>
            <a:endParaRPr sz="2400" dirty="0">
              <a:latin typeface="Verdana" panose="020B0604030504040204" pitchFamily="34" charset="0"/>
            </a:endParaRPr>
          </a:p>
        </p:txBody>
      </p:sp>
      <p:sp>
        <p:nvSpPr>
          <p:cNvPr id="5" name="Shape 33"/>
          <p:cNvSpPr txBox="1">
            <a:spLocks noGrp="1"/>
          </p:cNvSpPr>
          <p:nvPr>
            <p:ph type="title"/>
          </p:nvPr>
        </p:nvSpPr>
        <p:spPr>
          <a:xfrm>
            <a:off x="398196" y="295203"/>
            <a:ext cx="6311239" cy="705630"/>
          </a:xfrm>
          <a:prstGeom prst="rect">
            <a:avLst/>
          </a:prstGeom>
        </p:spPr>
        <p:txBody>
          <a:bodyPr lIns="91425" tIns="91425" rIns="91425" bIns="91425" anchor="t" anchorCtr="0"/>
          <a:lstStyle>
            <a:lvl1pPr lvl="0" algn="ctr" rtl="0">
              <a:spcBef>
                <a:spcPts val="0"/>
              </a:spcBef>
              <a:defRPr>
                <a:latin typeface="Verdana" panose="020B0604030504040204" pitchFamily="34" charset="0"/>
                <a:ea typeface="Verdana" panose="020B0604030504040204" pitchFamily="34" charset="0"/>
                <a:cs typeface="Verdana" panose="020B0604030504040204" pitchFamily="34"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426737" y="1363635"/>
            <a:ext cx="6311240" cy="4693232"/>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Rectangle 6"/>
          <p:cNvSpPr/>
          <p:nvPr userDrawn="1"/>
        </p:nvSpPr>
        <p:spPr>
          <a:xfrm>
            <a:off x="2347315" y="1137367"/>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latin typeface="Verdana" panose="020B0604030504040204" pitchFamily="34" charset="0"/>
            </a:endParaRPr>
          </a:p>
        </p:txBody>
      </p:sp>
      <p:sp>
        <p:nvSpPr>
          <p:cNvPr id="8" name="Picture Placeholder 3"/>
          <p:cNvSpPr>
            <a:spLocks noGrp="1"/>
          </p:cNvSpPr>
          <p:nvPr>
            <p:ph type="pic" sz="quarter" idx="11"/>
          </p:nvPr>
        </p:nvSpPr>
        <p:spPr>
          <a:xfrm>
            <a:off x="7162800" y="-17498"/>
            <a:ext cx="5029200" cy="6074365"/>
          </a:xfrm>
        </p:spPr>
        <p:txBody>
          <a:bodyPr>
            <a:normAutofit/>
          </a:bodyPr>
          <a:lstStyle>
            <a:lvl1pPr>
              <a:defRPr sz="1013">
                <a:solidFill>
                  <a:srgbClr val="00B0F0"/>
                </a:solidFill>
              </a:defRPr>
            </a:lvl1pPr>
          </a:lstStyle>
          <a:p>
            <a:endParaRPr lang="id-ID"/>
          </a:p>
        </p:txBody>
      </p:sp>
      <p:pic>
        <p:nvPicPr>
          <p:cNvPr id="9" name="Picture 8">
            <a:extLst>
              <a:ext uri="{FF2B5EF4-FFF2-40B4-BE49-F238E27FC236}">
                <a16:creationId xmlns:a16="http://schemas.microsoft.com/office/drawing/2014/main" id="{6D99A25F-6524-4465-8372-4181979316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2924239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pPr lvl="0">
              <a:spcBef>
                <a:spcPts val="0"/>
              </a:spcBef>
              <a:buNone/>
            </a:pPr>
            <a:endParaRPr sz="2400" dirty="0">
              <a:latin typeface="Verdana" panose="020B0604030504040204" pitchFamily="34" charset="0"/>
            </a:endParaRPr>
          </a:p>
        </p:txBody>
      </p:sp>
      <p:sp>
        <p:nvSpPr>
          <p:cNvPr id="6" name="Shape 33"/>
          <p:cNvSpPr txBox="1">
            <a:spLocks noGrp="1"/>
          </p:cNvSpPr>
          <p:nvPr>
            <p:ph type="title"/>
          </p:nvPr>
        </p:nvSpPr>
        <p:spPr>
          <a:xfrm>
            <a:off x="599136" y="844198"/>
            <a:ext cx="5811272" cy="705630"/>
          </a:xfrm>
          <a:prstGeom prst="rect">
            <a:avLst/>
          </a:prstGeom>
        </p:spPr>
        <p:txBody>
          <a:bodyPr lIns="91425" tIns="91425" rIns="91425" bIns="91425" anchor="t" anchorCtr="0"/>
          <a:lstStyle>
            <a:lvl1pPr lvl="0" algn="ctr" rtl="0">
              <a:spcBef>
                <a:spcPts val="0"/>
              </a:spcBef>
              <a:defRPr>
                <a:latin typeface="Verdana" panose="020B0604030504040204" pitchFamily="34" charset="0"/>
                <a:ea typeface="Verdana" panose="020B0604030504040204" pitchFamily="34" charset="0"/>
                <a:cs typeface="Verdana" panose="020B0604030504040204" pitchFamily="34"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7" name="Shape 34"/>
          <p:cNvSpPr txBox="1">
            <a:spLocks noGrp="1"/>
          </p:cNvSpPr>
          <p:nvPr>
            <p:ph type="body" idx="1"/>
          </p:nvPr>
        </p:nvSpPr>
        <p:spPr>
          <a:xfrm>
            <a:off x="599136" y="1920976"/>
            <a:ext cx="5937131" cy="4191957"/>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5" name="Picture Placeholder 10"/>
          <p:cNvSpPr>
            <a:spLocks noGrp="1"/>
          </p:cNvSpPr>
          <p:nvPr>
            <p:ph type="pic" sz="quarter" idx="10"/>
          </p:nvPr>
        </p:nvSpPr>
        <p:spPr>
          <a:xfrm>
            <a:off x="6942665" y="1"/>
            <a:ext cx="5176933" cy="6112932"/>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sp>
        <p:nvSpPr>
          <p:cNvPr id="8" name="Rectangle 7"/>
          <p:cNvSpPr/>
          <p:nvPr userDrawn="1"/>
        </p:nvSpPr>
        <p:spPr>
          <a:xfrm>
            <a:off x="2171704" y="1710002"/>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latin typeface="Verdana" panose="020B0604030504040204" pitchFamily="34" charset="0"/>
            </a:endParaRPr>
          </a:p>
        </p:txBody>
      </p:sp>
      <p:pic>
        <p:nvPicPr>
          <p:cNvPr id="9" name="Picture 8">
            <a:extLst>
              <a:ext uri="{FF2B5EF4-FFF2-40B4-BE49-F238E27FC236}">
                <a16:creationId xmlns:a16="http://schemas.microsoft.com/office/drawing/2014/main" id="{1199F81A-578E-448E-A3FA-8B944EC7921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4371164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pPr lvl="0">
              <a:spcBef>
                <a:spcPts val="0"/>
              </a:spcBef>
              <a:buNone/>
            </a:pPr>
            <a:endParaRPr sz="2400" dirty="0">
              <a:latin typeface="Verdana" panose="020B0604030504040204" pitchFamily="34" charset="0"/>
            </a:endParaRPr>
          </a:p>
        </p:txBody>
      </p:sp>
      <p:sp>
        <p:nvSpPr>
          <p:cNvPr id="5" name="Shape 33"/>
          <p:cNvSpPr txBox="1">
            <a:spLocks noGrp="1"/>
          </p:cNvSpPr>
          <p:nvPr>
            <p:ph type="title"/>
          </p:nvPr>
        </p:nvSpPr>
        <p:spPr>
          <a:xfrm>
            <a:off x="5226601" y="978791"/>
            <a:ext cx="5811272" cy="705630"/>
          </a:xfrm>
          <a:prstGeom prst="rect">
            <a:avLst/>
          </a:prstGeom>
        </p:spPr>
        <p:txBody>
          <a:bodyPr lIns="91425" tIns="91425" rIns="91425" bIns="91425" anchor="t" anchorCtr="0"/>
          <a:lstStyle>
            <a:lvl1pPr lvl="0" algn="ctr" rtl="0">
              <a:spcBef>
                <a:spcPts val="0"/>
              </a:spcBef>
              <a:defRPr>
                <a:latin typeface="Verdana" panose="020B0604030504040204" pitchFamily="34" charset="0"/>
                <a:ea typeface="Verdana" panose="020B0604030504040204" pitchFamily="34" charset="0"/>
                <a:cs typeface="Verdana" panose="020B0604030504040204" pitchFamily="34"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5385461" y="2072623"/>
            <a:ext cx="5811273" cy="4001743"/>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Picture Placeholder 10"/>
          <p:cNvSpPr>
            <a:spLocks noGrp="1"/>
          </p:cNvSpPr>
          <p:nvPr>
            <p:ph type="pic" sz="quarter" idx="10"/>
          </p:nvPr>
        </p:nvSpPr>
        <p:spPr>
          <a:xfrm flipH="1">
            <a:off x="-1" y="16933"/>
            <a:ext cx="4758267" cy="6276933"/>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sp>
        <p:nvSpPr>
          <p:cNvPr id="8" name="Rectangle 7"/>
          <p:cNvSpPr/>
          <p:nvPr userDrawn="1"/>
        </p:nvSpPr>
        <p:spPr>
          <a:xfrm>
            <a:off x="6963837" y="1853122"/>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latin typeface="Verdana" panose="020B0604030504040204" pitchFamily="34" charset="0"/>
            </a:endParaRPr>
          </a:p>
        </p:txBody>
      </p:sp>
      <p:pic>
        <p:nvPicPr>
          <p:cNvPr id="11" name="Picture 10">
            <a:extLst>
              <a:ext uri="{FF2B5EF4-FFF2-40B4-BE49-F238E27FC236}">
                <a16:creationId xmlns:a16="http://schemas.microsoft.com/office/drawing/2014/main" id="{FF3B476F-6266-4747-BEA2-E61FFD2D727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19005535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Заголовок и объект">
    <p:spTree>
      <p:nvGrpSpPr>
        <p:cNvPr id="1" name=""/>
        <p:cNvGrpSpPr/>
        <p:nvPr/>
      </p:nvGrpSpPr>
      <p:grpSpPr>
        <a:xfrm>
          <a:off x="0" y="0"/>
          <a:ext cx="0" cy="0"/>
          <a:chOff x="0" y="0"/>
          <a:chExt cx="0" cy="0"/>
        </a:xfrm>
      </p:grpSpPr>
      <p:sp>
        <p:nvSpPr>
          <p:cNvPr id="17" name="Рисунок 2"/>
          <p:cNvSpPr>
            <a:spLocks noGrp="1"/>
          </p:cNvSpPr>
          <p:nvPr>
            <p:ph type="pic" idx="11"/>
          </p:nvPr>
        </p:nvSpPr>
        <p:spPr>
          <a:xfrm>
            <a:off x="6100092" y="864020"/>
            <a:ext cx="6100233" cy="4221163"/>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ru-RU"/>
          </a:p>
        </p:txBody>
      </p:sp>
      <p:sp>
        <p:nvSpPr>
          <p:cNvPr id="12" name="Рисунок 2"/>
          <p:cNvSpPr>
            <a:spLocks noGrp="1"/>
          </p:cNvSpPr>
          <p:nvPr>
            <p:ph type="pic" idx="10"/>
          </p:nvPr>
        </p:nvSpPr>
        <p:spPr>
          <a:xfrm>
            <a:off x="2" y="864021"/>
            <a:ext cx="6100233" cy="4221163"/>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ru-RU"/>
          </a:p>
        </p:txBody>
      </p:sp>
      <p:sp>
        <p:nvSpPr>
          <p:cNvPr id="14" name="Текст 3"/>
          <p:cNvSpPr>
            <a:spLocks noGrp="1"/>
          </p:cNvSpPr>
          <p:nvPr>
            <p:ph type="body" sz="half" idx="2" hasCustomPrompt="1"/>
          </p:nvPr>
        </p:nvSpPr>
        <p:spPr>
          <a:xfrm>
            <a:off x="911425" y="5445226"/>
            <a:ext cx="5748651" cy="1126063"/>
          </a:xfrm>
        </p:spPr>
        <p:txBody>
          <a:bodyPr>
            <a:normAutofit/>
          </a:bodyPr>
          <a:lstStyle>
            <a:lvl1pPr marL="0" marR="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sz="1100">
                <a:solidFill>
                  <a:schemeClr val="tx1">
                    <a:lumMod val="75000"/>
                    <a:lumOff val="25000"/>
                  </a:schemeClr>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marL="0" marR="0" lvl="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t>Click to edit text</a:t>
            </a:r>
            <a:endParaRPr lang="ru-RU"/>
          </a:p>
          <a:p>
            <a:pPr lvl="0"/>
            <a:endParaRPr lang="ru-RU"/>
          </a:p>
        </p:txBody>
      </p:sp>
      <p:sp>
        <p:nvSpPr>
          <p:cNvPr id="6" name="Прямоугольник 10">
            <a:extLst>
              <a:ext uri="{FF2B5EF4-FFF2-40B4-BE49-F238E27FC236}">
                <a16:creationId xmlns:a16="http://schemas.microsoft.com/office/drawing/2014/main" id="{91F747B0-12CD-4085-917D-9181D316B948}"/>
              </a:ext>
            </a:extLst>
          </p:cNvPr>
          <p:cNvSpPr/>
          <p:nvPr userDrawn="1"/>
        </p:nvSpPr>
        <p:spPr>
          <a:xfrm>
            <a:off x="0" y="0"/>
            <a:ext cx="12192000" cy="1412776"/>
          </a:xfrm>
          <a:prstGeom prst="rect">
            <a:avLst/>
          </a:prstGeom>
          <a:gradFill flip="none" rotWithShape="1">
            <a:gsLst>
              <a:gs pos="0">
                <a:srgbClr val="C7ABD1">
                  <a:tint val="66000"/>
                  <a:satMod val="160000"/>
                </a:srgbClr>
              </a:gs>
              <a:gs pos="50000">
                <a:srgbClr val="C7ABD1">
                  <a:tint val="44500"/>
                  <a:satMod val="160000"/>
                </a:srgbClr>
              </a:gs>
              <a:gs pos="100000">
                <a:srgbClr val="C7ABD1">
                  <a:tint val="23500"/>
                  <a:satMod val="160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latin typeface="Verdana" panose="020B0604030504040204" pitchFamily="34" charset="0"/>
            </a:endParaRPr>
          </a:p>
        </p:txBody>
      </p:sp>
    </p:spTree>
    <p:extLst>
      <p:ext uri="{BB962C8B-B14F-4D97-AF65-F5344CB8AC3E}">
        <p14:creationId xmlns:p14="http://schemas.microsoft.com/office/powerpoint/2010/main" val="3951913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0340A-1E8D-475A-91F4-E4E992D9BC06}"/>
              </a:ext>
            </a:extLst>
          </p:cNvPr>
          <p:cNvSpPr>
            <a:spLocks noGrp="1"/>
          </p:cNvSpPr>
          <p:nvPr>
            <p:ph type="ctrTitle"/>
          </p:nvPr>
        </p:nvSpPr>
        <p:spPr>
          <a:xfrm>
            <a:off x="3826803" y="2235200"/>
            <a:ext cx="7560857" cy="2387600"/>
          </a:xfrm>
        </p:spPr>
        <p:txBody>
          <a:bodyPr anchor="ctr"/>
          <a:lstStyle>
            <a:lvl1pPr algn="ctr">
              <a:defRPr sz="6000"/>
            </a:lvl1pPr>
          </a:lstStyle>
          <a:p>
            <a:r>
              <a:rPr lang="en-US" dirty="0"/>
              <a:t>Click to edit Master title style</a:t>
            </a:r>
          </a:p>
        </p:txBody>
      </p:sp>
      <p:pic>
        <p:nvPicPr>
          <p:cNvPr id="7" name="Picture 6">
            <a:extLst>
              <a:ext uri="{FF2B5EF4-FFF2-40B4-BE49-F238E27FC236}">
                <a16:creationId xmlns:a16="http://schemas.microsoft.com/office/drawing/2014/main" id="{27658EFE-9601-4ED6-924A-2DD4CCE9F2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181" y="2349023"/>
            <a:ext cx="4017522" cy="2409777"/>
          </a:xfrm>
          <a:prstGeom prst="rect">
            <a:avLst/>
          </a:prstGeom>
        </p:spPr>
      </p:pic>
      <p:cxnSp>
        <p:nvCxnSpPr>
          <p:cNvPr id="8" name="Straight Connector 7">
            <a:extLst>
              <a:ext uri="{FF2B5EF4-FFF2-40B4-BE49-F238E27FC236}">
                <a16:creationId xmlns:a16="http://schemas.microsoft.com/office/drawing/2014/main" id="{4DB2B375-A625-4841-9B60-75AB873727B3}"/>
              </a:ext>
            </a:extLst>
          </p:cNvPr>
          <p:cNvCxnSpPr>
            <a:cxnSpLocks/>
          </p:cNvCxnSpPr>
          <p:nvPr userDrawn="1"/>
        </p:nvCxnSpPr>
        <p:spPr>
          <a:xfrm>
            <a:off x="3429445" y="2850204"/>
            <a:ext cx="0" cy="1157592"/>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4596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259340-BE0C-4607-885F-8407C3EFE8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5114" y="334755"/>
            <a:ext cx="2695575" cy="923925"/>
          </a:xfrm>
          <a:prstGeom prst="rect">
            <a:avLst/>
          </a:prstGeom>
        </p:spPr>
      </p:pic>
    </p:spTree>
    <p:extLst>
      <p:ext uri="{BB962C8B-B14F-4D97-AF65-F5344CB8AC3E}">
        <p14:creationId xmlns:p14="http://schemas.microsoft.com/office/powerpoint/2010/main" val="375293175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Custom Layout">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ACDA9C-A369-412A-8591-55E55C8E8A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56350"/>
            <a:ext cx="4626864" cy="360450"/>
          </a:xfrm>
          <a:prstGeom prst="rect">
            <a:avLst/>
          </a:prstGeom>
        </p:spPr>
      </p:pic>
    </p:spTree>
    <p:extLst>
      <p:ext uri="{BB962C8B-B14F-4D97-AF65-F5344CB8AC3E}">
        <p14:creationId xmlns:p14="http://schemas.microsoft.com/office/powerpoint/2010/main" val="2839782086"/>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Custom Layou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190867-6408-4FBB-82AD-EEE22FD8A93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8200" y="6356350"/>
            <a:ext cx="4626864" cy="360450"/>
          </a:xfrm>
          <a:prstGeom prst="rect">
            <a:avLst/>
          </a:prstGeom>
        </p:spPr>
      </p:pic>
    </p:spTree>
    <p:extLst>
      <p:ext uri="{BB962C8B-B14F-4D97-AF65-F5344CB8AC3E}">
        <p14:creationId xmlns:p14="http://schemas.microsoft.com/office/powerpoint/2010/main" val="657020954"/>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Custom Layou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8546BC-2964-4387-98DB-FF8F3FEC543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720586" y="6356350"/>
            <a:ext cx="4626864" cy="360450"/>
          </a:xfrm>
          <a:prstGeom prst="rect">
            <a:avLst/>
          </a:prstGeom>
        </p:spPr>
      </p:pic>
    </p:spTree>
    <p:extLst>
      <p:ext uri="{BB962C8B-B14F-4D97-AF65-F5344CB8AC3E}">
        <p14:creationId xmlns:p14="http://schemas.microsoft.com/office/powerpoint/2010/main" val="1654339512"/>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391D97-9195-2B46-B335-C921944D24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453" t="16065" b="29515"/>
          <a:stretch/>
        </p:blipFill>
        <p:spPr>
          <a:xfrm>
            <a:off x="685114" y="238539"/>
            <a:ext cx="2954346" cy="1114269"/>
          </a:xfrm>
          <a:prstGeom prst="rect">
            <a:avLst/>
          </a:prstGeom>
        </p:spPr>
      </p:pic>
    </p:spTree>
    <p:extLst>
      <p:ext uri="{BB962C8B-B14F-4D97-AF65-F5344CB8AC3E}">
        <p14:creationId xmlns:p14="http://schemas.microsoft.com/office/powerpoint/2010/main" val="178138157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defRPr>
            </a:lvl1pPr>
          </a:lstStyle>
          <a:p>
            <a:fld id="{0F9C93C3-172E-BD47-8059-FD9EFE4A5A0A}" type="datetimeFigureOut">
              <a:rPr lang="en-US" smtClean="0"/>
              <a:pPr/>
              <a:t>11/14/19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defRPr>
            </a:lvl1pPr>
          </a:lstStyle>
          <a:p>
            <a:fld id="{E7E8CE78-8DE1-7A43-A7E0-D6A106AC0967}" type="slidenum">
              <a:rPr lang="en-US" smtClean="0"/>
              <a:pPr/>
              <a:t>‹#›</a:t>
            </a:fld>
            <a:endParaRPr lang="en-US" dirty="0"/>
          </a:p>
        </p:txBody>
      </p:sp>
    </p:spTree>
    <p:extLst>
      <p:ext uri="{BB962C8B-B14F-4D97-AF65-F5344CB8AC3E}">
        <p14:creationId xmlns:p14="http://schemas.microsoft.com/office/powerpoint/2010/main" val="1748806355"/>
      </p:ext>
    </p:extLst>
  </p:cSld>
  <p:clrMap bg1="lt1" tx1="dk1" bg2="lt2" tx2="dk2" accent1="accent1" accent2="accent2" accent3="accent3" accent4="accent4" accent5="accent5" accent6="accent6" hlink="hlink" folHlink="folHlink"/>
  <p:sldLayoutIdLst>
    <p:sldLayoutId id="2147483829" r:id="rId1"/>
    <p:sldLayoutId id="2147483806" r:id="rId2"/>
    <p:sldLayoutId id="2147483830" r:id="rId3"/>
    <p:sldLayoutId id="2147483835" r:id="rId4"/>
    <p:sldLayoutId id="2147483836" r:id="rId5"/>
    <p:sldLayoutId id="2147483847" r:id="rId6"/>
    <p:sldLayoutId id="2147483848" r:id="rId7"/>
    <p:sldLayoutId id="2147483849" r:id="rId8"/>
    <p:sldLayoutId id="2147483832" r:id="rId9"/>
    <p:sldLayoutId id="2147483831" r:id="rId10"/>
    <p:sldLayoutId id="2147483845" r:id="rId11"/>
    <p:sldLayoutId id="2147483846" r:id="rId12"/>
    <p:sldLayoutId id="2147483807" r:id="rId13"/>
    <p:sldLayoutId id="2147483808" r:id="rId14"/>
    <p:sldLayoutId id="2147483843" r:id="rId15"/>
    <p:sldLayoutId id="2147483844" r:id="rId16"/>
    <p:sldLayoutId id="2147483842" r:id="rId17"/>
    <p:sldLayoutId id="2147483809" r:id="rId18"/>
    <p:sldLayoutId id="2147483810" r:id="rId19"/>
    <p:sldLayoutId id="2147483811" r:id="rId20"/>
    <p:sldLayoutId id="2147483812" r:id="rId21"/>
    <p:sldLayoutId id="2147483839" r:id="rId22"/>
    <p:sldLayoutId id="2147483840" r:id="rId23"/>
    <p:sldLayoutId id="2147483834" r:id="rId24"/>
    <p:sldLayoutId id="2147483837" r:id="rId25"/>
    <p:sldLayoutId id="2147483838" r:id="rId26"/>
    <p:sldLayoutId id="2147483813" r:id="rId27"/>
    <p:sldLayoutId id="2147483814" r:id="rId28"/>
    <p:sldLayoutId id="2147483815" r:id="rId29"/>
    <p:sldLayoutId id="2147483816" r:id="rId30"/>
    <p:sldLayoutId id="2147483818" r:id="rId31"/>
    <p:sldLayoutId id="2147483821" r:id="rId32"/>
    <p:sldLayoutId id="2147483826" r:id="rId33"/>
    <p:sldLayoutId id="2147483827" r:id="rId34"/>
    <p:sldLayoutId id="2147483662" r:id="rId35"/>
    <p:sldLayoutId id="2147483677" r:id="rId36"/>
    <p:sldLayoutId id="2147483664" r:id="rId37"/>
    <p:sldLayoutId id="2147483665" r:id="rId38"/>
    <p:sldLayoutId id="2147483668" r:id="rId39"/>
    <p:sldLayoutId id="2147483678" r:id="rId40"/>
    <p:sldLayoutId id="2147483669" r:id="rId41"/>
    <p:sldLayoutId id="2147483674" r:id="rId42"/>
    <p:sldLayoutId id="2147483683" r:id="rId43"/>
    <p:sldLayoutId id="2147483841" r:id="rId44"/>
  </p:sldLayoutIdLst>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38.jpg"/></Relationships>
</file>

<file path=ppt/slides/_rels/slide1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42.emf"/></Relationships>
</file>

<file path=ppt/slides/_rels/slide1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45.emf"/><Relationship Id="rId4" Type="http://schemas.openxmlformats.org/officeDocument/2006/relationships/image" Target="../media/image44.emf"/></Relationships>
</file>

<file path=ppt/slides/_rels/slide1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51.jpg"/><Relationship Id="rId4" Type="http://schemas.openxmlformats.org/officeDocument/2006/relationships/image" Target="../media/image50.emf"/></Relationships>
</file>

<file path=ppt/slides/_rels/slide1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51.jpg"/><Relationship Id="rId4" Type="http://schemas.openxmlformats.org/officeDocument/2006/relationships/image" Target="../media/image53.emf"/></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55.jpg"/></Relationships>
</file>

<file path=ppt/slides/_rels/slide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61.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8.xml"/><Relationship Id="rId6" Type="http://schemas.openxmlformats.org/officeDocument/2006/relationships/image" Target="../media/image73.png"/><Relationship Id="rId5" Type="http://schemas.openxmlformats.org/officeDocument/2006/relationships/image" Target="../media/image72.gif"/><Relationship Id="rId4" Type="http://schemas.openxmlformats.org/officeDocument/2006/relationships/image" Target="../media/image71.gif"/></Relationships>
</file>

<file path=ppt/slides/_rels/slide27.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21.xml"/><Relationship Id="rId5" Type="http://schemas.openxmlformats.org/officeDocument/2006/relationships/image" Target="../media/image77.tiff"/><Relationship Id="rId4" Type="http://schemas.openxmlformats.org/officeDocument/2006/relationships/image" Target="../media/image76.emf"/></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9.xml"/><Relationship Id="rId4" Type="http://schemas.openxmlformats.org/officeDocument/2006/relationships/image" Target="../media/image78.jpeg"/></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18" Type="http://schemas.openxmlformats.org/officeDocument/2006/relationships/image" Target="../media/image2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17" Type="http://schemas.openxmlformats.org/officeDocument/2006/relationships/image" Target="../media/image23.png"/><Relationship Id="rId2" Type="http://schemas.openxmlformats.org/officeDocument/2006/relationships/notesSlide" Target="../notesSlides/notesSlide3.xml"/><Relationship Id="rId16" Type="http://schemas.openxmlformats.org/officeDocument/2006/relationships/image" Target="../media/image22.svg"/><Relationship Id="rId20" Type="http://schemas.openxmlformats.org/officeDocument/2006/relationships/image" Target="../media/image26.svg"/><Relationship Id="rId1" Type="http://schemas.openxmlformats.org/officeDocument/2006/relationships/slideLayout" Target="../slideLayouts/slideLayout25.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svg"/><Relationship Id="rId19" Type="http://schemas.openxmlformats.org/officeDocument/2006/relationships/image" Target="../media/image25.pn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9.jpg"/></Relationships>
</file>

<file path=ppt/slides/_rels/slide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5BD19A-5632-4148-8C32-A832E7C2D004}"/>
              </a:ext>
            </a:extLst>
          </p:cNvPr>
          <p:cNvSpPr>
            <a:spLocks noGrp="1"/>
          </p:cNvSpPr>
          <p:nvPr>
            <p:ph type="ctrTitle"/>
          </p:nvPr>
        </p:nvSpPr>
        <p:spPr>
          <a:xfrm>
            <a:off x="3826803" y="2235200"/>
            <a:ext cx="7560857" cy="2387600"/>
          </a:xfrm>
        </p:spPr>
        <p:txBody>
          <a:bodyPr>
            <a:normAutofit/>
          </a:bodyPr>
          <a:lstStyle/>
          <a:p>
            <a:pPr algn="l"/>
            <a:r>
              <a:rPr lang="en-US" sz="2800" b="1" dirty="0">
                <a:solidFill>
                  <a:srgbClr val="68478D"/>
                </a:solidFill>
                <a:latin typeface="Verdana" panose="020B0604030504040204" pitchFamily="34" charset="0"/>
                <a:ea typeface="Verdana" panose="020B0604030504040204" pitchFamily="34" charset="0"/>
              </a:rPr>
              <a:t>PRODUCT</a:t>
            </a:r>
            <a:br>
              <a:rPr lang="en-US" sz="2800" dirty="0">
                <a:latin typeface="Verdana" panose="020B0604030504040204" pitchFamily="34" charset="0"/>
                <a:ea typeface="Verdana" panose="020B0604030504040204" pitchFamily="34" charset="0"/>
              </a:rPr>
            </a:br>
            <a:r>
              <a:rPr lang="en-US" sz="2800" dirty="0">
                <a:solidFill>
                  <a:srgbClr val="3F2A56"/>
                </a:solidFill>
                <a:latin typeface="Verdana" panose="020B0604030504040204" pitchFamily="34" charset="0"/>
                <a:ea typeface="Verdana" panose="020B0604030504040204" pitchFamily="34" charset="0"/>
              </a:rPr>
              <a:t>PRESENTATION</a:t>
            </a:r>
          </a:p>
        </p:txBody>
      </p:sp>
      <p:pic>
        <p:nvPicPr>
          <p:cNvPr id="7" name="Picture 6">
            <a:extLst>
              <a:ext uri="{FF2B5EF4-FFF2-40B4-BE49-F238E27FC236}">
                <a16:creationId xmlns:a16="http://schemas.microsoft.com/office/drawing/2014/main" id="{FCB7DE42-8A2F-4D6A-B41A-29F5C2D67D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8020" y="2455105"/>
            <a:ext cx="4956810" cy="1947789"/>
          </a:xfrm>
          <a:prstGeom prst="rect">
            <a:avLst/>
          </a:prstGeom>
        </p:spPr>
      </p:pic>
    </p:spTree>
    <p:extLst>
      <p:ext uri="{BB962C8B-B14F-4D97-AF65-F5344CB8AC3E}">
        <p14:creationId xmlns:p14="http://schemas.microsoft.com/office/powerpoint/2010/main" val="168320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49896CA-8866-44FB-AF40-A71A46E19DD2}"/>
              </a:ext>
            </a:extLst>
          </p:cNvPr>
          <p:cNvSpPr>
            <a:spLocks noGrp="1"/>
          </p:cNvSpPr>
          <p:nvPr>
            <p:ph type="title"/>
          </p:nvPr>
        </p:nvSpPr>
        <p:spPr/>
        <p:txBody>
          <a:bodyPr>
            <a:normAutofit/>
          </a:bodyPr>
          <a:lstStyle/>
          <a:p>
            <a:r>
              <a:rPr lang="en-US" dirty="0">
                <a:solidFill>
                  <a:srgbClr val="82287E"/>
                </a:solidFill>
                <a:latin typeface="Verdana" panose="020B0604030504040204" pitchFamily="34" charset="0"/>
                <a:ea typeface="Verdana" panose="020B0604030504040204" pitchFamily="34" charset="0"/>
                <a:cs typeface="Verdana" panose="020B0604030504040204" pitchFamily="34" charset="0"/>
              </a:rPr>
              <a:t>MENTAFOCUS</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402B56"/>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82287E"/>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xt Placeholder 2">
            <a:extLst>
              <a:ext uri="{FF2B5EF4-FFF2-40B4-BE49-F238E27FC236}">
                <a16:creationId xmlns:a16="http://schemas.microsoft.com/office/drawing/2014/main" id="{435A3A90-4E7F-4DE6-9284-13D9E79B4DE8}"/>
              </a:ext>
            </a:extLst>
          </p:cNvPr>
          <p:cNvSpPr>
            <a:spLocks noGrp="1"/>
          </p:cNvSpPr>
          <p:nvPr>
            <p:ph type="body" sz="quarter" idx="11"/>
          </p:nvPr>
        </p:nvSpPr>
        <p:spPr>
          <a:xfrm>
            <a:off x="838200" y="2003425"/>
            <a:ext cx="5387788" cy="3173506"/>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POMx </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Enhances brain activation</a:t>
            </a:r>
          </a:p>
        </p:txBody>
      </p:sp>
      <p:pic>
        <p:nvPicPr>
          <p:cNvPr id="7" name="Picture 6">
            <a:extLst>
              <a:ext uri="{FF2B5EF4-FFF2-40B4-BE49-F238E27FC236}">
                <a16:creationId xmlns:a16="http://schemas.microsoft.com/office/drawing/2014/main" id="{9FE508B7-76DE-4C58-BADB-D4915F919F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91612" y="365125"/>
            <a:ext cx="3216619" cy="6283128"/>
          </a:xfrm>
          <a:prstGeom prst="rect">
            <a:avLst/>
          </a:prstGeom>
        </p:spPr>
      </p:pic>
      <p:pic>
        <p:nvPicPr>
          <p:cNvPr id="5" name="Picture 4">
            <a:extLst>
              <a:ext uri="{FF2B5EF4-FFF2-40B4-BE49-F238E27FC236}">
                <a16:creationId xmlns:a16="http://schemas.microsoft.com/office/drawing/2014/main" id="{7EE2E54C-1072-442A-B500-C73F08313DEE}"/>
              </a:ext>
            </a:extLst>
          </p:cNvPr>
          <p:cNvPicPr>
            <a:picLocks noChangeAspect="1"/>
          </p:cNvPicPr>
          <p:nvPr/>
        </p:nvPicPr>
        <p:blipFill>
          <a:blip r:embed="rId4"/>
          <a:stretch>
            <a:fillRect/>
          </a:stretch>
        </p:blipFill>
        <p:spPr>
          <a:xfrm>
            <a:off x="838200" y="3317947"/>
            <a:ext cx="2843784" cy="2843784"/>
          </a:xfrm>
          <a:prstGeom prst="rect">
            <a:avLst/>
          </a:prstGeom>
        </p:spPr>
      </p:pic>
      <p:sp>
        <p:nvSpPr>
          <p:cNvPr id="8" name="TextBox 7">
            <a:extLst>
              <a:ext uri="{FF2B5EF4-FFF2-40B4-BE49-F238E27FC236}">
                <a16:creationId xmlns:a16="http://schemas.microsoft.com/office/drawing/2014/main" id="{48DF2BD4-AC6D-4E62-862D-7476C3F7F03A}"/>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3" name="TextBox 12">
            <a:extLst>
              <a:ext uri="{FF2B5EF4-FFF2-40B4-BE49-F238E27FC236}">
                <a16:creationId xmlns:a16="http://schemas.microsoft.com/office/drawing/2014/main" id="{4CA84BE4-F443-4648-A384-9F4170B53EF6}"/>
              </a:ext>
            </a:extLst>
          </p:cNvPr>
          <p:cNvSpPr txBox="1"/>
          <p:nvPr/>
        </p:nvSpPr>
        <p:spPr>
          <a:xfrm>
            <a:off x="4700883" y="473686"/>
            <a:ext cx="364202"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93950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200" y="2003425"/>
            <a:ext cx="5387788" cy="3173506"/>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Guayusa</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Amazonian awareness enhancer</a:t>
            </a:r>
          </a:p>
        </p:txBody>
      </p:sp>
      <p:pic>
        <p:nvPicPr>
          <p:cNvPr id="4" name="Picture 3">
            <a:extLst>
              <a:ext uri="{FF2B5EF4-FFF2-40B4-BE49-F238E27FC236}">
                <a16:creationId xmlns:a16="http://schemas.microsoft.com/office/drawing/2014/main" id="{CF5FDD00-CCFC-44C5-BE51-7A3D886F9A9C}"/>
              </a:ext>
            </a:extLst>
          </p:cNvPr>
          <p:cNvPicPr>
            <a:picLocks noChangeAspect="1"/>
          </p:cNvPicPr>
          <p:nvPr/>
        </p:nvPicPr>
        <p:blipFill>
          <a:blip r:embed="rId3"/>
          <a:stretch>
            <a:fillRect/>
          </a:stretch>
        </p:blipFill>
        <p:spPr>
          <a:xfrm>
            <a:off x="6225988" y="1690688"/>
            <a:ext cx="3810000" cy="3810000"/>
          </a:xfrm>
          <a:prstGeom prst="rect">
            <a:avLst/>
          </a:prstGeom>
        </p:spPr>
      </p:pic>
      <p:sp>
        <p:nvSpPr>
          <p:cNvPr id="7" name="Title 1">
            <a:extLst>
              <a:ext uri="{FF2B5EF4-FFF2-40B4-BE49-F238E27FC236}">
                <a16:creationId xmlns:a16="http://schemas.microsoft.com/office/drawing/2014/main" id="{216C2097-25FA-4015-A873-A2B86A40406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ENERGY+</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9842964D-9B1A-4FD9-A9C6-B07F2B61AD9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4122543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626E61-C148-425C-81FF-554411A66ED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75909" y="1549905"/>
            <a:ext cx="7845963" cy="4770027"/>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200" y="2003425"/>
            <a:ext cx="5387788" cy="3173506"/>
          </a:xfrm>
        </p:spPr>
        <p:txBody>
          <a:bodyPr>
            <a:noAutofit/>
          </a:bodyPr>
          <a:lstStyle/>
          <a:p>
            <a:pPr marL="0" indent="0">
              <a:buNone/>
            </a:pPr>
            <a:r>
              <a:rPr lang="en-US" sz="32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Enzogenol</a:t>
            </a:r>
            <a:r>
              <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Calms “monkey mind”</a:t>
            </a:r>
          </a:p>
        </p:txBody>
      </p:sp>
      <p:sp>
        <p:nvSpPr>
          <p:cNvPr id="8" name="Title 1">
            <a:extLst>
              <a:ext uri="{FF2B5EF4-FFF2-40B4-BE49-F238E27FC236}">
                <a16:creationId xmlns:a16="http://schemas.microsoft.com/office/drawing/2014/main" id="{1AEF3AE2-5015-4197-88D4-36C579A3E65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ENERGY+</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23215779-0733-4B3A-AAE2-D6E6F6A2D020}"/>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929422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F9FE42-A450-455A-9274-70671F42136B}"/>
              </a:ext>
            </a:extLst>
          </p:cNvPr>
          <p:cNvPicPr>
            <a:picLocks noChangeAspect="1"/>
          </p:cNvPicPr>
          <p:nvPr/>
        </p:nvPicPr>
        <p:blipFill>
          <a:blip r:embed="rId3"/>
          <a:stretch>
            <a:fillRect/>
          </a:stretch>
        </p:blipFill>
        <p:spPr>
          <a:xfrm>
            <a:off x="838200" y="3270067"/>
            <a:ext cx="2845526" cy="2845526"/>
          </a:xfrm>
          <a:prstGeom prst="rect">
            <a:avLst/>
          </a:prstGeom>
        </p:spPr>
      </p:pic>
      <p:pic>
        <p:nvPicPr>
          <p:cNvPr id="8" name="Picture 7">
            <a:extLst>
              <a:ext uri="{FF2B5EF4-FFF2-40B4-BE49-F238E27FC236}">
                <a16:creationId xmlns:a16="http://schemas.microsoft.com/office/drawing/2014/main" id="{C8B5D1BF-37A4-463E-AEA7-97632CAD207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466"/>
          <a:stretch/>
        </p:blipFill>
        <p:spPr>
          <a:xfrm>
            <a:off x="5358143" y="1452308"/>
            <a:ext cx="6711937" cy="4949155"/>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200" y="2003425"/>
            <a:ext cx="5387788" cy="3173506"/>
          </a:xfrm>
        </p:spPr>
        <p:txBody>
          <a:bodyPr>
            <a:noAutofit/>
          </a:bodyPr>
          <a:lstStyle/>
          <a:p>
            <a:pPr marL="0" indent="0">
              <a:buNone/>
            </a:pPr>
            <a:r>
              <a:rPr lang="en-US" sz="32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Venetron</a:t>
            </a:r>
            <a:r>
              <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sz="32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Rafuma</a:t>
            </a: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Depression</a:t>
            </a:r>
          </a:p>
        </p:txBody>
      </p:sp>
      <p:sp>
        <p:nvSpPr>
          <p:cNvPr id="9" name="Title 1">
            <a:extLst>
              <a:ext uri="{FF2B5EF4-FFF2-40B4-BE49-F238E27FC236}">
                <a16:creationId xmlns:a16="http://schemas.microsoft.com/office/drawing/2014/main" id="{7EBBA899-0240-4984-9DF5-CC5E70647CEE}"/>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70B8A61D-D1C2-49EE-98DC-EA1C7A3C1B73}"/>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870787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7A1E45-C63B-406D-BB40-6D6ECCAEDD48}"/>
              </a:ext>
            </a:extLst>
          </p:cNvPr>
          <p:cNvPicPr>
            <a:picLocks noChangeAspect="1"/>
          </p:cNvPicPr>
          <p:nvPr/>
        </p:nvPicPr>
        <p:blipFill>
          <a:blip r:embed="rId3"/>
          <a:stretch>
            <a:fillRect/>
          </a:stretch>
        </p:blipFill>
        <p:spPr>
          <a:xfrm>
            <a:off x="838200" y="3270067"/>
            <a:ext cx="2843784" cy="2843784"/>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200" y="2003425"/>
            <a:ext cx="5387788" cy="3173506"/>
          </a:xfrm>
        </p:spPr>
        <p:txBody>
          <a:bodyPr>
            <a:noAutofit/>
          </a:bodyPr>
          <a:lstStyle/>
          <a:p>
            <a:pPr marL="0" indent="0">
              <a:buNone/>
            </a:pPr>
            <a:r>
              <a:rPr lang="en-US" sz="32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Zembrin</a:t>
            </a:r>
            <a:r>
              <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sz="32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Kanna</a:t>
            </a: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Depression</a:t>
            </a:r>
          </a:p>
        </p:txBody>
      </p:sp>
      <p:sp>
        <p:nvSpPr>
          <p:cNvPr id="9" name="Title 1">
            <a:extLst>
              <a:ext uri="{FF2B5EF4-FFF2-40B4-BE49-F238E27FC236}">
                <a16:creationId xmlns:a16="http://schemas.microsoft.com/office/drawing/2014/main" id="{B9BA42FC-CB31-434B-A1B0-A11CC6373007}"/>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32C08E18-9AF3-4116-9E7C-A0DE3C2829EF}"/>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8" name="Picture 7">
            <a:extLst>
              <a:ext uri="{FF2B5EF4-FFF2-40B4-BE49-F238E27FC236}">
                <a16:creationId xmlns:a16="http://schemas.microsoft.com/office/drawing/2014/main" id="{E0B4B6B9-6844-4A6F-BECC-F26C324433AB}"/>
              </a:ext>
            </a:extLst>
          </p:cNvPr>
          <p:cNvPicPr>
            <a:picLocks noChangeAspect="1"/>
          </p:cNvPicPr>
          <p:nvPr/>
        </p:nvPicPr>
        <p:blipFill>
          <a:blip r:embed="rId4"/>
          <a:stretch>
            <a:fillRect/>
          </a:stretch>
        </p:blipFill>
        <p:spPr>
          <a:xfrm>
            <a:off x="5080563" y="2311547"/>
            <a:ext cx="3232984" cy="3955371"/>
          </a:xfrm>
          <a:prstGeom prst="rect">
            <a:avLst/>
          </a:prstGeom>
        </p:spPr>
      </p:pic>
      <p:pic>
        <p:nvPicPr>
          <p:cNvPr id="12" name="Picture 11">
            <a:extLst>
              <a:ext uri="{FF2B5EF4-FFF2-40B4-BE49-F238E27FC236}">
                <a16:creationId xmlns:a16="http://schemas.microsoft.com/office/drawing/2014/main" id="{E98C6B0B-29EE-4D06-B0E0-526DCB7FC295}"/>
              </a:ext>
            </a:extLst>
          </p:cNvPr>
          <p:cNvPicPr>
            <a:picLocks noChangeAspect="1"/>
          </p:cNvPicPr>
          <p:nvPr/>
        </p:nvPicPr>
        <p:blipFill>
          <a:blip r:embed="rId5"/>
          <a:stretch>
            <a:fillRect/>
          </a:stretch>
        </p:blipFill>
        <p:spPr>
          <a:xfrm>
            <a:off x="8394690" y="524964"/>
            <a:ext cx="3700753" cy="3154740"/>
          </a:xfrm>
          <a:prstGeom prst="rect">
            <a:avLst/>
          </a:prstGeom>
        </p:spPr>
      </p:pic>
    </p:spTree>
    <p:extLst>
      <p:ext uri="{BB962C8B-B14F-4D97-AF65-F5344CB8AC3E}">
        <p14:creationId xmlns:p14="http://schemas.microsoft.com/office/powerpoint/2010/main" val="201799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D8B5E43-2994-4858-87B3-75BD80C25C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3942" t="16922" b="1904"/>
          <a:stretch/>
        </p:blipFill>
        <p:spPr>
          <a:xfrm>
            <a:off x="6853645" y="1196122"/>
            <a:ext cx="5121131" cy="5180768"/>
          </a:xfrm>
          <a:prstGeom prst="rect">
            <a:avLst/>
          </a:prstGeom>
        </p:spPr>
      </p:pic>
      <p:sp>
        <p:nvSpPr>
          <p:cNvPr id="4" name="Text Placeholder 2">
            <a:extLst>
              <a:ext uri="{FF2B5EF4-FFF2-40B4-BE49-F238E27FC236}">
                <a16:creationId xmlns:a16="http://schemas.microsoft.com/office/drawing/2014/main" id="{84E7096E-3D5C-4F11-93A6-52781C331A08}"/>
              </a:ext>
            </a:extLst>
          </p:cNvPr>
          <p:cNvSpPr>
            <a:spLocks noGrp="1"/>
          </p:cNvSpPr>
          <p:nvPr>
            <p:ph type="body" sz="quarter" idx="11"/>
          </p:nvPr>
        </p:nvSpPr>
        <p:spPr>
          <a:xfrm>
            <a:off x="838199" y="1881050"/>
            <a:ext cx="6102532" cy="4423955"/>
          </a:xfrm>
        </p:spPr>
        <p:txBody>
          <a:bodyPr>
            <a:noAutofit/>
          </a:bodyPr>
          <a:lstStyle/>
          <a:p>
            <a:pPr marL="0" indent="0">
              <a:buNone/>
            </a:pPr>
            <a:r>
              <a:rPr lang="en-US" sz="2000" b="1" dirty="0">
                <a:solidFill>
                  <a:schemeClr val="tx1"/>
                </a:solidFill>
                <a:latin typeface="Verdana" panose="020B0604030504040204" pitchFamily="34" charset="0"/>
                <a:ea typeface="Verdana" panose="020B0604030504040204" pitchFamily="34" charset="0"/>
                <a:cs typeface="Verdana" panose="020B0604030504040204" pitchFamily="34" charset="0"/>
              </a:rPr>
              <a:t>HAM-D SCORE</a:t>
            </a:r>
          </a:p>
          <a:p>
            <a:pPr marL="0" indent="0">
              <a:buNone/>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‘Global-Standard’ to assess severity of depression and response to therapy in clinical research</a:t>
            </a:r>
          </a:p>
          <a:p>
            <a:pPr marL="0" indent="0">
              <a:buNone/>
            </a:pPr>
            <a:endParaRPr lang="en-US" sz="7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1800" b="1" dirty="0">
                <a:solidFill>
                  <a:schemeClr val="tx1"/>
                </a:solidFill>
                <a:latin typeface="Verdana" panose="020B0604030504040204" pitchFamily="34" charset="0"/>
                <a:ea typeface="Verdana" panose="020B0604030504040204" pitchFamily="34" charset="0"/>
                <a:cs typeface="Verdana" panose="020B0604030504040204" pitchFamily="34" charset="0"/>
              </a:rPr>
              <a:t>RESULTS</a:t>
            </a:r>
          </a:p>
          <a:p>
            <a:pPr marL="0" indent="0">
              <a:buNone/>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Reduction of stress and improvement of </a:t>
            </a:r>
            <a:r>
              <a:rPr lang="en-US" sz="18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mood </a:t>
            </a: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manifested through:</a:t>
            </a:r>
          </a:p>
          <a:p>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Statistically significant improved quality of sleep</a:t>
            </a:r>
          </a:p>
          <a:p>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Less fatigue</a:t>
            </a:r>
          </a:p>
          <a:p>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Enhanced work performance</a:t>
            </a:r>
          </a:p>
          <a:p>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Enhanced interest in daily activities </a:t>
            </a:r>
          </a:p>
          <a:p>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Less irritability, worry and insecurity </a:t>
            </a:r>
          </a:p>
          <a:p>
            <a:pPr marL="0" indent="0">
              <a:buNone/>
            </a:pPr>
            <a:endParaRPr lang="en-US" sz="1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Box 2">
            <a:extLst>
              <a:ext uri="{FF2B5EF4-FFF2-40B4-BE49-F238E27FC236}">
                <a16:creationId xmlns:a16="http://schemas.microsoft.com/office/drawing/2014/main" id="{61269F9D-3EBF-42ED-BE59-BA2CDCA2C0F3}"/>
              </a:ext>
            </a:extLst>
          </p:cNvPr>
          <p:cNvSpPr txBox="1"/>
          <p:nvPr/>
        </p:nvSpPr>
        <p:spPr>
          <a:xfrm>
            <a:off x="7171752" y="344662"/>
            <a:ext cx="4659087" cy="830997"/>
          </a:xfrm>
          <a:prstGeom prst="rect">
            <a:avLst/>
          </a:prstGeom>
          <a:noFill/>
        </p:spPr>
        <p:txBody>
          <a:bodyPr wrap="square" rtlCol="0">
            <a:spAutoFit/>
          </a:bodyPr>
          <a:lstStyle/>
          <a:p>
            <a:pPr algn="ctr"/>
            <a:r>
              <a:rPr lang="en-US" sz="24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Stress Reduction &amp; Mood Enhancement</a:t>
            </a:r>
          </a:p>
        </p:txBody>
      </p:sp>
      <p:sp>
        <p:nvSpPr>
          <p:cNvPr id="10" name="Title 1">
            <a:extLst>
              <a:ext uri="{FF2B5EF4-FFF2-40B4-BE49-F238E27FC236}">
                <a16:creationId xmlns:a16="http://schemas.microsoft.com/office/drawing/2014/main" id="{573A19CD-118D-4A24-8FFA-5788A0844B86}"/>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118D14EB-12FB-47D9-8CC4-1BB0AE89E17E}"/>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04423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C475D9B-AD8D-4A85-8408-812AABCF4F30}"/>
              </a:ext>
            </a:extLst>
          </p:cNvPr>
          <p:cNvSpPr>
            <a:spLocks noGrp="1"/>
          </p:cNvSpPr>
          <p:nvPr>
            <p:ph type="body" sz="quarter" idx="11"/>
          </p:nvPr>
        </p:nvSpPr>
        <p:spPr>
          <a:xfrm>
            <a:off x="838200" y="2003425"/>
            <a:ext cx="10821852" cy="4289799"/>
          </a:xfrm>
        </p:spPr>
        <p:txBody>
          <a:bodyPr/>
          <a:lstStyle/>
          <a:p>
            <a:pPr marL="0" indent="0">
              <a:buNone/>
            </a:pPr>
            <a:r>
              <a:rPr lang="en-US" b="1" dirty="0" err="1">
                <a:solidFill>
                  <a:schemeClr val="tx1"/>
                </a:solidFill>
                <a:latin typeface="Verdana" panose="020B0604030504040204" pitchFamily="34" charset="0"/>
                <a:ea typeface="Verdana" panose="020B0604030504040204" pitchFamily="34" charset="0"/>
                <a:cs typeface="Verdana" panose="020B0604030504040204" pitchFamily="34" charset="0"/>
              </a:rPr>
              <a:t>Zembrin</a:t>
            </a:r>
            <a:r>
              <a:rPr lang="en-US" b="1" baseline="30000" dirty="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t> can help in the </a:t>
            </a:r>
            <a:b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t>management of stress in </a:t>
            </a:r>
            <a:b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t>everyday life</a:t>
            </a:r>
          </a:p>
          <a:p>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A single dose of </a:t>
            </a:r>
            <a:r>
              <a:rPr lang="en-US" sz="2000" dirty="0" err="1">
                <a:solidFill>
                  <a:schemeClr val="tx1"/>
                </a:solidFill>
                <a:latin typeface="Verdana" panose="020B0604030504040204" pitchFamily="34" charset="0"/>
                <a:ea typeface="Verdana" panose="020B0604030504040204" pitchFamily="34" charset="0"/>
                <a:cs typeface="Verdana" panose="020B0604030504040204" pitchFamily="34" charset="0"/>
              </a:rPr>
              <a:t>Zembrin</a:t>
            </a:r>
            <a:r>
              <a:rPr lang="en-US" sz="2000" baseline="30000" dirty="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 attenuates </a:t>
            </a:r>
            <a:b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reactivity within the part of the brain </a:t>
            </a:r>
            <a:b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(amygdala) that responds to threat/stress</a:t>
            </a:r>
          </a:p>
          <a:p>
            <a:endParaRPr lang="en-US" dirty="0">
              <a:solidFill>
                <a:schemeClr val="tx1"/>
              </a:solidFill>
              <a:latin typeface="Verdana" panose="020B0604030504040204" pitchFamily="34" charset="0"/>
              <a:ea typeface="Verdana" panose="020B0604030504040204" pitchFamily="34" charset="0"/>
            </a:endParaRPr>
          </a:p>
        </p:txBody>
      </p:sp>
      <p:pic>
        <p:nvPicPr>
          <p:cNvPr id="4" name="Picture 3">
            <a:extLst>
              <a:ext uri="{FF2B5EF4-FFF2-40B4-BE49-F238E27FC236}">
                <a16:creationId xmlns:a16="http://schemas.microsoft.com/office/drawing/2014/main" id="{C8DE41EF-29EA-430B-94CE-0305CDDAD7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0269" t="7449" r="-1" b="1465"/>
          <a:stretch/>
        </p:blipFill>
        <p:spPr>
          <a:xfrm>
            <a:off x="8135984" y="1219200"/>
            <a:ext cx="3524068" cy="5399314"/>
          </a:xfrm>
          <a:prstGeom prst="rect">
            <a:avLst/>
          </a:prstGeom>
        </p:spPr>
      </p:pic>
      <p:sp>
        <p:nvSpPr>
          <p:cNvPr id="6" name="TextBox 5">
            <a:extLst>
              <a:ext uri="{FF2B5EF4-FFF2-40B4-BE49-F238E27FC236}">
                <a16:creationId xmlns:a16="http://schemas.microsoft.com/office/drawing/2014/main" id="{FD2D1606-A6F9-405A-90D6-5B4B612775BB}"/>
              </a:ext>
            </a:extLst>
          </p:cNvPr>
          <p:cNvSpPr txBox="1"/>
          <p:nvPr/>
        </p:nvSpPr>
        <p:spPr>
          <a:xfrm>
            <a:off x="7568474" y="344662"/>
            <a:ext cx="4659087" cy="830997"/>
          </a:xfrm>
          <a:prstGeom prst="rect">
            <a:avLst/>
          </a:prstGeom>
          <a:noFill/>
        </p:spPr>
        <p:txBody>
          <a:bodyPr wrap="square" rtlCol="0">
            <a:spAutoFit/>
          </a:bodyPr>
          <a:lstStyle/>
          <a:p>
            <a:pPr algn="ctr"/>
            <a:r>
              <a:rPr lang="en-US" sz="24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fMRI Study Results Show Reduced Stress Response</a:t>
            </a:r>
          </a:p>
        </p:txBody>
      </p:sp>
      <p:sp>
        <p:nvSpPr>
          <p:cNvPr id="11" name="Title 1">
            <a:extLst>
              <a:ext uri="{FF2B5EF4-FFF2-40B4-BE49-F238E27FC236}">
                <a16:creationId xmlns:a16="http://schemas.microsoft.com/office/drawing/2014/main" id="{C6B74369-F1F6-4115-B36E-03E739F84AE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Box 7">
            <a:extLst>
              <a:ext uri="{FF2B5EF4-FFF2-40B4-BE49-F238E27FC236}">
                <a16:creationId xmlns:a16="http://schemas.microsoft.com/office/drawing/2014/main" id="{E0A5F619-E649-4899-B390-1BFD98C2C4CB}"/>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106989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3B46C9F-8F03-494C-939B-11EFC6C4AA0F}"/>
              </a:ext>
            </a:extLst>
          </p:cNvPr>
          <p:cNvSpPr>
            <a:spLocks noGrp="1"/>
          </p:cNvSpPr>
          <p:nvPr>
            <p:ph type="body" sz="quarter" idx="11"/>
          </p:nvPr>
        </p:nvSpPr>
        <p:spPr>
          <a:xfrm>
            <a:off x="838198" y="1881050"/>
            <a:ext cx="5822577" cy="4423955"/>
          </a:xfrm>
        </p:spPr>
        <p:txBody>
          <a:bodyPr>
            <a:noAutofit/>
          </a:bodyPr>
          <a:lstStyle/>
          <a:p>
            <a:pPr marL="0" indent="0">
              <a:buNone/>
            </a:pPr>
            <a:r>
              <a:rPr lang="en-US"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Cognitive Flexibility</a:t>
            </a:r>
          </a:p>
          <a:p>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Ability to shift attention between two or more tasks and the ability to adapt to rapidly changing directions and intelligently utilize the information. </a:t>
            </a:r>
          </a:p>
          <a:p>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Necessary for </a:t>
            </a:r>
            <a:r>
              <a:rPr lang="en-US"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decision-making</a:t>
            </a: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impulse control </a:t>
            </a: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and </a:t>
            </a:r>
            <a:r>
              <a:rPr lang="en-US"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strategy formation</a:t>
            </a: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p>
          <a:p>
            <a:pPr marL="0" indent="0">
              <a:buNone/>
            </a:pPr>
            <a:endParaRPr lang="en-US" sz="105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1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CNS </a:t>
            </a:r>
            <a:r>
              <a:rPr lang="en-US" sz="18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VitalSign</a:t>
            </a:r>
            <a:r>
              <a:rPr lang="en-US" sz="18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has been used for testing neurocognitive function by over 5,000 clinicians in 52 countries.</a:t>
            </a:r>
          </a:p>
          <a:p>
            <a:pPr marL="0" indent="0">
              <a:buNone/>
            </a:pPr>
            <a:endParaRPr lang="en-US"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a:extLst>
              <a:ext uri="{FF2B5EF4-FFF2-40B4-BE49-F238E27FC236}">
                <a16:creationId xmlns:a16="http://schemas.microsoft.com/office/drawing/2014/main" id="{FFAEEF2B-E71C-42B8-BE07-5766DE9724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186" t="9203"/>
          <a:stretch/>
        </p:blipFill>
        <p:spPr>
          <a:xfrm>
            <a:off x="6940731" y="826789"/>
            <a:ext cx="5007649" cy="5626261"/>
          </a:xfrm>
          <a:prstGeom prst="rect">
            <a:avLst/>
          </a:prstGeom>
        </p:spPr>
      </p:pic>
      <p:sp>
        <p:nvSpPr>
          <p:cNvPr id="6" name="TextBox 5">
            <a:extLst>
              <a:ext uri="{FF2B5EF4-FFF2-40B4-BE49-F238E27FC236}">
                <a16:creationId xmlns:a16="http://schemas.microsoft.com/office/drawing/2014/main" id="{29F78A09-6DEE-4BDA-BD90-9C625587461E}"/>
              </a:ext>
            </a:extLst>
          </p:cNvPr>
          <p:cNvSpPr txBox="1"/>
          <p:nvPr/>
        </p:nvSpPr>
        <p:spPr>
          <a:xfrm>
            <a:off x="7568474" y="344662"/>
            <a:ext cx="4659087" cy="461665"/>
          </a:xfrm>
          <a:prstGeom prst="rect">
            <a:avLst/>
          </a:prstGeom>
          <a:noFill/>
        </p:spPr>
        <p:txBody>
          <a:bodyPr wrap="square" rtlCol="0">
            <a:spAutoFit/>
          </a:bodyPr>
          <a:lstStyle/>
          <a:p>
            <a:pPr algn="ctr"/>
            <a:r>
              <a:rPr lang="en-US" sz="24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Cognitive Set Flexibility</a:t>
            </a:r>
          </a:p>
        </p:txBody>
      </p:sp>
      <p:sp>
        <p:nvSpPr>
          <p:cNvPr id="9" name="Title 1">
            <a:extLst>
              <a:ext uri="{FF2B5EF4-FFF2-40B4-BE49-F238E27FC236}">
                <a16:creationId xmlns:a16="http://schemas.microsoft.com/office/drawing/2014/main" id="{CF7B8250-9FEE-4D8B-9F2E-84D130C03BB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AD2353B0-26F3-4B33-A9EF-672BF9994C23}"/>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50578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6C2A7F-7400-4CA3-BE5B-BF6C9FB1ED7A}"/>
              </a:ext>
            </a:extLst>
          </p:cNvPr>
          <p:cNvPicPr>
            <a:picLocks noChangeAspect="1"/>
          </p:cNvPicPr>
          <p:nvPr/>
        </p:nvPicPr>
        <p:blipFill>
          <a:blip r:embed="rId3"/>
          <a:stretch>
            <a:fillRect/>
          </a:stretch>
        </p:blipFill>
        <p:spPr>
          <a:xfrm>
            <a:off x="3767362" y="2717513"/>
            <a:ext cx="4054026" cy="3584448"/>
          </a:xfrm>
          <a:prstGeom prst="rect">
            <a:avLst/>
          </a:prstGeom>
        </p:spPr>
      </p:pic>
      <p:pic>
        <p:nvPicPr>
          <p:cNvPr id="6" name="Picture 5">
            <a:extLst>
              <a:ext uri="{FF2B5EF4-FFF2-40B4-BE49-F238E27FC236}">
                <a16:creationId xmlns:a16="http://schemas.microsoft.com/office/drawing/2014/main" id="{AEF81465-12D8-441A-A374-6CCEFD1D43FC}"/>
              </a:ext>
            </a:extLst>
          </p:cNvPr>
          <p:cNvPicPr>
            <a:picLocks noChangeAspect="1"/>
          </p:cNvPicPr>
          <p:nvPr/>
        </p:nvPicPr>
        <p:blipFill>
          <a:blip r:embed="rId4"/>
          <a:stretch>
            <a:fillRect/>
          </a:stretch>
        </p:blipFill>
        <p:spPr>
          <a:xfrm>
            <a:off x="7668602" y="2717513"/>
            <a:ext cx="4523398" cy="3581724"/>
          </a:xfrm>
          <a:prstGeom prst="rect">
            <a:avLst/>
          </a:prstGeom>
        </p:spPr>
      </p:pic>
      <p:sp>
        <p:nvSpPr>
          <p:cNvPr id="9" name="Text Placeholder 2">
            <a:extLst>
              <a:ext uri="{FF2B5EF4-FFF2-40B4-BE49-F238E27FC236}">
                <a16:creationId xmlns:a16="http://schemas.microsoft.com/office/drawing/2014/main" id="{05B1B2B6-0F39-4947-A25E-B7E6DBD5C0ED}"/>
              </a:ext>
            </a:extLst>
          </p:cNvPr>
          <p:cNvSpPr txBox="1">
            <a:spLocks/>
          </p:cNvSpPr>
          <p:nvPr/>
        </p:nvSpPr>
        <p:spPr>
          <a:xfrm>
            <a:off x="838200" y="1836381"/>
            <a:ext cx="6239256" cy="31735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Sensoril</a:t>
            </a:r>
            <a:r>
              <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(Ashwagandha)</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Anxiety</a:t>
            </a:r>
          </a:p>
        </p:txBody>
      </p:sp>
      <p:sp>
        <p:nvSpPr>
          <p:cNvPr id="10" name="Title 1">
            <a:extLst>
              <a:ext uri="{FF2B5EF4-FFF2-40B4-BE49-F238E27FC236}">
                <a16:creationId xmlns:a16="http://schemas.microsoft.com/office/drawing/2014/main" id="{0F8199F3-6AF6-4530-9964-BBC5BA5579BD}"/>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a:extLst>
              <a:ext uri="{FF2B5EF4-FFF2-40B4-BE49-F238E27FC236}">
                <a16:creationId xmlns:a16="http://schemas.microsoft.com/office/drawing/2014/main" id="{4902B542-6EB8-4F37-AC53-22054B35ACD8}"/>
              </a:ext>
            </a:extLst>
          </p:cNvPr>
          <p:cNvPicPr>
            <a:picLocks noChangeAspect="1"/>
          </p:cNvPicPr>
          <p:nvPr/>
        </p:nvPicPr>
        <p:blipFill>
          <a:blip r:embed="rId5"/>
          <a:stretch>
            <a:fillRect/>
          </a:stretch>
        </p:blipFill>
        <p:spPr>
          <a:xfrm>
            <a:off x="430210" y="3423134"/>
            <a:ext cx="2843784" cy="2843784"/>
          </a:xfrm>
          <a:prstGeom prst="rect">
            <a:avLst/>
          </a:prstGeom>
        </p:spPr>
      </p:pic>
      <p:sp>
        <p:nvSpPr>
          <p:cNvPr id="7" name="TextBox 6">
            <a:extLst>
              <a:ext uri="{FF2B5EF4-FFF2-40B4-BE49-F238E27FC236}">
                <a16:creationId xmlns:a16="http://schemas.microsoft.com/office/drawing/2014/main" id="{24DA8DA0-92F0-4D0A-B084-ABEF56581BDF}"/>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14161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FEEAEB-194A-4BFA-AE6C-50749D24B705}"/>
              </a:ext>
            </a:extLst>
          </p:cNvPr>
          <p:cNvPicPr>
            <a:picLocks noChangeAspect="1"/>
          </p:cNvPicPr>
          <p:nvPr/>
        </p:nvPicPr>
        <p:blipFill>
          <a:blip r:embed="rId3"/>
          <a:stretch>
            <a:fillRect/>
          </a:stretch>
        </p:blipFill>
        <p:spPr>
          <a:xfrm>
            <a:off x="3273994" y="2736309"/>
            <a:ext cx="4496853" cy="3584448"/>
          </a:xfrm>
          <a:prstGeom prst="rect">
            <a:avLst/>
          </a:prstGeom>
        </p:spPr>
      </p:pic>
      <p:pic>
        <p:nvPicPr>
          <p:cNvPr id="7" name="Picture 6">
            <a:extLst>
              <a:ext uri="{FF2B5EF4-FFF2-40B4-BE49-F238E27FC236}">
                <a16:creationId xmlns:a16="http://schemas.microsoft.com/office/drawing/2014/main" id="{E914AB80-0059-4D65-9E17-F2CC3B4C9101}"/>
              </a:ext>
            </a:extLst>
          </p:cNvPr>
          <p:cNvPicPr>
            <a:picLocks noChangeAspect="1"/>
          </p:cNvPicPr>
          <p:nvPr/>
        </p:nvPicPr>
        <p:blipFill>
          <a:blip r:embed="rId4"/>
          <a:stretch>
            <a:fillRect/>
          </a:stretch>
        </p:blipFill>
        <p:spPr>
          <a:xfrm>
            <a:off x="7625470" y="2736309"/>
            <a:ext cx="4639682" cy="3584448"/>
          </a:xfrm>
          <a:prstGeom prst="rect">
            <a:avLst/>
          </a:prstGeom>
        </p:spPr>
      </p:pic>
      <p:sp>
        <p:nvSpPr>
          <p:cNvPr id="11" name="Title 1">
            <a:extLst>
              <a:ext uri="{FF2B5EF4-FFF2-40B4-BE49-F238E27FC236}">
                <a16:creationId xmlns:a16="http://schemas.microsoft.com/office/drawing/2014/main" id="{C2133BB0-3463-49A7-81E4-F7A41399E86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pic>
        <p:nvPicPr>
          <p:cNvPr id="12" name="Picture 11">
            <a:extLst>
              <a:ext uri="{FF2B5EF4-FFF2-40B4-BE49-F238E27FC236}">
                <a16:creationId xmlns:a16="http://schemas.microsoft.com/office/drawing/2014/main" id="{576BE2C5-4E12-4AF9-99A0-0E16F6171C03}"/>
              </a:ext>
            </a:extLst>
          </p:cNvPr>
          <p:cNvPicPr>
            <a:picLocks noChangeAspect="1"/>
          </p:cNvPicPr>
          <p:nvPr/>
        </p:nvPicPr>
        <p:blipFill>
          <a:blip r:embed="rId5"/>
          <a:stretch>
            <a:fillRect/>
          </a:stretch>
        </p:blipFill>
        <p:spPr>
          <a:xfrm>
            <a:off x="430210" y="3423134"/>
            <a:ext cx="2843784" cy="2843784"/>
          </a:xfrm>
          <a:prstGeom prst="rect">
            <a:avLst/>
          </a:prstGeom>
        </p:spPr>
      </p:pic>
      <p:sp>
        <p:nvSpPr>
          <p:cNvPr id="13" name="Text Placeholder 2">
            <a:extLst>
              <a:ext uri="{FF2B5EF4-FFF2-40B4-BE49-F238E27FC236}">
                <a16:creationId xmlns:a16="http://schemas.microsoft.com/office/drawing/2014/main" id="{DCB8716C-9C49-4875-ABF4-EECC45166B51}"/>
              </a:ext>
            </a:extLst>
          </p:cNvPr>
          <p:cNvSpPr txBox="1">
            <a:spLocks/>
          </p:cNvSpPr>
          <p:nvPr/>
        </p:nvSpPr>
        <p:spPr>
          <a:xfrm>
            <a:off x="838200" y="1836381"/>
            <a:ext cx="6239256" cy="31735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Sensoril</a:t>
            </a:r>
            <a:r>
              <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(Ashwagandha)</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Anxiety</a:t>
            </a:r>
          </a:p>
        </p:txBody>
      </p:sp>
      <p:sp>
        <p:nvSpPr>
          <p:cNvPr id="8" name="TextBox 7">
            <a:extLst>
              <a:ext uri="{FF2B5EF4-FFF2-40B4-BE49-F238E27FC236}">
                <a16:creationId xmlns:a16="http://schemas.microsoft.com/office/drawing/2014/main" id="{E1FDECBC-ABBD-43F1-8380-0A7B7D37B218}"/>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428538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4" name="Picture 3">
            <a:extLst>
              <a:ext uri="{FF2B5EF4-FFF2-40B4-BE49-F238E27FC236}">
                <a16:creationId xmlns:a16="http://schemas.microsoft.com/office/drawing/2014/main" id="{ECB20C43-6B04-48A2-A53C-EECE8DB1C37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4801" t="21851" r="7361" b="33302"/>
          <a:stretch/>
        </p:blipFill>
        <p:spPr>
          <a:xfrm>
            <a:off x="758278" y="304283"/>
            <a:ext cx="2994572" cy="1034890"/>
          </a:xfrm>
          <a:prstGeom prst="rect">
            <a:avLst/>
          </a:prstGeom>
        </p:spPr>
      </p:pic>
      <p:sp>
        <p:nvSpPr>
          <p:cNvPr id="3" name="Title 1"/>
          <p:cNvSpPr txBox="1">
            <a:spLocks/>
          </p:cNvSpPr>
          <p:nvPr/>
        </p:nvSpPr>
        <p:spPr>
          <a:xfrm>
            <a:off x="4388735" y="488124"/>
            <a:ext cx="6888865" cy="707319"/>
          </a:xfrm>
          <a:prstGeom prst="rect">
            <a:avLst/>
          </a:prstGeom>
        </p:spPr>
        <p:txBody>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pPr algn="ctr"/>
            <a:r>
              <a:rPr lang="en-US" sz="4800" dirty="0">
                <a:solidFill>
                  <a:srgbClr val="3F2A56"/>
                </a:solidFill>
                <a:latin typeface="Verdana" panose="020B0604030504040204" pitchFamily="34" charset="0"/>
                <a:ea typeface="Verdana" panose="020B0604030504040204" pitchFamily="34" charset="0"/>
                <a:cs typeface="Verdana" panose="020B0604030504040204" pitchFamily="34" charset="0"/>
              </a:rPr>
              <a:t>MENTAL WELLNESS</a:t>
            </a:r>
          </a:p>
        </p:txBody>
      </p:sp>
    </p:spTree>
    <p:extLst>
      <p:ext uri="{BB962C8B-B14F-4D97-AF65-F5344CB8AC3E}">
        <p14:creationId xmlns:p14="http://schemas.microsoft.com/office/powerpoint/2010/main" val="95444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200" y="2003425"/>
            <a:ext cx="5387788" cy="3173506"/>
          </a:xfrm>
        </p:spPr>
        <p:txBody>
          <a:bodyPr>
            <a:noAutofit/>
          </a:bodyPr>
          <a:lstStyle/>
          <a:p>
            <a:pPr marL="0" indent="0">
              <a:buNone/>
            </a:pPr>
            <a:r>
              <a:rPr lang="en-US" sz="32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Relora</a:t>
            </a:r>
            <a:r>
              <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br>
              <a:rPr lang="en-US" sz="4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(Magnolia &amp; </a:t>
            </a:r>
            <a:r>
              <a:rPr lang="en-US" sz="20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Phellodendron</a:t>
            </a:r>
            <a:r>
              <a:rPr lang="en-US"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endParaRPr lang="en-US" sz="4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Anxiety</a:t>
            </a:r>
          </a:p>
        </p:txBody>
      </p:sp>
      <p:pic>
        <p:nvPicPr>
          <p:cNvPr id="6" name="Picture 5">
            <a:extLst>
              <a:ext uri="{FF2B5EF4-FFF2-40B4-BE49-F238E27FC236}">
                <a16:creationId xmlns:a16="http://schemas.microsoft.com/office/drawing/2014/main" id="{9E966080-5A64-4FEA-BBBF-48EB5E5C504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15000" y="1073154"/>
            <a:ext cx="6372497" cy="5360808"/>
          </a:xfrm>
          <a:prstGeom prst="rect">
            <a:avLst/>
          </a:prstGeom>
        </p:spPr>
      </p:pic>
      <p:pic>
        <p:nvPicPr>
          <p:cNvPr id="4" name="Picture 3">
            <a:extLst>
              <a:ext uri="{FF2B5EF4-FFF2-40B4-BE49-F238E27FC236}">
                <a16:creationId xmlns:a16="http://schemas.microsoft.com/office/drawing/2014/main" id="{07345E9B-B4CE-4997-88E7-7A139BCB95F5}"/>
              </a:ext>
            </a:extLst>
          </p:cNvPr>
          <p:cNvPicPr>
            <a:picLocks noChangeAspect="1"/>
          </p:cNvPicPr>
          <p:nvPr/>
        </p:nvPicPr>
        <p:blipFill>
          <a:blip r:embed="rId4"/>
          <a:stretch>
            <a:fillRect/>
          </a:stretch>
        </p:blipFill>
        <p:spPr>
          <a:xfrm>
            <a:off x="1019175" y="3471306"/>
            <a:ext cx="2843784" cy="2843784"/>
          </a:xfrm>
          <a:prstGeom prst="rect">
            <a:avLst/>
          </a:prstGeom>
        </p:spPr>
      </p:pic>
      <p:sp>
        <p:nvSpPr>
          <p:cNvPr id="9" name="Title 1">
            <a:extLst>
              <a:ext uri="{FF2B5EF4-FFF2-40B4-BE49-F238E27FC236}">
                <a16:creationId xmlns:a16="http://schemas.microsoft.com/office/drawing/2014/main" id="{E5269CA5-278B-4925-A61A-E7FC3C921DE2}"/>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6B5E58AC-40CD-490E-8FCD-612DFB0FC44B}"/>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77262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6DD36-0CD6-46A2-8996-8B72624B5515}"/>
              </a:ext>
            </a:extLst>
          </p:cNvPr>
          <p:cNvSpPr>
            <a:spLocks noGrp="1"/>
          </p:cNvSpPr>
          <p:nvPr>
            <p:ph type="title"/>
          </p:nvPr>
        </p:nvSpPr>
        <p:spPr/>
        <p:txBody>
          <a:bodyPr/>
          <a:lstStyle/>
          <a:p>
            <a:r>
              <a:rPr lang="en-US" b="1" dirty="0">
                <a:solidFill>
                  <a:srgbClr val="3F2A56"/>
                </a:solidFill>
              </a:rPr>
              <a:t>Why is Sleep+ Different?</a:t>
            </a:r>
            <a:endParaRPr lang="en-US" dirty="0"/>
          </a:p>
        </p:txBody>
      </p:sp>
      <p:sp>
        <p:nvSpPr>
          <p:cNvPr id="3" name="Text Placeholder 2">
            <a:extLst>
              <a:ext uri="{FF2B5EF4-FFF2-40B4-BE49-F238E27FC236}">
                <a16:creationId xmlns:a16="http://schemas.microsoft.com/office/drawing/2014/main" id="{8D2562C2-3ACA-4DB3-8D95-6683280950DB}"/>
              </a:ext>
            </a:extLst>
          </p:cNvPr>
          <p:cNvSpPr>
            <a:spLocks noGrp="1"/>
          </p:cNvSpPr>
          <p:nvPr>
            <p:ph type="body" sz="quarter" idx="11"/>
          </p:nvPr>
        </p:nvSpPr>
        <p:spPr/>
        <p:txBody>
          <a:bodyPr/>
          <a:lstStyle/>
          <a:p>
            <a:r>
              <a:rPr lang="en-US" sz="2400" b="1" dirty="0">
                <a:solidFill>
                  <a:srgbClr val="003C71"/>
                </a:solidFill>
              </a:rPr>
              <a:t>Worldwide exclusive on patented corn-grass extract</a:t>
            </a:r>
          </a:p>
          <a:p>
            <a:pPr lvl="1"/>
            <a:r>
              <a:rPr lang="en-US" dirty="0">
                <a:solidFill>
                  <a:schemeClr val="tx1"/>
                </a:solidFill>
              </a:rPr>
              <a:t>Research-supported </a:t>
            </a:r>
            <a:r>
              <a:rPr lang="en-US" dirty="0" err="1">
                <a:solidFill>
                  <a:schemeClr val="tx1"/>
                </a:solidFill>
              </a:rPr>
              <a:t>Maizinol</a:t>
            </a:r>
            <a:r>
              <a:rPr lang="en-US" baseline="30000" dirty="0" err="1">
                <a:solidFill>
                  <a:schemeClr val="tx1"/>
                </a:solidFill>
              </a:rPr>
              <a:t>TM</a:t>
            </a:r>
            <a:r>
              <a:rPr lang="en-US" dirty="0">
                <a:solidFill>
                  <a:schemeClr val="tx1"/>
                </a:solidFill>
              </a:rPr>
              <a:t> (30x potency corn grass)</a:t>
            </a:r>
          </a:p>
          <a:p>
            <a:pPr lvl="1"/>
            <a:r>
              <a:rPr lang="en-US" dirty="0">
                <a:solidFill>
                  <a:schemeClr val="tx1"/>
                </a:solidFill>
              </a:rPr>
              <a:t>Improves Serotonin signaling (depression/anxiety)</a:t>
            </a:r>
          </a:p>
          <a:p>
            <a:pPr lvl="1"/>
            <a:r>
              <a:rPr lang="en-US" dirty="0">
                <a:solidFill>
                  <a:schemeClr val="tx1"/>
                </a:solidFill>
              </a:rPr>
              <a:t>Improves Melatonin signaling (sleep quality)</a:t>
            </a:r>
          </a:p>
          <a:p>
            <a:pPr lvl="2"/>
            <a:r>
              <a:rPr lang="en-US" sz="2400" i="1" dirty="0">
                <a:solidFill>
                  <a:schemeClr val="tx1"/>
                </a:solidFill>
              </a:rPr>
              <a:t>40% more time in Deep Sleep (body recovery)</a:t>
            </a:r>
          </a:p>
          <a:p>
            <a:pPr lvl="2"/>
            <a:r>
              <a:rPr lang="en-US" sz="2400" i="1" dirty="0">
                <a:solidFill>
                  <a:schemeClr val="tx1"/>
                </a:solidFill>
              </a:rPr>
              <a:t>40% more time in REM Sleep (brain rejuvenation)</a:t>
            </a:r>
          </a:p>
          <a:p>
            <a:endParaRPr lang="en-US" dirty="0"/>
          </a:p>
        </p:txBody>
      </p:sp>
      <p:pic>
        <p:nvPicPr>
          <p:cNvPr id="4" name="Picture 3">
            <a:extLst>
              <a:ext uri="{FF2B5EF4-FFF2-40B4-BE49-F238E27FC236}">
                <a16:creationId xmlns:a16="http://schemas.microsoft.com/office/drawing/2014/main" id="{94ABDFFC-C78F-4B8B-90A8-DAB25156F03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943322" y="3219061"/>
            <a:ext cx="2248678" cy="3638939"/>
          </a:xfrm>
          <a:prstGeom prst="rect">
            <a:avLst/>
          </a:prstGeom>
        </p:spPr>
      </p:pic>
    </p:spTree>
    <p:extLst>
      <p:ext uri="{BB962C8B-B14F-4D97-AF65-F5344CB8AC3E}">
        <p14:creationId xmlns:p14="http://schemas.microsoft.com/office/powerpoint/2010/main" val="2504255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7E88042-5CE7-4CF0-B40C-6AA0687920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31009" y="1896663"/>
            <a:ext cx="2743200" cy="2743200"/>
          </a:xfrm>
          <a:prstGeom prst="rect">
            <a:avLst/>
          </a:prstGeom>
        </p:spPr>
      </p:pic>
      <p:pic>
        <p:nvPicPr>
          <p:cNvPr id="8" name="Picture 7">
            <a:extLst>
              <a:ext uri="{FF2B5EF4-FFF2-40B4-BE49-F238E27FC236}">
                <a16:creationId xmlns:a16="http://schemas.microsoft.com/office/drawing/2014/main" id="{10CCC234-A6BE-4EFF-821A-FC62892BD7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1480" y="2057400"/>
            <a:ext cx="2743200" cy="2743200"/>
          </a:xfrm>
          <a:prstGeom prst="rect">
            <a:avLst/>
          </a:prstGeom>
        </p:spPr>
      </p:pic>
      <p:pic>
        <p:nvPicPr>
          <p:cNvPr id="3" name="Picture 2">
            <a:extLst>
              <a:ext uri="{FF2B5EF4-FFF2-40B4-BE49-F238E27FC236}">
                <a16:creationId xmlns:a16="http://schemas.microsoft.com/office/drawing/2014/main" id="{F27DB761-1D63-422F-A02E-74405EB7E86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76575" y="1896663"/>
            <a:ext cx="2743200" cy="2743200"/>
          </a:xfrm>
          <a:prstGeom prst="rect">
            <a:avLst/>
          </a:prstGeom>
        </p:spPr>
      </p:pic>
      <p:pic>
        <p:nvPicPr>
          <p:cNvPr id="15" name="Picture 14">
            <a:extLst>
              <a:ext uri="{FF2B5EF4-FFF2-40B4-BE49-F238E27FC236}">
                <a16:creationId xmlns:a16="http://schemas.microsoft.com/office/drawing/2014/main" id="{6B79A9EF-B7DA-46F0-9B84-D9A211C6E8BC}"/>
              </a:ext>
            </a:extLst>
          </p:cNvPr>
          <p:cNvPicPr>
            <a:picLocks noChangeAspect="1"/>
          </p:cNvPicPr>
          <p:nvPr/>
        </p:nvPicPr>
        <p:blipFill>
          <a:blip r:embed="rId6"/>
          <a:stretch>
            <a:fillRect/>
          </a:stretch>
        </p:blipFill>
        <p:spPr>
          <a:xfrm>
            <a:off x="3829278" y="119147"/>
            <a:ext cx="4640581" cy="1325880"/>
          </a:xfrm>
          <a:prstGeom prst="rect">
            <a:avLst/>
          </a:prstGeom>
        </p:spPr>
      </p:pic>
      <p:sp>
        <p:nvSpPr>
          <p:cNvPr id="27" name="Rectangle 26">
            <a:extLst>
              <a:ext uri="{FF2B5EF4-FFF2-40B4-BE49-F238E27FC236}">
                <a16:creationId xmlns:a16="http://schemas.microsoft.com/office/drawing/2014/main" id="{9B4CD6AF-19E7-4278-966B-AA09FFA22D6D}"/>
              </a:ext>
            </a:extLst>
          </p:cNvPr>
          <p:cNvSpPr/>
          <p:nvPr/>
        </p:nvSpPr>
        <p:spPr>
          <a:xfrm>
            <a:off x="4724399" y="4376331"/>
            <a:ext cx="2743199" cy="1569660"/>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Calibri"/>
              </a:rPr>
              <a:t>Enhances internal cellular cleanup (autophagy)*</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29" name="Rectangle 28">
            <a:extLst>
              <a:ext uri="{FF2B5EF4-FFF2-40B4-BE49-F238E27FC236}">
                <a16:creationId xmlns:a16="http://schemas.microsoft.com/office/drawing/2014/main" id="{68088B80-1622-4480-9384-76F7AC27BE27}"/>
              </a:ext>
            </a:extLst>
          </p:cNvPr>
          <p:cNvSpPr/>
          <p:nvPr/>
        </p:nvSpPr>
        <p:spPr>
          <a:xfrm>
            <a:off x="7904105" y="4376331"/>
            <a:ext cx="3397008" cy="1569660"/>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Calibri"/>
              </a:rPr>
              <a:t>Stress resilience benefits that you can </a:t>
            </a:r>
            <a:r>
              <a:rPr lang="en-US" sz="2400" b="1" dirty="0">
                <a:latin typeface="Verdana" panose="020B0604030504040204" pitchFamily="34" charset="0"/>
                <a:ea typeface="Verdana" panose="020B0604030504040204" pitchFamily="34" charset="0"/>
                <a:cs typeface="Calibri"/>
              </a:rPr>
              <a:t>FEEL</a:t>
            </a:r>
            <a:r>
              <a:rPr lang="en-US" sz="2400" dirty="0">
                <a:latin typeface="Verdana" panose="020B0604030504040204" pitchFamily="34" charset="0"/>
                <a:ea typeface="Verdana" panose="020B0604030504040204" pitchFamily="34" charset="0"/>
                <a:cs typeface="Calibri"/>
              </a:rPr>
              <a:t> at the cellular level*</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16" name="Rectangle 15">
            <a:extLst>
              <a:ext uri="{FF2B5EF4-FFF2-40B4-BE49-F238E27FC236}">
                <a16:creationId xmlns:a16="http://schemas.microsoft.com/office/drawing/2014/main" id="{489C34F8-616C-4D5A-97ED-FA0588AC4A58}"/>
              </a:ext>
            </a:extLst>
          </p:cNvPr>
          <p:cNvSpPr/>
          <p:nvPr/>
        </p:nvSpPr>
        <p:spPr>
          <a:xfrm>
            <a:off x="852985" y="4376331"/>
            <a:ext cx="3160189" cy="1200329"/>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Calibri"/>
              </a:rPr>
              <a:t>Increases heat shock protein expression*</a:t>
            </a:r>
          </a:p>
        </p:txBody>
      </p:sp>
      <p:sp>
        <p:nvSpPr>
          <p:cNvPr id="14" name="TextBox 13">
            <a:extLst>
              <a:ext uri="{FF2B5EF4-FFF2-40B4-BE49-F238E27FC236}">
                <a16:creationId xmlns:a16="http://schemas.microsoft.com/office/drawing/2014/main" id="{10CDE1E0-0E82-4E80-9BDD-433E64F5282D}"/>
              </a:ext>
            </a:extLst>
          </p:cNvPr>
          <p:cNvSpPr txBox="1"/>
          <p:nvPr/>
        </p:nvSpPr>
        <p:spPr>
          <a:xfrm>
            <a:off x="4260361" y="1284106"/>
            <a:ext cx="3671277"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microbiome-boosting fruits and vegetables*</a:t>
            </a:r>
          </a:p>
        </p:txBody>
      </p:sp>
      <p:sp>
        <p:nvSpPr>
          <p:cNvPr id="11" name="TextBox 10">
            <a:extLst>
              <a:ext uri="{FF2B5EF4-FFF2-40B4-BE49-F238E27FC236}">
                <a16:creationId xmlns:a16="http://schemas.microsoft.com/office/drawing/2014/main" id="{C8330616-74FD-4976-8879-3E0E66EAC8BC}"/>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12" name="Picture 11">
            <a:extLst>
              <a:ext uri="{FF2B5EF4-FFF2-40B4-BE49-F238E27FC236}">
                <a16:creationId xmlns:a16="http://schemas.microsoft.com/office/drawing/2014/main" id="{8E82A9BC-378E-462E-9387-34EB762A4D2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34108" y="5750807"/>
            <a:ext cx="2048131" cy="1024066"/>
          </a:xfrm>
          <a:prstGeom prst="rect">
            <a:avLst/>
          </a:prstGeom>
        </p:spPr>
      </p:pic>
    </p:spTree>
    <p:extLst>
      <p:ext uri="{BB962C8B-B14F-4D97-AF65-F5344CB8AC3E}">
        <p14:creationId xmlns:p14="http://schemas.microsoft.com/office/powerpoint/2010/main" val="280434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EE51DE-AA2C-4A2B-A8EB-9FBBFD770361}"/>
              </a:ext>
            </a:extLst>
          </p:cNvPr>
          <p:cNvPicPr>
            <a:picLocks noChangeAspect="1"/>
          </p:cNvPicPr>
          <p:nvPr/>
        </p:nvPicPr>
        <p:blipFill>
          <a:blip r:embed="rId3"/>
          <a:stretch>
            <a:fillRect/>
          </a:stretch>
        </p:blipFill>
        <p:spPr>
          <a:xfrm>
            <a:off x="6165669" y="1709692"/>
            <a:ext cx="7200900" cy="4800600"/>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200" y="2228850"/>
            <a:ext cx="6754792" cy="3847859"/>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ETAS</a:t>
            </a:r>
            <a:r>
              <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Enzyme-Treated Japanese Asparagus</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Supports mood and cognitive function*</a:t>
            </a:r>
          </a:p>
          <a:p>
            <a:r>
              <a:rPr lang="en-US" sz="2400" dirty="0">
                <a:solidFill>
                  <a:schemeClr val="tx1">
                    <a:lumMod val="75000"/>
                    <a:lumOff val="25000"/>
                  </a:schemeClr>
                </a:solidFill>
                <a:ea typeface="Verdana" panose="020B0604030504040204" pitchFamily="34" charset="0"/>
                <a:cs typeface="Verdana" panose="020B0604030504040204" pitchFamily="34" charset="0"/>
              </a:rPr>
              <a:t>Protects neuronal cells*</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Induces the production of natural an</a:t>
            </a:r>
            <a:r>
              <a:rPr lang="en-US" sz="2400" dirty="0">
                <a:solidFill>
                  <a:schemeClr val="tx1">
                    <a:lumMod val="75000"/>
                    <a:lumOff val="25000"/>
                  </a:schemeClr>
                </a:solidFill>
                <a:ea typeface="Verdana" panose="020B0604030504040204" pitchFamily="34" charset="0"/>
                <a:cs typeface="Verdana" panose="020B0604030504040204" pitchFamily="34" charset="0"/>
              </a:rPr>
              <a:t>ti-stress molecules called Heat Shock Proteins*</a:t>
            </a:r>
            <a:endPar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9842964D-9B1A-4FD9-A9C6-B07F2B61AD9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3" name="Picture 2">
            <a:extLst>
              <a:ext uri="{FF2B5EF4-FFF2-40B4-BE49-F238E27FC236}">
                <a16:creationId xmlns:a16="http://schemas.microsoft.com/office/drawing/2014/main" id="{278A07C0-DA69-4658-AB9B-2FAFF76E6F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72237" y="610784"/>
            <a:ext cx="3048425" cy="1162212"/>
          </a:xfrm>
          <a:prstGeom prst="rect">
            <a:avLst/>
          </a:prstGeom>
        </p:spPr>
      </p:pic>
      <p:sp>
        <p:nvSpPr>
          <p:cNvPr id="13" name="Text Placeholder 2">
            <a:extLst>
              <a:ext uri="{FF2B5EF4-FFF2-40B4-BE49-F238E27FC236}">
                <a16:creationId xmlns:a16="http://schemas.microsoft.com/office/drawing/2014/main" id="{B54D7EB4-90A0-4FA8-B378-8BCAB1756C29}"/>
              </a:ext>
            </a:extLst>
          </p:cNvPr>
          <p:cNvSpPr txBox="1">
            <a:spLocks/>
          </p:cNvSpPr>
          <p:nvPr/>
        </p:nvSpPr>
        <p:spPr>
          <a:xfrm>
            <a:off x="838200" y="1818019"/>
            <a:ext cx="6754792" cy="4235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dirty="0">
                <a:solidFill>
                  <a:srgbClr val="275D38"/>
                </a:solidFill>
                <a:cs typeface="Verdana" panose="020B0604030504040204" pitchFamily="34" charset="0"/>
              </a:rPr>
              <a:t>Anti-Stress </a:t>
            </a:r>
            <a:r>
              <a:rPr lang="en-US" sz="2400" i="1" dirty="0" err="1">
                <a:solidFill>
                  <a:srgbClr val="275D38"/>
                </a:solidFill>
                <a:cs typeface="Verdana" panose="020B0604030504040204" pitchFamily="34" charset="0"/>
              </a:rPr>
              <a:t>Phytobiotic</a:t>
            </a:r>
            <a:r>
              <a:rPr lang="en-US" sz="2400" i="1" dirty="0">
                <a:solidFill>
                  <a:srgbClr val="275D38"/>
                </a:solidFill>
                <a:cs typeface="Verdana" panose="020B0604030504040204" pitchFamily="34" charset="0"/>
              </a:rPr>
              <a:t> Proprietary Blend</a:t>
            </a:r>
          </a:p>
        </p:txBody>
      </p:sp>
      <p:sp>
        <p:nvSpPr>
          <p:cNvPr id="14" name="Title 1">
            <a:extLst>
              <a:ext uri="{FF2B5EF4-FFF2-40B4-BE49-F238E27FC236}">
                <a16:creationId xmlns:a16="http://schemas.microsoft.com/office/drawing/2014/main" id="{A5CB6885-D145-40CD-B286-A49AB229D5C2}"/>
              </a:ext>
            </a:extLst>
          </p:cNvPr>
          <p:cNvSpPr>
            <a:spLocks noGrp="1"/>
          </p:cNvSpPr>
          <p:nvPr>
            <p:ph type="title"/>
          </p:nvPr>
        </p:nvSpPr>
        <p:spPr>
          <a:xfrm>
            <a:off x="838200" y="365125"/>
            <a:ext cx="10515600" cy="1325563"/>
          </a:xfrm>
        </p:spPr>
        <p:txBody>
          <a:bodyPr/>
          <a:lstStyle/>
          <a:p>
            <a:r>
              <a:rPr lang="en-US" dirty="0">
                <a:solidFill>
                  <a:srgbClr val="47A647"/>
                </a:solidFill>
                <a:cs typeface="Verdana" panose="020B0604030504040204" pitchFamily="34" charset="0"/>
              </a:rPr>
              <a:t>GBX SUPERFOOD</a:t>
            </a:r>
            <a:br>
              <a:rPr lang="en-US" b="1" dirty="0">
                <a:solidFill>
                  <a:srgbClr val="402B56"/>
                </a:solidFill>
                <a:cs typeface="Verdana" panose="020B0604030504040204" pitchFamily="34" charset="0"/>
              </a:rPr>
            </a:br>
            <a:r>
              <a:rPr lang="en-US" b="1" dirty="0">
                <a:solidFill>
                  <a:srgbClr val="275D38"/>
                </a:solidFill>
                <a:cs typeface="Verdana" panose="020B0604030504040204" pitchFamily="34" charset="0"/>
              </a:rPr>
              <a:t>KEY INGREDIENTS:</a:t>
            </a:r>
            <a:endParaRPr lang="en-US" dirty="0">
              <a:solidFill>
                <a:srgbClr val="275D38"/>
              </a:solidFill>
            </a:endParaRPr>
          </a:p>
        </p:txBody>
      </p:sp>
      <p:sp>
        <p:nvSpPr>
          <p:cNvPr id="15" name="TextBox 14">
            <a:extLst>
              <a:ext uri="{FF2B5EF4-FFF2-40B4-BE49-F238E27FC236}">
                <a16:creationId xmlns:a16="http://schemas.microsoft.com/office/drawing/2014/main" id="{1AD6EEFA-113E-4B01-A769-BDC931346E02}"/>
              </a:ext>
            </a:extLst>
          </p:cNvPr>
          <p:cNvSpPr txBox="1"/>
          <p:nvPr/>
        </p:nvSpPr>
        <p:spPr>
          <a:xfrm>
            <a:off x="5710958" y="441507"/>
            <a:ext cx="385042" cy="338554"/>
          </a:xfrm>
          <a:prstGeom prst="rect">
            <a:avLst/>
          </a:prstGeom>
          <a:noFill/>
        </p:spPr>
        <p:txBody>
          <a:bodyPr wrap="none" rtlCol="0">
            <a:spAutoFit/>
          </a:bodyPr>
          <a:lstStyle/>
          <a:p>
            <a:r>
              <a:rPr lang="en-US" sz="1600" dirty="0">
                <a:solidFill>
                  <a:srgbClr val="47A647"/>
                </a:solidFill>
                <a:latin typeface="Verdana" panose="020B0604030504040204" pitchFamily="34" charset="0"/>
                <a:ea typeface="Verdana" panose="020B0604030504040204" pitchFamily="34" charset="0"/>
                <a:cs typeface="Verdana" panose="020B0604030504040204" pitchFamily="34" charset="0"/>
              </a:rPr>
              <a:t>™</a:t>
            </a:r>
          </a:p>
        </p:txBody>
      </p:sp>
      <p:pic>
        <p:nvPicPr>
          <p:cNvPr id="16" name="Picture 15">
            <a:extLst>
              <a:ext uri="{FF2B5EF4-FFF2-40B4-BE49-F238E27FC236}">
                <a16:creationId xmlns:a16="http://schemas.microsoft.com/office/drawing/2014/main" id="{70A18D06-A473-46FD-8FDC-256EAE0961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34108" y="5742098"/>
            <a:ext cx="2048131" cy="1024066"/>
          </a:xfrm>
          <a:prstGeom prst="rect">
            <a:avLst/>
          </a:prstGeom>
        </p:spPr>
      </p:pic>
    </p:spTree>
    <p:extLst>
      <p:ext uri="{BB962C8B-B14F-4D97-AF65-F5344CB8AC3E}">
        <p14:creationId xmlns:p14="http://schemas.microsoft.com/office/powerpoint/2010/main" val="300490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generated with very high confidence">
            <a:extLst>
              <a:ext uri="{FF2B5EF4-FFF2-40B4-BE49-F238E27FC236}">
                <a16:creationId xmlns:a16="http://schemas.microsoft.com/office/drawing/2014/main" id="{D4755DAE-148B-4F07-B393-8BA5B98C48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31009" y="1868142"/>
            <a:ext cx="2714679" cy="2714679"/>
          </a:xfrm>
          <a:prstGeom prst="rect">
            <a:avLst/>
          </a:prstGeom>
        </p:spPr>
      </p:pic>
      <p:pic>
        <p:nvPicPr>
          <p:cNvPr id="9" name="Picture 8">
            <a:extLst>
              <a:ext uri="{FF2B5EF4-FFF2-40B4-BE49-F238E27FC236}">
                <a16:creationId xmlns:a16="http://schemas.microsoft.com/office/drawing/2014/main" id="{C0B0101A-1D4E-423A-85D4-D9598839AB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7431" y="1726622"/>
            <a:ext cx="2743200" cy="2743200"/>
          </a:xfrm>
          <a:prstGeom prst="rect">
            <a:avLst/>
          </a:prstGeom>
        </p:spPr>
      </p:pic>
      <p:pic>
        <p:nvPicPr>
          <p:cNvPr id="6" name="Picture 5">
            <a:extLst>
              <a:ext uri="{FF2B5EF4-FFF2-40B4-BE49-F238E27FC236}">
                <a16:creationId xmlns:a16="http://schemas.microsoft.com/office/drawing/2014/main" id="{AFE8D0BA-8244-466C-BE97-06B7C262D4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46243" y="1896663"/>
            <a:ext cx="2743200" cy="2743200"/>
          </a:xfrm>
          <a:prstGeom prst="rect">
            <a:avLst/>
          </a:prstGeom>
        </p:spPr>
      </p:pic>
      <p:pic>
        <p:nvPicPr>
          <p:cNvPr id="13" name="Picture 12">
            <a:extLst>
              <a:ext uri="{FF2B5EF4-FFF2-40B4-BE49-F238E27FC236}">
                <a16:creationId xmlns:a16="http://schemas.microsoft.com/office/drawing/2014/main" id="{526494E2-9DFD-4CBD-9F91-D4F56D28C6A6}"/>
              </a:ext>
            </a:extLst>
          </p:cNvPr>
          <p:cNvPicPr>
            <a:picLocks noChangeAspect="1"/>
          </p:cNvPicPr>
          <p:nvPr/>
        </p:nvPicPr>
        <p:blipFill>
          <a:blip r:embed="rId6"/>
          <a:stretch>
            <a:fillRect/>
          </a:stretch>
        </p:blipFill>
        <p:spPr>
          <a:xfrm>
            <a:off x="3701818" y="25605"/>
            <a:ext cx="4788361" cy="1596120"/>
          </a:xfrm>
          <a:prstGeom prst="rect">
            <a:avLst/>
          </a:prstGeom>
        </p:spPr>
      </p:pic>
      <p:sp>
        <p:nvSpPr>
          <p:cNvPr id="27" name="Rectangle 26">
            <a:extLst>
              <a:ext uri="{FF2B5EF4-FFF2-40B4-BE49-F238E27FC236}">
                <a16:creationId xmlns:a16="http://schemas.microsoft.com/office/drawing/2014/main" id="{9B4CD6AF-19E7-4278-966B-AA09FFA22D6D}"/>
              </a:ext>
            </a:extLst>
          </p:cNvPr>
          <p:cNvSpPr/>
          <p:nvPr/>
        </p:nvSpPr>
        <p:spPr>
          <a:xfrm>
            <a:off x="4412127" y="4376331"/>
            <a:ext cx="3429467" cy="830997"/>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Calibri"/>
              </a:rPr>
              <a:t>Naturally supports microRNA signaling*</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29" name="Rectangle 28">
            <a:extLst>
              <a:ext uri="{FF2B5EF4-FFF2-40B4-BE49-F238E27FC236}">
                <a16:creationId xmlns:a16="http://schemas.microsoft.com/office/drawing/2014/main" id="{68088B80-1622-4480-9384-76F7AC27BE27}"/>
              </a:ext>
            </a:extLst>
          </p:cNvPr>
          <p:cNvSpPr/>
          <p:nvPr/>
        </p:nvSpPr>
        <p:spPr>
          <a:xfrm>
            <a:off x="7873774" y="4376331"/>
            <a:ext cx="3457669" cy="1200329"/>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Calibri"/>
              </a:rPr>
              <a:t>Helps manage feelings of tension and anxiety*</a:t>
            </a:r>
          </a:p>
        </p:txBody>
      </p:sp>
      <p:sp>
        <p:nvSpPr>
          <p:cNvPr id="16" name="Rectangle 15">
            <a:extLst>
              <a:ext uri="{FF2B5EF4-FFF2-40B4-BE49-F238E27FC236}">
                <a16:creationId xmlns:a16="http://schemas.microsoft.com/office/drawing/2014/main" id="{489C34F8-616C-4D5A-97ED-FA0588AC4A58}"/>
              </a:ext>
            </a:extLst>
          </p:cNvPr>
          <p:cNvSpPr/>
          <p:nvPr/>
        </p:nvSpPr>
        <p:spPr>
          <a:xfrm>
            <a:off x="554297" y="4376331"/>
            <a:ext cx="3429467" cy="1200329"/>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Calibri"/>
              </a:rPr>
              <a:t>Optimizes gut-brain axis communication*</a:t>
            </a:r>
          </a:p>
          <a:p>
            <a:pPr algn="ct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14" name="TextBox 13">
            <a:extLst>
              <a:ext uri="{FF2B5EF4-FFF2-40B4-BE49-F238E27FC236}">
                <a16:creationId xmlns:a16="http://schemas.microsoft.com/office/drawing/2014/main" id="{10CDE1E0-0E82-4E80-9BDD-433E64F5282D}"/>
              </a:ext>
            </a:extLst>
          </p:cNvPr>
          <p:cNvSpPr txBox="1"/>
          <p:nvPr/>
        </p:nvSpPr>
        <p:spPr>
          <a:xfrm>
            <a:off x="4260361" y="1284106"/>
            <a:ext cx="3671277"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microbiome-boosting seed powder*</a:t>
            </a:r>
          </a:p>
        </p:txBody>
      </p:sp>
      <p:sp>
        <p:nvSpPr>
          <p:cNvPr id="11" name="TextBox 10">
            <a:extLst>
              <a:ext uri="{FF2B5EF4-FFF2-40B4-BE49-F238E27FC236}">
                <a16:creationId xmlns:a16="http://schemas.microsoft.com/office/drawing/2014/main" id="{C8330616-74FD-4976-8879-3E0E66EAC8BC}"/>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18909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9BD555-6EED-44D9-9F0A-F7D1214784B1}"/>
              </a:ext>
            </a:extLst>
          </p:cNvPr>
          <p:cNvPicPr>
            <a:picLocks noChangeAspect="1"/>
          </p:cNvPicPr>
          <p:nvPr/>
        </p:nvPicPr>
        <p:blipFill>
          <a:blip r:embed="rId3"/>
          <a:stretch>
            <a:fillRect/>
          </a:stretch>
        </p:blipFill>
        <p:spPr>
          <a:xfrm>
            <a:off x="6096000" y="1692275"/>
            <a:ext cx="7200900" cy="4800600"/>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199" y="2003424"/>
            <a:ext cx="6858965" cy="3666695"/>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AHCC</a:t>
            </a:r>
            <a:r>
              <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Active Hexose Correlated Compound</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Cultured mushroom mycelia extract</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Effective for immune support*</a:t>
            </a:r>
          </a:p>
          <a:p>
            <a:r>
              <a:rPr lang="en-US" sz="2400" dirty="0">
                <a:solidFill>
                  <a:schemeClr val="tx1">
                    <a:lumMod val="75000"/>
                    <a:lumOff val="25000"/>
                  </a:schemeClr>
                </a:solidFill>
                <a:ea typeface="Verdana" panose="020B0604030504040204" pitchFamily="34" charset="0"/>
                <a:cs typeface="Verdana" panose="020B0604030504040204" pitchFamily="34" charset="0"/>
              </a:rPr>
              <a:t>Rich in alpha-glucans*</a:t>
            </a:r>
            <a:endPar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Supports microRNA signaling between the microbiome and the central nervous system*</a:t>
            </a:r>
          </a:p>
        </p:txBody>
      </p:sp>
      <p:sp>
        <p:nvSpPr>
          <p:cNvPr id="5" name="TextBox 4">
            <a:extLst>
              <a:ext uri="{FF2B5EF4-FFF2-40B4-BE49-F238E27FC236}">
                <a16:creationId xmlns:a16="http://schemas.microsoft.com/office/drawing/2014/main" id="{9842964D-9B1A-4FD9-A9C6-B07F2B61AD9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9" name="Picture 8">
            <a:extLst>
              <a:ext uri="{FF2B5EF4-FFF2-40B4-BE49-F238E27FC236}">
                <a16:creationId xmlns:a16="http://schemas.microsoft.com/office/drawing/2014/main" id="{DF484A19-DA15-42E6-85B9-6668C673BD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34108" y="5742098"/>
            <a:ext cx="2048131" cy="1024066"/>
          </a:xfrm>
          <a:prstGeom prst="rect">
            <a:avLst/>
          </a:prstGeom>
        </p:spPr>
      </p:pic>
      <p:sp>
        <p:nvSpPr>
          <p:cNvPr id="10" name="Title 1">
            <a:extLst>
              <a:ext uri="{FF2B5EF4-FFF2-40B4-BE49-F238E27FC236}">
                <a16:creationId xmlns:a16="http://schemas.microsoft.com/office/drawing/2014/main" id="{549CDDE7-06A5-473B-8D9D-648C6373B6F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47A647"/>
                </a:solidFill>
                <a:latin typeface="Verdana" panose="020B0604030504040204" pitchFamily="34" charset="0"/>
                <a:ea typeface="Verdana" panose="020B0604030504040204" pitchFamily="34" charset="0"/>
                <a:cs typeface="Verdana" panose="020B0604030504040204" pitchFamily="34" charset="0"/>
              </a:rPr>
              <a:t>GBX SEEDFIBER</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245D38"/>
                </a:solidFill>
                <a:latin typeface="Verdana" panose="020B0604030504040204" pitchFamily="34" charset="0"/>
                <a:ea typeface="Verdana" panose="020B0604030504040204" pitchFamily="34" charset="0"/>
                <a:cs typeface="Verdana" panose="020B0604030504040204" pitchFamily="34" charset="0"/>
              </a:rPr>
              <a:t>KEY INGREDIENTS:</a:t>
            </a:r>
            <a:endParaRPr lang="en-US" sz="3600" dirty="0">
              <a:solidFill>
                <a:srgbClr val="245D38"/>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a:extLst>
              <a:ext uri="{FF2B5EF4-FFF2-40B4-BE49-F238E27FC236}">
                <a16:creationId xmlns:a16="http://schemas.microsoft.com/office/drawing/2014/main" id="{87E3DAE3-0379-402C-8EAA-3F05C701F25E}"/>
              </a:ext>
            </a:extLst>
          </p:cNvPr>
          <p:cNvSpPr txBox="1"/>
          <p:nvPr/>
        </p:nvSpPr>
        <p:spPr>
          <a:xfrm>
            <a:off x="5397299" y="441507"/>
            <a:ext cx="385042" cy="338554"/>
          </a:xfrm>
          <a:prstGeom prst="rect">
            <a:avLst/>
          </a:prstGeom>
          <a:noFill/>
        </p:spPr>
        <p:txBody>
          <a:bodyPr wrap="none" rtlCol="0">
            <a:spAutoFit/>
          </a:bodyPr>
          <a:lstStyle/>
          <a:p>
            <a:r>
              <a:rPr lang="en-US" sz="1600" dirty="0">
                <a:solidFill>
                  <a:srgbClr val="47A647"/>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54765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0568" y="853453"/>
            <a:ext cx="3725906" cy="4960992"/>
          </a:xfrm>
        </p:spPr>
        <p:style>
          <a:lnRef idx="2">
            <a:schemeClr val="accent4"/>
          </a:lnRef>
          <a:fillRef idx="1">
            <a:schemeClr val="lt1"/>
          </a:fillRef>
          <a:effectRef idx="0">
            <a:schemeClr val="accent4"/>
          </a:effectRef>
          <a:fontRef idx="minor">
            <a:schemeClr val="dk1"/>
          </a:fontRef>
        </p:style>
        <p:txBody>
          <a:bodyPr>
            <a:normAutofit/>
          </a:bodyPr>
          <a:lstStyle/>
          <a:p>
            <a:r>
              <a:rPr lang="fr-CA" sz="2000" i="1" u="sng" dirty="0">
                <a:solidFill>
                  <a:srgbClr val="C00000"/>
                </a:solidFill>
                <a:latin typeface="Verdana" panose="020B0604030504040204" pitchFamily="34" charset="0"/>
              </a:rPr>
              <a:t>Anti-</a:t>
            </a:r>
            <a:r>
              <a:rPr lang="fr-CA" sz="2000" i="1" u="sng" dirty="0" err="1">
                <a:solidFill>
                  <a:srgbClr val="C00000"/>
                </a:solidFill>
                <a:latin typeface="Verdana" panose="020B0604030504040204" pitchFamily="34" charset="0"/>
              </a:rPr>
              <a:t>inflammatory</a:t>
            </a:r>
            <a:r>
              <a:rPr lang="fr-CA" sz="2000" i="1" u="sng" dirty="0">
                <a:solidFill>
                  <a:srgbClr val="C00000"/>
                </a:solidFill>
                <a:latin typeface="Verdana" panose="020B0604030504040204" pitchFamily="34" charset="0"/>
              </a:rPr>
              <a:t>/immune </a:t>
            </a:r>
            <a:r>
              <a:rPr lang="fr-CA" sz="2000" i="1" u="sng" dirty="0" err="1">
                <a:solidFill>
                  <a:srgbClr val="C00000"/>
                </a:solidFill>
                <a:latin typeface="Verdana" panose="020B0604030504040204" pitchFamily="34" charset="0"/>
              </a:rPr>
              <a:t>Homeostasis</a:t>
            </a:r>
            <a:endParaRPr lang="en-CA" sz="2000" i="1" u="sng" dirty="0">
              <a:solidFill>
                <a:srgbClr val="C00000"/>
              </a:solidFill>
              <a:latin typeface="Verdana" panose="020B0604030504040204" pitchFamily="34" charset="0"/>
            </a:endParaRPr>
          </a:p>
        </p:txBody>
      </p:sp>
      <p:sp>
        <p:nvSpPr>
          <p:cNvPr id="4" name="Content Placeholder 3"/>
          <p:cNvSpPr>
            <a:spLocks noGrp="1"/>
          </p:cNvSpPr>
          <p:nvPr>
            <p:ph sz="half" idx="2"/>
          </p:nvPr>
        </p:nvSpPr>
        <p:spPr>
          <a:xfrm>
            <a:off x="3696076" y="1881184"/>
            <a:ext cx="3702423" cy="4035914"/>
          </a:xfrm>
        </p:spPr>
        <p:style>
          <a:lnRef idx="2">
            <a:schemeClr val="accent6"/>
          </a:lnRef>
          <a:fillRef idx="1">
            <a:schemeClr val="lt1"/>
          </a:fillRef>
          <a:effectRef idx="0">
            <a:schemeClr val="accent6"/>
          </a:effectRef>
          <a:fontRef idx="minor">
            <a:schemeClr val="dk1"/>
          </a:fontRef>
        </p:style>
        <p:txBody>
          <a:bodyPr>
            <a:normAutofit/>
          </a:bodyPr>
          <a:lstStyle/>
          <a:p>
            <a:r>
              <a:rPr lang="fr-CA" sz="2000" i="1" u="sng" dirty="0" err="1">
                <a:solidFill>
                  <a:srgbClr val="C00000"/>
                </a:solidFill>
                <a:latin typeface="Verdana" panose="020B0604030504040204" pitchFamily="34" charset="0"/>
              </a:rPr>
              <a:t>Prebiotic</a:t>
            </a:r>
            <a:r>
              <a:rPr lang="fr-CA" sz="2000" i="1" u="sng" dirty="0">
                <a:solidFill>
                  <a:srgbClr val="C00000"/>
                </a:solidFill>
                <a:latin typeface="Verdana" panose="020B0604030504040204" pitchFamily="34" charset="0"/>
              </a:rPr>
              <a:t> (TLR2/4)</a:t>
            </a:r>
            <a:endParaRPr lang="en-CA" sz="2000" i="1" u="sng" dirty="0">
              <a:solidFill>
                <a:srgbClr val="C00000"/>
              </a:solidFill>
              <a:latin typeface="Verdana" panose="020B0604030504040204" pitchFamily="34" charset="0"/>
            </a:endParaRPr>
          </a:p>
        </p:txBody>
      </p:sp>
      <p:sp>
        <p:nvSpPr>
          <p:cNvPr id="6" name="Content Placeholder 3"/>
          <p:cNvSpPr txBox="1">
            <a:spLocks/>
          </p:cNvSpPr>
          <p:nvPr/>
        </p:nvSpPr>
        <p:spPr>
          <a:xfrm>
            <a:off x="6678421" y="2130012"/>
            <a:ext cx="4563035" cy="4055448"/>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000" i="1" u="sng" dirty="0" err="1">
                <a:solidFill>
                  <a:srgbClr val="C00000"/>
                </a:solidFill>
                <a:latin typeface="Verdana" panose="020B0604030504040204" pitchFamily="34" charset="0"/>
              </a:rPr>
              <a:t>miRNAs</a:t>
            </a:r>
            <a:endParaRPr lang="en-CA" sz="2000" i="1" u="sng" dirty="0">
              <a:solidFill>
                <a:srgbClr val="C00000"/>
              </a:solidFill>
              <a:latin typeface="Verdana" panose="020B0604030504040204" pitchFamily="34" charset="0"/>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34048" y="2652296"/>
            <a:ext cx="2023602" cy="3225420"/>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16762" y="2772529"/>
            <a:ext cx="2784899" cy="2035639"/>
          </a:xfrm>
          <a:prstGeom prst="rect">
            <a:avLst/>
          </a:prstGeom>
        </p:spPr>
      </p:pic>
      <p:sp>
        <p:nvSpPr>
          <p:cNvPr id="9" name="TextBox 8"/>
          <p:cNvSpPr txBox="1"/>
          <p:nvPr/>
        </p:nvSpPr>
        <p:spPr>
          <a:xfrm>
            <a:off x="6682563" y="6185460"/>
            <a:ext cx="2784899" cy="523220"/>
          </a:xfrm>
          <a:prstGeom prst="rect">
            <a:avLst/>
          </a:prstGeom>
          <a:noFill/>
        </p:spPr>
        <p:txBody>
          <a:bodyPr wrap="square" rtlCol="0">
            <a:spAutoFit/>
          </a:bodyPr>
          <a:lstStyle/>
          <a:p>
            <a:r>
              <a:rPr lang="fr-CA" sz="1400" i="1" dirty="0">
                <a:solidFill>
                  <a:srgbClr val="FF0000"/>
                </a:solidFill>
                <a:latin typeface="Verdana" panose="020B0604030504040204" pitchFamily="34" charset="0"/>
              </a:rPr>
              <a:t>Graham et al.,  </a:t>
            </a:r>
            <a:r>
              <a:rPr lang="en-CA" sz="1400" i="1" dirty="0">
                <a:solidFill>
                  <a:srgbClr val="FF0000"/>
                </a:solidFill>
                <a:latin typeface="Verdana" panose="020B0604030504040204" pitchFamily="34" charset="0"/>
              </a:rPr>
              <a:t>Cancer Biology and Therapy 2017</a:t>
            </a:r>
          </a:p>
        </p:txBody>
      </p:sp>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65459" y="2559200"/>
            <a:ext cx="2695575" cy="2295525"/>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5963" y="2029824"/>
            <a:ext cx="2069040" cy="3304761"/>
          </a:xfrm>
          <a:prstGeom prst="rect">
            <a:avLst/>
          </a:prstGeom>
        </p:spPr>
      </p:pic>
      <p:sp>
        <p:nvSpPr>
          <p:cNvPr id="13" name="Rectangle 12"/>
          <p:cNvSpPr/>
          <p:nvPr/>
        </p:nvSpPr>
        <p:spPr>
          <a:xfrm>
            <a:off x="310568" y="5814445"/>
            <a:ext cx="2551855" cy="738664"/>
          </a:xfrm>
          <a:prstGeom prst="rect">
            <a:avLst/>
          </a:prstGeom>
        </p:spPr>
        <p:txBody>
          <a:bodyPr wrap="square">
            <a:spAutoFit/>
          </a:bodyPr>
          <a:lstStyle/>
          <a:p>
            <a:r>
              <a:rPr lang="fr-CA" sz="1400" i="1" dirty="0">
                <a:solidFill>
                  <a:srgbClr val="FF0000"/>
                </a:solidFill>
                <a:latin typeface="Verdana" panose="020B0604030504040204" pitchFamily="34" charset="0"/>
              </a:rPr>
              <a:t>Mallet et al.,  </a:t>
            </a:r>
          </a:p>
          <a:p>
            <a:r>
              <a:rPr lang="en-CA" sz="1400" i="1" dirty="0">
                <a:solidFill>
                  <a:srgbClr val="FF0000"/>
                </a:solidFill>
                <a:latin typeface="Verdana" panose="020B0604030504040204" pitchFamily="34" charset="0"/>
              </a:rPr>
              <a:t>European Journal of Nutrition 2015</a:t>
            </a:r>
          </a:p>
        </p:txBody>
      </p:sp>
      <p:sp>
        <p:nvSpPr>
          <p:cNvPr id="5" name="TextBox 4">
            <a:extLst>
              <a:ext uri="{FF2B5EF4-FFF2-40B4-BE49-F238E27FC236}">
                <a16:creationId xmlns:a16="http://schemas.microsoft.com/office/drawing/2014/main" id="{ADD37495-0527-4495-A97A-D643DFA727A9}"/>
              </a:ext>
            </a:extLst>
          </p:cNvPr>
          <p:cNvSpPr txBox="1"/>
          <p:nvPr/>
        </p:nvSpPr>
        <p:spPr>
          <a:xfrm>
            <a:off x="310568" y="149320"/>
            <a:ext cx="10930888" cy="707886"/>
          </a:xfrm>
          <a:prstGeom prst="rect">
            <a:avLst/>
          </a:prstGeom>
          <a:noFill/>
        </p:spPr>
        <p:txBody>
          <a:bodyPr wrap="square" rtlCol="0">
            <a:spAutoFit/>
          </a:bodyPr>
          <a:lstStyle/>
          <a:p>
            <a:r>
              <a:rPr lang="en-US" sz="4000" b="1" dirty="0">
                <a:solidFill>
                  <a:srgbClr val="245D38"/>
                </a:solidFill>
                <a:latin typeface="Verdana" panose="020B0604030504040204" pitchFamily="34" charset="0"/>
                <a:ea typeface="Verdana" panose="020B0604030504040204" pitchFamily="34" charset="0"/>
              </a:rPr>
              <a:t>Roles of AHCC in the Gut-Brain Axis</a:t>
            </a:r>
            <a:endParaRPr lang="en-US" sz="4000" dirty="0"/>
          </a:p>
        </p:txBody>
      </p:sp>
      <p:sp>
        <p:nvSpPr>
          <p:cNvPr id="15" name="Rectangle 14">
            <a:extLst>
              <a:ext uri="{FF2B5EF4-FFF2-40B4-BE49-F238E27FC236}">
                <a16:creationId xmlns:a16="http://schemas.microsoft.com/office/drawing/2014/main" id="{5A5479EB-102F-4527-AF18-FC5DA364715A}"/>
              </a:ext>
            </a:extLst>
          </p:cNvPr>
          <p:cNvSpPr/>
          <p:nvPr/>
        </p:nvSpPr>
        <p:spPr>
          <a:xfrm>
            <a:off x="3696076" y="5923027"/>
            <a:ext cx="2551855" cy="738664"/>
          </a:xfrm>
          <a:prstGeom prst="rect">
            <a:avLst/>
          </a:prstGeom>
        </p:spPr>
        <p:txBody>
          <a:bodyPr wrap="square">
            <a:spAutoFit/>
          </a:bodyPr>
          <a:lstStyle/>
          <a:p>
            <a:r>
              <a:rPr lang="fr-CA" sz="1400" i="1" dirty="0">
                <a:solidFill>
                  <a:srgbClr val="FF0000"/>
                </a:solidFill>
                <a:latin typeface="Verdana" panose="020B0604030504040204" pitchFamily="34" charset="0"/>
              </a:rPr>
              <a:t>Mallet et al.,  </a:t>
            </a:r>
          </a:p>
          <a:p>
            <a:r>
              <a:rPr lang="en-CA" sz="1400" i="1" dirty="0">
                <a:solidFill>
                  <a:srgbClr val="FF0000"/>
                </a:solidFill>
                <a:latin typeface="Verdana" panose="020B0604030504040204" pitchFamily="34" charset="0"/>
              </a:rPr>
              <a:t>European Journal of Nutrition 2015</a:t>
            </a:r>
          </a:p>
        </p:txBody>
      </p:sp>
      <p:pic>
        <p:nvPicPr>
          <p:cNvPr id="17" name="Picture 16">
            <a:extLst>
              <a:ext uri="{FF2B5EF4-FFF2-40B4-BE49-F238E27FC236}">
                <a16:creationId xmlns:a16="http://schemas.microsoft.com/office/drawing/2014/main" id="{C6E5B7D8-2C1D-474A-9918-581842A2641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24548" y="6008188"/>
            <a:ext cx="2033816" cy="1219916"/>
          </a:xfrm>
          <a:prstGeom prst="rect">
            <a:avLst/>
          </a:prstGeom>
        </p:spPr>
      </p:pic>
    </p:spTree>
    <p:extLst>
      <p:ext uri="{BB962C8B-B14F-4D97-AF65-F5344CB8AC3E}">
        <p14:creationId xmlns:p14="http://schemas.microsoft.com/office/powerpoint/2010/main" val="2057202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2F98C5-2ABD-4F44-B1CB-A5DBC58484F4}"/>
              </a:ext>
            </a:extLst>
          </p:cNvPr>
          <p:cNvPicPr>
            <a:picLocks noChangeAspect="1"/>
          </p:cNvPicPr>
          <p:nvPr/>
        </p:nvPicPr>
        <p:blipFill>
          <a:blip r:embed="rId2"/>
          <a:stretch>
            <a:fillRect/>
          </a:stretch>
        </p:blipFill>
        <p:spPr>
          <a:xfrm>
            <a:off x="0" y="115345"/>
            <a:ext cx="6299200" cy="2692400"/>
          </a:xfrm>
          <a:prstGeom prst="rect">
            <a:avLst/>
          </a:prstGeom>
        </p:spPr>
      </p:pic>
      <p:pic>
        <p:nvPicPr>
          <p:cNvPr id="3" name="Picture 2">
            <a:extLst>
              <a:ext uri="{FF2B5EF4-FFF2-40B4-BE49-F238E27FC236}">
                <a16:creationId xmlns:a16="http://schemas.microsoft.com/office/drawing/2014/main" id="{1DE1CC0D-124E-284D-97CB-CEB26E4134FA}"/>
              </a:ext>
            </a:extLst>
          </p:cNvPr>
          <p:cNvPicPr>
            <a:picLocks noChangeAspect="1"/>
          </p:cNvPicPr>
          <p:nvPr/>
        </p:nvPicPr>
        <p:blipFill>
          <a:blip r:embed="rId3"/>
          <a:stretch>
            <a:fillRect/>
          </a:stretch>
        </p:blipFill>
        <p:spPr>
          <a:xfrm>
            <a:off x="4208745" y="4159368"/>
            <a:ext cx="7798495" cy="2698632"/>
          </a:xfrm>
          <a:prstGeom prst="rect">
            <a:avLst/>
          </a:prstGeom>
        </p:spPr>
      </p:pic>
      <p:pic>
        <p:nvPicPr>
          <p:cNvPr id="4" name="Picture 3">
            <a:extLst>
              <a:ext uri="{FF2B5EF4-FFF2-40B4-BE49-F238E27FC236}">
                <a16:creationId xmlns:a16="http://schemas.microsoft.com/office/drawing/2014/main" id="{5C98D809-39E3-0344-83D5-7E6FD7E14A5D}"/>
              </a:ext>
            </a:extLst>
          </p:cNvPr>
          <p:cNvPicPr>
            <a:picLocks noChangeAspect="1"/>
          </p:cNvPicPr>
          <p:nvPr/>
        </p:nvPicPr>
        <p:blipFill>
          <a:blip r:embed="rId4"/>
          <a:stretch>
            <a:fillRect/>
          </a:stretch>
        </p:blipFill>
        <p:spPr>
          <a:xfrm>
            <a:off x="184760" y="2752784"/>
            <a:ext cx="6464300" cy="2755900"/>
          </a:xfrm>
          <a:prstGeom prst="rect">
            <a:avLst/>
          </a:prstGeom>
        </p:spPr>
      </p:pic>
      <p:pic>
        <p:nvPicPr>
          <p:cNvPr id="5" name="Picture 4">
            <a:extLst>
              <a:ext uri="{FF2B5EF4-FFF2-40B4-BE49-F238E27FC236}">
                <a16:creationId xmlns:a16="http://schemas.microsoft.com/office/drawing/2014/main" id="{37B43083-008B-104E-9B88-B9650A398628}"/>
              </a:ext>
            </a:extLst>
          </p:cNvPr>
          <p:cNvPicPr>
            <a:picLocks noChangeAspect="1"/>
          </p:cNvPicPr>
          <p:nvPr/>
        </p:nvPicPr>
        <p:blipFill>
          <a:blip r:embed="rId5"/>
          <a:stretch>
            <a:fillRect/>
          </a:stretch>
        </p:blipFill>
        <p:spPr>
          <a:xfrm>
            <a:off x="7631446" y="535575"/>
            <a:ext cx="4148992" cy="2755900"/>
          </a:xfrm>
          <a:prstGeom prst="rect">
            <a:avLst/>
          </a:prstGeom>
        </p:spPr>
      </p:pic>
    </p:spTree>
    <p:extLst>
      <p:ext uri="{BB962C8B-B14F-4D97-AF65-F5344CB8AC3E}">
        <p14:creationId xmlns:p14="http://schemas.microsoft.com/office/powerpoint/2010/main" val="4759739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Focus, Attention, Mood, Listening, Tension, Irritation</a:t>
            </a:r>
          </a:p>
        </p:txBody>
      </p:sp>
      <p:graphicFrame>
        <p:nvGraphicFramePr>
          <p:cNvPr id="7" name="Content Placeholder 6">
            <a:extLst>
              <a:ext uri="{FF2B5EF4-FFF2-40B4-BE49-F238E27FC236}">
                <a16:creationId xmlns:a16="http://schemas.microsoft.com/office/drawing/2014/main" id="{31446C0B-B8BF-8745-8076-A4E54DA0CDFE}"/>
              </a:ext>
            </a:extLst>
          </p:cNvPr>
          <p:cNvGraphicFramePr>
            <a:graphicFrameLocks noGrp="1"/>
          </p:cNvGraphicFramePr>
          <p:nvPr>
            <p:ph sz="half" idx="2"/>
          </p:nvPr>
        </p:nvGraphicFramePr>
        <p:xfrm>
          <a:off x="839788" y="2505075"/>
          <a:ext cx="5157787" cy="35052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p:cNvSpPr>
            <a:spLocks noGrp="1"/>
          </p:cNvSpPr>
          <p:nvPr>
            <p:ph type="body" sz="quarter" idx="3"/>
          </p:nvPr>
        </p:nvSpPr>
        <p:spPr/>
        <p:txBody>
          <a:bodyPr/>
          <a:lstStyle/>
          <a:p>
            <a:r>
              <a:rPr lang="en-US" dirty="0"/>
              <a:t>School work, Math, Reading, Writing, Social Relationships</a:t>
            </a:r>
          </a:p>
        </p:txBody>
      </p:sp>
      <p:sp>
        <p:nvSpPr>
          <p:cNvPr id="6" name="Title 5"/>
          <p:cNvSpPr>
            <a:spLocks noGrp="1"/>
          </p:cNvSpPr>
          <p:nvPr>
            <p:ph type="title"/>
          </p:nvPr>
        </p:nvSpPr>
        <p:spPr>
          <a:xfrm>
            <a:off x="838200" y="365125"/>
            <a:ext cx="3646714" cy="1325563"/>
          </a:xfrm>
        </p:spPr>
        <p:txBody>
          <a:bodyPr/>
          <a:lstStyle/>
          <a:p>
            <a:r>
              <a:rPr lang="en-US" b="1" dirty="0"/>
              <a:t>Kids Mood+ </a:t>
            </a:r>
          </a:p>
        </p:txBody>
      </p:sp>
      <p:graphicFrame>
        <p:nvGraphicFramePr>
          <p:cNvPr id="10" name="Content Placeholder 9">
            <a:extLst>
              <a:ext uri="{FF2B5EF4-FFF2-40B4-BE49-F238E27FC236}">
                <a16:creationId xmlns:a16="http://schemas.microsoft.com/office/drawing/2014/main" id="{6066CEAC-1BF0-D847-9518-218DF384453F}"/>
              </a:ext>
            </a:extLst>
          </p:cNvPr>
          <p:cNvGraphicFramePr>
            <a:graphicFrameLocks noGrp="1"/>
          </p:cNvGraphicFramePr>
          <p:nvPr>
            <p:ph sz="quarter" idx="4"/>
          </p:nvPr>
        </p:nvGraphicFramePr>
        <p:xfrm>
          <a:off x="6172200" y="2505075"/>
          <a:ext cx="5183188" cy="35052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5203861E-67E1-4E4D-AF23-04AC0BC3C7F5}"/>
              </a:ext>
            </a:extLst>
          </p:cNvPr>
          <p:cNvSpPr txBox="1"/>
          <p:nvPr/>
        </p:nvSpPr>
        <p:spPr>
          <a:xfrm>
            <a:off x="3332748" y="3144321"/>
            <a:ext cx="832279" cy="369332"/>
          </a:xfrm>
          <a:prstGeom prst="rect">
            <a:avLst/>
          </a:prstGeom>
          <a:noFill/>
        </p:spPr>
        <p:txBody>
          <a:bodyPr wrap="none" rtlCol="0">
            <a:spAutoFit/>
          </a:bodyPr>
          <a:lstStyle/>
          <a:p>
            <a:r>
              <a:rPr lang="en-US">
                <a:solidFill>
                  <a:srgbClr val="FF0000"/>
                </a:solidFill>
              </a:rPr>
              <a:t>-29%</a:t>
            </a:r>
          </a:p>
        </p:txBody>
      </p:sp>
      <p:sp>
        <p:nvSpPr>
          <p:cNvPr id="12" name="TextBox 11">
            <a:extLst>
              <a:ext uri="{FF2B5EF4-FFF2-40B4-BE49-F238E27FC236}">
                <a16:creationId xmlns:a16="http://schemas.microsoft.com/office/drawing/2014/main" id="{5EC75F19-8F5A-474D-90CA-967F16E0777C}"/>
              </a:ext>
            </a:extLst>
          </p:cNvPr>
          <p:cNvSpPr txBox="1"/>
          <p:nvPr/>
        </p:nvSpPr>
        <p:spPr>
          <a:xfrm>
            <a:off x="8763794" y="3144321"/>
            <a:ext cx="832279" cy="369332"/>
          </a:xfrm>
          <a:prstGeom prst="rect">
            <a:avLst/>
          </a:prstGeom>
          <a:noFill/>
        </p:spPr>
        <p:txBody>
          <a:bodyPr wrap="none" rtlCol="0">
            <a:spAutoFit/>
          </a:bodyPr>
          <a:lstStyle/>
          <a:p>
            <a:r>
              <a:rPr lang="en-US">
                <a:solidFill>
                  <a:srgbClr val="FF0000"/>
                </a:solidFill>
              </a:rPr>
              <a:t>-18%</a:t>
            </a:r>
          </a:p>
        </p:txBody>
      </p:sp>
      <p:pic>
        <p:nvPicPr>
          <p:cNvPr id="14" name="Picture 13" descr="A close up of a logo&#10;&#10;Description automatically generated">
            <a:extLst>
              <a:ext uri="{FF2B5EF4-FFF2-40B4-BE49-F238E27FC236}">
                <a16:creationId xmlns:a16="http://schemas.microsoft.com/office/drawing/2014/main" id="{DFEA8002-091A-9641-A752-E3A9D5DAD658}"/>
              </a:ext>
            </a:extLst>
          </p:cNvPr>
          <p:cNvPicPr>
            <a:picLocks noChangeAspect="1"/>
          </p:cNvPicPr>
          <p:nvPr/>
        </p:nvPicPr>
        <p:blipFill>
          <a:blip r:embed="rId4"/>
          <a:stretch>
            <a:fillRect/>
          </a:stretch>
        </p:blipFill>
        <p:spPr>
          <a:xfrm>
            <a:off x="8540496" y="94163"/>
            <a:ext cx="3651504" cy="1204620"/>
          </a:xfrm>
          <a:prstGeom prst="rect">
            <a:avLst/>
          </a:prstGeom>
        </p:spPr>
      </p:pic>
    </p:spTree>
    <p:extLst>
      <p:ext uri="{BB962C8B-B14F-4D97-AF65-F5344CB8AC3E}">
        <p14:creationId xmlns:p14="http://schemas.microsoft.com/office/powerpoint/2010/main" val="139215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person, food, table, eating&#10;&#10;Description automatically generated">
            <a:extLst>
              <a:ext uri="{FF2B5EF4-FFF2-40B4-BE49-F238E27FC236}">
                <a16:creationId xmlns:a16="http://schemas.microsoft.com/office/drawing/2014/main" id="{B01C2240-834E-3947-AC99-EFD6BA74C8F7}"/>
              </a:ext>
            </a:extLst>
          </p:cNvPr>
          <p:cNvPicPr>
            <a:picLocks noChangeAspect="1"/>
          </p:cNvPicPr>
          <p:nvPr/>
        </p:nvPicPr>
        <p:blipFill>
          <a:blip r:embed="rId2"/>
          <a:stretch>
            <a:fillRect/>
          </a:stretch>
        </p:blipFill>
        <p:spPr>
          <a:xfrm>
            <a:off x="2577542" y="1117857"/>
            <a:ext cx="7036915" cy="4622286"/>
          </a:xfrm>
          <a:prstGeom prst="rect">
            <a:avLst/>
          </a:prstGeom>
        </p:spPr>
      </p:pic>
    </p:spTree>
    <p:extLst>
      <p:ext uri="{BB962C8B-B14F-4D97-AF65-F5344CB8AC3E}">
        <p14:creationId xmlns:p14="http://schemas.microsoft.com/office/powerpoint/2010/main" val="68846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EAD87-FBEB-0F45-B983-33214F869AE9}"/>
              </a:ext>
            </a:extLst>
          </p:cNvPr>
          <p:cNvSpPr>
            <a:spLocks noGrp="1"/>
          </p:cNvSpPr>
          <p:nvPr>
            <p:ph type="title"/>
          </p:nvPr>
        </p:nvSpPr>
        <p:spPr/>
        <p:txBody>
          <a:bodyPr/>
          <a:lstStyle/>
          <a:p>
            <a:r>
              <a:rPr lang="en-US" dirty="0"/>
              <a:t>APA Stats</a:t>
            </a:r>
          </a:p>
        </p:txBody>
      </p:sp>
      <p:sp>
        <p:nvSpPr>
          <p:cNvPr id="3" name="Text Placeholder 2">
            <a:extLst>
              <a:ext uri="{FF2B5EF4-FFF2-40B4-BE49-F238E27FC236}">
                <a16:creationId xmlns:a16="http://schemas.microsoft.com/office/drawing/2014/main" id="{F3CF7D08-6617-3F40-92D8-A04E473360CA}"/>
              </a:ext>
            </a:extLst>
          </p:cNvPr>
          <p:cNvSpPr>
            <a:spLocks noGrp="1"/>
          </p:cNvSpPr>
          <p:nvPr>
            <p:ph type="body" sz="quarter" idx="11"/>
          </p:nvPr>
        </p:nvSpPr>
        <p:spPr>
          <a:xfrm>
            <a:off x="533401" y="1349829"/>
            <a:ext cx="11658600" cy="4963885"/>
          </a:xfrm>
        </p:spPr>
        <p:txBody>
          <a:bodyPr>
            <a:normAutofit fontScale="77500" lnSpcReduction="20000"/>
          </a:bodyPr>
          <a:lstStyle/>
          <a:p>
            <a:r>
              <a:rPr lang="en-US" b="1" dirty="0"/>
              <a:t>more than half of all women (51%) and men (43%) in the United States experience heightened stress during the holidays</a:t>
            </a:r>
            <a:r>
              <a:rPr lang="en-US" dirty="0"/>
              <a:t> – enough stress to put them at increased risk for physical and mental health effects</a:t>
            </a:r>
          </a:p>
          <a:p>
            <a:pPr marL="0" indent="0">
              <a:buNone/>
            </a:pPr>
            <a:r>
              <a:rPr lang="en-US" dirty="0"/>
              <a:t> </a:t>
            </a:r>
          </a:p>
          <a:p>
            <a:r>
              <a:rPr lang="en-US" b="1" dirty="0"/>
              <a:t>Cited as “multiple stressors” in the APA research are lack of time (69%), lack of money (69%), and pressure to give or get gifts (51%)</a:t>
            </a:r>
            <a:r>
              <a:rPr lang="en-US" dirty="0"/>
              <a:t> </a:t>
            </a:r>
          </a:p>
          <a:p>
            <a:endParaRPr lang="en-US" dirty="0"/>
          </a:p>
          <a:p>
            <a:r>
              <a:rPr lang="en-US" dirty="0"/>
              <a:t>In addition, men and women who experience elevated levels of stress, rate their psychological and physical health lower than those who are not experiencing stress – and are more likely to experience a range of health ailments and symptoms such as </a:t>
            </a:r>
            <a:r>
              <a:rPr lang="en-US" b="1" dirty="0"/>
              <a:t>sadness (59%), sleep problems (56%), and lack of energy (55%)</a:t>
            </a:r>
            <a:r>
              <a:rPr lang="en-US" dirty="0"/>
              <a:t>.</a:t>
            </a:r>
          </a:p>
          <a:p>
            <a:endParaRPr lang="en-US" dirty="0"/>
          </a:p>
          <a:p>
            <a:r>
              <a:rPr lang="en-US" b="1"/>
              <a:t>“</a:t>
            </a:r>
            <a:r>
              <a:rPr lang="en-US" b="1" dirty="0"/>
              <a:t>reduce my stress levels” is second only to “lose some weight” among the most popular New Year resolutions.</a:t>
            </a:r>
            <a:r>
              <a:rPr lang="en-US" dirty="0"/>
              <a:t> </a:t>
            </a:r>
          </a:p>
        </p:txBody>
      </p:sp>
    </p:spTree>
    <p:extLst>
      <p:ext uri="{BB962C8B-B14F-4D97-AF65-F5344CB8AC3E}">
        <p14:creationId xmlns:p14="http://schemas.microsoft.com/office/powerpoint/2010/main" val="2221379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C98E0411-4FC5-48D4-9DA1-CC98E623B3C0}"/>
              </a:ext>
            </a:extLst>
          </p:cNvPr>
          <p:cNvSpPr txBox="1"/>
          <p:nvPr/>
        </p:nvSpPr>
        <p:spPr>
          <a:xfrm>
            <a:off x="8993928" y="3739517"/>
            <a:ext cx="3025728" cy="892552"/>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rPr>
              <a:t>Take time to</a:t>
            </a:r>
          </a:p>
          <a:p>
            <a:pPr algn="ctr"/>
            <a:r>
              <a:rPr lang="en-US" sz="3200" dirty="0">
                <a:solidFill>
                  <a:schemeClr val="bg1"/>
                </a:solidFill>
                <a:latin typeface="Verdana" panose="020B0604030504040204" pitchFamily="34" charset="0"/>
                <a:ea typeface="Verdana" panose="020B0604030504040204" pitchFamily="34" charset="0"/>
              </a:rPr>
              <a:t>SLEEP</a:t>
            </a:r>
          </a:p>
        </p:txBody>
      </p:sp>
      <p:sp>
        <p:nvSpPr>
          <p:cNvPr id="21" name="TextBox 20">
            <a:extLst>
              <a:ext uri="{FF2B5EF4-FFF2-40B4-BE49-F238E27FC236}">
                <a16:creationId xmlns:a16="http://schemas.microsoft.com/office/drawing/2014/main" id="{BB169FEF-0BCF-4A6B-B84E-1D0C04905BB0}"/>
              </a:ext>
            </a:extLst>
          </p:cNvPr>
          <p:cNvSpPr txBox="1"/>
          <p:nvPr/>
        </p:nvSpPr>
        <p:spPr>
          <a:xfrm>
            <a:off x="381749" y="5466238"/>
            <a:ext cx="3025728" cy="892552"/>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rPr>
              <a:t>Take time to</a:t>
            </a:r>
          </a:p>
          <a:p>
            <a:pPr algn="ctr"/>
            <a:r>
              <a:rPr lang="en-US" sz="3200" dirty="0">
                <a:solidFill>
                  <a:schemeClr val="bg1"/>
                </a:solidFill>
                <a:latin typeface="Verdana" panose="020B0604030504040204" pitchFamily="34" charset="0"/>
                <a:ea typeface="Verdana" panose="020B0604030504040204" pitchFamily="34" charset="0"/>
              </a:rPr>
              <a:t>MOVE</a:t>
            </a:r>
          </a:p>
        </p:txBody>
      </p:sp>
      <p:sp>
        <p:nvSpPr>
          <p:cNvPr id="3" name="TextBox 2">
            <a:extLst>
              <a:ext uri="{FF2B5EF4-FFF2-40B4-BE49-F238E27FC236}">
                <a16:creationId xmlns:a16="http://schemas.microsoft.com/office/drawing/2014/main" id="{5AE85FBD-086A-4B7E-BD65-94DE80625B14}"/>
              </a:ext>
            </a:extLst>
          </p:cNvPr>
          <p:cNvSpPr txBox="1"/>
          <p:nvPr/>
        </p:nvSpPr>
        <p:spPr>
          <a:xfrm>
            <a:off x="392136" y="2153934"/>
            <a:ext cx="3025728" cy="738664"/>
          </a:xfrm>
          <a:prstGeom prst="rect">
            <a:avLst/>
          </a:prstGeom>
          <a:noFill/>
        </p:spPr>
        <p:txBody>
          <a:bodyPr wrap="square" rtlCol="0">
            <a:spAutoFit/>
          </a:bodyPr>
          <a:lstStyle/>
          <a:p>
            <a:pPr algn="ctr"/>
            <a:r>
              <a:rPr lang="en-US" sz="2400" dirty="0">
                <a:solidFill>
                  <a:schemeClr val="bg1"/>
                </a:solidFill>
                <a:latin typeface="Verdana" panose="020B0604030504040204" pitchFamily="34" charset="0"/>
                <a:ea typeface="Verdana" panose="020B0604030504040204" pitchFamily="34" charset="0"/>
              </a:rPr>
              <a:t>Take time for a</a:t>
            </a:r>
          </a:p>
          <a:p>
            <a:pPr algn="ctr"/>
            <a:r>
              <a:rPr lang="en-US" dirty="0">
                <a:solidFill>
                  <a:schemeClr val="bg1"/>
                </a:solidFill>
                <a:latin typeface="Verdana" panose="020B0604030504040204" pitchFamily="34" charset="0"/>
                <a:ea typeface="Verdana" panose="020B0604030504040204" pitchFamily="34" charset="0"/>
              </a:rPr>
              <a:t>MINDFUL MEDITATION</a:t>
            </a:r>
          </a:p>
        </p:txBody>
      </p:sp>
      <p:pic>
        <p:nvPicPr>
          <p:cNvPr id="20" name="Graphic 19">
            <a:extLst>
              <a:ext uri="{FF2B5EF4-FFF2-40B4-BE49-F238E27FC236}">
                <a16:creationId xmlns:a16="http://schemas.microsoft.com/office/drawing/2014/main" id="{CCBE54A7-82BA-486E-AA22-F750FD1CD92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46901" y="5879580"/>
            <a:ext cx="5669156" cy="45719"/>
          </a:xfrm>
          <a:prstGeom prst="rect">
            <a:avLst/>
          </a:prstGeom>
        </p:spPr>
      </p:pic>
      <p:pic>
        <p:nvPicPr>
          <p:cNvPr id="26" name="Graphic 25">
            <a:extLst>
              <a:ext uri="{FF2B5EF4-FFF2-40B4-BE49-F238E27FC236}">
                <a16:creationId xmlns:a16="http://schemas.microsoft.com/office/drawing/2014/main" id="{13ACA1E8-0ECA-442A-8C5E-22C27DDA19B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56426" y="4293844"/>
            <a:ext cx="5669156" cy="45719"/>
          </a:xfrm>
          <a:prstGeom prst="rect">
            <a:avLst/>
          </a:prstGeom>
        </p:spPr>
      </p:pic>
      <p:pic>
        <p:nvPicPr>
          <p:cNvPr id="28" name="Graphic 27">
            <a:extLst>
              <a:ext uri="{FF2B5EF4-FFF2-40B4-BE49-F238E27FC236}">
                <a16:creationId xmlns:a16="http://schemas.microsoft.com/office/drawing/2014/main" id="{0BF04FB1-7046-4B11-87C1-164FDA56E45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48025" y="2560612"/>
            <a:ext cx="5669156" cy="45719"/>
          </a:xfrm>
          <a:prstGeom prst="rect">
            <a:avLst/>
          </a:prstGeom>
        </p:spPr>
      </p:pic>
      <p:pic>
        <p:nvPicPr>
          <p:cNvPr id="29" name="Graphic 28">
            <a:extLst>
              <a:ext uri="{FF2B5EF4-FFF2-40B4-BE49-F238E27FC236}">
                <a16:creationId xmlns:a16="http://schemas.microsoft.com/office/drawing/2014/main" id="{3C365F90-CB25-4C84-AAFE-F88A09126AEC}"/>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905000" y="12504"/>
            <a:ext cx="10287000" cy="2677886"/>
          </a:xfrm>
          <a:prstGeom prst="rect">
            <a:avLst/>
          </a:prstGeom>
        </p:spPr>
      </p:pic>
      <p:pic>
        <p:nvPicPr>
          <p:cNvPr id="30" name="Graphic 29">
            <a:extLst>
              <a:ext uri="{FF2B5EF4-FFF2-40B4-BE49-F238E27FC236}">
                <a16:creationId xmlns:a16="http://schemas.microsoft.com/office/drawing/2014/main" id="{C21BEBC8-9EFA-4297-BDF2-D84F45597DA7}"/>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271207" y="179714"/>
            <a:ext cx="5620544" cy="1706236"/>
          </a:xfrm>
          <a:prstGeom prst="rect">
            <a:avLst/>
          </a:prstGeom>
        </p:spPr>
      </p:pic>
      <p:pic>
        <p:nvPicPr>
          <p:cNvPr id="31" name="Graphic 30">
            <a:extLst>
              <a:ext uri="{FF2B5EF4-FFF2-40B4-BE49-F238E27FC236}">
                <a16:creationId xmlns:a16="http://schemas.microsoft.com/office/drawing/2014/main" id="{58ABE401-D624-4072-B394-C55BFA6C2D42}"/>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474970" y="1890290"/>
            <a:ext cx="1251585" cy="1564481"/>
          </a:xfrm>
          <a:prstGeom prst="rect">
            <a:avLst/>
          </a:prstGeom>
        </p:spPr>
      </p:pic>
      <p:pic>
        <p:nvPicPr>
          <p:cNvPr id="33" name="Graphic 32">
            <a:extLst>
              <a:ext uri="{FF2B5EF4-FFF2-40B4-BE49-F238E27FC236}">
                <a16:creationId xmlns:a16="http://schemas.microsoft.com/office/drawing/2014/main" id="{6545F6CF-F5CD-4F31-BF7D-CA963E4822B6}"/>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952367" y="1781299"/>
            <a:ext cx="3128797" cy="1838201"/>
          </a:xfrm>
          <a:prstGeom prst="rect">
            <a:avLst/>
          </a:prstGeom>
        </p:spPr>
      </p:pic>
      <p:sp>
        <p:nvSpPr>
          <p:cNvPr id="34" name="TextBox 33">
            <a:extLst>
              <a:ext uri="{FF2B5EF4-FFF2-40B4-BE49-F238E27FC236}">
                <a16:creationId xmlns:a16="http://schemas.microsoft.com/office/drawing/2014/main" id="{8893CCDA-A83B-44EF-9937-F688C0437D06}"/>
              </a:ext>
            </a:extLst>
          </p:cNvPr>
          <p:cNvSpPr txBox="1"/>
          <p:nvPr/>
        </p:nvSpPr>
        <p:spPr>
          <a:xfrm>
            <a:off x="9013445" y="1901316"/>
            <a:ext cx="2992627" cy="1631216"/>
          </a:xfrm>
          <a:prstGeom prst="rect">
            <a:avLst/>
          </a:prstGeom>
          <a:noFill/>
        </p:spPr>
        <p:txBody>
          <a:bodyPr wrap="square" rtlCol="0">
            <a:spAutoFit/>
          </a:bodyPr>
          <a:lstStyle/>
          <a:p>
            <a:pPr algn="ctr"/>
            <a:r>
              <a:rPr lang="en-US" sz="2000" b="1" dirty="0">
                <a:solidFill>
                  <a:srgbClr val="2B1054"/>
                </a:solidFill>
                <a:latin typeface="Verdana" panose="020B0604030504040204" pitchFamily="34" charset="0"/>
                <a:ea typeface="Verdana" panose="020B0604030504040204" pitchFamily="34" charset="0"/>
                <a:cs typeface="Verdana" panose="020B0604030504040204" pitchFamily="34" charset="0"/>
              </a:rPr>
              <a:t>Mindfulness</a:t>
            </a:r>
            <a:br>
              <a:rPr lang="en-US" sz="1600" b="1" dirty="0">
                <a:solidFill>
                  <a:srgbClr val="2B1054"/>
                </a:solidFill>
                <a:latin typeface="Verdana" panose="020B0604030504040204" pitchFamily="34" charset="0"/>
                <a:ea typeface="Verdana" panose="020B0604030504040204" pitchFamily="34" charset="0"/>
                <a:cs typeface="Verdana" panose="020B0604030504040204" pitchFamily="34" charset="0"/>
              </a:rPr>
            </a:br>
            <a:r>
              <a:rPr lang="en-US" sz="1600" dirty="0">
                <a:solidFill>
                  <a:srgbClr val="2B1054"/>
                </a:solidFill>
                <a:latin typeface="Verdana" panose="020B0604030504040204" pitchFamily="34" charset="0"/>
                <a:ea typeface="Verdana" panose="020B0604030504040204" pitchFamily="34" charset="0"/>
                <a:cs typeface="Verdana" panose="020B0604030504040204" pitchFamily="34" charset="0"/>
              </a:rPr>
              <a:t>Practice such as </a:t>
            </a:r>
            <a:br>
              <a:rPr lang="en-US" sz="1600" dirty="0">
                <a:solidFill>
                  <a:srgbClr val="2B1054"/>
                </a:solidFill>
                <a:latin typeface="Verdana" panose="020B0604030504040204" pitchFamily="34" charset="0"/>
                <a:ea typeface="Verdana" panose="020B0604030504040204" pitchFamily="34" charset="0"/>
                <a:cs typeface="Verdana" panose="020B0604030504040204" pitchFamily="34" charset="0"/>
              </a:rPr>
            </a:br>
            <a:r>
              <a:rPr lang="en-US" sz="1600" dirty="0">
                <a:solidFill>
                  <a:srgbClr val="2B1054"/>
                </a:solidFill>
                <a:latin typeface="Verdana" panose="020B0604030504040204" pitchFamily="34" charset="0"/>
                <a:ea typeface="Verdana" panose="020B0604030504040204" pitchFamily="34" charset="0"/>
                <a:cs typeface="Verdana" panose="020B0604030504040204" pitchFamily="34" charset="0"/>
              </a:rPr>
              <a:t>meditation, yoga, gratitude, and mindful breathing reduce stress and anxiety</a:t>
            </a:r>
          </a:p>
        </p:txBody>
      </p:sp>
      <p:pic>
        <p:nvPicPr>
          <p:cNvPr id="35" name="Graphic 34">
            <a:extLst>
              <a:ext uri="{FF2B5EF4-FFF2-40B4-BE49-F238E27FC236}">
                <a16:creationId xmlns:a16="http://schemas.microsoft.com/office/drawing/2014/main" id="{F7390290-78B9-4564-B377-784B3672E031}"/>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80633" y="3132802"/>
            <a:ext cx="2607447" cy="2269390"/>
          </a:xfrm>
          <a:prstGeom prst="rect">
            <a:avLst/>
          </a:prstGeom>
        </p:spPr>
      </p:pic>
      <p:pic>
        <p:nvPicPr>
          <p:cNvPr id="36" name="Graphic 35">
            <a:extLst>
              <a:ext uri="{FF2B5EF4-FFF2-40B4-BE49-F238E27FC236}">
                <a16:creationId xmlns:a16="http://schemas.microsoft.com/office/drawing/2014/main" id="{727673F4-77B0-4D0D-B087-AAC911E82015}"/>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5413892" y="3529463"/>
            <a:ext cx="1095375" cy="1476375"/>
          </a:xfrm>
          <a:prstGeom prst="rect">
            <a:avLst/>
          </a:prstGeom>
        </p:spPr>
      </p:pic>
      <p:sp>
        <p:nvSpPr>
          <p:cNvPr id="37" name="TextBox 36">
            <a:extLst>
              <a:ext uri="{FF2B5EF4-FFF2-40B4-BE49-F238E27FC236}">
                <a16:creationId xmlns:a16="http://schemas.microsoft.com/office/drawing/2014/main" id="{BC74F11A-4952-4B75-9A53-63050FE00588}"/>
              </a:ext>
            </a:extLst>
          </p:cNvPr>
          <p:cNvSpPr txBox="1"/>
          <p:nvPr/>
        </p:nvSpPr>
        <p:spPr>
          <a:xfrm>
            <a:off x="643636" y="3208900"/>
            <a:ext cx="2501954" cy="2123658"/>
          </a:xfrm>
          <a:prstGeom prst="rect">
            <a:avLst/>
          </a:prstGeom>
          <a:noFill/>
        </p:spPr>
        <p:txBody>
          <a:bodyPr wrap="square" rtlCol="0">
            <a:spAutoFit/>
          </a:bodyPr>
          <a:lstStyle/>
          <a:p>
            <a:pPr algn="ctr"/>
            <a:r>
              <a:rPr lang="en-US" sz="2000" b="1" dirty="0">
                <a:solidFill>
                  <a:srgbClr val="2B1054"/>
                </a:solidFill>
                <a:latin typeface="Verdana" panose="020B0604030504040204" pitchFamily="34" charset="0"/>
                <a:ea typeface="Verdana" panose="020B0604030504040204" pitchFamily="34" charset="0"/>
                <a:cs typeface="Verdana" panose="020B0604030504040204" pitchFamily="34" charset="0"/>
              </a:rPr>
              <a:t>Sleep</a:t>
            </a:r>
            <a:br>
              <a:rPr lang="en-US" sz="1600" b="1" dirty="0">
                <a:solidFill>
                  <a:srgbClr val="2B1054"/>
                </a:solidFill>
                <a:latin typeface="Verdana" panose="020B0604030504040204" pitchFamily="34" charset="0"/>
                <a:ea typeface="Verdana" panose="020B0604030504040204" pitchFamily="34" charset="0"/>
                <a:cs typeface="Verdana" panose="020B0604030504040204" pitchFamily="34" charset="0"/>
              </a:rPr>
            </a:br>
            <a:r>
              <a:rPr lang="en-US" sz="1600" dirty="0">
                <a:solidFill>
                  <a:srgbClr val="2B1054"/>
                </a:solidFill>
                <a:latin typeface="Verdana" panose="020B0604030504040204" pitchFamily="34" charset="0"/>
                <a:ea typeface="Verdana" panose="020B0604030504040204" pitchFamily="34" charset="0"/>
                <a:cs typeface="Verdana" panose="020B0604030504040204" pitchFamily="34" charset="0"/>
              </a:rPr>
              <a:t>Inadequate or poor quality sleep increases stress hormone exposure (cortisol) and interferes with mood and mental function</a:t>
            </a:r>
          </a:p>
        </p:txBody>
      </p:sp>
      <p:pic>
        <p:nvPicPr>
          <p:cNvPr id="38" name="Graphic 37">
            <a:extLst>
              <a:ext uri="{FF2B5EF4-FFF2-40B4-BE49-F238E27FC236}">
                <a16:creationId xmlns:a16="http://schemas.microsoft.com/office/drawing/2014/main" id="{56B77A25-07AD-44F6-918D-C87826799293}"/>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5291137" y="5369039"/>
            <a:ext cx="1609725" cy="1066800"/>
          </a:xfrm>
          <a:prstGeom prst="rect">
            <a:avLst/>
          </a:prstGeom>
        </p:spPr>
      </p:pic>
      <p:pic>
        <p:nvPicPr>
          <p:cNvPr id="40" name="Graphic 39">
            <a:extLst>
              <a:ext uri="{FF2B5EF4-FFF2-40B4-BE49-F238E27FC236}">
                <a16:creationId xmlns:a16="http://schemas.microsoft.com/office/drawing/2014/main" id="{D309CD08-0E9B-4416-85EF-3DCCCD59A5DF}"/>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8952367" y="4672672"/>
            <a:ext cx="3128797" cy="1709352"/>
          </a:xfrm>
          <a:prstGeom prst="rect">
            <a:avLst/>
          </a:prstGeom>
        </p:spPr>
      </p:pic>
      <p:sp>
        <p:nvSpPr>
          <p:cNvPr id="41" name="TextBox 40">
            <a:extLst>
              <a:ext uri="{FF2B5EF4-FFF2-40B4-BE49-F238E27FC236}">
                <a16:creationId xmlns:a16="http://schemas.microsoft.com/office/drawing/2014/main" id="{81AD18F1-BED1-47FB-B3F6-257F9D8BEA3E}"/>
              </a:ext>
            </a:extLst>
          </p:cNvPr>
          <p:cNvSpPr txBox="1"/>
          <p:nvPr/>
        </p:nvSpPr>
        <p:spPr>
          <a:xfrm>
            <a:off x="9013445" y="4711740"/>
            <a:ext cx="2992627" cy="1631216"/>
          </a:xfrm>
          <a:prstGeom prst="rect">
            <a:avLst/>
          </a:prstGeom>
          <a:noFill/>
        </p:spPr>
        <p:txBody>
          <a:bodyPr wrap="square" rtlCol="0">
            <a:spAutoFit/>
          </a:bodyPr>
          <a:lstStyle/>
          <a:p>
            <a:pPr algn="ctr"/>
            <a:r>
              <a:rPr lang="en-US" sz="2000" b="1" dirty="0">
                <a:solidFill>
                  <a:srgbClr val="2B1054"/>
                </a:solidFill>
                <a:latin typeface="Verdana" panose="020B0604030504040204" pitchFamily="34" charset="0"/>
                <a:ea typeface="Verdana" panose="020B0604030504040204" pitchFamily="34" charset="0"/>
                <a:cs typeface="Verdana" panose="020B0604030504040204" pitchFamily="34" charset="0"/>
              </a:rPr>
              <a:t>Physical Activity</a:t>
            </a:r>
            <a:br>
              <a:rPr lang="en-US" sz="1600" b="1" i="1" dirty="0">
                <a:solidFill>
                  <a:srgbClr val="2B1054"/>
                </a:solidFill>
                <a:latin typeface="Verdana" panose="020B0604030504040204" pitchFamily="34" charset="0"/>
                <a:ea typeface="Verdana" panose="020B0604030504040204" pitchFamily="34" charset="0"/>
                <a:cs typeface="Verdana" panose="020B0604030504040204" pitchFamily="34" charset="0"/>
              </a:rPr>
            </a:br>
            <a:r>
              <a:rPr lang="en-US" sz="1600" dirty="0">
                <a:solidFill>
                  <a:srgbClr val="2B1054"/>
                </a:solidFill>
                <a:latin typeface="Verdana" panose="020B0604030504040204" pitchFamily="34" charset="0"/>
                <a:ea typeface="Verdana" panose="020B0604030504040204" pitchFamily="34" charset="0"/>
                <a:cs typeface="Verdana" panose="020B0604030504040204" pitchFamily="34" charset="0"/>
              </a:rPr>
              <a:t>Regular exercise is shown to reduce stress, anxiety and depression as effectively as antidepressant drugs</a:t>
            </a:r>
          </a:p>
        </p:txBody>
      </p:sp>
    </p:spTree>
    <p:extLst>
      <p:ext uri="{BB962C8B-B14F-4D97-AF65-F5344CB8AC3E}">
        <p14:creationId xmlns:p14="http://schemas.microsoft.com/office/powerpoint/2010/main" val="5777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428205"/>
            <a:ext cx="10515600" cy="566849"/>
          </a:xfrm>
          <a:prstGeom prst="rect">
            <a:avLst/>
          </a:prstGeom>
        </p:spPr>
        <p:txBody>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pPr algn="ctr"/>
            <a:r>
              <a:rPr lang="en-US" sz="3400" dirty="0">
                <a:solidFill>
                  <a:srgbClr val="3F2A56"/>
                </a:solidFill>
                <a:latin typeface="Verdana" panose="020B0604030504040204" pitchFamily="34" charset="0"/>
                <a:ea typeface="Verdana" panose="020B0604030504040204" pitchFamily="34" charset="0"/>
                <a:cs typeface="Verdana" panose="020B0604030504040204" pitchFamily="34" charset="0"/>
              </a:rPr>
              <a:t>INTRODUCING AMARE GLOBAL PRODUCTS</a:t>
            </a:r>
          </a:p>
        </p:txBody>
      </p:sp>
      <p:pic>
        <p:nvPicPr>
          <p:cNvPr id="4" name="Picture 3">
            <a:extLst>
              <a:ext uri="{FF2B5EF4-FFF2-40B4-BE49-F238E27FC236}">
                <a16:creationId xmlns:a16="http://schemas.microsoft.com/office/drawing/2014/main" id="{49E90C16-062F-D14B-9936-AE2EFB63C4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7028" b="31321"/>
          <a:stretch/>
        </p:blipFill>
        <p:spPr>
          <a:xfrm>
            <a:off x="838200" y="2478056"/>
            <a:ext cx="10515599" cy="4379944"/>
          </a:xfrm>
          <a:prstGeom prst="rect">
            <a:avLst/>
          </a:prstGeom>
        </p:spPr>
      </p:pic>
    </p:spTree>
    <p:extLst>
      <p:ext uri="{BB962C8B-B14F-4D97-AF65-F5344CB8AC3E}">
        <p14:creationId xmlns:p14="http://schemas.microsoft.com/office/powerpoint/2010/main" val="178532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01252A-147B-4204-98EE-7916D2C83561}"/>
              </a:ext>
            </a:extLst>
          </p:cNvPr>
          <p:cNvPicPr>
            <a:picLocks noChangeAspect="1"/>
          </p:cNvPicPr>
          <p:nvPr/>
        </p:nvPicPr>
        <p:blipFill>
          <a:blip r:embed="rId3"/>
          <a:stretch>
            <a:fillRect/>
          </a:stretch>
        </p:blipFill>
        <p:spPr>
          <a:xfrm>
            <a:off x="7681097" y="488040"/>
            <a:ext cx="4215408" cy="5774046"/>
          </a:xfrm>
          <a:prstGeom prst="rect">
            <a:avLst/>
          </a:prstGeom>
        </p:spPr>
      </p:pic>
      <p:sp>
        <p:nvSpPr>
          <p:cNvPr id="13" name="Title 1">
            <a:extLst>
              <a:ext uri="{FF2B5EF4-FFF2-40B4-BE49-F238E27FC236}">
                <a16:creationId xmlns:a16="http://schemas.microsoft.com/office/drawing/2014/main" id="{887584BA-5B6C-4DD9-91B3-7F40113810BD}"/>
              </a:ext>
            </a:extLst>
          </p:cNvPr>
          <p:cNvSpPr>
            <a:spLocks noGrp="1"/>
          </p:cNvSpPr>
          <p:nvPr>
            <p:ph type="title"/>
          </p:nvPr>
        </p:nvSpPr>
        <p:spPr/>
        <p:txBody>
          <a:bodyPr>
            <a:normAutofit/>
          </a:bodyPr>
          <a:lstStyle/>
          <a:p>
            <a:r>
              <a:rPr lang="en-US" dirty="0">
                <a:solidFill>
                  <a:srgbClr val="82287E"/>
                </a:solidFill>
                <a:latin typeface="Verdana" panose="020B0604030504040204" pitchFamily="34" charset="0"/>
                <a:ea typeface="Verdana" panose="020B0604030504040204" pitchFamily="34" charset="0"/>
                <a:cs typeface="Verdana" panose="020B0604030504040204" pitchFamily="34" charset="0"/>
              </a:rPr>
              <a:t>MENTABIOTICS</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402B56"/>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82287E"/>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xt Placeholder 2">
            <a:extLst>
              <a:ext uri="{FF2B5EF4-FFF2-40B4-BE49-F238E27FC236}">
                <a16:creationId xmlns:a16="http://schemas.microsoft.com/office/drawing/2014/main" id="{435A3A90-4E7F-4DE6-9284-13D9E79B4DE8}"/>
              </a:ext>
            </a:extLst>
          </p:cNvPr>
          <p:cNvSpPr>
            <a:spLocks noGrp="1"/>
          </p:cNvSpPr>
          <p:nvPr>
            <p:ph type="body" sz="quarter" idx="11"/>
          </p:nvPr>
        </p:nvSpPr>
        <p:spPr>
          <a:xfrm>
            <a:off x="838200" y="2003425"/>
            <a:ext cx="5387788" cy="3173506"/>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Suntheanine </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Increases alpha waves </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“Relaxed alertness”</a:t>
            </a:r>
          </a:p>
        </p:txBody>
      </p:sp>
      <p:pic>
        <p:nvPicPr>
          <p:cNvPr id="10" name="Picture 9">
            <a:extLst>
              <a:ext uri="{FF2B5EF4-FFF2-40B4-BE49-F238E27FC236}">
                <a16:creationId xmlns:a16="http://schemas.microsoft.com/office/drawing/2014/main" id="{C3374498-CC0E-4CAB-9871-B9AC07DF566A}"/>
              </a:ext>
            </a:extLst>
          </p:cNvPr>
          <p:cNvPicPr>
            <a:picLocks noChangeAspect="1"/>
          </p:cNvPicPr>
          <p:nvPr/>
        </p:nvPicPr>
        <p:blipFill>
          <a:blip r:embed="rId4"/>
          <a:stretch>
            <a:fillRect/>
          </a:stretch>
        </p:blipFill>
        <p:spPr>
          <a:xfrm>
            <a:off x="3897600" y="3418302"/>
            <a:ext cx="2843784" cy="2843784"/>
          </a:xfrm>
          <a:prstGeom prst="rect">
            <a:avLst/>
          </a:prstGeom>
        </p:spPr>
      </p:pic>
      <p:sp>
        <p:nvSpPr>
          <p:cNvPr id="7" name="TextBox 6">
            <a:extLst>
              <a:ext uri="{FF2B5EF4-FFF2-40B4-BE49-F238E27FC236}">
                <a16:creationId xmlns:a16="http://schemas.microsoft.com/office/drawing/2014/main" id="{970CB59E-8BBE-4BA7-B462-BF47C5EB47D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1" name="TextBox 10">
            <a:extLst>
              <a:ext uri="{FF2B5EF4-FFF2-40B4-BE49-F238E27FC236}">
                <a16:creationId xmlns:a16="http://schemas.microsoft.com/office/drawing/2014/main" id="{184A87A2-C2FB-4A0E-B5F2-2D9B1B39282E}"/>
              </a:ext>
            </a:extLst>
          </p:cNvPr>
          <p:cNvSpPr txBox="1"/>
          <p:nvPr/>
        </p:nvSpPr>
        <p:spPr>
          <a:xfrm>
            <a:off x="5139795" y="473686"/>
            <a:ext cx="364202"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220141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402B56"/>
                </a:solidFill>
                <a:latin typeface="Verdana" panose="020B0604030504040204" pitchFamily="34" charset="0"/>
                <a:ea typeface="Verdana" panose="020B0604030504040204" pitchFamily="34" charset="0"/>
                <a:cs typeface="Verdana" panose="020B0604030504040204" pitchFamily="34" charset="0"/>
              </a:rPr>
              <a:t>FOR YOUR GUT…</a:t>
            </a:r>
            <a:br>
              <a:rPr lang="en-US" sz="4800" dirty="0">
                <a:latin typeface="Verdana" panose="020B0604030504040204" pitchFamily="34" charset="0"/>
                <a:ea typeface="Verdana" panose="020B0604030504040204" pitchFamily="34" charset="0"/>
                <a:cs typeface="Verdana" panose="020B0604030504040204" pitchFamily="34" charset="0"/>
              </a:rPr>
            </a:br>
            <a:r>
              <a:rPr lang="en-US" sz="3600" dirty="0">
                <a:solidFill>
                  <a:srgbClr val="82287E"/>
                </a:solidFill>
                <a:latin typeface="Verdana" panose="020B0604030504040204" pitchFamily="34" charset="0"/>
                <a:ea typeface="Verdana" panose="020B0604030504040204" pitchFamily="34" charset="0"/>
                <a:cs typeface="Verdana" panose="020B0604030504040204" pitchFamily="34" charset="0"/>
              </a:rPr>
              <a:t>THE PROBIOTIC STRAIN MATTERS</a:t>
            </a:r>
          </a:p>
        </p:txBody>
      </p:sp>
      <p:sp>
        <p:nvSpPr>
          <p:cNvPr id="3" name="Text Placeholder 2"/>
          <p:cNvSpPr>
            <a:spLocks noGrp="1"/>
          </p:cNvSpPr>
          <p:nvPr>
            <p:ph type="body" sz="quarter" idx="11"/>
          </p:nvPr>
        </p:nvSpPr>
        <p:spPr>
          <a:xfrm>
            <a:off x="3657600" y="2063875"/>
            <a:ext cx="7696200" cy="1026595"/>
          </a:xfrm>
        </p:spPr>
        <p:txBody>
          <a:bodyPr vert="horz" lIns="91440" tIns="45720" rIns="91440" bIns="45720" rtlCol="0" anchor="t">
            <a:noAutofit/>
          </a:bodyPr>
          <a:lstStyle/>
          <a:p>
            <a:pPr marL="0" indent="0">
              <a:buNone/>
            </a:pP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Lactobacillus rhamnosus R0011:</a:t>
            </a:r>
            <a:br>
              <a:rPr lang="en-US" sz="36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Reduces stress by lowering cortisol exposure and improves GABA neurotransmission*</a:t>
            </a:r>
          </a:p>
          <a:p>
            <a:pPr marL="0" indent="0">
              <a:buNone/>
            </a:pPr>
            <a:endParaRPr lang="en-US" sz="20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Graphic 12">
            <a:extLst>
              <a:ext uri="{FF2B5EF4-FFF2-40B4-BE49-F238E27FC236}">
                <a16:creationId xmlns:a16="http://schemas.microsoft.com/office/drawing/2014/main" id="{A827F237-5CE0-4709-A14B-BE39205313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25759" y="3364849"/>
            <a:ext cx="1463040" cy="1463040"/>
          </a:xfrm>
          <a:prstGeom prst="rect">
            <a:avLst/>
          </a:prstGeom>
        </p:spPr>
      </p:pic>
      <p:pic>
        <p:nvPicPr>
          <p:cNvPr id="14" name="Graphic 13">
            <a:extLst>
              <a:ext uri="{FF2B5EF4-FFF2-40B4-BE49-F238E27FC236}">
                <a16:creationId xmlns:a16="http://schemas.microsoft.com/office/drawing/2014/main" id="{A7FB0526-30B3-41B6-ACDD-2753313CEC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25759" y="1845653"/>
            <a:ext cx="1463040" cy="1463040"/>
          </a:xfrm>
          <a:prstGeom prst="rect">
            <a:avLst/>
          </a:prstGeom>
        </p:spPr>
      </p:pic>
      <p:pic>
        <p:nvPicPr>
          <p:cNvPr id="15" name="Graphic 14">
            <a:extLst>
              <a:ext uri="{FF2B5EF4-FFF2-40B4-BE49-F238E27FC236}">
                <a16:creationId xmlns:a16="http://schemas.microsoft.com/office/drawing/2014/main" id="{A48A02E2-6340-49BE-A5FD-DCF630F6C5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25759" y="4884044"/>
            <a:ext cx="1463040" cy="1463040"/>
          </a:xfrm>
          <a:prstGeom prst="rect">
            <a:avLst/>
          </a:prstGeom>
        </p:spPr>
      </p:pic>
      <p:sp>
        <p:nvSpPr>
          <p:cNvPr id="16" name="Text Placeholder 2">
            <a:extLst>
              <a:ext uri="{FF2B5EF4-FFF2-40B4-BE49-F238E27FC236}">
                <a16:creationId xmlns:a16="http://schemas.microsoft.com/office/drawing/2014/main" id="{6FB49662-C2EA-40BD-8774-EA26BF3BAA64}"/>
              </a:ext>
            </a:extLst>
          </p:cNvPr>
          <p:cNvSpPr txBox="1">
            <a:spLocks/>
          </p:cNvSpPr>
          <p:nvPr/>
        </p:nvSpPr>
        <p:spPr>
          <a:xfrm>
            <a:off x="3657600" y="3579062"/>
            <a:ext cx="7696200" cy="10265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Bifidobacterium longum R0175:</a:t>
            </a:r>
            <a:br>
              <a:rPr lang="en-US" sz="36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Enhances calmness by decreasing anxiety indices and improves cognitive function*</a:t>
            </a:r>
          </a:p>
        </p:txBody>
      </p:sp>
      <p:sp>
        <p:nvSpPr>
          <p:cNvPr id="17" name="Text Placeholder 2">
            <a:extLst>
              <a:ext uri="{FF2B5EF4-FFF2-40B4-BE49-F238E27FC236}">
                <a16:creationId xmlns:a16="http://schemas.microsoft.com/office/drawing/2014/main" id="{C8CA0DE9-A252-4DA7-999A-641B131DD36B}"/>
              </a:ext>
            </a:extLst>
          </p:cNvPr>
          <p:cNvSpPr txBox="1">
            <a:spLocks/>
          </p:cNvSpPr>
          <p:nvPr/>
        </p:nvSpPr>
        <p:spPr>
          <a:xfrm>
            <a:off x="3657600" y="5102266"/>
            <a:ext cx="7696200" cy="10265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Lactobacillus helveticus R0052:</a:t>
            </a:r>
            <a:br>
              <a:rPr lang="en-US" sz="36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Improves mood by decreasing neuro-inflammation and increasing serotonin*</a:t>
            </a:r>
            <a:endPar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TextBox 9">
            <a:extLst>
              <a:ext uri="{FF2B5EF4-FFF2-40B4-BE49-F238E27FC236}">
                <a16:creationId xmlns:a16="http://schemas.microsoft.com/office/drawing/2014/main" id="{A8211EC1-086B-4929-84DF-0B08B570A787}"/>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1" name="Text Placeholder 2">
            <a:extLst>
              <a:ext uri="{FF2B5EF4-FFF2-40B4-BE49-F238E27FC236}">
                <a16:creationId xmlns:a16="http://schemas.microsoft.com/office/drawing/2014/main" id="{288FFACE-E330-46BF-875C-1CCC94C0E380}"/>
              </a:ext>
            </a:extLst>
          </p:cNvPr>
          <p:cNvSpPr txBox="1">
            <a:spLocks/>
          </p:cNvSpPr>
          <p:nvPr/>
        </p:nvSpPr>
        <p:spPr>
          <a:xfrm>
            <a:off x="264825" y="2392506"/>
            <a:ext cx="1577385" cy="3693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Stress</a:t>
            </a:r>
            <a:endParaRPr lang="en-US" sz="20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 Placeholder 2">
            <a:extLst>
              <a:ext uri="{FF2B5EF4-FFF2-40B4-BE49-F238E27FC236}">
                <a16:creationId xmlns:a16="http://schemas.microsoft.com/office/drawing/2014/main" id="{73F7CC23-678A-4C7C-A0D8-3F7B56273D1F}"/>
              </a:ext>
            </a:extLst>
          </p:cNvPr>
          <p:cNvSpPr txBox="1">
            <a:spLocks/>
          </p:cNvSpPr>
          <p:nvPr/>
        </p:nvSpPr>
        <p:spPr>
          <a:xfrm>
            <a:off x="264825" y="3739651"/>
            <a:ext cx="1577385" cy="5979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Anxiety/</a:t>
            </a:r>
            <a:br>
              <a:rPr lang="en-US" sz="20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20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Cognition</a:t>
            </a:r>
            <a:endParaRPr lang="en-US" sz="18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Text Placeholder 2">
            <a:extLst>
              <a:ext uri="{FF2B5EF4-FFF2-40B4-BE49-F238E27FC236}">
                <a16:creationId xmlns:a16="http://schemas.microsoft.com/office/drawing/2014/main" id="{29738144-26D6-4667-A99E-7075D513002C}"/>
              </a:ext>
            </a:extLst>
          </p:cNvPr>
          <p:cNvSpPr txBox="1">
            <a:spLocks/>
          </p:cNvSpPr>
          <p:nvPr/>
        </p:nvSpPr>
        <p:spPr>
          <a:xfrm>
            <a:off x="264825" y="5430897"/>
            <a:ext cx="1577385" cy="3693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Mood</a:t>
            </a:r>
            <a:endParaRPr lang="en-US" sz="20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4266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BB87260-095A-4E15-8320-5D24D4A11E47}"/>
              </a:ext>
            </a:extLst>
          </p:cNvPr>
          <p:cNvSpPr txBox="1">
            <a:spLocks/>
          </p:cNvSpPr>
          <p:nvPr/>
        </p:nvSpPr>
        <p:spPr>
          <a:xfrm>
            <a:off x="838200"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Verdana" panose="020B0604030504040204" pitchFamily="34" charset="0"/>
                <a:ea typeface="+mj-ea"/>
                <a:cs typeface="+mj-cs"/>
              </a:defRPr>
            </a:lvl1pPr>
          </a:lstStyle>
          <a:p>
            <a:r>
              <a:rPr lang="en-US" dirty="0">
                <a:solidFill>
                  <a:srgbClr val="82287E"/>
                </a:solidFill>
                <a:ea typeface="Verdana" panose="020B0604030504040204" pitchFamily="34" charset="0"/>
                <a:cs typeface="Verdana" panose="020B0604030504040204" pitchFamily="34" charset="0"/>
              </a:rPr>
              <a:t>MENTABIOTICS  SUGAR FREE</a:t>
            </a:r>
            <a:br>
              <a:rPr lang="en-US" b="1" dirty="0">
                <a:solidFill>
                  <a:srgbClr val="402B56"/>
                </a:solidFill>
                <a:ea typeface="Verdana" panose="020B0604030504040204" pitchFamily="34" charset="0"/>
                <a:cs typeface="Verdana" panose="020B0604030504040204" pitchFamily="34" charset="0"/>
              </a:rPr>
            </a:br>
            <a:r>
              <a:rPr lang="en-US" sz="3600" b="1" dirty="0">
                <a:solidFill>
                  <a:srgbClr val="3F2A56"/>
                </a:solidFill>
                <a:ea typeface="Verdana" panose="020B0604030504040204" pitchFamily="34" charset="0"/>
                <a:cs typeface="Verdana" panose="020B0604030504040204" pitchFamily="34" charset="0"/>
              </a:rPr>
              <a:t>MW3</a:t>
            </a:r>
            <a:r>
              <a:rPr lang="en-US" sz="3600" b="1" baseline="30000" dirty="0">
                <a:solidFill>
                  <a:srgbClr val="3F2A56"/>
                </a:solidFill>
                <a:ea typeface="Verdana" panose="020B0604030504040204" pitchFamily="34" charset="0"/>
                <a:cs typeface="Verdana" panose="020B0604030504040204" pitchFamily="34" charset="0"/>
              </a:rPr>
              <a:t>TM</a:t>
            </a:r>
            <a:r>
              <a:rPr lang="en-US" sz="3600" b="1" dirty="0">
                <a:solidFill>
                  <a:srgbClr val="3F2A56"/>
                </a:solidFill>
                <a:ea typeface="Verdana" panose="020B0604030504040204" pitchFamily="34" charset="0"/>
                <a:cs typeface="Verdana" panose="020B0604030504040204" pitchFamily="34" charset="0"/>
              </a:rPr>
              <a:t> Prebiotic Proprietary Blend</a:t>
            </a:r>
            <a:endParaRPr lang="en-US" sz="3200" dirty="0">
              <a:solidFill>
                <a:srgbClr val="82287E"/>
              </a:solidFill>
              <a:ea typeface="Verdana" panose="020B0604030504040204" pitchFamily="34" charset="0"/>
              <a:cs typeface="Verdana" panose="020B0604030504040204" pitchFamily="34" charset="0"/>
            </a:endParaRPr>
          </a:p>
        </p:txBody>
      </p:sp>
      <p:pic>
        <p:nvPicPr>
          <p:cNvPr id="4" name="Picture 3" descr="A close up of a logo&#10;&#10;Description generated with very high confidence">
            <a:extLst>
              <a:ext uri="{FF2B5EF4-FFF2-40B4-BE49-F238E27FC236}">
                <a16:creationId xmlns:a16="http://schemas.microsoft.com/office/drawing/2014/main" id="{A5172C5C-FBBC-4872-8DEC-006FC7BC798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5744" y="1769542"/>
            <a:ext cx="1905000" cy="1905000"/>
          </a:xfrm>
          <a:prstGeom prst="rect">
            <a:avLst/>
          </a:prstGeom>
        </p:spPr>
      </p:pic>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9" name="Text Placeholder 18">
            <a:extLst>
              <a:ext uri="{FF2B5EF4-FFF2-40B4-BE49-F238E27FC236}">
                <a16:creationId xmlns:a16="http://schemas.microsoft.com/office/drawing/2014/main" id="{F87E36BD-1445-4EC4-AA83-FE43FDF85F96}"/>
              </a:ext>
            </a:extLst>
          </p:cNvPr>
          <p:cNvSpPr>
            <a:spLocks noGrp="1"/>
          </p:cNvSpPr>
          <p:nvPr>
            <p:ph type="body" sz="quarter" idx="11"/>
          </p:nvPr>
        </p:nvSpPr>
        <p:spPr>
          <a:xfrm>
            <a:off x="2280744" y="1769542"/>
            <a:ext cx="9073055" cy="4627290"/>
          </a:xfrm>
        </p:spPr>
        <p:txBody>
          <a:bodyPr>
            <a:noAutofit/>
          </a:bodyPr>
          <a:lstStyle/>
          <a:p>
            <a:pPr marL="0" indent="0">
              <a:buNone/>
            </a:pPr>
            <a:r>
              <a:rPr lang="en-US" sz="2000" dirty="0"/>
              <a:t>Our MW3 Prebiotic Proprietary Blend provides optimal gut support by feeding the specific mental wellness probiotic strains found in our MW3 Probiotic Proprietary Blend.* </a:t>
            </a:r>
          </a:p>
          <a:p>
            <a:pPr marL="0" indent="0">
              <a:buNone/>
            </a:pPr>
            <a:r>
              <a:rPr lang="en-US" sz="2000" u="sng" dirty="0"/>
              <a:t>MW3 Prebiotic Fibers: </a:t>
            </a:r>
            <a:endParaRPr lang="en-US" dirty="0"/>
          </a:p>
          <a:p>
            <a:r>
              <a:rPr lang="en-US" sz="1800" b="1" dirty="0">
                <a:solidFill>
                  <a:srgbClr val="822D7E"/>
                </a:solidFill>
              </a:rPr>
              <a:t>IsoFiber™ </a:t>
            </a:r>
            <a:r>
              <a:rPr lang="en-US" sz="1800" dirty="0"/>
              <a:t>(Iso-Malto-Oligosaccharides) — Contains a combination of naturally occurring prebiotic plant fibers that are clinically shown to improve the growth of specific probiotic strains featured in Kids FundaMentals™ and now MentaBiotics</a:t>
            </a:r>
            <a:r>
              <a:rPr lang="en-US" sz="1800" baseline="30000" dirty="0"/>
              <a:t>®</a:t>
            </a:r>
            <a:r>
              <a:rPr lang="en-US" sz="1800" dirty="0"/>
              <a:t> Sugar Free! </a:t>
            </a:r>
          </a:p>
          <a:p>
            <a:r>
              <a:rPr lang="en-US" sz="1800" b="1" dirty="0">
                <a:solidFill>
                  <a:srgbClr val="822D7E"/>
                </a:solidFill>
              </a:rPr>
              <a:t>Bimuno</a:t>
            </a:r>
            <a:r>
              <a:rPr lang="en-US" sz="1800" b="1" baseline="30000" dirty="0">
                <a:solidFill>
                  <a:srgbClr val="822D7E"/>
                </a:solidFill>
              </a:rPr>
              <a:t>®</a:t>
            </a:r>
            <a:r>
              <a:rPr lang="en-US" sz="1800" b="1" dirty="0">
                <a:solidFill>
                  <a:srgbClr val="822D7E"/>
                </a:solidFill>
              </a:rPr>
              <a:t> </a:t>
            </a:r>
            <a:r>
              <a:rPr lang="en-US" sz="1800" dirty="0"/>
              <a:t>(Galacto-Oligo-Saccharides) — Resets and increases friendly gut bacteria, maintains immune health, controls inflammation in the body and supports microbiome balance. Is highly effective and a natural way of increasing preferred bacteria in the gut. Plays an important role in feeding Bifidobacteria probiotic strains.* </a:t>
            </a:r>
            <a:endParaRPr lang="en-US" dirty="0"/>
          </a:p>
          <a:p>
            <a:r>
              <a:rPr lang="en-US" sz="1800" b="1" dirty="0">
                <a:solidFill>
                  <a:srgbClr val="822D7E"/>
                </a:solidFill>
              </a:rPr>
              <a:t>SunFiber</a:t>
            </a:r>
            <a:r>
              <a:rPr lang="en-US" sz="1800" b="1" baseline="30000" dirty="0">
                <a:solidFill>
                  <a:srgbClr val="822D7E"/>
                </a:solidFill>
              </a:rPr>
              <a:t>®</a:t>
            </a:r>
            <a:r>
              <a:rPr lang="en-US" sz="1800" b="1" dirty="0">
                <a:solidFill>
                  <a:srgbClr val="822D7E"/>
                </a:solidFill>
              </a:rPr>
              <a:t> </a:t>
            </a:r>
            <a:r>
              <a:rPr lang="en-US" sz="1800" dirty="0"/>
              <a:t>(Galactomannan Fiber) — Helps improve the growth and vitality of beneficial bacteria, including Bifidobacteria and Lactobacillus.* </a:t>
            </a:r>
          </a:p>
        </p:txBody>
      </p:sp>
      <p:sp>
        <p:nvSpPr>
          <p:cNvPr id="9" name="TextBox 8">
            <a:extLst>
              <a:ext uri="{FF2B5EF4-FFF2-40B4-BE49-F238E27FC236}">
                <a16:creationId xmlns:a16="http://schemas.microsoft.com/office/drawing/2014/main" id="{CD9D1499-D4F2-42EE-9DA2-7B79B49B68C5}"/>
              </a:ext>
            </a:extLst>
          </p:cNvPr>
          <p:cNvSpPr txBox="1"/>
          <p:nvPr/>
        </p:nvSpPr>
        <p:spPr>
          <a:xfrm>
            <a:off x="5139795" y="473686"/>
            <a:ext cx="364202"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
        <p:nvSpPr>
          <p:cNvPr id="10" name="Rectangle: Rounded Corners 4">
            <a:extLst>
              <a:ext uri="{FF2B5EF4-FFF2-40B4-BE49-F238E27FC236}">
                <a16:creationId xmlns:a16="http://schemas.microsoft.com/office/drawing/2014/main" id="{40D95CDB-EA50-F34D-A2BE-B06AE27E7612}"/>
              </a:ext>
            </a:extLst>
          </p:cNvPr>
          <p:cNvSpPr/>
          <p:nvPr/>
        </p:nvSpPr>
        <p:spPr>
          <a:xfrm>
            <a:off x="8723160" y="6212166"/>
            <a:ext cx="2533153" cy="369332"/>
          </a:xfrm>
          <a:prstGeom prst="roundRect">
            <a:avLst/>
          </a:prstGeom>
          <a:solidFill>
            <a:srgbClr val="9B5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2A56"/>
              </a:solidFill>
            </a:endParaRPr>
          </a:p>
        </p:txBody>
      </p:sp>
      <p:sp>
        <p:nvSpPr>
          <p:cNvPr id="11" name="TextBox 10">
            <a:extLst>
              <a:ext uri="{FF2B5EF4-FFF2-40B4-BE49-F238E27FC236}">
                <a16:creationId xmlns:a16="http://schemas.microsoft.com/office/drawing/2014/main" id="{2F3DB685-6DE8-2542-94A1-A6579B4E2D63}"/>
              </a:ext>
            </a:extLst>
          </p:cNvPr>
          <p:cNvSpPr txBox="1"/>
          <p:nvPr/>
        </p:nvSpPr>
        <p:spPr>
          <a:xfrm>
            <a:off x="8804117" y="6212166"/>
            <a:ext cx="2371238" cy="369332"/>
          </a:xfrm>
          <a:prstGeom prst="rect">
            <a:avLst/>
          </a:prstGeom>
          <a:noFill/>
        </p:spPr>
        <p:txBody>
          <a:bodyPr wrap="square" rtlCol="0">
            <a:spAutoFit/>
          </a:bodyPr>
          <a:lstStyle/>
          <a:p>
            <a:pPr algn="ctr"/>
            <a:r>
              <a:rPr lang="en-US" b="1" dirty="0">
                <a:solidFill>
                  <a:schemeClr val="bg1"/>
                </a:solidFill>
                <a:latin typeface="Verdana" panose="020B0604030504040204" pitchFamily="34" charset="0"/>
                <a:ea typeface="Verdana" panose="020B0604030504040204" pitchFamily="34" charset="0"/>
              </a:rPr>
              <a:t>SUGAR FREE</a:t>
            </a:r>
          </a:p>
        </p:txBody>
      </p:sp>
    </p:spTree>
    <p:extLst>
      <p:ext uri="{BB962C8B-B14F-4D97-AF65-F5344CB8AC3E}">
        <p14:creationId xmlns:p14="http://schemas.microsoft.com/office/powerpoint/2010/main" val="930535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2">
      <a:dk1>
        <a:srgbClr val="000000"/>
      </a:dk1>
      <a:lt1>
        <a:srgbClr val="FFFFFF"/>
      </a:lt1>
      <a:dk2>
        <a:srgbClr val="3F2A56"/>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2396</Words>
  <Application>Microsoft Macintosh PowerPoint</Application>
  <PresentationFormat>Widescreen</PresentationFormat>
  <Paragraphs>218</Paragraphs>
  <Slides>28</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Calibri</vt:lpstr>
      <vt:lpstr>Arial</vt:lpstr>
      <vt:lpstr>Wingdings</vt:lpstr>
      <vt:lpstr>Verdana</vt:lpstr>
      <vt:lpstr>Office Theme</vt:lpstr>
      <vt:lpstr>PRODUCT PRESENTATION</vt:lpstr>
      <vt:lpstr>PowerPoint Presentation</vt:lpstr>
      <vt:lpstr>PowerPoint Presentation</vt:lpstr>
      <vt:lpstr>APA Stats</vt:lpstr>
      <vt:lpstr>PowerPoint Presentation</vt:lpstr>
      <vt:lpstr>PowerPoint Presentation</vt:lpstr>
      <vt:lpstr>MENTABIOTICS KEY INGREDIENTS</vt:lpstr>
      <vt:lpstr>FOR YOUR GUT… THE PROBIOTIC STRAIN MATTERS</vt:lpstr>
      <vt:lpstr>PowerPoint Presentation</vt:lpstr>
      <vt:lpstr>MENTAFOCUS KEY INGREDIENTS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is Sleep+ Different?</vt:lpstr>
      <vt:lpstr>PowerPoint Presentation</vt:lpstr>
      <vt:lpstr>GBX SUPERFOOD KEY INGREDIENTS:</vt:lpstr>
      <vt:lpstr>PowerPoint Presentation</vt:lpstr>
      <vt:lpstr>PowerPoint Presentation</vt:lpstr>
      <vt:lpstr>PowerPoint Presentation</vt:lpstr>
      <vt:lpstr>PowerPoint Presentation</vt:lpstr>
      <vt:lpstr>Kids Mood+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Amare Global</dc:title>
  <dc:creator/>
  <cp:lastModifiedBy/>
  <cp:revision>74</cp:revision>
  <dcterms:modified xsi:type="dcterms:W3CDTF">2019-11-15T01:04:53Z</dcterms:modified>
</cp:coreProperties>
</file>