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autoCompressPictures="0">
  <p:sldMasterIdLst>
    <p:sldMasterId id="2147483805" r:id="rId1"/>
  </p:sldMasterIdLst>
  <p:notesMasterIdLst>
    <p:notesMasterId r:id="rId112"/>
  </p:notesMasterIdLst>
  <p:handoutMasterIdLst>
    <p:handoutMasterId r:id="rId113"/>
  </p:handoutMasterIdLst>
  <p:sldIdLst>
    <p:sldId id="271" r:id="rId2"/>
    <p:sldId id="331" r:id="rId3"/>
    <p:sldId id="329" r:id="rId4"/>
    <p:sldId id="344" r:id="rId5"/>
    <p:sldId id="443" r:id="rId6"/>
    <p:sldId id="330" r:id="rId7"/>
    <p:sldId id="418" r:id="rId8"/>
    <p:sldId id="332" r:id="rId9"/>
    <p:sldId id="759" r:id="rId10"/>
    <p:sldId id="334" r:id="rId11"/>
    <p:sldId id="336" r:id="rId12"/>
    <p:sldId id="335" r:id="rId13"/>
    <p:sldId id="422" r:id="rId14"/>
    <p:sldId id="746" r:id="rId15"/>
    <p:sldId id="747" r:id="rId16"/>
    <p:sldId id="748" r:id="rId17"/>
    <p:sldId id="749" r:id="rId18"/>
    <p:sldId id="750" r:id="rId19"/>
    <p:sldId id="751" r:id="rId20"/>
    <p:sldId id="752" r:id="rId21"/>
    <p:sldId id="757" r:id="rId22"/>
    <p:sldId id="272" r:id="rId23"/>
    <p:sldId id="421" r:id="rId24"/>
    <p:sldId id="754" r:id="rId25"/>
    <p:sldId id="755" r:id="rId26"/>
    <p:sldId id="756" r:id="rId27"/>
    <p:sldId id="338" r:id="rId28"/>
    <p:sldId id="339" r:id="rId29"/>
    <p:sldId id="769" r:id="rId30"/>
    <p:sldId id="431" r:id="rId31"/>
    <p:sldId id="432" r:id="rId32"/>
    <p:sldId id="433" r:id="rId33"/>
    <p:sldId id="434" r:id="rId34"/>
    <p:sldId id="430" r:id="rId35"/>
    <p:sldId id="340" r:id="rId36"/>
    <p:sldId id="341" r:id="rId37"/>
    <p:sldId id="342" r:id="rId38"/>
    <p:sldId id="392" r:id="rId39"/>
    <p:sldId id="420" r:id="rId40"/>
    <p:sldId id="438" r:id="rId41"/>
    <p:sldId id="439" r:id="rId42"/>
    <p:sldId id="424" r:id="rId43"/>
    <p:sldId id="437" r:id="rId44"/>
    <p:sldId id="347" r:id="rId45"/>
    <p:sldId id="370" r:id="rId46"/>
    <p:sldId id="359" r:id="rId47"/>
    <p:sldId id="393" r:id="rId48"/>
    <p:sldId id="394" r:id="rId49"/>
    <p:sldId id="395" r:id="rId50"/>
    <p:sldId id="348" r:id="rId51"/>
    <p:sldId id="371" r:id="rId52"/>
    <p:sldId id="362" r:id="rId53"/>
    <p:sldId id="396" r:id="rId54"/>
    <p:sldId id="397" r:id="rId55"/>
    <p:sldId id="349" r:id="rId56"/>
    <p:sldId id="760" r:id="rId57"/>
    <p:sldId id="373" r:id="rId58"/>
    <p:sldId id="372" r:id="rId59"/>
    <p:sldId id="398" r:id="rId60"/>
    <p:sldId id="399" r:id="rId61"/>
    <p:sldId id="400" r:id="rId62"/>
    <p:sldId id="350" r:id="rId63"/>
    <p:sldId id="761" r:id="rId64"/>
    <p:sldId id="375" r:id="rId65"/>
    <p:sldId id="374" r:id="rId66"/>
    <p:sldId id="401" r:id="rId67"/>
    <p:sldId id="402" r:id="rId68"/>
    <p:sldId id="352" r:id="rId69"/>
    <p:sldId id="762" r:id="rId70"/>
    <p:sldId id="377" r:id="rId71"/>
    <p:sldId id="376" r:id="rId72"/>
    <p:sldId id="404" r:id="rId73"/>
    <p:sldId id="405" r:id="rId74"/>
    <p:sldId id="406" r:id="rId75"/>
    <p:sldId id="407" r:id="rId76"/>
    <p:sldId id="408" r:id="rId77"/>
    <p:sldId id="409" r:id="rId78"/>
    <p:sldId id="410" r:id="rId79"/>
    <p:sldId id="403" r:id="rId80"/>
    <p:sldId id="353" r:id="rId81"/>
    <p:sldId id="763" r:id="rId82"/>
    <p:sldId id="379" r:id="rId83"/>
    <p:sldId id="378" r:id="rId84"/>
    <p:sldId id="411" r:id="rId85"/>
    <p:sldId id="412" r:id="rId86"/>
    <p:sldId id="413" r:id="rId87"/>
    <p:sldId id="354" r:id="rId88"/>
    <p:sldId id="764" r:id="rId89"/>
    <p:sldId id="381" r:id="rId90"/>
    <p:sldId id="380" r:id="rId91"/>
    <p:sldId id="417" r:id="rId92"/>
    <p:sldId id="355" r:id="rId93"/>
    <p:sldId id="765" r:id="rId94"/>
    <p:sldId id="385" r:id="rId95"/>
    <p:sldId id="384" r:id="rId96"/>
    <p:sldId id="388" r:id="rId97"/>
    <p:sldId id="766" r:id="rId98"/>
    <p:sldId id="390" r:id="rId99"/>
    <p:sldId id="389" r:id="rId100"/>
    <p:sldId id="356" r:id="rId101"/>
    <p:sldId id="768" r:id="rId102"/>
    <p:sldId id="383" r:id="rId103"/>
    <p:sldId id="382" r:id="rId104"/>
    <p:sldId id="358" r:id="rId105"/>
    <p:sldId id="767" r:id="rId106"/>
    <p:sldId id="387" r:id="rId107"/>
    <p:sldId id="425" r:id="rId108"/>
    <p:sldId id="386" r:id="rId109"/>
    <p:sldId id="429" r:id="rId110"/>
    <p:sldId id="415" r:id="rId111"/>
  </p:sldIdLst>
  <p:sldSz cx="12192000" cy="6858000"/>
  <p:notesSz cx="7023100" cy="9309100"/>
  <p:embeddedFontLst>
    <p:embeddedFont>
      <p:font typeface="Verdana" panose="020B0604030504040204" pitchFamily="34" charset="0"/>
      <p:regular r:id="rId114"/>
      <p:bold r:id="rId115"/>
      <p:italic r:id="rId116"/>
      <p:boldItalic r:id="rId1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2E7F"/>
    <a:srgbClr val="3F2A56"/>
    <a:srgbClr val="68478D"/>
    <a:srgbClr val="660066"/>
    <a:srgbClr val="AEDAF1"/>
    <a:srgbClr val="245D38"/>
    <a:srgbClr val="47A647"/>
    <a:srgbClr val="003B71"/>
    <a:srgbClr val="3F7F96"/>
    <a:srgbClr val="003C71"/>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p:restoredTop sz="96296" autoAdjust="0"/>
  </p:normalViewPr>
  <p:slideViewPr>
    <p:cSldViewPr snapToGrid="0">
      <p:cViewPr varScale="1">
        <p:scale>
          <a:sx n="111" d="100"/>
          <a:sy n="111" d="100"/>
        </p:scale>
        <p:origin x="216" y="536"/>
      </p:cViewPr>
      <p:guideLst/>
    </p:cSldViewPr>
  </p:slideViewPr>
  <p:notesTextViewPr>
    <p:cViewPr>
      <p:scale>
        <a:sx n="200" d="100"/>
        <a:sy n="200" d="100"/>
      </p:scale>
      <p:origin x="0" y="0"/>
    </p:cViewPr>
  </p:notesTextViewPr>
  <p:notesViewPr>
    <p:cSldViewPr snapToGrid="0">
      <p:cViewPr>
        <p:scale>
          <a:sx n="1" d="2"/>
          <a:sy n="1" d="2"/>
        </p:scale>
        <p:origin x="4602" y="110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4.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handoutMaster" Target="handoutMasters/handoutMaster1.xml"/><Relationship Id="rId118"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1.fntdata"/><Relationship Id="rId119" Type="http://schemas.openxmlformats.org/officeDocument/2006/relationships/viewProps" Target="view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font" Target="fonts/font2.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en Nguyen" userId="f4aa5d1e-46ca-45ec-b69e-bfa419a112ba" providerId="ADAL" clId="{DBF63D1E-C6C6-DC4D-BEB4-99E16647E939}"/>
    <pc:docChg chg="undo modSld">
      <pc:chgData name="Karen Nguyen" userId="f4aa5d1e-46ca-45ec-b69e-bfa419a112ba" providerId="ADAL" clId="{DBF63D1E-C6C6-DC4D-BEB4-99E16647E939}" dt="2019-05-30T21:44:57.098" v="6" actId="20577"/>
      <pc:docMkLst>
        <pc:docMk/>
      </pc:docMkLst>
      <pc:sldChg chg="modSp">
        <pc:chgData name="Karen Nguyen" userId="f4aa5d1e-46ca-45ec-b69e-bfa419a112ba" providerId="ADAL" clId="{DBF63D1E-C6C6-DC4D-BEB4-99E16647E939}" dt="2019-05-30T21:44:57.098" v="6" actId="20577"/>
        <pc:sldMkLst>
          <pc:docMk/>
          <pc:sldMk cId="2044268970" sldId="769"/>
        </pc:sldMkLst>
        <pc:spChg chg="mod">
          <ac:chgData name="Karen Nguyen" userId="f4aa5d1e-46ca-45ec-b69e-bfa419a112ba" providerId="ADAL" clId="{DBF63D1E-C6C6-DC4D-BEB4-99E16647E939}" dt="2019-05-30T21:44:57.098" v="6" actId="20577"/>
          <ac:spMkLst>
            <pc:docMk/>
            <pc:sldMk cId="2044268970" sldId="769"/>
            <ac:spMk id="3" creationId="{99060830-7AAF-45BA-B463-5B2E0F55F551}"/>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8274642752989E-2"/>
          <c:y val="3.41806649168854E-2"/>
          <c:w val="0.41637500919861697"/>
          <c:h val="0.64416659238349905"/>
        </c:manualLayout>
      </c:layout>
      <c:barChart>
        <c:barDir val="col"/>
        <c:grouping val="clustered"/>
        <c:varyColors val="0"/>
        <c:ser>
          <c:idx val="0"/>
          <c:order val="0"/>
          <c:tx>
            <c:strRef>
              <c:f>Sheet1!$B$1</c:f>
              <c:strCache>
                <c:ptCount val="1"/>
                <c:pt idx="0">
                  <c:v>Sebatin</c:v>
                </c:pt>
              </c:strCache>
            </c:strRef>
          </c:tx>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invertIfNegative val="0"/>
          <c:cat>
            <c:strRef>
              <c:f>Sheet1!$A$2</c:f>
              <c:strCache>
                <c:ptCount val="1"/>
                <c:pt idx="0">
                  <c:v>APAP</c:v>
                </c:pt>
              </c:strCache>
            </c:strRef>
          </c:cat>
          <c:val>
            <c:numRef>
              <c:f>Sheet1!$B$2</c:f>
              <c:numCache>
                <c:formatCode>General</c:formatCode>
                <c:ptCount val="1"/>
                <c:pt idx="0">
                  <c:v>62.9</c:v>
                </c:pt>
              </c:numCache>
            </c:numRef>
          </c:val>
          <c:extLst>
            <c:ext xmlns:c16="http://schemas.microsoft.com/office/drawing/2014/chart" uri="{C3380CC4-5D6E-409C-BE32-E72D297353CC}">
              <c16:uniqueId val="{00000000-52E1-48BD-8F6A-AD088C0FDDA8}"/>
            </c:ext>
          </c:extLst>
        </c:ser>
        <c:ser>
          <c:idx val="1"/>
          <c:order val="1"/>
          <c:tx>
            <c:strRef>
              <c:f>Sheet1!$C$1</c:f>
              <c:strCache>
                <c:ptCount val="1"/>
                <c:pt idx="0">
                  <c:v>Milk Thistle</c:v>
                </c:pt>
              </c:strCache>
            </c:strRef>
          </c:tx>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c:spPr>
          <c:invertIfNegative val="0"/>
          <c:cat>
            <c:strRef>
              <c:f>Sheet1!$A$2</c:f>
              <c:strCache>
                <c:ptCount val="1"/>
                <c:pt idx="0">
                  <c:v>APAP</c:v>
                </c:pt>
              </c:strCache>
            </c:strRef>
          </c:cat>
          <c:val>
            <c:numRef>
              <c:f>Sheet1!$C$2</c:f>
              <c:numCache>
                <c:formatCode>General</c:formatCode>
                <c:ptCount val="1"/>
                <c:pt idx="0">
                  <c:v>16.100000000000001</c:v>
                </c:pt>
              </c:numCache>
            </c:numRef>
          </c:val>
          <c:extLst>
            <c:ext xmlns:c16="http://schemas.microsoft.com/office/drawing/2014/chart" uri="{C3380CC4-5D6E-409C-BE32-E72D297353CC}">
              <c16:uniqueId val="{00000001-52E1-48BD-8F6A-AD088C0FDDA8}"/>
            </c:ext>
          </c:extLst>
        </c:ser>
        <c:ser>
          <c:idx val="2"/>
          <c:order val="2"/>
          <c:tx>
            <c:strRef>
              <c:f>Sheet1!$D$1</c:f>
              <c:strCache>
                <c:ptCount val="1"/>
                <c:pt idx="0">
                  <c:v>Hovenia dulcis</c:v>
                </c:pt>
              </c:strCache>
            </c:strRef>
          </c:tx>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chemeClr>
              </a:solidFill>
              <a:round/>
            </a:ln>
            <a:effectLst>
              <a:outerShdw blurRad="40000" dist="20000" dir="5400000" rotWithShape="0">
                <a:srgbClr val="000000">
                  <a:alpha val="38000"/>
                </a:srgbClr>
              </a:outerShdw>
            </a:effectLst>
          </c:spPr>
          <c:invertIfNegative val="0"/>
          <c:cat>
            <c:strRef>
              <c:f>Sheet1!$A$2</c:f>
              <c:strCache>
                <c:ptCount val="1"/>
                <c:pt idx="0">
                  <c:v>APAP</c:v>
                </c:pt>
              </c:strCache>
            </c:strRef>
          </c:cat>
          <c:val>
            <c:numRef>
              <c:f>Sheet1!$D$2</c:f>
              <c:numCache>
                <c:formatCode>General</c:formatCode>
                <c:ptCount val="1"/>
                <c:pt idx="0">
                  <c:v>2</c:v>
                </c:pt>
              </c:numCache>
            </c:numRef>
          </c:val>
          <c:extLst>
            <c:ext xmlns:c16="http://schemas.microsoft.com/office/drawing/2014/chart" uri="{C3380CC4-5D6E-409C-BE32-E72D297353CC}">
              <c16:uniqueId val="{00000002-52E1-48BD-8F6A-AD088C0FDDA8}"/>
            </c:ext>
          </c:extLst>
        </c:ser>
        <c:ser>
          <c:idx val="3"/>
          <c:order val="3"/>
          <c:tx>
            <c:strRef>
              <c:f>Sheet1!$E$1</c:f>
              <c:strCache>
                <c:ptCount val="1"/>
                <c:pt idx="0">
                  <c:v>Ursodeoxycholic acid</c:v>
                </c:pt>
              </c:strCache>
            </c:strRef>
          </c:tx>
          <c:spPr>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chemeClr>
              </a:solidFill>
              <a:round/>
            </a:ln>
            <a:effectLst>
              <a:outerShdw blurRad="40000" dist="20000" dir="5400000" rotWithShape="0">
                <a:srgbClr val="000000">
                  <a:alpha val="38000"/>
                </a:srgbClr>
              </a:outerShdw>
            </a:effectLst>
          </c:spPr>
          <c:invertIfNegative val="0"/>
          <c:cat>
            <c:strRef>
              <c:f>Sheet1!$A$2</c:f>
              <c:strCache>
                <c:ptCount val="1"/>
                <c:pt idx="0">
                  <c:v>APAP</c:v>
                </c:pt>
              </c:strCache>
            </c:strRef>
          </c:cat>
          <c:val>
            <c:numRef>
              <c:f>Sheet1!$E$2</c:f>
              <c:numCache>
                <c:formatCode>General</c:formatCode>
                <c:ptCount val="1"/>
                <c:pt idx="0">
                  <c:v>57.2</c:v>
                </c:pt>
              </c:numCache>
            </c:numRef>
          </c:val>
          <c:extLst>
            <c:ext xmlns:c16="http://schemas.microsoft.com/office/drawing/2014/chart" uri="{C3380CC4-5D6E-409C-BE32-E72D297353CC}">
              <c16:uniqueId val="{00000003-52E1-48BD-8F6A-AD088C0FDDA8}"/>
            </c:ext>
          </c:extLst>
        </c:ser>
        <c:ser>
          <c:idx val="4"/>
          <c:order val="4"/>
          <c:tx>
            <c:strRef>
              <c:f>Sheet1!$F$1</c:f>
              <c:strCache>
                <c:ptCount val="1"/>
                <c:pt idx="0">
                  <c:v>Argimonia eupatoria</c:v>
                </c:pt>
              </c:strCache>
            </c:strRef>
          </c:tx>
          <c:spPr>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chemeClr>
              </a:solidFill>
              <a:round/>
            </a:ln>
            <a:effectLst>
              <a:outerShdw blurRad="40000" dist="20000" dir="5400000" rotWithShape="0">
                <a:srgbClr val="000000">
                  <a:alpha val="38000"/>
                </a:srgbClr>
              </a:outerShdw>
            </a:effectLst>
          </c:spPr>
          <c:invertIfNegative val="0"/>
          <c:cat>
            <c:strRef>
              <c:f>Sheet1!$A$2</c:f>
              <c:strCache>
                <c:ptCount val="1"/>
                <c:pt idx="0">
                  <c:v>APAP</c:v>
                </c:pt>
              </c:strCache>
            </c:strRef>
          </c:cat>
          <c:val>
            <c:numRef>
              <c:f>Sheet1!$F$2</c:f>
              <c:numCache>
                <c:formatCode>General</c:formatCode>
                <c:ptCount val="1"/>
                <c:pt idx="0">
                  <c:v>13.1</c:v>
                </c:pt>
              </c:numCache>
            </c:numRef>
          </c:val>
          <c:extLst>
            <c:ext xmlns:c16="http://schemas.microsoft.com/office/drawing/2014/chart" uri="{C3380CC4-5D6E-409C-BE32-E72D297353CC}">
              <c16:uniqueId val="{00000004-52E1-48BD-8F6A-AD088C0FDDA8}"/>
            </c:ext>
          </c:extLst>
        </c:ser>
        <c:ser>
          <c:idx val="5"/>
          <c:order val="5"/>
          <c:tx>
            <c:strRef>
              <c:f>Sheet1!$G$1</c:f>
              <c:strCache>
                <c:ptCount val="1"/>
                <c:pt idx="0">
                  <c:v>Acetyl Cystein</c:v>
                </c:pt>
              </c:strCache>
            </c:strRef>
          </c:tx>
          <c:spPr>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chemeClr>
              </a:solidFill>
              <a:round/>
            </a:ln>
            <a:effectLst>
              <a:outerShdw blurRad="40000" dist="20000" dir="5400000" rotWithShape="0">
                <a:srgbClr val="000000">
                  <a:alpha val="38000"/>
                </a:srgbClr>
              </a:outerShdw>
            </a:effectLst>
          </c:spPr>
          <c:invertIfNegative val="0"/>
          <c:cat>
            <c:strRef>
              <c:f>Sheet1!$A$2</c:f>
              <c:strCache>
                <c:ptCount val="1"/>
                <c:pt idx="0">
                  <c:v>APAP</c:v>
                </c:pt>
              </c:strCache>
            </c:strRef>
          </c:cat>
          <c:val>
            <c:numRef>
              <c:f>Sheet1!$G$2</c:f>
              <c:numCache>
                <c:formatCode>General</c:formatCode>
                <c:ptCount val="1"/>
                <c:pt idx="0">
                  <c:v>69.400000000000006</c:v>
                </c:pt>
              </c:numCache>
            </c:numRef>
          </c:val>
          <c:extLst>
            <c:ext xmlns:c16="http://schemas.microsoft.com/office/drawing/2014/chart" uri="{C3380CC4-5D6E-409C-BE32-E72D297353CC}">
              <c16:uniqueId val="{00000005-52E1-48BD-8F6A-AD088C0FDDA8}"/>
            </c:ext>
          </c:extLst>
        </c:ser>
        <c:dLbls>
          <c:showLegendKey val="0"/>
          <c:showVal val="0"/>
          <c:showCatName val="0"/>
          <c:showSerName val="0"/>
          <c:showPercent val="0"/>
          <c:showBubbleSize val="0"/>
        </c:dLbls>
        <c:gapWidth val="100"/>
        <c:overlap val="-24"/>
        <c:axId val="-655409216"/>
        <c:axId val="-655919520"/>
      </c:barChart>
      <c:catAx>
        <c:axId val="-655409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655919520"/>
        <c:crosses val="autoZero"/>
        <c:auto val="1"/>
        <c:lblAlgn val="ctr"/>
        <c:lblOffset val="100"/>
        <c:noMultiLvlLbl val="0"/>
      </c:catAx>
      <c:valAx>
        <c:axId val="-6559195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655409216"/>
        <c:crosses val="autoZero"/>
        <c:crossBetween val="between"/>
      </c:valAx>
      <c:spPr>
        <a:noFill/>
        <a:ln>
          <a:noFill/>
        </a:ln>
        <a:effectLst/>
      </c:spPr>
    </c:plotArea>
    <c:legend>
      <c:legendPos val="b"/>
      <c:layout>
        <c:manualLayout>
          <c:xMode val="edge"/>
          <c:yMode val="edge"/>
          <c:x val="0"/>
          <c:y val="0.90030051333953798"/>
          <c:w val="0.96194770465012602"/>
          <c:h val="9.969947506561679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0489209682123"/>
          <c:y val="3.41806649168854E-2"/>
          <c:w val="0.85556017303392595"/>
          <c:h val="0.848305336832896"/>
        </c:manualLayout>
      </c:layout>
      <c:barChart>
        <c:barDir val="col"/>
        <c:grouping val="clustered"/>
        <c:varyColors val="0"/>
        <c:ser>
          <c:idx val="0"/>
          <c:order val="0"/>
          <c:tx>
            <c:strRef>
              <c:f>Sheet1!$A$2</c:f>
              <c:strCache>
                <c:ptCount val="1"/>
                <c:pt idx="0">
                  <c:v>Sebatin</c:v>
                </c:pt>
              </c:strCache>
            </c:strRef>
          </c:tx>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invertIfNegative val="0"/>
          <c:cat>
            <c:strRef>
              <c:f>Sheet1!$B$1:$B$1</c:f>
              <c:strCache>
                <c:ptCount val="1"/>
                <c:pt idx="0">
                  <c:v>CCl4</c:v>
                </c:pt>
              </c:strCache>
            </c:strRef>
          </c:cat>
          <c:val>
            <c:numRef>
              <c:f>Sheet1!$B$2:$B$2</c:f>
              <c:numCache>
                <c:formatCode>General</c:formatCode>
                <c:ptCount val="1"/>
                <c:pt idx="0">
                  <c:v>80</c:v>
                </c:pt>
              </c:numCache>
            </c:numRef>
          </c:val>
          <c:extLst>
            <c:ext xmlns:c16="http://schemas.microsoft.com/office/drawing/2014/chart" uri="{C3380CC4-5D6E-409C-BE32-E72D297353CC}">
              <c16:uniqueId val="{00000000-6CEB-4F03-AC50-45D67F93E133}"/>
            </c:ext>
          </c:extLst>
        </c:ser>
        <c:ser>
          <c:idx val="1"/>
          <c:order val="1"/>
          <c:tx>
            <c:strRef>
              <c:f>Sheet1!$A$3</c:f>
              <c:strCache>
                <c:ptCount val="1"/>
                <c:pt idx="0">
                  <c:v>Milk Thistle</c:v>
                </c:pt>
              </c:strCache>
            </c:strRef>
          </c:tx>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c:spPr>
          <c:invertIfNegative val="0"/>
          <c:cat>
            <c:strRef>
              <c:f>Sheet1!$B$1:$B$1</c:f>
              <c:strCache>
                <c:ptCount val="1"/>
                <c:pt idx="0">
                  <c:v>CCl4</c:v>
                </c:pt>
              </c:strCache>
            </c:strRef>
          </c:cat>
          <c:val>
            <c:numRef>
              <c:f>Sheet1!$B$3:$B$3</c:f>
              <c:numCache>
                <c:formatCode>General</c:formatCode>
                <c:ptCount val="1"/>
                <c:pt idx="0">
                  <c:v>39</c:v>
                </c:pt>
              </c:numCache>
            </c:numRef>
          </c:val>
          <c:extLst>
            <c:ext xmlns:c16="http://schemas.microsoft.com/office/drawing/2014/chart" uri="{C3380CC4-5D6E-409C-BE32-E72D297353CC}">
              <c16:uniqueId val="{00000001-6CEB-4F03-AC50-45D67F93E133}"/>
            </c:ext>
          </c:extLst>
        </c:ser>
        <c:ser>
          <c:idx val="2"/>
          <c:order val="2"/>
          <c:tx>
            <c:strRef>
              <c:f>Sheet1!$A$4</c:f>
              <c:strCache>
                <c:ptCount val="1"/>
                <c:pt idx="0">
                  <c:v>Hovenia dulcis</c:v>
                </c:pt>
              </c:strCache>
            </c:strRef>
          </c:tx>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chemeClr>
              </a:solidFill>
              <a:round/>
            </a:ln>
            <a:effectLst>
              <a:outerShdw blurRad="40000" dist="20000" dir="5400000" rotWithShape="0">
                <a:srgbClr val="000000">
                  <a:alpha val="38000"/>
                </a:srgbClr>
              </a:outerShdw>
            </a:effectLst>
          </c:spPr>
          <c:invertIfNegative val="0"/>
          <c:cat>
            <c:strRef>
              <c:f>Sheet1!$B$1:$B$1</c:f>
              <c:strCache>
                <c:ptCount val="1"/>
                <c:pt idx="0">
                  <c:v>CCl4</c:v>
                </c:pt>
              </c:strCache>
            </c:strRef>
          </c:cat>
          <c:val>
            <c:numRef>
              <c:f>Sheet1!$B$4:$B$4</c:f>
              <c:numCache>
                <c:formatCode>General</c:formatCode>
                <c:ptCount val="1"/>
                <c:pt idx="0">
                  <c:v>-5.3</c:v>
                </c:pt>
              </c:numCache>
            </c:numRef>
          </c:val>
          <c:extLst>
            <c:ext xmlns:c16="http://schemas.microsoft.com/office/drawing/2014/chart" uri="{C3380CC4-5D6E-409C-BE32-E72D297353CC}">
              <c16:uniqueId val="{00000002-6CEB-4F03-AC50-45D67F93E133}"/>
            </c:ext>
          </c:extLst>
        </c:ser>
        <c:ser>
          <c:idx val="3"/>
          <c:order val="3"/>
          <c:tx>
            <c:strRef>
              <c:f>Sheet1!$A$5</c:f>
              <c:strCache>
                <c:ptCount val="1"/>
                <c:pt idx="0">
                  <c:v>Ursodeoxycholic acid</c:v>
                </c:pt>
              </c:strCache>
            </c:strRef>
          </c:tx>
          <c:spPr>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chemeClr>
              </a:solidFill>
              <a:round/>
            </a:ln>
            <a:effectLst>
              <a:outerShdw blurRad="40000" dist="20000" dir="5400000" rotWithShape="0">
                <a:srgbClr val="000000">
                  <a:alpha val="38000"/>
                </a:srgbClr>
              </a:outerShdw>
            </a:effectLst>
          </c:spPr>
          <c:invertIfNegative val="0"/>
          <c:cat>
            <c:strRef>
              <c:f>Sheet1!$B$1:$B$1</c:f>
              <c:strCache>
                <c:ptCount val="1"/>
                <c:pt idx="0">
                  <c:v>CCl4</c:v>
                </c:pt>
              </c:strCache>
            </c:strRef>
          </c:cat>
          <c:val>
            <c:numRef>
              <c:f>Sheet1!$B$5:$B$5</c:f>
              <c:numCache>
                <c:formatCode>General</c:formatCode>
                <c:ptCount val="1"/>
                <c:pt idx="0">
                  <c:v>25</c:v>
                </c:pt>
              </c:numCache>
            </c:numRef>
          </c:val>
          <c:extLst>
            <c:ext xmlns:c16="http://schemas.microsoft.com/office/drawing/2014/chart" uri="{C3380CC4-5D6E-409C-BE32-E72D297353CC}">
              <c16:uniqueId val="{00000003-6CEB-4F03-AC50-45D67F93E133}"/>
            </c:ext>
          </c:extLst>
        </c:ser>
        <c:ser>
          <c:idx val="4"/>
          <c:order val="4"/>
          <c:tx>
            <c:strRef>
              <c:f>Sheet1!$A$6</c:f>
              <c:strCache>
                <c:ptCount val="1"/>
                <c:pt idx="0">
                  <c:v>Agrimonia eupatoria</c:v>
                </c:pt>
              </c:strCache>
            </c:strRef>
          </c:tx>
          <c:spPr>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chemeClr>
              </a:solidFill>
              <a:round/>
            </a:ln>
            <a:effectLst>
              <a:outerShdw blurRad="40000" dist="20000" dir="5400000" rotWithShape="0">
                <a:srgbClr val="000000">
                  <a:alpha val="38000"/>
                </a:srgbClr>
              </a:outerShdw>
            </a:effectLst>
          </c:spPr>
          <c:invertIfNegative val="0"/>
          <c:cat>
            <c:strRef>
              <c:f>Sheet1!$B$1:$B$1</c:f>
              <c:strCache>
                <c:ptCount val="1"/>
                <c:pt idx="0">
                  <c:v>CCl4</c:v>
                </c:pt>
              </c:strCache>
            </c:strRef>
          </c:cat>
          <c:val>
            <c:numRef>
              <c:f>Sheet1!$B$6:$B$6</c:f>
              <c:numCache>
                <c:formatCode>General</c:formatCode>
                <c:ptCount val="1"/>
                <c:pt idx="0">
                  <c:v>28.2</c:v>
                </c:pt>
              </c:numCache>
            </c:numRef>
          </c:val>
          <c:extLst>
            <c:ext xmlns:c16="http://schemas.microsoft.com/office/drawing/2014/chart" uri="{C3380CC4-5D6E-409C-BE32-E72D297353CC}">
              <c16:uniqueId val="{00000004-6CEB-4F03-AC50-45D67F93E133}"/>
            </c:ext>
          </c:extLst>
        </c:ser>
        <c:ser>
          <c:idx val="5"/>
          <c:order val="5"/>
          <c:tx>
            <c:strRef>
              <c:f>Sheet1!$A$7</c:f>
              <c:strCache>
                <c:ptCount val="1"/>
                <c:pt idx="0">
                  <c:v>Acetyl Cystein</c:v>
                </c:pt>
              </c:strCache>
            </c:strRef>
          </c:tx>
          <c:spPr>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chemeClr>
              </a:solidFill>
              <a:round/>
            </a:ln>
            <a:effectLst>
              <a:outerShdw blurRad="40000" dist="20000" dir="5400000" rotWithShape="0">
                <a:srgbClr val="000000">
                  <a:alpha val="38000"/>
                </a:srgbClr>
              </a:outerShdw>
            </a:effectLst>
          </c:spPr>
          <c:invertIfNegative val="0"/>
          <c:cat>
            <c:strRef>
              <c:f>Sheet1!$B$1:$B$1</c:f>
              <c:strCache>
                <c:ptCount val="1"/>
                <c:pt idx="0">
                  <c:v>CCl4</c:v>
                </c:pt>
              </c:strCache>
            </c:strRef>
          </c:cat>
          <c:val>
            <c:numRef>
              <c:f>Sheet1!$B$7:$B$7</c:f>
              <c:numCache>
                <c:formatCode>General</c:formatCode>
                <c:ptCount val="1"/>
                <c:pt idx="0">
                  <c:v>-14.3</c:v>
                </c:pt>
              </c:numCache>
            </c:numRef>
          </c:val>
          <c:extLst>
            <c:ext xmlns:c16="http://schemas.microsoft.com/office/drawing/2014/chart" uri="{C3380CC4-5D6E-409C-BE32-E72D297353CC}">
              <c16:uniqueId val="{00000005-6CEB-4F03-AC50-45D67F93E133}"/>
            </c:ext>
          </c:extLst>
        </c:ser>
        <c:dLbls>
          <c:showLegendKey val="0"/>
          <c:showVal val="0"/>
          <c:showCatName val="0"/>
          <c:showSerName val="0"/>
          <c:showPercent val="0"/>
          <c:showBubbleSize val="0"/>
        </c:dLbls>
        <c:gapWidth val="100"/>
        <c:overlap val="-24"/>
        <c:axId val="-625944544"/>
        <c:axId val="-625941904"/>
      </c:barChart>
      <c:catAx>
        <c:axId val="-625944544"/>
        <c:scaling>
          <c:orientation val="minMax"/>
        </c:scaling>
        <c:delete val="1"/>
        <c:axPos val="b"/>
        <c:title>
          <c:tx>
            <c:rich>
              <a:bodyPr rot="0" spcFirstLastPara="1" vertOverflow="ellipsis" vert="horz" wrap="square" anchor="ctr" anchorCtr="1"/>
              <a:lstStyle/>
              <a:p>
                <a:pPr>
                  <a:defRPr sz="1197" b="0" i="0" u="none" strike="noStrike" kern="1200" cap="all" baseline="0">
                    <a:solidFill>
                      <a:schemeClr val="tx1">
                        <a:lumMod val="50000"/>
                        <a:lumOff val="50000"/>
                      </a:schemeClr>
                    </a:solidFill>
                    <a:latin typeface="+mn-lt"/>
                    <a:ea typeface="+mn-ea"/>
                    <a:cs typeface="+mn-cs"/>
                  </a:defRPr>
                </a:pPr>
                <a:r>
                  <a:rPr lang="en-US" dirty="0">
                    <a:latin typeface="Verdana" panose="020B0604030504040204" pitchFamily="34" charset="0"/>
                  </a:rPr>
                  <a:t>CCl4</a:t>
                </a:r>
              </a:p>
            </c:rich>
          </c:tx>
          <c:overlay val="0"/>
          <c:spPr>
            <a:noFill/>
            <a:ln>
              <a:noFill/>
            </a:ln>
            <a:effectLst/>
          </c:spPr>
          <c:txPr>
            <a:bodyPr rot="0" spcFirstLastPara="1" vertOverflow="ellipsis" vert="horz" wrap="square" anchor="ctr" anchorCtr="1"/>
            <a:lstStyle/>
            <a:p>
              <a:pPr>
                <a:defRPr sz="1197" b="0" i="0" u="none" strike="noStrike" kern="1200" cap="all" baseline="0">
                  <a:solidFill>
                    <a:schemeClr val="tx1">
                      <a:lumMod val="50000"/>
                      <a:lumOff val="50000"/>
                    </a:schemeClr>
                  </a:solidFill>
                  <a:latin typeface="+mn-lt"/>
                  <a:ea typeface="+mn-ea"/>
                  <a:cs typeface="+mn-cs"/>
                </a:defRPr>
              </a:pPr>
              <a:endParaRPr lang="en-US"/>
            </a:p>
          </c:txPr>
        </c:title>
        <c:numFmt formatCode="General" sourceLinked="1"/>
        <c:majorTickMark val="none"/>
        <c:minorTickMark val="none"/>
        <c:tickLblPos val="nextTo"/>
        <c:crossAx val="-625941904"/>
        <c:crosses val="autoZero"/>
        <c:auto val="1"/>
        <c:lblAlgn val="ctr"/>
        <c:lblOffset val="100"/>
        <c:noMultiLvlLbl val="0"/>
      </c:catAx>
      <c:valAx>
        <c:axId val="-6259419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6259445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182.wmf"/><Relationship Id="rId2" Type="http://schemas.openxmlformats.org/officeDocument/2006/relationships/image" Target="../media/image181.wmf"/><Relationship Id="rId1" Type="http://schemas.openxmlformats.org/officeDocument/2006/relationships/image" Target="../media/image18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8DAEE8-2AD6-451C-990B-DA45371CBF60}"/>
              </a:ext>
            </a:extLst>
          </p:cNvPr>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latin typeface="Verdana" panose="020B0604030504040204" pitchFamily="34" charset="0"/>
            </a:endParaRPr>
          </a:p>
        </p:txBody>
      </p:sp>
      <p:sp>
        <p:nvSpPr>
          <p:cNvPr id="3" name="Date Placeholder 2">
            <a:extLst>
              <a:ext uri="{FF2B5EF4-FFF2-40B4-BE49-F238E27FC236}">
                <a16:creationId xmlns:a16="http://schemas.microsoft.com/office/drawing/2014/main" id="{99DCC8A1-5FB4-45EB-BC0A-D6D9B18787FF}"/>
              </a:ext>
            </a:extLst>
          </p:cNvPr>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9DECED13-4167-48AF-AF35-CF723716B53B}" type="datetimeFigureOut">
              <a:rPr lang="en-US" smtClean="0">
                <a:latin typeface="Verdana" panose="020B0604030504040204" pitchFamily="34" charset="0"/>
              </a:rPr>
              <a:t>5/30/19</a:t>
            </a:fld>
            <a:endParaRPr lang="en-US" dirty="0">
              <a:latin typeface="Verdana" panose="020B0604030504040204" pitchFamily="34" charset="0"/>
            </a:endParaRPr>
          </a:p>
        </p:txBody>
      </p:sp>
      <p:sp>
        <p:nvSpPr>
          <p:cNvPr id="4" name="Footer Placeholder 3">
            <a:extLst>
              <a:ext uri="{FF2B5EF4-FFF2-40B4-BE49-F238E27FC236}">
                <a16:creationId xmlns:a16="http://schemas.microsoft.com/office/drawing/2014/main" id="{D150ECE9-50DB-403D-BC21-283F0CD16CA3}"/>
              </a:ext>
            </a:extLst>
          </p:cNvPr>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latin typeface="Verdana" panose="020B0604030504040204" pitchFamily="34" charset="0"/>
            </a:endParaRPr>
          </a:p>
        </p:txBody>
      </p:sp>
      <p:sp>
        <p:nvSpPr>
          <p:cNvPr id="5" name="Slide Number Placeholder 4">
            <a:extLst>
              <a:ext uri="{FF2B5EF4-FFF2-40B4-BE49-F238E27FC236}">
                <a16:creationId xmlns:a16="http://schemas.microsoft.com/office/drawing/2014/main" id="{8821D1CF-0C76-49A4-BF7A-7D3388B9F495}"/>
              </a:ext>
            </a:extLst>
          </p:cNvPr>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90E383BD-8F5D-47A9-B040-652A2729B986}" type="slidenum">
              <a:rPr lang="en-US" smtClean="0">
                <a:latin typeface="Verdana" panose="020B0604030504040204" pitchFamily="34" charset="0"/>
              </a:rPr>
              <a:t>‹#›</a:t>
            </a:fld>
            <a:endParaRPr lang="en-US" dirty="0">
              <a:latin typeface="Verdana" panose="020B0604030504040204" pitchFamily="34" charset="0"/>
            </a:endParaRPr>
          </a:p>
        </p:txBody>
      </p:sp>
    </p:spTree>
    <p:extLst>
      <p:ext uri="{BB962C8B-B14F-4D97-AF65-F5344CB8AC3E}">
        <p14:creationId xmlns:p14="http://schemas.microsoft.com/office/powerpoint/2010/main" val="7823174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atin typeface="Verdana" panose="020B0604030504040204" pitchFamily="34" charset="0"/>
              </a:defRPr>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atin typeface="Verdana" panose="020B0604030504040204" pitchFamily="34" charset="0"/>
              </a:defRPr>
            </a:lvl1pPr>
          </a:lstStyle>
          <a:p>
            <a:fld id="{817B500B-B81B-4D49-9B34-FE39AB034042}" type="datetimeFigureOut">
              <a:rPr lang="en-US" smtClean="0"/>
              <a:pPr/>
              <a:t>5/30/19</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atin typeface="Verdana" panose="020B0604030504040204" pitchFamily="34" charset="0"/>
              </a:defRPr>
            </a:lvl1pPr>
          </a:lstStyle>
          <a:p>
            <a:endParaRPr lang="en-US"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atin typeface="Verdana" panose="020B0604030504040204" pitchFamily="34" charset="0"/>
              </a:defRPr>
            </a:lvl1pPr>
          </a:lstStyle>
          <a:p>
            <a:fld id="{62EBB34B-1EE1-7046-9BB4-E3528EEDFAE3}" type="slidenum">
              <a:rPr lang="en-US" smtClean="0"/>
              <a:pPr/>
              <a:t>‹#›</a:t>
            </a:fld>
            <a:endParaRPr lang="en-US" dirty="0"/>
          </a:p>
        </p:txBody>
      </p:sp>
    </p:spTree>
    <p:extLst>
      <p:ext uri="{BB962C8B-B14F-4D97-AF65-F5344CB8AC3E}">
        <p14:creationId xmlns:p14="http://schemas.microsoft.com/office/powerpoint/2010/main" val="1858721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Verdana" panose="020B0604030504040204" pitchFamily="34" charset="0"/>
        <a:ea typeface="+mn-ea"/>
        <a:cs typeface="+mn-cs"/>
      </a:defRPr>
    </a:lvl1pPr>
    <a:lvl2pPr marL="457200" algn="l" defTabSz="914400" rtl="0" eaLnBrk="1" latinLnBrk="0" hangingPunct="1">
      <a:defRPr sz="1200" kern="1200">
        <a:solidFill>
          <a:schemeClr val="tx1"/>
        </a:solidFill>
        <a:latin typeface="Verdana" panose="020B0604030504040204" pitchFamily="34" charset="0"/>
        <a:ea typeface="+mn-ea"/>
        <a:cs typeface="+mn-cs"/>
      </a:defRPr>
    </a:lvl2pPr>
    <a:lvl3pPr marL="914400" algn="l" defTabSz="914400" rtl="0" eaLnBrk="1" latinLnBrk="0" hangingPunct="1">
      <a:defRPr sz="1200" kern="1200">
        <a:solidFill>
          <a:schemeClr val="tx1"/>
        </a:solidFill>
        <a:latin typeface="Verdana" panose="020B0604030504040204" pitchFamily="34" charset="0"/>
        <a:ea typeface="+mn-ea"/>
        <a:cs typeface="+mn-cs"/>
      </a:defRPr>
    </a:lvl3pPr>
    <a:lvl4pPr marL="1371600" algn="l" defTabSz="914400" rtl="0" eaLnBrk="1" latinLnBrk="0" hangingPunct="1">
      <a:defRPr sz="1200" kern="1200">
        <a:solidFill>
          <a:schemeClr val="tx1"/>
        </a:solidFill>
        <a:latin typeface="Verdana" panose="020B0604030504040204" pitchFamily="34" charset="0"/>
        <a:ea typeface="+mn-ea"/>
        <a:cs typeface="+mn-cs"/>
      </a:defRPr>
    </a:lvl4pPr>
    <a:lvl5pPr marL="1828800" algn="l" defTabSz="914400" rtl="0" eaLnBrk="1" latinLnBrk="0" hangingPunct="1">
      <a:defRPr sz="1200" kern="1200">
        <a:solidFill>
          <a:schemeClr val="tx1"/>
        </a:solidFill>
        <a:latin typeface="Verdana" panose="020B060403050404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A16FC2-89B7-4054-B8DA-B90399218495}" type="slidenum">
              <a:rPr lang="en-US" smtClean="0"/>
              <a:t>1</a:t>
            </a:fld>
            <a:endParaRPr lang="en-US"/>
          </a:p>
        </p:txBody>
      </p:sp>
    </p:spTree>
    <p:extLst>
      <p:ext uri="{BB962C8B-B14F-4D97-AF65-F5344CB8AC3E}">
        <p14:creationId xmlns:p14="http://schemas.microsoft.com/office/powerpoint/2010/main" val="12755962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A16FC2-89B7-4054-B8DA-B90399218495}" type="slidenum">
              <a:rPr lang="en-US" smtClean="0"/>
              <a:t>22</a:t>
            </a:fld>
            <a:endParaRPr lang="en-US"/>
          </a:p>
        </p:txBody>
      </p:sp>
    </p:spTree>
    <p:extLst>
      <p:ext uri="{BB962C8B-B14F-4D97-AF65-F5344CB8AC3E}">
        <p14:creationId xmlns:p14="http://schemas.microsoft.com/office/powerpoint/2010/main" val="30526712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A16FC2-89B7-4054-B8DA-B90399218495}" type="slidenum">
              <a:rPr lang="en-US" smtClean="0"/>
              <a:t>24</a:t>
            </a:fld>
            <a:endParaRPr lang="en-US"/>
          </a:p>
        </p:txBody>
      </p:sp>
    </p:spTree>
    <p:extLst>
      <p:ext uri="{BB962C8B-B14F-4D97-AF65-F5344CB8AC3E}">
        <p14:creationId xmlns:p14="http://schemas.microsoft.com/office/powerpoint/2010/main" val="39911617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A16FC2-89B7-4054-B8DA-B90399218495}" type="slidenum">
              <a:rPr lang="en-US" smtClean="0"/>
              <a:t>25</a:t>
            </a:fld>
            <a:endParaRPr lang="en-US"/>
          </a:p>
        </p:txBody>
      </p:sp>
    </p:spTree>
    <p:extLst>
      <p:ext uri="{BB962C8B-B14F-4D97-AF65-F5344CB8AC3E}">
        <p14:creationId xmlns:p14="http://schemas.microsoft.com/office/powerpoint/2010/main" val="28755959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27</a:t>
            </a:fld>
            <a:endParaRPr lang="en-US" dirty="0"/>
          </a:p>
        </p:txBody>
      </p:sp>
    </p:spTree>
    <p:extLst>
      <p:ext uri="{BB962C8B-B14F-4D97-AF65-F5344CB8AC3E}">
        <p14:creationId xmlns:p14="http://schemas.microsoft.com/office/powerpoint/2010/main" val="4905019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62EBB34B-1EE1-7046-9BB4-E3528EEDFAE3}" type="slidenum">
              <a:rPr lang="en-US" smtClean="0"/>
              <a:t>28</a:t>
            </a:fld>
            <a:endParaRPr lang="en-US" dirty="0"/>
          </a:p>
        </p:txBody>
      </p:sp>
    </p:spTree>
    <p:extLst>
      <p:ext uri="{BB962C8B-B14F-4D97-AF65-F5344CB8AC3E}">
        <p14:creationId xmlns:p14="http://schemas.microsoft.com/office/powerpoint/2010/main" val="5636090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62EBB34B-1EE1-7046-9BB4-E3528EEDFAE3}" type="slidenum">
              <a:rPr lang="en-US" smtClean="0"/>
              <a:t>30</a:t>
            </a:fld>
            <a:endParaRPr lang="en-US" dirty="0"/>
          </a:p>
        </p:txBody>
      </p:sp>
    </p:spTree>
    <p:extLst>
      <p:ext uri="{BB962C8B-B14F-4D97-AF65-F5344CB8AC3E}">
        <p14:creationId xmlns:p14="http://schemas.microsoft.com/office/powerpoint/2010/main" val="3896786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31</a:t>
            </a:fld>
            <a:endParaRPr lang="en-US" dirty="0"/>
          </a:p>
        </p:txBody>
      </p:sp>
    </p:spTree>
    <p:extLst>
      <p:ext uri="{BB962C8B-B14F-4D97-AF65-F5344CB8AC3E}">
        <p14:creationId xmlns:p14="http://schemas.microsoft.com/office/powerpoint/2010/main" val="233691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2</a:t>
            </a:fld>
            <a:endParaRPr lang="en-US" dirty="0"/>
          </a:p>
        </p:txBody>
      </p:sp>
    </p:spTree>
    <p:extLst>
      <p:ext uri="{BB962C8B-B14F-4D97-AF65-F5344CB8AC3E}">
        <p14:creationId xmlns:p14="http://schemas.microsoft.com/office/powerpoint/2010/main" val="22037384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32</a:t>
            </a:fld>
            <a:endParaRPr lang="en-US" dirty="0"/>
          </a:p>
        </p:txBody>
      </p:sp>
    </p:spTree>
    <p:extLst>
      <p:ext uri="{BB962C8B-B14F-4D97-AF65-F5344CB8AC3E}">
        <p14:creationId xmlns:p14="http://schemas.microsoft.com/office/powerpoint/2010/main" val="18763789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33</a:t>
            </a:fld>
            <a:endParaRPr lang="en-US" dirty="0"/>
          </a:p>
        </p:txBody>
      </p:sp>
    </p:spTree>
    <p:extLst>
      <p:ext uri="{BB962C8B-B14F-4D97-AF65-F5344CB8AC3E}">
        <p14:creationId xmlns:p14="http://schemas.microsoft.com/office/powerpoint/2010/main" val="21706604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34</a:t>
            </a:fld>
            <a:endParaRPr lang="en-US" dirty="0"/>
          </a:p>
        </p:txBody>
      </p:sp>
    </p:spTree>
    <p:extLst>
      <p:ext uri="{BB962C8B-B14F-4D97-AF65-F5344CB8AC3E}">
        <p14:creationId xmlns:p14="http://schemas.microsoft.com/office/powerpoint/2010/main" val="15614250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p>
        </p:txBody>
      </p:sp>
      <p:sp>
        <p:nvSpPr>
          <p:cNvPr id="4" name="Slide Number Placeholder 3"/>
          <p:cNvSpPr>
            <a:spLocks noGrp="1"/>
          </p:cNvSpPr>
          <p:nvPr>
            <p:ph type="sldNum" sz="quarter" idx="10"/>
          </p:nvPr>
        </p:nvSpPr>
        <p:spPr/>
        <p:txBody>
          <a:bodyPr/>
          <a:lstStyle/>
          <a:p>
            <a:fld id="{62EBB34B-1EE1-7046-9BB4-E3528EEDFAE3}" type="slidenum">
              <a:rPr lang="en-US" smtClean="0"/>
              <a:t>35</a:t>
            </a:fld>
            <a:endParaRPr lang="en-US" dirty="0"/>
          </a:p>
        </p:txBody>
      </p:sp>
    </p:spTree>
    <p:extLst>
      <p:ext uri="{BB962C8B-B14F-4D97-AF65-F5344CB8AC3E}">
        <p14:creationId xmlns:p14="http://schemas.microsoft.com/office/powerpoint/2010/main" val="2434854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62EBB34B-1EE1-7046-9BB4-E3528EEDFAE3}" type="slidenum">
              <a:rPr lang="en-US" smtClean="0"/>
              <a:t>36</a:t>
            </a:fld>
            <a:endParaRPr lang="en-US" dirty="0"/>
          </a:p>
        </p:txBody>
      </p:sp>
    </p:spTree>
    <p:extLst>
      <p:ext uri="{BB962C8B-B14F-4D97-AF65-F5344CB8AC3E}">
        <p14:creationId xmlns:p14="http://schemas.microsoft.com/office/powerpoint/2010/main" val="18314136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37</a:t>
            </a:fld>
            <a:endParaRPr lang="en-US" dirty="0"/>
          </a:p>
        </p:txBody>
      </p:sp>
    </p:spTree>
    <p:extLst>
      <p:ext uri="{BB962C8B-B14F-4D97-AF65-F5344CB8AC3E}">
        <p14:creationId xmlns:p14="http://schemas.microsoft.com/office/powerpoint/2010/main" val="35857459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38</a:t>
            </a:fld>
            <a:endParaRPr lang="en-US" dirty="0"/>
          </a:p>
        </p:txBody>
      </p:sp>
    </p:spTree>
    <p:extLst>
      <p:ext uri="{BB962C8B-B14F-4D97-AF65-F5344CB8AC3E}">
        <p14:creationId xmlns:p14="http://schemas.microsoft.com/office/powerpoint/2010/main" val="7053134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39</a:t>
            </a:fld>
            <a:endParaRPr lang="en-US" dirty="0"/>
          </a:p>
        </p:txBody>
      </p:sp>
    </p:spTree>
    <p:extLst>
      <p:ext uri="{BB962C8B-B14F-4D97-AF65-F5344CB8AC3E}">
        <p14:creationId xmlns:p14="http://schemas.microsoft.com/office/powerpoint/2010/main" val="12029248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42</a:t>
            </a:fld>
            <a:endParaRPr lang="en-US" dirty="0"/>
          </a:p>
        </p:txBody>
      </p:sp>
    </p:spTree>
    <p:extLst>
      <p:ext uri="{BB962C8B-B14F-4D97-AF65-F5344CB8AC3E}">
        <p14:creationId xmlns:p14="http://schemas.microsoft.com/office/powerpoint/2010/main" val="5912976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43</a:t>
            </a:fld>
            <a:endParaRPr lang="en-US" dirty="0"/>
          </a:p>
        </p:txBody>
      </p:sp>
    </p:spTree>
    <p:extLst>
      <p:ext uri="{BB962C8B-B14F-4D97-AF65-F5344CB8AC3E}">
        <p14:creationId xmlns:p14="http://schemas.microsoft.com/office/powerpoint/2010/main" val="2172829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3</a:t>
            </a:fld>
            <a:endParaRPr lang="en-US" dirty="0"/>
          </a:p>
        </p:txBody>
      </p:sp>
    </p:spTree>
    <p:extLst>
      <p:ext uri="{BB962C8B-B14F-4D97-AF65-F5344CB8AC3E}">
        <p14:creationId xmlns:p14="http://schemas.microsoft.com/office/powerpoint/2010/main" val="30653211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p>
        </p:txBody>
      </p:sp>
      <p:sp>
        <p:nvSpPr>
          <p:cNvPr id="4" name="Slide Number Placeholder 3"/>
          <p:cNvSpPr>
            <a:spLocks noGrp="1"/>
          </p:cNvSpPr>
          <p:nvPr>
            <p:ph type="sldNum" sz="quarter" idx="10"/>
          </p:nvPr>
        </p:nvSpPr>
        <p:spPr/>
        <p:txBody>
          <a:bodyPr/>
          <a:lstStyle/>
          <a:p>
            <a:fld id="{62EBB34B-1EE1-7046-9BB4-E3528EEDFAE3}" type="slidenum">
              <a:rPr lang="en-US" smtClean="0"/>
              <a:t>44</a:t>
            </a:fld>
            <a:endParaRPr lang="en-US" dirty="0"/>
          </a:p>
        </p:txBody>
      </p:sp>
    </p:spTree>
    <p:extLst>
      <p:ext uri="{BB962C8B-B14F-4D97-AF65-F5344CB8AC3E}">
        <p14:creationId xmlns:p14="http://schemas.microsoft.com/office/powerpoint/2010/main" val="28430454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62EBB34B-1EE1-7046-9BB4-E3528EEDFAE3}" type="slidenum">
              <a:rPr lang="en-US" smtClean="0"/>
              <a:t>45</a:t>
            </a:fld>
            <a:endParaRPr lang="en-US" dirty="0"/>
          </a:p>
        </p:txBody>
      </p:sp>
    </p:spTree>
    <p:extLst>
      <p:ext uri="{BB962C8B-B14F-4D97-AF65-F5344CB8AC3E}">
        <p14:creationId xmlns:p14="http://schemas.microsoft.com/office/powerpoint/2010/main" val="21602374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46</a:t>
            </a:fld>
            <a:endParaRPr lang="en-US" dirty="0"/>
          </a:p>
        </p:txBody>
      </p:sp>
    </p:spTree>
    <p:extLst>
      <p:ext uri="{BB962C8B-B14F-4D97-AF65-F5344CB8AC3E}">
        <p14:creationId xmlns:p14="http://schemas.microsoft.com/office/powerpoint/2010/main" val="14812824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47</a:t>
            </a:fld>
            <a:endParaRPr lang="en-US" dirty="0"/>
          </a:p>
        </p:txBody>
      </p:sp>
    </p:spTree>
    <p:extLst>
      <p:ext uri="{BB962C8B-B14F-4D97-AF65-F5344CB8AC3E}">
        <p14:creationId xmlns:p14="http://schemas.microsoft.com/office/powerpoint/2010/main" val="25903985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48</a:t>
            </a:fld>
            <a:endParaRPr lang="en-US" dirty="0"/>
          </a:p>
        </p:txBody>
      </p:sp>
    </p:spTree>
    <p:extLst>
      <p:ext uri="{BB962C8B-B14F-4D97-AF65-F5344CB8AC3E}">
        <p14:creationId xmlns:p14="http://schemas.microsoft.com/office/powerpoint/2010/main" val="8005323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49</a:t>
            </a:fld>
            <a:endParaRPr lang="en-US" dirty="0"/>
          </a:p>
        </p:txBody>
      </p:sp>
    </p:spTree>
    <p:extLst>
      <p:ext uri="{BB962C8B-B14F-4D97-AF65-F5344CB8AC3E}">
        <p14:creationId xmlns:p14="http://schemas.microsoft.com/office/powerpoint/2010/main" val="4770411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50</a:t>
            </a:fld>
            <a:endParaRPr lang="en-US" dirty="0"/>
          </a:p>
        </p:txBody>
      </p:sp>
    </p:spTree>
    <p:extLst>
      <p:ext uri="{BB962C8B-B14F-4D97-AF65-F5344CB8AC3E}">
        <p14:creationId xmlns:p14="http://schemas.microsoft.com/office/powerpoint/2010/main" val="32968094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51</a:t>
            </a:fld>
            <a:endParaRPr lang="en-US" dirty="0"/>
          </a:p>
        </p:txBody>
      </p:sp>
    </p:spTree>
    <p:extLst>
      <p:ext uri="{BB962C8B-B14F-4D97-AF65-F5344CB8AC3E}">
        <p14:creationId xmlns:p14="http://schemas.microsoft.com/office/powerpoint/2010/main" val="15938005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62EBB34B-1EE1-7046-9BB4-E3528EEDFAE3}" type="slidenum">
              <a:rPr lang="en-US" smtClean="0"/>
              <a:t>52</a:t>
            </a:fld>
            <a:endParaRPr lang="en-US" dirty="0"/>
          </a:p>
        </p:txBody>
      </p:sp>
    </p:spTree>
    <p:extLst>
      <p:ext uri="{BB962C8B-B14F-4D97-AF65-F5344CB8AC3E}">
        <p14:creationId xmlns:p14="http://schemas.microsoft.com/office/powerpoint/2010/main" val="33083199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58</a:t>
            </a:fld>
            <a:endParaRPr lang="en-US" dirty="0"/>
          </a:p>
        </p:txBody>
      </p:sp>
    </p:spTree>
    <p:extLst>
      <p:ext uri="{BB962C8B-B14F-4D97-AF65-F5344CB8AC3E}">
        <p14:creationId xmlns:p14="http://schemas.microsoft.com/office/powerpoint/2010/main" val="4075467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62EBB34B-1EE1-7046-9BB4-E3528EEDFAE3}" type="slidenum">
              <a:rPr lang="en-US" smtClean="0"/>
              <a:t>4</a:t>
            </a:fld>
            <a:endParaRPr lang="en-US" dirty="0"/>
          </a:p>
        </p:txBody>
      </p:sp>
    </p:spTree>
    <p:extLst>
      <p:ext uri="{BB962C8B-B14F-4D97-AF65-F5344CB8AC3E}">
        <p14:creationId xmlns:p14="http://schemas.microsoft.com/office/powerpoint/2010/main" val="30603220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59</a:t>
            </a:fld>
            <a:endParaRPr lang="en-US" dirty="0"/>
          </a:p>
        </p:txBody>
      </p:sp>
    </p:spTree>
    <p:extLst>
      <p:ext uri="{BB962C8B-B14F-4D97-AF65-F5344CB8AC3E}">
        <p14:creationId xmlns:p14="http://schemas.microsoft.com/office/powerpoint/2010/main" val="32242964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60</a:t>
            </a:fld>
            <a:endParaRPr lang="en-US" dirty="0"/>
          </a:p>
        </p:txBody>
      </p:sp>
    </p:spTree>
    <p:extLst>
      <p:ext uri="{BB962C8B-B14F-4D97-AF65-F5344CB8AC3E}">
        <p14:creationId xmlns:p14="http://schemas.microsoft.com/office/powerpoint/2010/main" val="12702069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61</a:t>
            </a:fld>
            <a:endParaRPr lang="en-US" dirty="0"/>
          </a:p>
        </p:txBody>
      </p:sp>
    </p:spTree>
    <p:extLst>
      <p:ext uri="{BB962C8B-B14F-4D97-AF65-F5344CB8AC3E}">
        <p14:creationId xmlns:p14="http://schemas.microsoft.com/office/powerpoint/2010/main" val="17396580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sz="1100" b="1" dirty="0">
                <a:solidFill>
                  <a:srgbClr val="FF0000"/>
                </a:solidFill>
              </a:rPr>
              <a:t>Amazonian Hunters </a:t>
            </a:r>
            <a:r>
              <a:rPr lang="en-US" sz="1100" dirty="0">
                <a:solidFill>
                  <a:srgbClr val="FF0000"/>
                </a:solidFill>
              </a:rPr>
              <a:t>call guayusa the “Night Watchman” because it sharpens their awareness and gives them energy when heading into the jungle at night to hunt. Guayusa's effect is usually experienced as a bright and focused energy thanks to healthy synergistic compounds that help balance the naturally occurring caffeine. </a:t>
            </a:r>
          </a:p>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66</a:t>
            </a:fld>
            <a:endParaRPr lang="en-US" dirty="0"/>
          </a:p>
        </p:txBody>
      </p:sp>
    </p:spTree>
    <p:extLst>
      <p:ext uri="{BB962C8B-B14F-4D97-AF65-F5344CB8AC3E}">
        <p14:creationId xmlns:p14="http://schemas.microsoft.com/office/powerpoint/2010/main" val="16194634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67</a:t>
            </a:fld>
            <a:endParaRPr lang="en-US" dirty="0"/>
          </a:p>
        </p:txBody>
      </p:sp>
    </p:spTree>
    <p:extLst>
      <p:ext uri="{BB962C8B-B14F-4D97-AF65-F5344CB8AC3E}">
        <p14:creationId xmlns:p14="http://schemas.microsoft.com/office/powerpoint/2010/main" val="802115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71</a:t>
            </a:fld>
            <a:endParaRPr lang="en-US" dirty="0"/>
          </a:p>
        </p:txBody>
      </p:sp>
    </p:spTree>
    <p:extLst>
      <p:ext uri="{BB962C8B-B14F-4D97-AF65-F5344CB8AC3E}">
        <p14:creationId xmlns:p14="http://schemas.microsoft.com/office/powerpoint/2010/main" val="4489300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72</a:t>
            </a:fld>
            <a:endParaRPr lang="en-US" dirty="0"/>
          </a:p>
        </p:txBody>
      </p:sp>
    </p:spTree>
    <p:extLst>
      <p:ext uri="{BB962C8B-B14F-4D97-AF65-F5344CB8AC3E}">
        <p14:creationId xmlns:p14="http://schemas.microsoft.com/office/powerpoint/2010/main" val="328330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73</a:t>
            </a:fld>
            <a:endParaRPr lang="en-US" dirty="0"/>
          </a:p>
        </p:txBody>
      </p:sp>
    </p:spTree>
    <p:extLst>
      <p:ext uri="{BB962C8B-B14F-4D97-AF65-F5344CB8AC3E}">
        <p14:creationId xmlns:p14="http://schemas.microsoft.com/office/powerpoint/2010/main" val="31972391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sz="1100" dirty="0"/>
              <a:t>Chiu et al. Proof-of-Concept Randomized Controlled Study of Cognition Effects of the Proprietary Extract Sceletium tortuosum (Zembrin) Targeting Phosphodiesterase-4 in Cognitively Healthy Subjects: Implications for Alzheimer’s Dementia. Evidence-Based Complementary and Alternative Medicine Volume 2014, Article ID 682014 </a:t>
            </a:r>
          </a:p>
          <a:p>
            <a:pPr defTabSz="933237">
              <a:defRPr/>
            </a:pPr>
            <a:endParaRPr lang="en-US" sz="1100" dirty="0"/>
          </a:p>
          <a:p>
            <a:pPr defTabSz="933237">
              <a:defRPr/>
            </a:pPr>
            <a:endParaRPr lang="en-US" sz="1100" dirty="0"/>
          </a:p>
          <a:p>
            <a:pPr defTabSz="933237">
              <a:defRPr/>
            </a:pPr>
            <a:endParaRPr lang="en-US" sz="1100" dirty="0"/>
          </a:p>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74</a:t>
            </a:fld>
            <a:endParaRPr lang="en-US" dirty="0"/>
          </a:p>
        </p:txBody>
      </p:sp>
    </p:spTree>
    <p:extLst>
      <p:ext uri="{BB962C8B-B14F-4D97-AF65-F5344CB8AC3E}">
        <p14:creationId xmlns:p14="http://schemas.microsoft.com/office/powerpoint/2010/main" val="2616715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sz="1100" dirty="0"/>
              <a:t>Terburg et al. Acute Effects of Sceletium tortuosum (Zembrin), a Dual</a:t>
            </a:r>
            <a:br>
              <a:rPr lang="en-US" sz="1100" dirty="0"/>
            </a:br>
            <a:r>
              <a:rPr lang="en-US" sz="1100" dirty="0"/>
              <a:t>5-HT Reuptake and PDE4 Inhibitor, in the Human Amygdala and its Connection to the Hypothalamus. Neuropsychopharmacology (2013), 1–9. </a:t>
            </a:r>
          </a:p>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75</a:t>
            </a:fld>
            <a:endParaRPr lang="en-US" dirty="0"/>
          </a:p>
        </p:txBody>
      </p:sp>
    </p:spTree>
    <p:extLst>
      <p:ext uri="{BB962C8B-B14F-4D97-AF65-F5344CB8AC3E}">
        <p14:creationId xmlns:p14="http://schemas.microsoft.com/office/powerpoint/2010/main" val="3080251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62EBB34B-1EE1-7046-9BB4-E3528EEDFAE3}" type="slidenum">
              <a:rPr lang="en-US" smtClean="0"/>
              <a:t>5</a:t>
            </a:fld>
            <a:endParaRPr lang="en-US" dirty="0"/>
          </a:p>
        </p:txBody>
      </p:sp>
    </p:spTree>
    <p:extLst>
      <p:ext uri="{BB962C8B-B14F-4D97-AF65-F5344CB8AC3E}">
        <p14:creationId xmlns:p14="http://schemas.microsoft.com/office/powerpoint/2010/main" val="704469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sz="1100" dirty="0"/>
              <a:t>Chiu et al. Proof-of-Concept Randomized Controlled Study of Cognition Effects of the Proprietary Extract Sceletium tortuosum (Zembrin) Targeting Phosphodiesterase-4 in Cognitively Healthy Subjects: Implications for Alzheimer’s Dementia. Evidence-Based Complementary and Alternative Medicine Volume 2014, Article ID 682014 </a:t>
            </a:r>
          </a:p>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76</a:t>
            </a:fld>
            <a:endParaRPr lang="en-US" dirty="0"/>
          </a:p>
        </p:txBody>
      </p:sp>
    </p:spTree>
    <p:extLst>
      <p:ext uri="{BB962C8B-B14F-4D97-AF65-F5344CB8AC3E}">
        <p14:creationId xmlns:p14="http://schemas.microsoft.com/office/powerpoint/2010/main" val="16561559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sz="1100" dirty="0"/>
              <a:t>Auddy et al. A Standardized </a:t>
            </a:r>
            <a:r>
              <a:rPr lang="en-US" sz="1100" i="1" dirty="0"/>
              <a:t>Withania Somnifera </a:t>
            </a:r>
            <a:r>
              <a:rPr lang="en-US" sz="1100" dirty="0"/>
              <a:t>Extract Significantly Reduces Stress-Related Parameters in Chronically Stressed Humans: A Double-Blind, Randomized, Placebo-Controlled Study. </a:t>
            </a:r>
            <a:r>
              <a:rPr lang="en-US" sz="1100" i="1" dirty="0"/>
              <a:t>Journal of the American Nutraceutical Association </a:t>
            </a:r>
            <a:r>
              <a:rPr lang="is-IS" sz="1100" dirty="0"/>
              <a:t>Vol.11,No.1, 2008 </a:t>
            </a:r>
            <a:r>
              <a:rPr lang="en-US" sz="1100" i="1" dirty="0"/>
              <a:t>pp50-56.</a:t>
            </a:r>
            <a:endParaRPr lang="en-US" sz="1100" dirty="0"/>
          </a:p>
          <a:p>
            <a:pPr defTabSz="933237">
              <a:defRPr/>
            </a:pPr>
            <a:endParaRPr lang="en-US" sz="1100" dirty="0"/>
          </a:p>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77</a:t>
            </a:fld>
            <a:endParaRPr lang="en-US" dirty="0"/>
          </a:p>
        </p:txBody>
      </p:sp>
    </p:spTree>
    <p:extLst>
      <p:ext uri="{BB962C8B-B14F-4D97-AF65-F5344CB8AC3E}">
        <p14:creationId xmlns:p14="http://schemas.microsoft.com/office/powerpoint/2010/main" val="12557278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sz="1100" dirty="0"/>
              <a:t>Auddy et al. A Standardized </a:t>
            </a:r>
            <a:r>
              <a:rPr lang="en-US" sz="1100" i="1" dirty="0"/>
              <a:t>Withania Somnifera </a:t>
            </a:r>
            <a:r>
              <a:rPr lang="en-US" sz="1100" dirty="0"/>
              <a:t>Extract Significantly Reduces Stress-Related Parameters in Chronically Stressed Humans: A Double-Blind, Randomized, Placebo-Controlled Study. </a:t>
            </a:r>
            <a:r>
              <a:rPr lang="en-US" sz="1100" i="1" dirty="0"/>
              <a:t>Journal of the American Nutraceutical Association </a:t>
            </a:r>
            <a:r>
              <a:rPr lang="is-IS" sz="1100" dirty="0"/>
              <a:t>Vol.11,No.1, 2008 </a:t>
            </a:r>
            <a:r>
              <a:rPr lang="en-US" sz="1100" i="1" dirty="0"/>
              <a:t>pp50-56.</a:t>
            </a:r>
            <a:endParaRPr lang="en-US" sz="1100" dirty="0"/>
          </a:p>
          <a:p>
            <a:pPr defTabSz="933237">
              <a:defRPr/>
            </a:pPr>
            <a:endParaRPr lang="en-US" sz="1100" dirty="0"/>
          </a:p>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78</a:t>
            </a:fld>
            <a:endParaRPr lang="en-US" dirty="0"/>
          </a:p>
        </p:txBody>
      </p:sp>
    </p:spTree>
    <p:extLst>
      <p:ext uri="{BB962C8B-B14F-4D97-AF65-F5344CB8AC3E}">
        <p14:creationId xmlns:p14="http://schemas.microsoft.com/office/powerpoint/2010/main" val="23972859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Talbott et al. Effect of Magnolia officinalis and Phellodendron amurense (Relora®) on cortisol and psychological mood state in moderately stressed subjects. </a:t>
            </a:r>
            <a:r>
              <a:rPr lang="en-US" sz="1100" i="1" dirty="0"/>
              <a:t>Journal of the International Society of Sports Nutrition</a:t>
            </a:r>
            <a:r>
              <a:rPr lang="en-US" sz="1100" dirty="0"/>
              <a:t> 2013, 10:37 </a:t>
            </a:r>
          </a:p>
          <a:p>
            <a:endParaRPr lang="en-US" sz="1100" dirty="0"/>
          </a:p>
          <a:p>
            <a:r>
              <a:rPr lang="en-US" sz="1100" dirty="0"/>
              <a:t>Garrison et al. Effect of a proprietary Magnolia and Phellodendron extract on weight management: a pilot, double-blind, placebo-controlled clinical trial. </a:t>
            </a:r>
            <a:r>
              <a:rPr lang="en-US" sz="1100" i="1" dirty="0"/>
              <a:t>Altern Ther Health Med</a:t>
            </a:r>
            <a:r>
              <a:rPr lang="en-US" sz="1100" dirty="0"/>
              <a:t>. 2006;12(1):50-54. </a:t>
            </a:r>
          </a:p>
          <a:p>
            <a:endParaRPr lang="en-US" sz="1100" dirty="0"/>
          </a:p>
          <a:p>
            <a:pPr defTabSz="933237">
              <a:defRPr/>
            </a:pPr>
            <a:r>
              <a:rPr lang="en-US" sz="1100" dirty="0"/>
              <a:t>Kalman et al. Effect of a proprietary </a:t>
            </a:r>
            <a:r>
              <a:rPr lang="en-US" sz="1100" i="1" dirty="0"/>
              <a:t>Magnolia </a:t>
            </a:r>
            <a:r>
              <a:rPr lang="en-US" sz="1100" dirty="0"/>
              <a:t>and </a:t>
            </a:r>
            <a:r>
              <a:rPr lang="en-US" sz="1100" i="1" dirty="0"/>
              <a:t>Phellodendron </a:t>
            </a:r>
            <a:r>
              <a:rPr lang="en-US" sz="1100" dirty="0"/>
              <a:t>extract on stress levels in healthy women: a pilot, double-blind, placebo-controlled clinical trial. </a:t>
            </a:r>
            <a:r>
              <a:rPr lang="en-US" sz="1100" i="1" dirty="0"/>
              <a:t>Nutrition Journal </a:t>
            </a:r>
            <a:r>
              <a:rPr lang="en-US" sz="1100" dirty="0"/>
              <a:t>2008, 7:11</a:t>
            </a:r>
            <a:br>
              <a:rPr lang="en-US" sz="1100" dirty="0"/>
            </a:br>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79</a:t>
            </a:fld>
            <a:endParaRPr lang="en-US" dirty="0"/>
          </a:p>
        </p:txBody>
      </p:sp>
    </p:spTree>
    <p:extLst>
      <p:ext uri="{BB962C8B-B14F-4D97-AF65-F5344CB8AC3E}">
        <p14:creationId xmlns:p14="http://schemas.microsoft.com/office/powerpoint/2010/main" val="35150953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Marczylo, T.H., et al., Comparison of systemic availability of curcumin with that of curcumin formulated with phosphatidylcholine. Cancer Chemother Pharmacol, 2007. 60(2): p. 171-7.</a:t>
            </a:r>
          </a:p>
          <a:p>
            <a:pPr defTabSz="933237">
              <a:defRPr/>
            </a:pPr>
            <a:endParaRPr lang="en-US" dirty="0"/>
          </a:p>
          <a:p>
            <a:pPr defTabSz="933237">
              <a:defRPr/>
            </a:pPr>
            <a:r>
              <a:rPr lang="en-US" dirty="0"/>
              <a:t>Cuomo, J., et al., Comparative absorption of a standardized curcuminoid mixture and its lecithin formulation. J Nat Prod, 2011. 74(4): p. 664-9. </a:t>
            </a:r>
            <a:endParaRPr lang="en-US" b="0" dirty="0"/>
          </a:p>
          <a:p>
            <a:pPr defTabSz="933237">
              <a:defRPr/>
            </a:pPr>
            <a:endParaRPr lang="en-US" dirty="0"/>
          </a:p>
          <a:p>
            <a:pPr defTabSz="933237">
              <a:defRPr/>
            </a:pPr>
            <a:r>
              <a:rPr lang="en-US" dirty="0"/>
              <a:t>Di Pierro, F. et al. Comparative evaluation of the pain-relieving properties of a lecithinized formulation of curcumin (Meriva®), nimesulide, and acetaminophen. J. Pain Res. 2013, 6, 201-205. </a:t>
            </a:r>
            <a:endParaRPr lang="en-US" b="0" dirty="0"/>
          </a:p>
          <a:p>
            <a:endParaRPr lang="en-US" b="0" dirty="0"/>
          </a:p>
          <a:p>
            <a:pPr defTabSz="933237">
              <a:defRPr/>
            </a:pPr>
            <a:r>
              <a:rPr lang="en-US" dirty="0"/>
              <a:t>Drobnic, F., et al., Reduction of delayed onset muscle soreness by a novel curcumin delivery system (Meriva®): a randomised, placebo-controlled trial. J Int Soc Sports Nutr, 2014. 11: p. 31.</a:t>
            </a:r>
            <a:br>
              <a:rPr lang="en-US" dirty="0"/>
            </a:br>
            <a:endParaRPr lang="en-US" dirty="0"/>
          </a:p>
          <a:p>
            <a:pPr defTabSz="933237">
              <a:defRPr/>
            </a:pPr>
            <a:r>
              <a:rPr lang="en-US" dirty="0"/>
              <a:t>Sciberras, J.N., et al., The effect of turmeric (Curcumin) supplementation on cytokine and inflammatory marker responses following 2 hours of endurance cycling. J Int Soc Sports Nutr, 2015. 12(1): p. 5. </a:t>
            </a:r>
            <a:endParaRPr lang="en-US" b="0" dirty="0"/>
          </a:p>
          <a:p>
            <a:endParaRPr lang="en-US" b="0" dirty="0"/>
          </a:p>
          <a:p>
            <a:pPr defTabSz="933237">
              <a:defRPr/>
            </a:pPr>
            <a:r>
              <a:rPr lang="en-US" b="0" dirty="0"/>
              <a:t>Franceschi</a:t>
            </a:r>
            <a:r>
              <a:rPr lang="en-US" b="0" baseline="0" dirty="0"/>
              <a:t> et al. </a:t>
            </a:r>
            <a:r>
              <a:rPr lang="en-US" dirty="0"/>
              <a:t>A novel lecithin based delivery form of Boswellic acids (Casperome®) for the management of osteo-muscular pain:</a:t>
            </a:r>
            <a:br>
              <a:rPr lang="en-US" dirty="0"/>
            </a:br>
            <a:r>
              <a:rPr lang="en-US" dirty="0"/>
              <a:t>a registry study in young rugby players. European Review for Medical and Pharmacological Sciences </a:t>
            </a:r>
            <a:r>
              <a:rPr lang="mr-IN" dirty="0"/>
              <a:t>2016; 20: 4156-4161</a:t>
            </a:r>
            <a:r>
              <a:rPr lang="en-US" dirty="0"/>
              <a:t>.</a:t>
            </a:r>
          </a:p>
          <a:p>
            <a:pPr defTabSz="933237">
              <a:defRPr/>
            </a:pPr>
            <a:endParaRPr lang="mr-IN" dirty="0"/>
          </a:p>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83</a:t>
            </a:fld>
            <a:endParaRPr lang="en-US" dirty="0"/>
          </a:p>
        </p:txBody>
      </p:sp>
    </p:spTree>
    <p:extLst>
      <p:ext uri="{BB962C8B-B14F-4D97-AF65-F5344CB8AC3E}">
        <p14:creationId xmlns:p14="http://schemas.microsoft.com/office/powerpoint/2010/main" val="7989359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sz="1100" dirty="0"/>
              <a:t>Di Pierro, F. et al. Comparative evaluation of the pain-relieving properties of a lecithinized formulation of curcumin (Meriva®), nimesulide, and acetaminophen. J. Pain Res. 2013, 6, 201-205. </a:t>
            </a:r>
          </a:p>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84</a:t>
            </a:fld>
            <a:endParaRPr lang="en-US" dirty="0"/>
          </a:p>
        </p:txBody>
      </p:sp>
    </p:spTree>
    <p:extLst>
      <p:ext uri="{BB962C8B-B14F-4D97-AF65-F5344CB8AC3E}">
        <p14:creationId xmlns:p14="http://schemas.microsoft.com/office/powerpoint/2010/main" val="22752247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sz="1100" dirty="0"/>
              <a:t>-shows effects of curcumin (Meriva/turmeric) on wide range of inflammatory enzymes </a:t>
            </a:r>
          </a:p>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85</a:t>
            </a:fld>
            <a:endParaRPr lang="en-US" dirty="0"/>
          </a:p>
        </p:txBody>
      </p:sp>
    </p:spTree>
    <p:extLst>
      <p:ext uri="{BB962C8B-B14F-4D97-AF65-F5344CB8AC3E}">
        <p14:creationId xmlns:p14="http://schemas.microsoft.com/office/powerpoint/2010/main" val="9852777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sz="1100" dirty="0"/>
              <a:t>-shows </a:t>
            </a:r>
            <a:r>
              <a:rPr lang="en-US" sz="1100" dirty="0">
                <a:solidFill>
                  <a:srgbClr val="FF0000"/>
                </a:solidFill>
              </a:rPr>
              <a:t>effects </a:t>
            </a:r>
            <a:r>
              <a:rPr lang="en-US" sz="1100" dirty="0"/>
              <a:t>of boswellic acids (Casperome/boswellia) on wide range of different inflammatory enzymes)</a:t>
            </a:r>
          </a:p>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86</a:t>
            </a:fld>
            <a:endParaRPr lang="en-US" dirty="0"/>
          </a:p>
        </p:txBody>
      </p:sp>
    </p:spTree>
    <p:extLst>
      <p:ext uri="{BB962C8B-B14F-4D97-AF65-F5344CB8AC3E}">
        <p14:creationId xmlns:p14="http://schemas.microsoft.com/office/powerpoint/2010/main" val="12352980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Talbott and Talbott: Effect of Monocot Grass Extract (MGE) on mood state and sleep patterns in moderately stress subjects. Journal of the International Society of Sports Nutrition 2013 10(Suppl 1):P26. </a:t>
            </a:r>
          </a:p>
          <a:p>
            <a:endParaRPr lang="en-US" dirty="0"/>
          </a:p>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90</a:t>
            </a:fld>
            <a:endParaRPr lang="en-US" dirty="0"/>
          </a:p>
        </p:txBody>
      </p:sp>
    </p:spTree>
    <p:extLst>
      <p:ext uri="{BB962C8B-B14F-4D97-AF65-F5344CB8AC3E}">
        <p14:creationId xmlns:p14="http://schemas.microsoft.com/office/powerpoint/2010/main" val="379498505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91</a:t>
            </a:fld>
            <a:endParaRPr lang="en-US" dirty="0"/>
          </a:p>
        </p:txBody>
      </p:sp>
    </p:spTree>
    <p:extLst>
      <p:ext uri="{BB962C8B-B14F-4D97-AF65-F5344CB8AC3E}">
        <p14:creationId xmlns:p14="http://schemas.microsoft.com/office/powerpoint/2010/main" val="2215620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98</a:t>
            </a:fld>
            <a:endParaRPr lang="en-US" dirty="0"/>
          </a:p>
        </p:txBody>
      </p:sp>
    </p:spTree>
    <p:extLst>
      <p:ext uri="{BB962C8B-B14F-4D97-AF65-F5344CB8AC3E}">
        <p14:creationId xmlns:p14="http://schemas.microsoft.com/office/powerpoint/2010/main" val="41479009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100</a:t>
            </a:fld>
            <a:endParaRPr lang="en-US" dirty="0"/>
          </a:p>
        </p:txBody>
      </p:sp>
    </p:spTree>
    <p:extLst>
      <p:ext uri="{BB962C8B-B14F-4D97-AF65-F5344CB8AC3E}">
        <p14:creationId xmlns:p14="http://schemas.microsoft.com/office/powerpoint/2010/main" val="167748053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Giacosa et al. The Effect of Ginger (Zingiber officinalis) and</a:t>
            </a:r>
            <a:br>
              <a:rPr lang="en-US" dirty="0"/>
            </a:br>
            <a:r>
              <a:rPr lang="en-US" dirty="0"/>
              <a:t>Artichoke (Cynara cardunculus) Extract Supplementation on Functional Dyspepsia: A Randomised, Double-Blind, and Placebo-Controlled Clinical Trial. Evidence-Based Complementary and Alternative Medicine Volume 2015, Article ID 915087 </a:t>
            </a:r>
            <a:endParaRPr lang="en-US" sz="1100" dirty="0"/>
          </a:p>
          <a:p>
            <a:pPr defTabSz="933237">
              <a:defRPr/>
            </a:pPr>
            <a:endParaRPr lang="en-US" sz="1100" dirty="0"/>
          </a:p>
          <a:p>
            <a:r>
              <a:rPr lang="en-US" sz="1100" dirty="0"/>
              <a:t>Lazzini et al. </a:t>
            </a:r>
            <a:r>
              <a:rPr lang="en-US" dirty="0"/>
              <a:t>The effect of ginger (Zingiber officinalis) and artichoke (Cynara cardunculus) extract supplementation on gastric motility: a pilot randomized study in healthy volunteers. European Review for Medical and Pharmacological Sciences </a:t>
            </a:r>
            <a:r>
              <a:rPr lang="cs-CZ" dirty="0"/>
              <a:t>2016; 20: 146-149 </a:t>
            </a:r>
            <a:endParaRPr lang="cs-CZ" sz="1100" dirty="0"/>
          </a:p>
          <a:p>
            <a:endParaRPr lang="en-US" dirty="0"/>
          </a:p>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103</a:t>
            </a:fld>
            <a:endParaRPr lang="en-US" dirty="0"/>
          </a:p>
        </p:txBody>
      </p:sp>
    </p:spTree>
    <p:extLst>
      <p:ext uri="{BB962C8B-B14F-4D97-AF65-F5344CB8AC3E}">
        <p14:creationId xmlns:p14="http://schemas.microsoft.com/office/powerpoint/2010/main" val="23456723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106</a:t>
            </a:fld>
            <a:endParaRPr lang="en-US" dirty="0"/>
          </a:p>
        </p:txBody>
      </p:sp>
    </p:spTree>
    <p:extLst>
      <p:ext uri="{BB962C8B-B14F-4D97-AF65-F5344CB8AC3E}">
        <p14:creationId xmlns:p14="http://schemas.microsoft.com/office/powerpoint/2010/main" val="59184887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107</a:t>
            </a:fld>
            <a:endParaRPr lang="en-US" dirty="0"/>
          </a:p>
        </p:txBody>
      </p:sp>
    </p:spTree>
    <p:extLst>
      <p:ext uri="{BB962C8B-B14F-4D97-AF65-F5344CB8AC3E}">
        <p14:creationId xmlns:p14="http://schemas.microsoft.com/office/powerpoint/2010/main" val="1291706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A16FC2-89B7-4054-B8DA-B90399218495}" type="slidenum">
              <a:rPr lang="en-US" smtClean="0"/>
              <a:t>15</a:t>
            </a:fld>
            <a:endParaRPr lang="en-US"/>
          </a:p>
        </p:txBody>
      </p:sp>
    </p:spTree>
    <p:extLst>
      <p:ext uri="{BB962C8B-B14F-4D97-AF65-F5344CB8AC3E}">
        <p14:creationId xmlns:p14="http://schemas.microsoft.com/office/powerpoint/2010/main" val="1348839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40F8C5-F2B1-4BF1-8003-BC5DE45F7A40}"/>
              </a:ext>
            </a:extLst>
          </p:cNvPr>
          <p:cNvPicPr>
            <a:picLocks noChangeAspect="1"/>
          </p:cNvPicPr>
          <p:nvPr userDrawn="1"/>
        </p:nvPicPr>
        <p:blipFill rotWithShape="1">
          <a:blip r:embed="rId2"/>
          <a:srcRect l="13453" t="16065" b="29515"/>
          <a:stretch/>
        </p:blipFill>
        <p:spPr>
          <a:xfrm>
            <a:off x="191193" y="2802202"/>
            <a:ext cx="3275214" cy="1235288"/>
          </a:xfrm>
          <a:prstGeom prst="rect">
            <a:avLst/>
          </a:prstGeom>
        </p:spPr>
      </p:pic>
      <p:cxnSp>
        <p:nvCxnSpPr>
          <p:cNvPr id="13" name="Straight Connector 12"/>
          <p:cNvCxnSpPr/>
          <p:nvPr userDrawn="1"/>
        </p:nvCxnSpPr>
        <p:spPr>
          <a:xfrm>
            <a:off x="3354567" y="2853765"/>
            <a:ext cx="0" cy="1150471"/>
          </a:xfrm>
          <a:prstGeom prst="line">
            <a:avLst/>
          </a:prstGeom>
          <a:ln w="38100"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82C70815-86ED-4150-B3FD-9A52C247728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18020" y="2455105"/>
            <a:ext cx="4956810" cy="1947789"/>
          </a:xfrm>
          <a:prstGeom prst="rect">
            <a:avLst/>
          </a:prstGeom>
        </p:spPr>
      </p:pic>
    </p:spTree>
    <p:extLst>
      <p:ext uri="{BB962C8B-B14F-4D97-AF65-F5344CB8AC3E}">
        <p14:creationId xmlns:p14="http://schemas.microsoft.com/office/powerpoint/2010/main" val="1384095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838200" y="365125"/>
            <a:ext cx="10515600" cy="1325563"/>
          </a:xfrm>
        </p:spPr>
        <p:txBody>
          <a:bodyPr/>
          <a:lstStyle>
            <a:lvl1pPr>
              <a:defRPr>
                <a:solidFill>
                  <a:schemeClr val="tx1">
                    <a:lumMod val="75000"/>
                    <a:lumOff val="25000"/>
                  </a:schemeClr>
                </a:solidFill>
              </a:defRPr>
            </a:lvl1pPr>
          </a:lstStyle>
          <a:p>
            <a:r>
              <a:rPr lang="en-US" dirty="0"/>
              <a:t>Click to edit Master title style</a:t>
            </a:r>
          </a:p>
        </p:txBody>
      </p:sp>
      <p:cxnSp>
        <p:nvCxnSpPr>
          <p:cNvPr id="7" name="Straight Connector 6"/>
          <p:cNvCxnSpPr/>
          <p:nvPr userDrawn="1"/>
        </p:nvCxnSpPr>
        <p:spPr>
          <a:xfrm>
            <a:off x="583259" y="365125"/>
            <a:ext cx="0" cy="1325563"/>
          </a:xfrm>
          <a:prstGeom prst="line">
            <a:avLst/>
          </a:prstGeom>
          <a:ln w="38100" cmpd="sng">
            <a:solidFill>
              <a:srgbClr val="402B56"/>
            </a:solidFill>
          </a:ln>
        </p:spPr>
        <p:style>
          <a:lnRef idx="2">
            <a:schemeClr val="accent1"/>
          </a:lnRef>
          <a:fillRef idx="0">
            <a:schemeClr val="accent1"/>
          </a:fillRef>
          <a:effectRef idx="1">
            <a:schemeClr val="accent1"/>
          </a:effectRef>
          <a:fontRef idx="minor">
            <a:schemeClr val="tx1"/>
          </a:fontRef>
        </p:style>
      </p:cxnSp>
      <p:sp>
        <p:nvSpPr>
          <p:cNvPr id="8" name="Text Placeholder 6"/>
          <p:cNvSpPr>
            <a:spLocks noGrp="1"/>
          </p:cNvSpPr>
          <p:nvPr>
            <p:ph type="body" sz="quarter" idx="11"/>
          </p:nvPr>
        </p:nvSpPr>
        <p:spPr>
          <a:xfrm>
            <a:off x="838200" y="2003425"/>
            <a:ext cx="10515600" cy="2765425"/>
          </a:xfrm>
        </p:spPr>
        <p:txBody>
          <a:bodyPr/>
          <a:lstStyle/>
          <a:p>
            <a:pPr lvl="0"/>
            <a:r>
              <a:rPr lang="en-US" dirty="0"/>
              <a:t>Click to edit Master text styles</a:t>
            </a:r>
          </a:p>
          <a:p>
            <a:pPr lvl="1"/>
            <a:r>
              <a:rPr lang="en-US" dirty="0"/>
              <a:t>Second level</a:t>
            </a:r>
          </a:p>
          <a:p>
            <a:pPr lvl="2"/>
            <a:r>
              <a:rPr lang="en-US" dirty="0"/>
              <a:t>Third level</a:t>
            </a:r>
          </a:p>
        </p:txBody>
      </p:sp>
      <p:pic>
        <p:nvPicPr>
          <p:cNvPr id="10" name="Picture 9">
            <a:extLst>
              <a:ext uri="{FF2B5EF4-FFF2-40B4-BE49-F238E27FC236}">
                <a16:creationId xmlns:a16="http://schemas.microsoft.com/office/drawing/2014/main" id="{7DC45447-5550-4D65-B0D1-FC328ECE3C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84854" y="6356350"/>
            <a:ext cx="4622292" cy="360094"/>
          </a:xfrm>
          <a:prstGeom prst="rect">
            <a:avLst/>
          </a:prstGeom>
        </p:spPr>
      </p:pic>
    </p:spTree>
    <p:extLst>
      <p:ext uri="{BB962C8B-B14F-4D97-AF65-F5344CB8AC3E}">
        <p14:creationId xmlns:p14="http://schemas.microsoft.com/office/powerpoint/2010/main" val="1764290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838200" y="365125"/>
            <a:ext cx="10515600" cy="1325563"/>
          </a:xfrm>
        </p:spPr>
        <p:txBody>
          <a:bodyPr/>
          <a:lstStyle>
            <a:lvl1pPr>
              <a:defRPr>
                <a:solidFill>
                  <a:schemeClr val="tx1">
                    <a:lumMod val="75000"/>
                    <a:lumOff val="25000"/>
                  </a:schemeClr>
                </a:solidFill>
              </a:defRPr>
            </a:lvl1pPr>
          </a:lstStyle>
          <a:p>
            <a:r>
              <a:rPr lang="en-US" dirty="0"/>
              <a:t>Click to edit Master title style</a:t>
            </a:r>
          </a:p>
        </p:txBody>
      </p:sp>
      <p:cxnSp>
        <p:nvCxnSpPr>
          <p:cNvPr id="7" name="Straight Connector 6"/>
          <p:cNvCxnSpPr/>
          <p:nvPr userDrawn="1"/>
        </p:nvCxnSpPr>
        <p:spPr>
          <a:xfrm>
            <a:off x="583259" y="365125"/>
            <a:ext cx="0" cy="1325563"/>
          </a:xfrm>
          <a:prstGeom prst="line">
            <a:avLst/>
          </a:prstGeom>
          <a:ln w="38100" cmpd="sng">
            <a:solidFill>
              <a:srgbClr val="402B56"/>
            </a:solidFill>
          </a:ln>
        </p:spPr>
        <p:style>
          <a:lnRef idx="2">
            <a:schemeClr val="accent1"/>
          </a:lnRef>
          <a:fillRef idx="0">
            <a:schemeClr val="accent1"/>
          </a:fillRef>
          <a:effectRef idx="1">
            <a:schemeClr val="accent1"/>
          </a:effectRef>
          <a:fontRef idx="minor">
            <a:schemeClr val="tx1"/>
          </a:fontRef>
        </p:style>
      </p:cxnSp>
      <p:sp>
        <p:nvSpPr>
          <p:cNvPr id="8" name="Text Placeholder 6"/>
          <p:cNvSpPr>
            <a:spLocks noGrp="1"/>
          </p:cNvSpPr>
          <p:nvPr>
            <p:ph type="body" sz="quarter" idx="11"/>
          </p:nvPr>
        </p:nvSpPr>
        <p:spPr>
          <a:xfrm>
            <a:off x="838200" y="2003425"/>
            <a:ext cx="10515600" cy="2765425"/>
          </a:xfrm>
        </p:spPr>
        <p:txBody>
          <a:bodyPr/>
          <a:lstStyle/>
          <a:p>
            <a:pPr lvl="0"/>
            <a:r>
              <a:rPr lang="en-US" dirty="0"/>
              <a:t>Click to edit Master text styles</a:t>
            </a:r>
          </a:p>
          <a:p>
            <a:pPr lvl="1"/>
            <a:r>
              <a:rPr lang="en-US" dirty="0"/>
              <a:t>Second level</a:t>
            </a:r>
          </a:p>
          <a:p>
            <a:pPr lvl="2"/>
            <a:r>
              <a:rPr lang="en-US" dirty="0"/>
              <a:t>Third level</a:t>
            </a:r>
          </a:p>
        </p:txBody>
      </p:sp>
      <p:pic>
        <p:nvPicPr>
          <p:cNvPr id="10" name="Picture 9">
            <a:extLst>
              <a:ext uri="{FF2B5EF4-FFF2-40B4-BE49-F238E27FC236}">
                <a16:creationId xmlns:a16="http://schemas.microsoft.com/office/drawing/2014/main" id="{7DC45447-5550-4D65-B0D1-FC328ECE3C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3259" y="6356350"/>
            <a:ext cx="4622292" cy="360094"/>
          </a:xfrm>
          <a:prstGeom prst="rect">
            <a:avLst/>
          </a:prstGeom>
        </p:spPr>
      </p:pic>
    </p:spTree>
    <p:extLst>
      <p:ext uri="{BB962C8B-B14F-4D97-AF65-F5344CB8AC3E}">
        <p14:creationId xmlns:p14="http://schemas.microsoft.com/office/powerpoint/2010/main" val="20803891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838200" y="365125"/>
            <a:ext cx="10515600" cy="1325563"/>
          </a:xfrm>
        </p:spPr>
        <p:txBody>
          <a:bodyPr/>
          <a:lstStyle>
            <a:lvl1pPr>
              <a:defRPr>
                <a:solidFill>
                  <a:schemeClr val="tx1">
                    <a:lumMod val="75000"/>
                    <a:lumOff val="25000"/>
                  </a:schemeClr>
                </a:solidFill>
              </a:defRPr>
            </a:lvl1pPr>
          </a:lstStyle>
          <a:p>
            <a:r>
              <a:rPr lang="en-US" dirty="0"/>
              <a:t>Click to edit Master title style</a:t>
            </a:r>
          </a:p>
        </p:txBody>
      </p:sp>
      <p:cxnSp>
        <p:nvCxnSpPr>
          <p:cNvPr id="7" name="Straight Connector 6"/>
          <p:cNvCxnSpPr/>
          <p:nvPr userDrawn="1"/>
        </p:nvCxnSpPr>
        <p:spPr>
          <a:xfrm>
            <a:off x="583259" y="365125"/>
            <a:ext cx="0" cy="1325563"/>
          </a:xfrm>
          <a:prstGeom prst="line">
            <a:avLst/>
          </a:prstGeom>
          <a:ln w="38100" cmpd="sng">
            <a:solidFill>
              <a:srgbClr val="402B56"/>
            </a:solidFill>
          </a:ln>
        </p:spPr>
        <p:style>
          <a:lnRef idx="2">
            <a:schemeClr val="accent1"/>
          </a:lnRef>
          <a:fillRef idx="0">
            <a:schemeClr val="accent1"/>
          </a:fillRef>
          <a:effectRef idx="1">
            <a:schemeClr val="accent1"/>
          </a:effectRef>
          <a:fontRef idx="minor">
            <a:schemeClr val="tx1"/>
          </a:fontRef>
        </p:style>
      </p:cxnSp>
      <p:sp>
        <p:nvSpPr>
          <p:cNvPr id="8" name="Text Placeholder 6"/>
          <p:cNvSpPr>
            <a:spLocks noGrp="1"/>
          </p:cNvSpPr>
          <p:nvPr>
            <p:ph type="body" sz="quarter" idx="11"/>
          </p:nvPr>
        </p:nvSpPr>
        <p:spPr>
          <a:xfrm>
            <a:off x="838200" y="2003425"/>
            <a:ext cx="10515600" cy="2765425"/>
          </a:xfrm>
        </p:spPr>
        <p:txBody>
          <a:bodyPr/>
          <a:lstStyle/>
          <a:p>
            <a:pPr lvl="0"/>
            <a:r>
              <a:rPr lang="en-US" dirty="0"/>
              <a:t>Click to edit Master text styles</a:t>
            </a:r>
          </a:p>
          <a:p>
            <a:pPr lvl="1"/>
            <a:r>
              <a:rPr lang="en-US" dirty="0"/>
              <a:t>Second level</a:t>
            </a:r>
          </a:p>
          <a:p>
            <a:pPr lvl="2"/>
            <a:r>
              <a:rPr lang="en-US" dirty="0"/>
              <a:t>Third level</a:t>
            </a:r>
          </a:p>
        </p:txBody>
      </p:sp>
      <p:pic>
        <p:nvPicPr>
          <p:cNvPr id="10" name="Picture 9">
            <a:extLst>
              <a:ext uri="{FF2B5EF4-FFF2-40B4-BE49-F238E27FC236}">
                <a16:creationId xmlns:a16="http://schemas.microsoft.com/office/drawing/2014/main" id="{7DC45447-5550-4D65-B0D1-FC328ECE3C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31508" y="6356350"/>
            <a:ext cx="4622292" cy="360094"/>
          </a:xfrm>
          <a:prstGeom prst="rect">
            <a:avLst/>
          </a:prstGeom>
        </p:spPr>
      </p:pic>
    </p:spTree>
    <p:extLst>
      <p:ext uri="{BB962C8B-B14F-4D97-AF65-F5344CB8AC3E}">
        <p14:creationId xmlns:p14="http://schemas.microsoft.com/office/powerpoint/2010/main" val="3992681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2">
                    <a:lumMod val="50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Verdana" panose="020B0604030504040204" pitchFamily="34" charset="0"/>
                <a:ea typeface="Verdana" panose="020B0604030504040204" pitchFamily="34" charset="0"/>
              </a:defRPr>
            </a:lvl1pPr>
          </a:lstStyle>
          <a:p>
            <a:fld id="{0F9C93C3-172E-BD47-8059-FD9EFE4A5A0A}" type="datetimeFigureOut">
              <a:rPr lang="en-US" smtClean="0"/>
              <a:pPr/>
              <a:t>5/30/19</a:t>
            </a:fld>
            <a:endParaRPr lang="en-US" dirty="0"/>
          </a:p>
        </p:txBody>
      </p:sp>
      <p:sp>
        <p:nvSpPr>
          <p:cNvPr id="5" name="Footer Placeholder 4"/>
          <p:cNvSpPr>
            <a:spLocks noGrp="1"/>
          </p:cNvSpPr>
          <p:nvPr>
            <p:ph type="ftr" sz="quarter" idx="11"/>
          </p:nvPr>
        </p:nvSpPr>
        <p:spPr/>
        <p:txBody>
          <a:bodyPr/>
          <a:lstStyle>
            <a:lvl1pPr>
              <a:defRPr>
                <a:latin typeface="Verdana" panose="020B0604030504040204" pitchFamily="34" charset="0"/>
                <a:ea typeface="Verdana" panose="020B0604030504040204" pitchFamily="34" charset="0"/>
              </a:defRPr>
            </a:lvl1pPr>
          </a:lstStyle>
          <a:p>
            <a:endParaRPr lang="en-US" dirty="0"/>
          </a:p>
        </p:txBody>
      </p:sp>
      <p:sp>
        <p:nvSpPr>
          <p:cNvPr id="6" name="Slide Number Placeholder 5"/>
          <p:cNvSpPr>
            <a:spLocks noGrp="1"/>
          </p:cNvSpPr>
          <p:nvPr>
            <p:ph type="sldNum" sz="quarter" idx="12"/>
          </p:nvPr>
        </p:nvSpPr>
        <p:spPr/>
        <p:txBody>
          <a:bodyPr/>
          <a:lstStyle/>
          <a:p>
            <a:fld id="{E7E8CE78-8DE1-7A43-A7E0-D6A106AC0967}" type="slidenum">
              <a:rPr lang="en-US" smtClean="0"/>
              <a:t>‹#›</a:t>
            </a:fld>
            <a:endParaRPr lang="en-US" dirty="0"/>
          </a:p>
        </p:txBody>
      </p:sp>
      <p:pic>
        <p:nvPicPr>
          <p:cNvPr id="7" name="Picture 6">
            <a:extLst>
              <a:ext uri="{FF2B5EF4-FFF2-40B4-BE49-F238E27FC236}">
                <a16:creationId xmlns:a16="http://schemas.microsoft.com/office/drawing/2014/main" id="{4CB0AF62-5C85-47BE-BD9E-746B610B54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84854" y="6356350"/>
            <a:ext cx="4622292" cy="360094"/>
          </a:xfrm>
          <a:prstGeom prst="rect">
            <a:avLst/>
          </a:prstGeom>
        </p:spPr>
      </p:pic>
    </p:spTree>
    <p:extLst>
      <p:ext uri="{BB962C8B-B14F-4D97-AF65-F5344CB8AC3E}">
        <p14:creationId xmlns:p14="http://schemas.microsoft.com/office/powerpoint/2010/main" val="13693566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atin typeface="Verdana" panose="020B0604030504040204" pitchFamily="34" charset="0"/>
                <a:ea typeface="Verdana" panose="020B0604030504040204" pitchFamily="34" charset="0"/>
              </a:defRPr>
            </a:lvl1pPr>
          </a:lstStyle>
          <a:p>
            <a:fld id="{0F9C93C3-172E-BD47-8059-FD9EFE4A5A0A}" type="datetimeFigureOut">
              <a:rPr lang="en-US" smtClean="0"/>
              <a:pPr/>
              <a:t>5/30/19</a:t>
            </a:fld>
            <a:endParaRPr lang="en-US" dirty="0"/>
          </a:p>
        </p:txBody>
      </p:sp>
      <p:sp>
        <p:nvSpPr>
          <p:cNvPr id="5" name="Footer Placeholder 4"/>
          <p:cNvSpPr>
            <a:spLocks noGrp="1"/>
          </p:cNvSpPr>
          <p:nvPr>
            <p:ph type="ftr" sz="quarter" idx="11"/>
          </p:nvPr>
        </p:nvSpPr>
        <p:spPr/>
        <p:txBody>
          <a:bodyPr/>
          <a:lstStyle>
            <a:lvl1pPr>
              <a:defRPr>
                <a:latin typeface="Verdana" panose="020B0604030504040204" pitchFamily="34" charset="0"/>
                <a:ea typeface="Verdana" panose="020B060403050404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E7E8CE78-8DE1-7A43-A7E0-D6A106AC0967}" type="slidenum">
              <a:rPr lang="en-US" smtClean="0"/>
              <a:pPr/>
              <a:t>‹#›</a:t>
            </a:fld>
            <a:endParaRPr lang="en-US" dirty="0"/>
          </a:p>
        </p:txBody>
      </p:sp>
      <p:pic>
        <p:nvPicPr>
          <p:cNvPr id="8" name="Picture 7">
            <a:extLst>
              <a:ext uri="{FF2B5EF4-FFF2-40B4-BE49-F238E27FC236}">
                <a16:creationId xmlns:a16="http://schemas.microsoft.com/office/drawing/2014/main" id="{6C83674D-54CC-499F-A4A6-7C59F75252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84854" y="6356350"/>
            <a:ext cx="4622292" cy="360094"/>
          </a:xfrm>
          <a:prstGeom prst="rect">
            <a:avLst/>
          </a:prstGeom>
        </p:spPr>
      </p:pic>
    </p:spTree>
    <p:extLst>
      <p:ext uri="{BB962C8B-B14F-4D97-AF65-F5344CB8AC3E}">
        <p14:creationId xmlns:p14="http://schemas.microsoft.com/office/powerpoint/2010/main" val="9709254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2_Section Header">
    <p:bg>
      <p:bgPr>
        <a:solidFill>
          <a:srgbClr val="68478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atin typeface="Verdana" panose="020B0604030504040204" pitchFamily="34" charset="0"/>
                <a:ea typeface="Verdana" panose="020B0604030504040204" pitchFamily="34" charset="0"/>
              </a:defRPr>
            </a:lvl1pPr>
          </a:lstStyle>
          <a:p>
            <a:fld id="{0F9C93C3-172E-BD47-8059-FD9EFE4A5A0A}" type="datetimeFigureOut">
              <a:rPr lang="en-US" smtClean="0"/>
              <a:pPr/>
              <a:t>5/30/19</a:t>
            </a:fld>
            <a:endParaRPr lang="en-US" dirty="0"/>
          </a:p>
        </p:txBody>
      </p:sp>
      <p:sp>
        <p:nvSpPr>
          <p:cNvPr id="5" name="Footer Placeholder 4"/>
          <p:cNvSpPr>
            <a:spLocks noGrp="1"/>
          </p:cNvSpPr>
          <p:nvPr>
            <p:ph type="ftr" sz="quarter" idx="11"/>
          </p:nvPr>
        </p:nvSpPr>
        <p:spPr/>
        <p:txBody>
          <a:bodyPr/>
          <a:lstStyle>
            <a:lvl1pPr>
              <a:defRPr>
                <a:latin typeface="Verdana" panose="020B0604030504040204" pitchFamily="34" charset="0"/>
                <a:ea typeface="Verdana" panose="020B060403050404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E7E8CE78-8DE1-7A43-A7E0-D6A106AC0967}" type="slidenum">
              <a:rPr lang="en-US" smtClean="0"/>
              <a:pPr/>
              <a:t>‹#›</a:t>
            </a:fld>
            <a:endParaRPr lang="en-US" dirty="0"/>
          </a:p>
        </p:txBody>
      </p:sp>
      <p:pic>
        <p:nvPicPr>
          <p:cNvPr id="8" name="Picture 7">
            <a:extLst>
              <a:ext uri="{FF2B5EF4-FFF2-40B4-BE49-F238E27FC236}">
                <a16:creationId xmlns:a16="http://schemas.microsoft.com/office/drawing/2014/main" id="{1EB33FAC-1585-4702-94E3-790D7BD700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6353464"/>
            <a:ext cx="4626864" cy="360450"/>
          </a:xfrm>
          <a:prstGeom prst="rect">
            <a:avLst/>
          </a:prstGeom>
        </p:spPr>
      </p:pic>
    </p:spTree>
    <p:extLst>
      <p:ext uri="{BB962C8B-B14F-4D97-AF65-F5344CB8AC3E}">
        <p14:creationId xmlns:p14="http://schemas.microsoft.com/office/powerpoint/2010/main" val="20999977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3_Section Header">
    <p:bg>
      <p:bgPr>
        <a:solidFill>
          <a:srgbClr val="68478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Verdana" panose="020B0604030504040204" pitchFamily="34" charset="0"/>
                <a:ea typeface="Verdana" panose="020B0604030504040204" pitchFamily="34" charset="0"/>
              </a:defRPr>
            </a:lvl1pPr>
          </a:lstStyle>
          <a:p>
            <a:fld id="{0F9C93C3-172E-BD47-8059-FD9EFE4A5A0A}" type="datetimeFigureOut">
              <a:rPr lang="en-US" smtClean="0"/>
              <a:pPr/>
              <a:t>5/30/19</a:t>
            </a:fld>
            <a:endParaRPr lang="en-US" dirty="0"/>
          </a:p>
        </p:txBody>
      </p:sp>
      <p:sp>
        <p:nvSpPr>
          <p:cNvPr id="5" name="Footer Placeholder 4"/>
          <p:cNvSpPr>
            <a:spLocks noGrp="1"/>
          </p:cNvSpPr>
          <p:nvPr>
            <p:ph type="ftr" sz="quarter" idx="11"/>
          </p:nvPr>
        </p:nvSpPr>
        <p:spPr/>
        <p:txBody>
          <a:bodyPr/>
          <a:lstStyle>
            <a:lvl1pPr>
              <a:defRPr>
                <a:latin typeface="Verdana" panose="020B0604030504040204" pitchFamily="34" charset="0"/>
                <a:ea typeface="Verdana" panose="020B060403050404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E7E8CE78-8DE1-7A43-A7E0-D6A106AC0967}" type="slidenum">
              <a:rPr lang="en-US" smtClean="0"/>
              <a:pPr/>
              <a:t>‹#›</a:t>
            </a:fld>
            <a:endParaRPr lang="en-US" dirty="0"/>
          </a:p>
        </p:txBody>
      </p:sp>
      <p:pic>
        <p:nvPicPr>
          <p:cNvPr id="8" name="Picture 7">
            <a:extLst>
              <a:ext uri="{FF2B5EF4-FFF2-40B4-BE49-F238E27FC236}">
                <a16:creationId xmlns:a16="http://schemas.microsoft.com/office/drawing/2014/main" id="{1EB33FAC-1585-4702-94E3-790D7BD700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20586" y="6356350"/>
            <a:ext cx="4626864" cy="360450"/>
          </a:xfrm>
          <a:prstGeom prst="rect">
            <a:avLst/>
          </a:prstGeom>
        </p:spPr>
      </p:pic>
    </p:spTree>
    <p:extLst>
      <p:ext uri="{BB962C8B-B14F-4D97-AF65-F5344CB8AC3E}">
        <p14:creationId xmlns:p14="http://schemas.microsoft.com/office/powerpoint/2010/main" val="31754810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rgbClr val="3F2A5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atin typeface="Verdana" panose="020B0604030504040204" pitchFamily="34" charset="0"/>
                <a:ea typeface="Verdana" panose="020B0604030504040204" pitchFamily="34" charset="0"/>
              </a:defRPr>
            </a:lvl1pPr>
          </a:lstStyle>
          <a:p>
            <a:fld id="{0F9C93C3-172E-BD47-8059-FD9EFE4A5A0A}" type="datetimeFigureOut">
              <a:rPr lang="en-US" smtClean="0"/>
              <a:pPr/>
              <a:t>5/30/19</a:t>
            </a:fld>
            <a:endParaRPr lang="en-US" dirty="0"/>
          </a:p>
        </p:txBody>
      </p:sp>
      <p:sp>
        <p:nvSpPr>
          <p:cNvPr id="5" name="Footer Placeholder 4"/>
          <p:cNvSpPr>
            <a:spLocks noGrp="1"/>
          </p:cNvSpPr>
          <p:nvPr>
            <p:ph type="ftr" sz="quarter" idx="11"/>
          </p:nvPr>
        </p:nvSpPr>
        <p:spPr/>
        <p:txBody>
          <a:bodyPr/>
          <a:lstStyle>
            <a:lvl1pPr>
              <a:defRPr>
                <a:latin typeface="Verdana" panose="020B0604030504040204" pitchFamily="34" charset="0"/>
                <a:ea typeface="Verdana" panose="020B060403050404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E7E8CE78-8DE1-7A43-A7E0-D6A106AC0967}" type="slidenum">
              <a:rPr lang="en-US" smtClean="0"/>
              <a:pPr/>
              <a:t>‹#›</a:t>
            </a:fld>
            <a:endParaRPr lang="en-US" dirty="0"/>
          </a:p>
        </p:txBody>
      </p:sp>
      <p:pic>
        <p:nvPicPr>
          <p:cNvPr id="8" name="Picture 7">
            <a:extLst>
              <a:ext uri="{FF2B5EF4-FFF2-40B4-BE49-F238E27FC236}">
                <a16:creationId xmlns:a16="http://schemas.microsoft.com/office/drawing/2014/main" id="{C94AC266-4380-49E7-B1A0-A7EFB72F60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84854" y="6356350"/>
            <a:ext cx="4626864" cy="360450"/>
          </a:xfrm>
          <a:prstGeom prst="rect">
            <a:avLst/>
          </a:prstGeom>
        </p:spPr>
      </p:pic>
    </p:spTree>
    <p:extLst>
      <p:ext uri="{BB962C8B-B14F-4D97-AF65-F5344CB8AC3E}">
        <p14:creationId xmlns:p14="http://schemas.microsoft.com/office/powerpoint/2010/main" val="16910159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latin typeface="Verdana" panose="020B0604030504040204" pitchFamily="34" charset="0"/>
                <a:ea typeface="Verdana" panose="020B0604030504040204" pitchFamily="34" charset="0"/>
              </a:defRPr>
            </a:lvl1pPr>
          </a:lstStyle>
          <a:p>
            <a:fld id="{0F9C93C3-172E-BD47-8059-FD9EFE4A5A0A}" type="datetimeFigureOut">
              <a:rPr lang="en-US" smtClean="0"/>
              <a:pPr/>
              <a:t>5/30/19</a:t>
            </a:fld>
            <a:endParaRPr lang="en-US" dirty="0"/>
          </a:p>
        </p:txBody>
      </p:sp>
      <p:sp>
        <p:nvSpPr>
          <p:cNvPr id="6" name="Footer Placeholder 5"/>
          <p:cNvSpPr>
            <a:spLocks noGrp="1"/>
          </p:cNvSpPr>
          <p:nvPr>
            <p:ph type="ftr" sz="quarter" idx="11"/>
          </p:nvPr>
        </p:nvSpPr>
        <p:spPr/>
        <p:txBody>
          <a:bodyPr/>
          <a:lstStyle>
            <a:lvl1pPr>
              <a:defRPr>
                <a:latin typeface="Verdana" panose="020B0604030504040204" pitchFamily="34" charset="0"/>
                <a:ea typeface="Verdana" panose="020B060403050404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E7E8CE78-8DE1-7A43-A7E0-D6A106AC0967}" type="slidenum">
              <a:rPr lang="en-US" smtClean="0"/>
              <a:pPr/>
              <a:t>‹#›</a:t>
            </a:fld>
            <a:endParaRPr lang="en-US" dirty="0"/>
          </a:p>
        </p:txBody>
      </p:sp>
      <p:pic>
        <p:nvPicPr>
          <p:cNvPr id="8" name="Picture 7">
            <a:extLst>
              <a:ext uri="{FF2B5EF4-FFF2-40B4-BE49-F238E27FC236}">
                <a16:creationId xmlns:a16="http://schemas.microsoft.com/office/drawing/2014/main" id="{A9A7CD9A-ED49-4575-873F-7107C4AA33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8502" y="6361381"/>
            <a:ext cx="4622292" cy="360094"/>
          </a:xfrm>
          <a:prstGeom prst="rect">
            <a:avLst/>
          </a:prstGeom>
        </p:spPr>
      </p:pic>
    </p:spTree>
    <p:extLst>
      <p:ext uri="{BB962C8B-B14F-4D97-AF65-F5344CB8AC3E}">
        <p14:creationId xmlns:p14="http://schemas.microsoft.com/office/powerpoint/2010/main" val="3091989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Verdana" panose="020B0604030504040204" pitchFamily="34" charset="0"/>
                <a:ea typeface="Verdana" panose="020B0604030504040204" pitchFamily="34" charset="0"/>
              </a:defRPr>
            </a:lvl1pPr>
          </a:lstStyle>
          <a:p>
            <a:fld id="{0F9C93C3-172E-BD47-8059-FD9EFE4A5A0A}" type="datetimeFigureOut">
              <a:rPr lang="en-US" smtClean="0"/>
              <a:pPr/>
              <a:t>5/30/19</a:t>
            </a:fld>
            <a:endParaRPr lang="en-US" dirty="0"/>
          </a:p>
        </p:txBody>
      </p:sp>
      <p:sp>
        <p:nvSpPr>
          <p:cNvPr id="8" name="Footer Placeholder 7"/>
          <p:cNvSpPr>
            <a:spLocks noGrp="1"/>
          </p:cNvSpPr>
          <p:nvPr>
            <p:ph type="ftr" sz="quarter" idx="11"/>
          </p:nvPr>
        </p:nvSpPr>
        <p:spPr/>
        <p:txBody>
          <a:bodyPr/>
          <a:lstStyle>
            <a:lvl1pPr>
              <a:defRPr>
                <a:latin typeface="Verdana" panose="020B0604030504040204" pitchFamily="34" charset="0"/>
                <a:ea typeface="Verdana" panose="020B0604030504040204" pitchFamily="34" charset="0"/>
              </a:defRPr>
            </a:lvl1pPr>
          </a:lstStyle>
          <a:p>
            <a:endParaRPr lang="en-US" dirty="0"/>
          </a:p>
        </p:txBody>
      </p:sp>
      <p:sp>
        <p:nvSpPr>
          <p:cNvPr id="9" name="Slide Number Placeholder 8"/>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E7E8CE78-8DE1-7A43-A7E0-D6A106AC0967}" type="slidenum">
              <a:rPr lang="en-US" smtClean="0"/>
              <a:pPr/>
              <a:t>‹#›</a:t>
            </a:fld>
            <a:endParaRPr lang="en-US" dirty="0"/>
          </a:p>
        </p:txBody>
      </p:sp>
      <p:pic>
        <p:nvPicPr>
          <p:cNvPr id="10" name="Picture 9">
            <a:extLst>
              <a:ext uri="{FF2B5EF4-FFF2-40B4-BE49-F238E27FC236}">
                <a16:creationId xmlns:a16="http://schemas.microsoft.com/office/drawing/2014/main" id="{6881AD11-B4C9-4F06-B336-F310AA90D8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84854" y="6356350"/>
            <a:ext cx="4622292" cy="360094"/>
          </a:xfrm>
          <a:prstGeom prst="rect">
            <a:avLst/>
          </a:prstGeom>
        </p:spPr>
      </p:pic>
    </p:spTree>
    <p:extLst>
      <p:ext uri="{BB962C8B-B14F-4D97-AF65-F5344CB8AC3E}">
        <p14:creationId xmlns:p14="http://schemas.microsoft.com/office/powerpoint/2010/main" val="887077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userDrawn="1"/>
        </p:nvSpPr>
        <p:spPr>
          <a:xfrm>
            <a:off x="0" y="0"/>
            <a:ext cx="12192000" cy="6858000"/>
          </a:xfrm>
          <a:prstGeom prst="rect">
            <a:avLst/>
          </a:prstGeom>
          <a:solidFill>
            <a:srgbClr val="3F2A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Verdana" panose="020B0604030504040204" pitchFamily="34" charset="0"/>
            </a:endParaRPr>
          </a:p>
        </p:txBody>
      </p:sp>
      <p:sp>
        <p:nvSpPr>
          <p:cNvPr id="4" name="Date Placeholder 3"/>
          <p:cNvSpPr>
            <a:spLocks noGrp="1"/>
          </p:cNvSpPr>
          <p:nvPr>
            <p:ph type="dt" sz="half" idx="10"/>
          </p:nvPr>
        </p:nvSpPr>
        <p:spPr/>
        <p:txBody>
          <a:bodyPr/>
          <a:lstStyle>
            <a:lvl1pPr>
              <a:defRPr>
                <a:latin typeface="Verdana" panose="020B0604030504040204" pitchFamily="34" charset="0"/>
                <a:ea typeface="Verdana" panose="020B0604030504040204" pitchFamily="34" charset="0"/>
              </a:defRPr>
            </a:lvl1pPr>
          </a:lstStyle>
          <a:p>
            <a:fld id="{0F9C93C3-172E-BD47-8059-FD9EFE4A5A0A}" type="datetimeFigureOut">
              <a:rPr lang="en-US" smtClean="0"/>
              <a:pPr/>
              <a:t>5/30/19</a:t>
            </a:fld>
            <a:endParaRPr lang="en-US" dirty="0"/>
          </a:p>
        </p:txBody>
      </p:sp>
      <p:sp>
        <p:nvSpPr>
          <p:cNvPr id="5" name="Footer Placeholder 4"/>
          <p:cNvSpPr>
            <a:spLocks noGrp="1"/>
          </p:cNvSpPr>
          <p:nvPr>
            <p:ph type="ftr" sz="quarter" idx="11"/>
          </p:nvPr>
        </p:nvSpPr>
        <p:spPr/>
        <p:txBody>
          <a:bodyPr/>
          <a:lstStyle>
            <a:lvl1pPr>
              <a:defRPr>
                <a:latin typeface="Verdana" panose="020B0604030504040204" pitchFamily="34" charset="0"/>
                <a:ea typeface="Verdana" panose="020B060403050404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E7E8CE78-8DE1-7A43-A7E0-D6A106AC0967}" type="slidenum">
              <a:rPr lang="en-US" smtClean="0"/>
              <a:pPr/>
              <a:t>‹#›</a:t>
            </a:fld>
            <a:endParaRPr lang="en-US" dirty="0"/>
          </a:p>
        </p:txBody>
      </p:sp>
      <p:sp>
        <p:nvSpPr>
          <p:cNvPr id="9" name="Shape 10"/>
          <p:cNvSpPr/>
          <p:nvPr userDrawn="1"/>
        </p:nvSpPr>
        <p:spPr>
          <a:xfrm>
            <a:off x="1149186" y="2318063"/>
            <a:ext cx="54300" cy="1191900"/>
          </a:xfrm>
          <a:prstGeom prst="rect">
            <a:avLst/>
          </a:prstGeom>
          <a:solidFill>
            <a:schemeClr val="bg1"/>
          </a:solidFill>
          <a:ln>
            <a:noFill/>
          </a:ln>
        </p:spPr>
        <p:txBody>
          <a:bodyPr lIns="91425" tIns="91425" rIns="91425" bIns="91425" anchor="ctr" anchorCtr="0">
            <a:noAutofit/>
          </a:bodyPr>
          <a:lstStyle/>
          <a:p>
            <a:pPr lvl="0" rtl="0">
              <a:spcBef>
                <a:spcPts val="0"/>
              </a:spcBef>
              <a:buNone/>
            </a:pPr>
            <a:endParaRPr dirty="0">
              <a:solidFill>
                <a:schemeClr val="tx1">
                  <a:lumMod val="50000"/>
                  <a:lumOff val="50000"/>
                </a:schemeClr>
              </a:solidFill>
              <a:latin typeface="Verdana" panose="020B0604030504040204" pitchFamily="34" charset="0"/>
            </a:endParaRPr>
          </a:p>
        </p:txBody>
      </p:sp>
      <p:sp>
        <p:nvSpPr>
          <p:cNvPr id="2" name="Title 1"/>
          <p:cNvSpPr>
            <a:spLocks noGrp="1"/>
          </p:cNvSpPr>
          <p:nvPr>
            <p:ph type="ctrTitle"/>
          </p:nvPr>
        </p:nvSpPr>
        <p:spPr>
          <a:xfrm>
            <a:off x="1363133" y="2515178"/>
            <a:ext cx="9144000" cy="797670"/>
          </a:xfrm>
        </p:spPr>
        <p:txBody>
          <a:bodyPr anchor="b">
            <a:normAutofit/>
          </a:bodyPr>
          <a:lstStyle>
            <a:lvl1pPr algn="l">
              <a:defRPr sz="40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Subtitle 2"/>
          <p:cNvSpPr>
            <a:spLocks noGrp="1"/>
          </p:cNvSpPr>
          <p:nvPr>
            <p:ph type="subTitle" idx="1"/>
          </p:nvPr>
        </p:nvSpPr>
        <p:spPr>
          <a:xfrm>
            <a:off x="1363133" y="3652838"/>
            <a:ext cx="8822267"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a:extLst>
              <a:ext uri="{FF2B5EF4-FFF2-40B4-BE49-F238E27FC236}">
                <a16:creationId xmlns:a16="http://schemas.microsoft.com/office/drawing/2014/main" id="{C364FCD8-AB80-4925-88C4-6237BDE34B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84854" y="6356350"/>
            <a:ext cx="4626864" cy="360450"/>
          </a:xfrm>
          <a:prstGeom prst="rect">
            <a:avLst/>
          </a:prstGeom>
        </p:spPr>
      </p:pic>
    </p:spTree>
    <p:extLst>
      <p:ext uri="{BB962C8B-B14F-4D97-AF65-F5344CB8AC3E}">
        <p14:creationId xmlns:p14="http://schemas.microsoft.com/office/powerpoint/2010/main" val="8260476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lvl1pPr>
              <a:defRPr>
                <a:latin typeface="Verdana" panose="020B0604030504040204" pitchFamily="34" charset="0"/>
                <a:ea typeface="Verdana" panose="020B0604030504040204" pitchFamily="34" charset="0"/>
              </a:defRPr>
            </a:lvl1pPr>
          </a:lstStyle>
          <a:p>
            <a:fld id="{0F9C93C3-172E-BD47-8059-FD9EFE4A5A0A}" type="datetimeFigureOut">
              <a:rPr lang="en-US" smtClean="0"/>
              <a:pPr/>
              <a:t>5/30/19</a:t>
            </a:fld>
            <a:endParaRPr lang="en-US" dirty="0"/>
          </a:p>
        </p:txBody>
      </p:sp>
      <p:sp>
        <p:nvSpPr>
          <p:cNvPr id="4" name="Footer Placeholder 3"/>
          <p:cNvSpPr>
            <a:spLocks noGrp="1"/>
          </p:cNvSpPr>
          <p:nvPr>
            <p:ph type="ftr" sz="quarter" idx="11"/>
          </p:nvPr>
        </p:nvSpPr>
        <p:spPr/>
        <p:txBody>
          <a:bodyPr/>
          <a:lstStyle>
            <a:lvl1pPr>
              <a:defRPr>
                <a:latin typeface="Verdana" panose="020B0604030504040204" pitchFamily="34" charset="0"/>
                <a:ea typeface="Verdana" panose="020B0604030504040204" pitchFamily="34" charset="0"/>
              </a:defRPr>
            </a:lvl1pPr>
          </a:lstStyle>
          <a:p>
            <a:endParaRPr lang="en-US" dirty="0"/>
          </a:p>
        </p:txBody>
      </p:sp>
      <p:sp>
        <p:nvSpPr>
          <p:cNvPr id="5" name="Slide Number Placeholder 4"/>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E7E8CE78-8DE1-7A43-A7E0-D6A106AC0967}" type="slidenum">
              <a:rPr lang="en-US" smtClean="0"/>
              <a:pPr/>
              <a:t>‹#›</a:t>
            </a:fld>
            <a:endParaRPr lang="en-US" dirty="0"/>
          </a:p>
        </p:txBody>
      </p:sp>
      <p:pic>
        <p:nvPicPr>
          <p:cNvPr id="6" name="Picture 5">
            <a:extLst>
              <a:ext uri="{FF2B5EF4-FFF2-40B4-BE49-F238E27FC236}">
                <a16:creationId xmlns:a16="http://schemas.microsoft.com/office/drawing/2014/main" id="{56CC2F88-6D08-436F-8230-C337919734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84854" y="6356350"/>
            <a:ext cx="4622292" cy="360094"/>
          </a:xfrm>
          <a:prstGeom prst="rect">
            <a:avLst/>
          </a:prstGeom>
        </p:spPr>
      </p:pic>
    </p:spTree>
    <p:extLst>
      <p:ext uri="{BB962C8B-B14F-4D97-AF65-F5344CB8AC3E}">
        <p14:creationId xmlns:p14="http://schemas.microsoft.com/office/powerpoint/2010/main" val="5304983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Verdana" panose="020B0604030504040204" pitchFamily="34" charset="0"/>
                <a:ea typeface="Verdana" panose="020B0604030504040204" pitchFamily="34" charset="0"/>
              </a:defRPr>
            </a:lvl1pPr>
          </a:lstStyle>
          <a:p>
            <a:fld id="{0F9C93C3-172E-BD47-8059-FD9EFE4A5A0A}" type="datetimeFigureOut">
              <a:rPr lang="en-US" smtClean="0"/>
              <a:pPr/>
              <a:t>5/30/19</a:t>
            </a:fld>
            <a:endParaRPr lang="en-US" dirty="0"/>
          </a:p>
        </p:txBody>
      </p:sp>
      <p:sp>
        <p:nvSpPr>
          <p:cNvPr id="3" name="Footer Placeholder 2"/>
          <p:cNvSpPr>
            <a:spLocks noGrp="1"/>
          </p:cNvSpPr>
          <p:nvPr>
            <p:ph type="ftr" sz="quarter" idx="11"/>
          </p:nvPr>
        </p:nvSpPr>
        <p:spPr/>
        <p:txBody>
          <a:bodyPr/>
          <a:lstStyle>
            <a:lvl1pPr>
              <a:defRPr>
                <a:latin typeface="Verdana" panose="020B0604030504040204" pitchFamily="34" charset="0"/>
                <a:ea typeface="Verdana" panose="020B0604030504040204" pitchFamily="34" charset="0"/>
              </a:defRPr>
            </a:lvl1pPr>
          </a:lstStyle>
          <a:p>
            <a:endParaRPr lang="en-US" dirty="0"/>
          </a:p>
        </p:txBody>
      </p:sp>
      <p:sp>
        <p:nvSpPr>
          <p:cNvPr id="4" name="Slide Number Placeholder 3"/>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E7E8CE78-8DE1-7A43-A7E0-D6A106AC0967}" type="slidenum">
              <a:rPr lang="en-US" smtClean="0"/>
              <a:pPr/>
              <a:t>‹#›</a:t>
            </a:fld>
            <a:endParaRPr lang="en-US" dirty="0"/>
          </a:p>
        </p:txBody>
      </p:sp>
      <p:pic>
        <p:nvPicPr>
          <p:cNvPr id="9" name="Picture 8">
            <a:extLst>
              <a:ext uri="{FF2B5EF4-FFF2-40B4-BE49-F238E27FC236}">
                <a16:creationId xmlns:a16="http://schemas.microsoft.com/office/drawing/2014/main" id="{F3C1244F-05C5-4D50-9ADE-E195AE092E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84854" y="6356350"/>
            <a:ext cx="4622292" cy="360094"/>
          </a:xfrm>
          <a:prstGeom prst="rect">
            <a:avLst/>
          </a:prstGeom>
        </p:spPr>
      </p:pic>
    </p:spTree>
    <p:extLst>
      <p:ext uri="{BB962C8B-B14F-4D97-AF65-F5344CB8AC3E}">
        <p14:creationId xmlns:p14="http://schemas.microsoft.com/office/powerpoint/2010/main" val="8735245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Verdana" panose="020B0604030504040204" pitchFamily="34" charset="0"/>
                <a:ea typeface="Verdana" panose="020B0604030504040204" pitchFamily="34" charset="0"/>
              </a:defRPr>
            </a:lvl1pPr>
          </a:lstStyle>
          <a:p>
            <a:fld id="{0F9C93C3-172E-BD47-8059-FD9EFE4A5A0A}" type="datetimeFigureOut">
              <a:rPr lang="en-US" smtClean="0"/>
              <a:pPr/>
              <a:t>5/30/19</a:t>
            </a:fld>
            <a:endParaRPr lang="en-US" dirty="0"/>
          </a:p>
        </p:txBody>
      </p:sp>
      <p:sp>
        <p:nvSpPr>
          <p:cNvPr id="3" name="Footer Placeholder 2"/>
          <p:cNvSpPr>
            <a:spLocks noGrp="1"/>
          </p:cNvSpPr>
          <p:nvPr>
            <p:ph type="ftr" sz="quarter" idx="11"/>
          </p:nvPr>
        </p:nvSpPr>
        <p:spPr/>
        <p:txBody>
          <a:bodyPr/>
          <a:lstStyle>
            <a:lvl1pPr>
              <a:defRPr>
                <a:latin typeface="Verdana" panose="020B0604030504040204" pitchFamily="34" charset="0"/>
                <a:ea typeface="Verdana" panose="020B0604030504040204" pitchFamily="34" charset="0"/>
              </a:defRPr>
            </a:lvl1pPr>
          </a:lstStyle>
          <a:p>
            <a:endParaRPr lang="en-US" dirty="0"/>
          </a:p>
        </p:txBody>
      </p:sp>
      <p:sp>
        <p:nvSpPr>
          <p:cNvPr id="4" name="Slide Number Placeholder 3"/>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E7E8CE78-8DE1-7A43-A7E0-D6A106AC0967}" type="slidenum">
              <a:rPr lang="en-US" smtClean="0"/>
              <a:pPr/>
              <a:t>‹#›</a:t>
            </a:fld>
            <a:endParaRPr lang="en-US" dirty="0"/>
          </a:p>
        </p:txBody>
      </p:sp>
      <p:pic>
        <p:nvPicPr>
          <p:cNvPr id="9" name="Picture 8">
            <a:extLst>
              <a:ext uri="{FF2B5EF4-FFF2-40B4-BE49-F238E27FC236}">
                <a16:creationId xmlns:a16="http://schemas.microsoft.com/office/drawing/2014/main" id="{F3C1244F-05C5-4D50-9ADE-E195AE092E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31508" y="6361381"/>
            <a:ext cx="4622292" cy="360094"/>
          </a:xfrm>
          <a:prstGeom prst="rect">
            <a:avLst/>
          </a:prstGeom>
        </p:spPr>
      </p:pic>
    </p:spTree>
    <p:extLst>
      <p:ext uri="{BB962C8B-B14F-4D97-AF65-F5344CB8AC3E}">
        <p14:creationId xmlns:p14="http://schemas.microsoft.com/office/powerpoint/2010/main" val="41891052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Verdana" panose="020B0604030504040204" pitchFamily="34" charset="0"/>
                <a:ea typeface="Verdana" panose="020B0604030504040204" pitchFamily="34" charset="0"/>
              </a:defRPr>
            </a:lvl1pPr>
          </a:lstStyle>
          <a:p>
            <a:fld id="{0F9C93C3-172E-BD47-8059-FD9EFE4A5A0A}" type="datetimeFigureOut">
              <a:rPr lang="en-US" smtClean="0"/>
              <a:pPr/>
              <a:t>5/30/19</a:t>
            </a:fld>
            <a:endParaRPr lang="en-US" dirty="0"/>
          </a:p>
        </p:txBody>
      </p:sp>
      <p:sp>
        <p:nvSpPr>
          <p:cNvPr id="3" name="Footer Placeholder 2"/>
          <p:cNvSpPr>
            <a:spLocks noGrp="1"/>
          </p:cNvSpPr>
          <p:nvPr>
            <p:ph type="ftr" sz="quarter" idx="11"/>
          </p:nvPr>
        </p:nvSpPr>
        <p:spPr/>
        <p:txBody>
          <a:bodyPr/>
          <a:lstStyle>
            <a:lvl1pPr>
              <a:defRPr>
                <a:latin typeface="Verdana" panose="020B0604030504040204" pitchFamily="34" charset="0"/>
                <a:ea typeface="Verdana" panose="020B0604030504040204" pitchFamily="34" charset="0"/>
              </a:defRPr>
            </a:lvl1pPr>
          </a:lstStyle>
          <a:p>
            <a:endParaRPr lang="en-US" dirty="0"/>
          </a:p>
        </p:txBody>
      </p:sp>
      <p:sp>
        <p:nvSpPr>
          <p:cNvPr id="4" name="Slide Number Placeholder 3"/>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E7E8CE78-8DE1-7A43-A7E0-D6A106AC0967}" type="slidenum">
              <a:rPr lang="en-US" smtClean="0"/>
              <a:pPr/>
              <a:t>‹#›</a:t>
            </a:fld>
            <a:endParaRPr lang="en-US" dirty="0"/>
          </a:p>
        </p:txBody>
      </p:sp>
      <p:pic>
        <p:nvPicPr>
          <p:cNvPr id="9" name="Picture 8">
            <a:extLst>
              <a:ext uri="{FF2B5EF4-FFF2-40B4-BE49-F238E27FC236}">
                <a16:creationId xmlns:a16="http://schemas.microsoft.com/office/drawing/2014/main" id="{F3C1244F-05C5-4D50-9ADE-E195AE092E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6356350"/>
            <a:ext cx="4622292" cy="360094"/>
          </a:xfrm>
          <a:prstGeom prst="rect">
            <a:avLst/>
          </a:prstGeom>
        </p:spPr>
      </p:pic>
    </p:spTree>
    <p:extLst>
      <p:ext uri="{BB962C8B-B14F-4D97-AF65-F5344CB8AC3E}">
        <p14:creationId xmlns:p14="http://schemas.microsoft.com/office/powerpoint/2010/main" val="41585169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rgbClr val="3F2A5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9429F-7550-4A72-87D0-61B9776C6C16}"/>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C377D507-582A-4134-9542-6E6024CB4D9F}"/>
              </a:ext>
            </a:extLst>
          </p:cNvPr>
          <p:cNvSpPr>
            <a:spLocks noGrp="1"/>
          </p:cNvSpPr>
          <p:nvPr>
            <p:ph type="dt" sz="half" idx="10"/>
          </p:nvPr>
        </p:nvSpPr>
        <p:spPr/>
        <p:txBody>
          <a:bodyPr/>
          <a:lstStyle>
            <a:lvl1pPr>
              <a:defRPr>
                <a:latin typeface="Verdana" panose="020B0604030504040204" pitchFamily="34" charset="0"/>
                <a:ea typeface="Verdana" panose="020B0604030504040204" pitchFamily="34" charset="0"/>
              </a:defRPr>
            </a:lvl1pPr>
          </a:lstStyle>
          <a:p>
            <a:fld id="{0F9C93C3-172E-BD47-8059-FD9EFE4A5A0A}" type="datetimeFigureOut">
              <a:rPr lang="en-US" smtClean="0"/>
              <a:pPr/>
              <a:t>5/30/19</a:t>
            </a:fld>
            <a:endParaRPr lang="en-US" dirty="0"/>
          </a:p>
        </p:txBody>
      </p:sp>
      <p:sp>
        <p:nvSpPr>
          <p:cNvPr id="4" name="Footer Placeholder 3">
            <a:extLst>
              <a:ext uri="{FF2B5EF4-FFF2-40B4-BE49-F238E27FC236}">
                <a16:creationId xmlns:a16="http://schemas.microsoft.com/office/drawing/2014/main" id="{C3112BEA-8DD8-43FC-9D5E-8A6ED51D4004}"/>
              </a:ext>
            </a:extLst>
          </p:cNvPr>
          <p:cNvSpPr>
            <a:spLocks noGrp="1"/>
          </p:cNvSpPr>
          <p:nvPr>
            <p:ph type="ftr" sz="quarter" idx="11"/>
          </p:nvPr>
        </p:nvSpPr>
        <p:spPr/>
        <p:txBody>
          <a:bodyPr/>
          <a:lstStyle>
            <a:lvl1pPr>
              <a:defRPr>
                <a:latin typeface="Verdana" panose="020B0604030504040204" pitchFamily="34" charset="0"/>
                <a:ea typeface="Verdana" panose="020B0604030504040204" pitchFamily="34" charset="0"/>
              </a:defRPr>
            </a:lvl1pPr>
          </a:lstStyle>
          <a:p>
            <a:endParaRPr lang="en-US" dirty="0"/>
          </a:p>
        </p:txBody>
      </p:sp>
      <p:sp>
        <p:nvSpPr>
          <p:cNvPr id="5" name="Slide Number Placeholder 4">
            <a:extLst>
              <a:ext uri="{FF2B5EF4-FFF2-40B4-BE49-F238E27FC236}">
                <a16:creationId xmlns:a16="http://schemas.microsoft.com/office/drawing/2014/main" id="{91F90D62-A743-4C44-8B4B-E6DC90A46027}"/>
              </a:ext>
            </a:extLst>
          </p:cNvPr>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E7E8CE78-8DE1-7A43-A7E0-D6A106AC0967}" type="slidenum">
              <a:rPr lang="en-US" smtClean="0"/>
              <a:pPr/>
              <a:t>‹#›</a:t>
            </a:fld>
            <a:endParaRPr lang="en-US" dirty="0"/>
          </a:p>
        </p:txBody>
      </p:sp>
      <p:pic>
        <p:nvPicPr>
          <p:cNvPr id="9" name="Picture 8">
            <a:extLst>
              <a:ext uri="{FF2B5EF4-FFF2-40B4-BE49-F238E27FC236}">
                <a16:creationId xmlns:a16="http://schemas.microsoft.com/office/drawing/2014/main" id="{57FFA9DF-49B0-4C31-94BB-9CB2C9CDF1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26936" y="6353464"/>
            <a:ext cx="4626864" cy="360450"/>
          </a:xfrm>
          <a:prstGeom prst="rect">
            <a:avLst/>
          </a:prstGeom>
        </p:spPr>
      </p:pic>
    </p:spTree>
    <p:extLst>
      <p:ext uri="{BB962C8B-B14F-4D97-AF65-F5344CB8AC3E}">
        <p14:creationId xmlns:p14="http://schemas.microsoft.com/office/powerpoint/2010/main" val="37487609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rgbClr val="3F2A5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9429F-7550-4A72-87D0-61B9776C6C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77D507-582A-4134-9542-6E6024CB4D9F}"/>
              </a:ext>
            </a:extLst>
          </p:cNvPr>
          <p:cNvSpPr>
            <a:spLocks noGrp="1"/>
          </p:cNvSpPr>
          <p:nvPr>
            <p:ph type="dt" sz="half" idx="10"/>
          </p:nvPr>
        </p:nvSpPr>
        <p:spPr/>
        <p:txBody>
          <a:bodyPr/>
          <a:lstStyle>
            <a:lvl1pPr>
              <a:defRPr>
                <a:latin typeface="Verdana" panose="020B0604030504040204" pitchFamily="34" charset="0"/>
                <a:ea typeface="Verdana" panose="020B0604030504040204" pitchFamily="34" charset="0"/>
              </a:defRPr>
            </a:lvl1pPr>
          </a:lstStyle>
          <a:p>
            <a:fld id="{0F9C93C3-172E-BD47-8059-FD9EFE4A5A0A}" type="datetimeFigureOut">
              <a:rPr lang="en-US" smtClean="0"/>
              <a:pPr/>
              <a:t>5/30/19</a:t>
            </a:fld>
            <a:endParaRPr lang="en-US" dirty="0"/>
          </a:p>
        </p:txBody>
      </p:sp>
      <p:sp>
        <p:nvSpPr>
          <p:cNvPr id="4" name="Footer Placeholder 3">
            <a:extLst>
              <a:ext uri="{FF2B5EF4-FFF2-40B4-BE49-F238E27FC236}">
                <a16:creationId xmlns:a16="http://schemas.microsoft.com/office/drawing/2014/main" id="{C3112BEA-8DD8-43FC-9D5E-8A6ED51D4004}"/>
              </a:ext>
            </a:extLst>
          </p:cNvPr>
          <p:cNvSpPr>
            <a:spLocks noGrp="1"/>
          </p:cNvSpPr>
          <p:nvPr>
            <p:ph type="ftr" sz="quarter" idx="11"/>
          </p:nvPr>
        </p:nvSpPr>
        <p:spPr/>
        <p:txBody>
          <a:bodyPr/>
          <a:lstStyle>
            <a:lvl1pPr>
              <a:defRPr>
                <a:latin typeface="Verdana" panose="020B0604030504040204" pitchFamily="34" charset="0"/>
                <a:ea typeface="Verdana" panose="020B0604030504040204" pitchFamily="34" charset="0"/>
              </a:defRPr>
            </a:lvl1pPr>
          </a:lstStyle>
          <a:p>
            <a:endParaRPr lang="en-US" dirty="0"/>
          </a:p>
        </p:txBody>
      </p:sp>
      <p:sp>
        <p:nvSpPr>
          <p:cNvPr id="5" name="Slide Number Placeholder 4">
            <a:extLst>
              <a:ext uri="{FF2B5EF4-FFF2-40B4-BE49-F238E27FC236}">
                <a16:creationId xmlns:a16="http://schemas.microsoft.com/office/drawing/2014/main" id="{91F90D62-A743-4C44-8B4B-E6DC90A46027}"/>
              </a:ext>
            </a:extLst>
          </p:cNvPr>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E7E8CE78-8DE1-7A43-A7E0-D6A106AC0967}" type="slidenum">
              <a:rPr lang="en-US" smtClean="0"/>
              <a:pPr/>
              <a:t>‹#›</a:t>
            </a:fld>
            <a:endParaRPr lang="en-US" dirty="0"/>
          </a:p>
        </p:txBody>
      </p:sp>
      <p:pic>
        <p:nvPicPr>
          <p:cNvPr id="9" name="Picture 8">
            <a:extLst>
              <a:ext uri="{FF2B5EF4-FFF2-40B4-BE49-F238E27FC236}">
                <a16:creationId xmlns:a16="http://schemas.microsoft.com/office/drawing/2014/main" id="{F0CCC328-BB84-4980-AC6B-7D310F1275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84854" y="6356350"/>
            <a:ext cx="4626864" cy="360450"/>
          </a:xfrm>
          <a:prstGeom prst="rect">
            <a:avLst/>
          </a:prstGeom>
        </p:spPr>
      </p:pic>
    </p:spTree>
    <p:extLst>
      <p:ext uri="{BB962C8B-B14F-4D97-AF65-F5344CB8AC3E}">
        <p14:creationId xmlns:p14="http://schemas.microsoft.com/office/powerpoint/2010/main" val="25210451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rgbClr val="3F2A5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9429F-7550-4A72-87D0-61B9776C6C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77D507-582A-4134-9542-6E6024CB4D9F}"/>
              </a:ext>
            </a:extLst>
          </p:cNvPr>
          <p:cNvSpPr>
            <a:spLocks noGrp="1"/>
          </p:cNvSpPr>
          <p:nvPr>
            <p:ph type="dt" sz="half" idx="10"/>
          </p:nvPr>
        </p:nvSpPr>
        <p:spPr/>
        <p:txBody>
          <a:bodyPr/>
          <a:lstStyle>
            <a:lvl1pPr>
              <a:defRPr>
                <a:latin typeface="Verdana" panose="020B0604030504040204" pitchFamily="34" charset="0"/>
                <a:ea typeface="Verdana" panose="020B0604030504040204" pitchFamily="34" charset="0"/>
              </a:defRPr>
            </a:lvl1pPr>
          </a:lstStyle>
          <a:p>
            <a:fld id="{0F9C93C3-172E-BD47-8059-FD9EFE4A5A0A}" type="datetimeFigureOut">
              <a:rPr lang="en-US" smtClean="0"/>
              <a:pPr/>
              <a:t>5/30/19</a:t>
            </a:fld>
            <a:endParaRPr lang="en-US" dirty="0"/>
          </a:p>
        </p:txBody>
      </p:sp>
      <p:sp>
        <p:nvSpPr>
          <p:cNvPr id="4" name="Footer Placeholder 3">
            <a:extLst>
              <a:ext uri="{FF2B5EF4-FFF2-40B4-BE49-F238E27FC236}">
                <a16:creationId xmlns:a16="http://schemas.microsoft.com/office/drawing/2014/main" id="{C3112BEA-8DD8-43FC-9D5E-8A6ED51D4004}"/>
              </a:ext>
            </a:extLst>
          </p:cNvPr>
          <p:cNvSpPr>
            <a:spLocks noGrp="1"/>
          </p:cNvSpPr>
          <p:nvPr>
            <p:ph type="ftr" sz="quarter" idx="11"/>
          </p:nvPr>
        </p:nvSpPr>
        <p:spPr/>
        <p:txBody>
          <a:bodyPr/>
          <a:lstStyle>
            <a:lvl1pPr>
              <a:defRPr>
                <a:latin typeface="Verdana" panose="020B0604030504040204" pitchFamily="34" charset="0"/>
                <a:ea typeface="Verdana" panose="020B0604030504040204" pitchFamily="34" charset="0"/>
              </a:defRPr>
            </a:lvl1pPr>
          </a:lstStyle>
          <a:p>
            <a:endParaRPr lang="en-US" dirty="0"/>
          </a:p>
        </p:txBody>
      </p:sp>
      <p:sp>
        <p:nvSpPr>
          <p:cNvPr id="5" name="Slide Number Placeholder 4">
            <a:extLst>
              <a:ext uri="{FF2B5EF4-FFF2-40B4-BE49-F238E27FC236}">
                <a16:creationId xmlns:a16="http://schemas.microsoft.com/office/drawing/2014/main" id="{91F90D62-A743-4C44-8B4B-E6DC90A46027}"/>
              </a:ext>
            </a:extLst>
          </p:cNvPr>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E7E8CE78-8DE1-7A43-A7E0-D6A106AC0967}" type="slidenum">
              <a:rPr lang="en-US" smtClean="0"/>
              <a:pPr/>
              <a:t>‹#›</a:t>
            </a:fld>
            <a:endParaRPr lang="en-US" dirty="0"/>
          </a:p>
        </p:txBody>
      </p:sp>
      <p:pic>
        <p:nvPicPr>
          <p:cNvPr id="9" name="Picture 8">
            <a:extLst>
              <a:ext uri="{FF2B5EF4-FFF2-40B4-BE49-F238E27FC236}">
                <a16:creationId xmlns:a16="http://schemas.microsoft.com/office/drawing/2014/main" id="{F0CCC328-BB84-4980-AC6B-7D310F1275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6356350"/>
            <a:ext cx="4626864" cy="360450"/>
          </a:xfrm>
          <a:prstGeom prst="rect">
            <a:avLst/>
          </a:prstGeom>
        </p:spPr>
      </p:pic>
    </p:spTree>
    <p:extLst>
      <p:ext uri="{BB962C8B-B14F-4D97-AF65-F5344CB8AC3E}">
        <p14:creationId xmlns:p14="http://schemas.microsoft.com/office/powerpoint/2010/main" val="34261571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Verdana" panose="020B0604030504040204" pitchFamily="34" charset="0"/>
                <a:ea typeface="Verdana" panose="020B0604030504040204" pitchFamily="34" charset="0"/>
              </a:defRPr>
            </a:lvl1pPr>
          </a:lstStyle>
          <a:p>
            <a:fld id="{0F9C93C3-172E-BD47-8059-FD9EFE4A5A0A}" type="datetimeFigureOut">
              <a:rPr lang="en-US" smtClean="0"/>
              <a:pPr/>
              <a:t>5/30/19</a:t>
            </a:fld>
            <a:endParaRPr lang="en-US" dirty="0"/>
          </a:p>
        </p:txBody>
      </p:sp>
      <p:sp>
        <p:nvSpPr>
          <p:cNvPr id="6" name="Footer Placeholder 5"/>
          <p:cNvSpPr>
            <a:spLocks noGrp="1"/>
          </p:cNvSpPr>
          <p:nvPr>
            <p:ph type="ftr" sz="quarter" idx="11"/>
          </p:nvPr>
        </p:nvSpPr>
        <p:spPr/>
        <p:txBody>
          <a:bodyPr/>
          <a:lstStyle>
            <a:lvl1pPr>
              <a:defRPr>
                <a:latin typeface="Verdana" panose="020B0604030504040204" pitchFamily="34" charset="0"/>
                <a:ea typeface="Verdana" panose="020B060403050404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E7E8CE78-8DE1-7A43-A7E0-D6A106AC0967}" type="slidenum">
              <a:rPr lang="en-US" smtClean="0"/>
              <a:pPr/>
              <a:t>‹#›</a:t>
            </a:fld>
            <a:endParaRPr lang="en-US" dirty="0"/>
          </a:p>
        </p:txBody>
      </p:sp>
      <p:pic>
        <p:nvPicPr>
          <p:cNvPr id="8" name="Picture 7">
            <a:extLst>
              <a:ext uri="{FF2B5EF4-FFF2-40B4-BE49-F238E27FC236}">
                <a16:creationId xmlns:a16="http://schemas.microsoft.com/office/drawing/2014/main" id="{58C836F6-CF56-4E0C-B682-4108AD24AE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84854" y="6356350"/>
            <a:ext cx="4622292" cy="360094"/>
          </a:xfrm>
          <a:prstGeom prst="rect">
            <a:avLst/>
          </a:prstGeom>
        </p:spPr>
      </p:pic>
    </p:spTree>
    <p:extLst>
      <p:ext uri="{BB962C8B-B14F-4D97-AF65-F5344CB8AC3E}">
        <p14:creationId xmlns:p14="http://schemas.microsoft.com/office/powerpoint/2010/main" val="374877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Verdana" panose="020B0604030504040204" pitchFamily="34" charset="0"/>
                <a:ea typeface="Verdana" panose="020B0604030504040204" pitchFamily="34" charset="0"/>
              </a:defRPr>
            </a:lvl1pPr>
          </a:lstStyle>
          <a:p>
            <a:fld id="{0F9C93C3-172E-BD47-8059-FD9EFE4A5A0A}" type="datetimeFigureOut">
              <a:rPr lang="en-US" smtClean="0"/>
              <a:pPr/>
              <a:t>5/30/19</a:t>
            </a:fld>
            <a:endParaRPr lang="en-US" dirty="0"/>
          </a:p>
        </p:txBody>
      </p:sp>
      <p:sp>
        <p:nvSpPr>
          <p:cNvPr id="6" name="Footer Placeholder 5"/>
          <p:cNvSpPr>
            <a:spLocks noGrp="1"/>
          </p:cNvSpPr>
          <p:nvPr>
            <p:ph type="ftr" sz="quarter" idx="11"/>
          </p:nvPr>
        </p:nvSpPr>
        <p:spPr/>
        <p:txBody>
          <a:bodyPr/>
          <a:lstStyle>
            <a:lvl1pPr>
              <a:defRPr>
                <a:latin typeface="Verdana" panose="020B0604030504040204" pitchFamily="34" charset="0"/>
                <a:ea typeface="Verdana" panose="020B060403050404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E7E8CE78-8DE1-7A43-A7E0-D6A106AC0967}" type="slidenum">
              <a:rPr lang="en-US" smtClean="0"/>
              <a:pPr/>
              <a:t>‹#›</a:t>
            </a:fld>
            <a:endParaRPr lang="en-US" dirty="0"/>
          </a:p>
        </p:txBody>
      </p:sp>
      <p:pic>
        <p:nvPicPr>
          <p:cNvPr id="8" name="Picture 7">
            <a:extLst>
              <a:ext uri="{FF2B5EF4-FFF2-40B4-BE49-F238E27FC236}">
                <a16:creationId xmlns:a16="http://schemas.microsoft.com/office/drawing/2014/main" id="{BFFCEB47-A917-4A55-B90F-E5BB0EDE12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84854" y="6356350"/>
            <a:ext cx="4622292" cy="360094"/>
          </a:xfrm>
          <a:prstGeom prst="rect">
            <a:avLst/>
          </a:prstGeom>
        </p:spPr>
      </p:pic>
    </p:spTree>
    <p:extLst>
      <p:ext uri="{BB962C8B-B14F-4D97-AF65-F5344CB8AC3E}">
        <p14:creationId xmlns:p14="http://schemas.microsoft.com/office/powerpoint/2010/main" val="15410272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Verdana" panose="020B0604030504040204" pitchFamily="34" charset="0"/>
                <a:ea typeface="Verdana" panose="020B0604030504040204" pitchFamily="34" charset="0"/>
              </a:defRPr>
            </a:lvl1pPr>
          </a:lstStyle>
          <a:p>
            <a:fld id="{0F9C93C3-172E-BD47-8059-FD9EFE4A5A0A}" type="datetimeFigureOut">
              <a:rPr lang="en-US" smtClean="0"/>
              <a:pPr/>
              <a:t>5/30/19</a:t>
            </a:fld>
            <a:endParaRPr lang="en-US" dirty="0"/>
          </a:p>
        </p:txBody>
      </p:sp>
      <p:sp>
        <p:nvSpPr>
          <p:cNvPr id="5" name="Footer Placeholder 4"/>
          <p:cNvSpPr>
            <a:spLocks noGrp="1"/>
          </p:cNvSpPr>
          <p:nvPr>
            <p:ph type="ftr" sz="quarter" idx="11"/>
          </p:nvPr>
        </p:nvSpPr>
        <p:spPr/>
        <p:txBody>
          <a:bodyPr/>
          <a:lstStyle>
            <a:lvl1pPr>
              <a:defRPr>
                <a:latin typeface="Verdana" panose="020B0604030504040204" pitchFamily="34" charset="0"/>
                <a:ea typeface="Verdana" panose="020B060403050404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E7E8CE78-8DE1-7A43-A7E0-D6A106AC0967}" type="slidenum">
              <a:rPr lang="en-US" smtClean="0"/>
              <a:pPr/>
              <a:t>‹#›</a:t>
            </a:fld>
            <a:endParaRPr lang="en-US" dirty="0"/>
          </a:p>
        </p:txBody>
      </p:sp>
      <p:pic>
        <p:nvPicPr>
          <p:cNvPr id="7" name="Picture 6">
            <a:extLst>
              <a:ext uri="{FF2B5EF4-FFF2-40B4-BE49-F238E27FC236}">
                <a16:creationId xmlns:a16="http://schemas.microsoft.com/office/drawing/2014/main" id="{C0361B46-5570-4E4D-B616-54728ABA90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84854" y="6361381"/>
            <a:ext cx="4622292" cy="360094"/>
          </a:xfrm>
          <a:prstGeom prst="rect">
            <a:avLst/>
          </a:prstGeom>
        </p:spPr>
      </p:pic>
    </p:spTree>
    <p:extLst>
      <p:ext uri="{BB962C8B-B14F-4D97-AF65-F5344CB8AC3E}">
        <p14:creationId xmlns:p14="http://schemas.microsoft.com/office/powerpoint/2010/main" val="1232056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9FDECD-40CB-4D77-84FE-A7E846EAB1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84854" y="6356350"/>
            <a:ext cx="4622292" cy="360094"/>
          </a:xfrm>
          <a:prstGeom prst="rect">
            <a:avLst/>
          </a:prstGeom>
        </p:spPr>
      </p:pic>
    </p:spTree>
    <p:extLst>
      <p:ext uri="{BB962C8B-B14F-4D97-AF65-F5344CB8AC3E}">
        <p14:creationId xmlns:p14="http://schemas.microsoft.com/office/powerpoint/2010/main" val="11680452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9C93C3-172E-BD47-8059-FD9EFE4A5A0A}" type="datetimeFigureOut">
              <a:rPr lang="en-US" smtClean="0"/>
              <a:t>5/30/19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E8CE78-8DE1-7A43-A7E0-D6A106AC0967}" type="slidenum">
              <a:rPr lang="en-US" smtClean="0"/>
              <a:t>‹#›</a:t>
            </a:fld>
            <a:endParaRPr lang="en-US" dirty="0"/>
          </a:p>
        </p:txBody>
      </p:sp>
      <p:pic>
        <p:nvPicPr>
          <p:cNvPr id="7" name="Picture 6">
            <a:extLst>
              <a:ext uri="{FF2B5EF4-FFF2-40B4-BE49-F238E27FC236}">
                <a16:creationId xmlns:a16="http://schemas.microsoft.com/office/drawing/2014/main" id="{A3DEF5DD-B6B6-4E32-AAC7-0DC5CD30E5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84854" y="6356350"/>
            <a:ext cx="4622292" cy="360094"/>
          </a:xfrm>
          <a:prstGeom prst="rect">
            <a:avLst/>
          </a:prstGeom>
        </p:spPr>
      </p:pic>
    </p:spTree>
    <p:extLst>
      <p:ext uri="{BB962C8B-B14F-4D97-AF65-F5344CB8AC3E}">
        <p14:creationId xmlns:p14="http://schemas.microsoft.com/office/powerpoint/2010/main" val="17457904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p:spTree>
      <p:nvGrpSpPr>
        <p:cNvPr id="1" name="Shape 8"/>
        <p:cNvGrpSpPr/>
        <p:nvPr/>
      </p:nvGrpSpPr>
      <p:grpSpPr>
        <a:xfrm>
          <a:off x="0" y="0"/>
          <a:ext cx="0" cy="0"/>
          <a:chOff x="0" y="0"/>
          <a:chExt cx="0" cy="0"/>
        </a:xfrm>
      </p:grpSpPr>
      <p:sp>
        <p:nvSpPr>
          <p:cNvPr id="10" name="Shape 10"/>
          <p:cNvSpPr/>
          <p:nvPr/>
        </p:nvSpPr>
        <p:spPr>
          <a:xfrm>
            <a:off x="772000" y="2560600"/>
            <a:ext cx="72400" cy="1589200"/>
          </a:xfrm>
          <a:prstGeom prst="rect">
            <a:avLst/>
          </a:prstGeom>
          <a:solidFill>
            <a:srgbClr val="FFFFFF"/>
          </a:solidFill>
          <a:ln>
            <a:noFill/>
          </a:ln>
        </p:spPr>
        <p:txBody>
          <a:bodyPr lIns="121900" tIns="121900" rIns="121900" bIns="121900" anchor="ctr" anchorCtr="0">
            <a:noAutofit/>
          </a:bodyPr>
          <a:lstStyle/>
          <a:p>
            <a:pPr lvl="0" rtl="0">
              <a:spcBef>
                <a:spcPts val="0"/>
              </a:spcBef>
              <a:buNone/>
            </a:pPr>
            <a:endParaRPr sz="2400" dirty="0">
              <a:solidFill>
                <a:srgbClr val="FFFFFF"/>
              </a:solidFill>
              <a:latin typeface="Verdana" panose="020B0604030504040204" pitchFamily="34" charset="0"/>
            </a:endParaRPr>
          </a:p>
        </p:txBody>
      </p:sp>
      <p:sp>
        <p:nvSpPr>
          <p:cNvPr id="7" name="Subtitle 2"/>
          <p:cNvSpPr>
            <a:spLocks noGrp="1"/>
          </p:cNvSpPr>
          <p:nvPr>
            <p:ph type="subTitle" idx="1"/>
          </p:nvPr>
        </p:nvSpPr>
        <p:spPr>
          <a:xfrm>
            <a:off x="897925" y="3634656"/>
            <a:ext cx="9144000" cy="1030288"/>
          </a:xfrm>
        </p:spPr>
        <p:txBody>
          <a:bodyPr/>
          <a:lstStyle>
            <a:lvl1pPr marL="0" indent="0" algn="l">
              <a:buNone/>
              <a:defRPr sz="24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a:t>
            </a:r>
            <a:r>
              <a:rPr lang="en-US" dirty="0" err="1"/>
              <a:t>styl</a:t>
            </a:r>
            <a:endParaRPr lang="en-US" dirty="0"/>
          </a:p>
        </p:txBody>
      </p:sp>
      <p:sp>
        <p:nvSpPr>
          <p:cNvPr id="8" name="Title 1"/>
          <p:cNvSpPr txBox="1">
            <a:spLocks/>
          </p:cNvSpPr>
          <p:nvPr userDrawn="1"/>
        </p:nvSpPr>
        <p:spPr>
          <a:xfrm>
            <a:off x="2963333" y="6222936"/>
            <a:ext cx="6265333" cy="444802"/>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5400" kern="1200">
                <a:solidFill>
                  <a:schemeClr val="bg2">
                    <a:lumMod val="25000"/>
                  </a:schemeClr>
                </a:solidFill>
                <a:latin typeface="Aller Light" charset="0"/>
                <a:ea typeface="Aller Light" charset="0"/>
                <a:cs typeface="Aller Light" charset="0"/>
              </a:defRPr>
            </a:lvl1pPr>
          </a:lstStyle>
          <a:p>
            <a:pPr algn="ctr"/>
            <a:r>
              <a:rPr lang="en-US" sz="2800" dirty="0">
                <a:solidFill>
                  <a:schemeClr val="bg1"/>
                </a:solidFill>
                <a:latin typeface="Verdana" panose="020B0604030504040204" pitchFamily="34" charset="0"/>
                <a:ea typeface="Verdana" panose="020B0604030504040204" pitchFamily="34" charset="0"/>
              </a:rPr>
              <a:t>A</a:t>
            </a:r>
            <a:r>
              <a:rPr lang="en-US" sz="2800" baseline="0" dirty="0">
                <a:solidFill>
                  <a:schemeClr val="bg1"/>
                </a:solidFill>
                <a:latin typeface="Verdana" panose="020B0604030504040204" pitchFamily="34" charset="0"/>
                <a:ea typeface="Verdana" panose="020B0604030504040204" pitchFamily="34" charset="0"/>
              </a:rPr>
              <a:t> MENTAL WELLNESS COMPANY</a:t>
            </a:r>
            <a:endParaRPr lang="en-US" sz="2800" dirty="0">
              <a:solidFill>
                <a:schemeClr val="bg1"/>
              </a:solidFill>
              <a:latin typeface="Verdana" panose="020B0604030504040204" pitchFamily="34" charset="0"/>
              <a:ea typeface="Verdana" panose="020B0604030504040204" pitchFamily="34" charset="0"/>
            </a:endParaRPr>
          </a:p>
        </p:txBody>
      </p:sp>
      <p:pic>
        <p:nvPicPr>
          <p:cNvPr id="5" name="Picture 4">
            <a:extLst>
              <a:ext uri="{FF2B5EF4-FFF2-40B4-BE49-F238E27FC236}">
                <a16:creationId xmlns:a16="http://schemas.microsoft.com/office/drawing/2014/main" id="{2638D8A0-57D0-43E4-895C-A01861DB16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84854" y="6356350"/>
            <a:ext cx="4622292" cy="360094"/>
          </a:xfrm>
          <a:prstGeom prst="rect">
            <a:avLst/>
          </a:prstGeom>
        </p:spPr>
      </p:pic>
    </p:spTree>
    <p:extLst>
      <p:ext uri="{BB962C8B-B14F-4D97-AF65-F5344CB8AC3E}">
        <p14:creationId xmlns:p14="http://schemas.microsoft.com/office/powerpoint/2010/main" val="9593722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 2 columns">
    <p:spTree>
      <p:nvGrpSpPr>
        <p:cNvPr id="1" name="Shape 26"/>
        <p:cNvGrpSpPr/>
        <p:nvPr/>
      </p:nvGrpSpPr>
      <p:grpSpPr>
        <a:xfrm>
          <a:off x="0" y="0"/>
          <a:ext cx="0" cy="0"/>
          <a:chOff x="0" y="0"/>
          <a:chExt cx="0" cy="0"/>
        </a:xfrm>
      </p:grpSpPr>
      <p:sp>
        <p:nvSpPr>
          <p:cNvPr id="11" name="Shape 31"/>
          <p:cNvSpPr/>
          <p:nvPr userDrawn="1"/>
        </p:nvSpPr>
        <p:spPr>
          <a:xfrm rot="5400000" flipH="1">
            <a:off x="6060950" y="744834"/>
            <a:ext cx="73152" cy="12188952"/>
          </a:xfrm>
          <a:prstGeom prst="rect">
            <a:avLst/>
          </a:prstGeom>
          <a:solidFill>
            <a:schemeClr val="tx1">
              <a:lumMod val="50000"/>
              <a:lumOff val="50000"/>
            </a:schemeClr>
          </a:solidFill>
          <a:ln>
            <a:noFill/>
          </a:ln>
        </p:spPr>
        <p:txBody>
          <a:bodyPr lIns="121900" tIns="121900" rIns="121900" bIns="121900" anchor="ctr" anchorCtr="0">
            <a:noAutofit/>
          </a:bodyPr>
          <a:lstStyle/>
          <a:p>
            <a:pPr lvl="0">
              <a:spcBef>
                <a:spcPts val="0"/>
              </a:spcBef>
              <a:buNone/>
            </a:pPr>
            <a:endParaRPr sz="2400" dirty="0">
              <a:latin typeface="Verdana" panose="020B0604030504040204" pitchFamily="34" charset="0"/>
            </a:endParaRPr>
          </a:p>
        </p:txBody>
      </p:sp>
      <p:sp>
        <p:nvSpPr>
          <p:cNvPr id="3" name="Picture Placeholder 3"/>
          <p:cNvSpPr>
            <a:spLocks noGrp="1"/>
          </p:cNvSpPr>
          <p:nvPr>
            <p:ph type="pic" sz="quarter" idx="10"/>
          </p:nvPr>
        </p:nvSpPr>
        <p:spPr>
          <a:xfrm>
            <a:off x="0" y="0"/>
            <a:ext cx="12192000" cy="3790949"/>
          </a:xfrm>
        </p:spPr>
        <p:txBody>
          <a:bodyPr>
            <a:normAutofit/>
          </a:bodyPr>
          <a:lstStyle>
            <a:lvl1pPr>
              <a:defRPr sz="1013">
                <a:solidFill>
                  <a:srgbClr val="00B0F0"/>
                </a:solidFill>
              </a:defRPr>
            </a:lvl1pPr>
          </a:lstStyle>
          <a:p>
            <a:endParaRPr lang="id-ID"/>
          </a:p>
        </p:txBody>
      </p:sp>
      <p:sp>
        <p:nvSpPr>
          <p:cNvPr id="4" name="Shape 30"/>
          <p:cNvSpPr/>
          <p:nvPr userDrawn="1"/>
        </p:nvSpPr>
        <p:spPr>
          <a:xfrm>
            <a:off x="708699" y="4151200"/>
            <a:ext cx="36576" cy="900799"/>
          </a:xfrm>
          <a:prstGeom prst="rect">
            <a:avLst/>
          </a:prstGeom>
          <a:solidFill>
            <a:schemeClr val="tx1">
              <a:lumMod val="50000"/>
              <a:lumOff val="50000"/>
            </a:schemeClr>
          </a:solidFill>
          <a:ln>
            <a:noFill/>
          </a:ln>
        </p:spPr>
        <p:txBody>
          <a:bodyPr lIns="121900" tIns="121900" rIns="121900" bIns="121900" anchor="ctr" anchorCtr="0">
            <a:noAutofit/>
          </a:bodyPr>
          <a:lstStyle/>
          <a:p>
            <a:pPr lvl="0">
              <a:spcBef>
                <a:spcPts val="0"/>
              </a:spcBef>
              <a:buNone/>
            </a:pPr>
            <a:endParaRPr sz="2400" dirty="0">
              <a:latin typeface="Verdana" panose="020B0604030504040204" pitchFamily="34" charset="0"/>
            </a:endParaRPr>
          </a:p>
        </p:txBody>
      </p:sp>
      <p:sp>
        <p:nvSpPr>
          <p:cNvPr id="5" name="Shape 22"/>
          <p:cNvSpPr txBox="1">
            <a:spLocks noGrp="1"/>
          </p:cNvSpPr>
          <p:nvPr>
            <p:ph type="title"/>
          </p:nvPr>
        </p:nvSpPr>
        <p:spPr>
          <a:xfrm>
            <a:off x="934316" y="4286462"/>
            <a:ext cx="10323368" cy="900799"/>
          </a:xfrm>
          <a:prstGeom prst="rect">
            <a:avLst/>
          </a:prstGeom>
        </p:spPr>
        <p:txBody>
          <a:bodyPr lIns="91425" tIns="91425" rIns="91425" bIns="91425" anchor="t" anchorCtr="0">
            <a:normAutofit/>
          </a:bodyPr>
          <a:lstStyle>
            <a:lvl1pPr lvl="0">
              <a:spcBef>
                <a:spcPts val="0"/>
              </a:spcBef>
              <a:defRPr sz="360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Shape 28"/>
          <p:cNvSpPr txBox="1">
            <a:spLocks noGrp="1"/>
          </p:cNvSpPr>
          <p:nvPr>
            <p:ph type="body" idx="1"/>
          </p:nvPr>
        </p:nvSpPr>
        <p:spPr>
          <a:xfrm>
            <a:off x="934316" y="5051999"/>
            <a:ext cx="10323368" cy="1120460"/>
          </a:xfrm>
          <a:prstGeom prst="rect">
            <a:avLst/>
          </a:prstGeom>
        </p:spPr>
        <p:txBody>
          <a:bodyPr lIns="91425" tIns="91425" rIns="91425" bIns="91425" anchor="t" anchorCtr="0"/>
          <a:lstStyle>
            <a:lvl1pPr marL="0" lvl="0" indent="0" algn="l">
              <a:spcBef>
                <a:spcPts val="0"/>
              </a:spcBef>
              <a:buFont typeface="Wingdings" charset="2"/>
              <a:buNone/>
              <a:defRPr>
                <a:solidFill>
                  <a:schemeClr val="tx1">
                    <a:lumMod val="65000"/>
                    <a:lumOff val="35000"/>
                  </a:schemeClr>
                </a:solidFill>
                <a:latin typeface="Verdana" panose="020B0604030504040204" pitchFamily="34" charset="0"/>
                <a:ea typeface="Verdana" panose="020B0604030504040204" pitchFamily="34" charset="0"/>
                <a:cs typeface="Calibri" charset="0"/>
              </a:defRPr>
            </a:lvl1pPr>
            <a:lvl2pPr lvl="1">
              <a:spcBef>
                <a:spcPts val="0"/>
              </a:spcBef>
              <a:buChar char="○"/>
              <a:defRPr/>
            </a:lvl2pPr>
            <a:lvl3pPr lvl="2">
              <a:spcBef>
                <a:spcPts val="0"/>
              </a:spcBef>
              <a:buChar char="■"/>
              <a:defRPr/>
            </a:lvl3pPr>
            <a:lvl4pPr lvl="3">
              <a:spcBef>
                <a:spcPts val="0"/>
              </a:spcBef>
              <a:buChar char="●"/>
              <a:defRPr/>
            </a:lvl4pPr>
            <a:lvl5pPr lvl="4">
              <a:spcBef>
                <a:spcPts val="0"/>
              </a:spcBef>
              <a:buChar char="○"/>
              <a:defRPr/>
            </a:lvl5pPr>
            <a:lvl6pPr lvl="5">
              <a:spcBef>
                <a:spcPts val="0"/>
              </a:spcBef>
              <a:buChar char="■"/>
              <a:defRPr/>
            </a:lvl6pPr>
            <a:lvl7pPr lvl="6">
              <a:spcBef>
                <a:spcPts val="0"/>
              </a:spcBef>
              <a:buChar char="●"/>
              <a:defRPr/>
            </a:lvl7pPr>
            <a:lvl8pPr lvl="7">
              <a:spcBef>
                <a:spcPts val="0"/>
              </a:spcBef>
              <a:buChar char="○"/>
              <a:defRPr/>
            </a:lvl8pPr>
            <a:lvl9pPr lvl="8">
              <a:spcBef>
                <a:spcPts val="0"/>
              </a:spcBef>
              <a:buChar char="■"/>
              <a:defRPr/>
            </a:lvl9pPr>
          </a:lstStyle>
          <a:p>
            <a:endParaRPr dirty="0"/>
          </a:p>
        </p:txBody>
      </p:sp>
      <p:pic>
        <p:nvPicPr>
          <p:cNvPr id="7" name="Picture 6">
            <a:extLst>
              <a:ext uri="{FF2B5EF4-FFF2-40B4-BE49-F238E27FC236}">
                <a16:creationId xmlns:a16="http://schemas.microsoft.com/office/drawing/2014/main" id="{14C45530-8403-49D5-8C3A-3FE8EA6C9C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84854" y="6356350"/>
            <a:ext cx="4622292" cy="360094"/>
          </a:xfrm>
          <a:prstGeom prst="rect">
            <a:avLst/>
          </a:prstGeom>
        </p:spPr>
      </p:pic>
    </p:spTree>
    <p:extLst>
      <p:ext uri="{BB962C8B-B14F-4D97-AF65-F5344CB8AC3E}">
        <p14:creationId xmlns:p14="http://schemas.microsoft.com/office/powerpoint/2010/main" val="1261072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_Title">
    <p:spTree>
      <p:nvGrpSpPr>
        <p:cNvPr id="1" name="Shape 8"/>
        <p:cNvGrpSpPr/>
        <p:nvPr/>
      </p:nvGrpSpPr>
      <p:grpSpPr>
        <a:xfrm>
          <a:off x="0" y="0"/>
          <a:ext cx="0" cy="0"/>
          <a:chOff x="0" y="0"/>
          <a:chExt cx="0" cy="0"/>
        </a:xfrm>
      </p:grpSpPr>
      <p:sp>
        <p:nvSpPr>
          <p:cNvPr id="10" name="Shape 10"/>
          <p:cNvSpPr/>
          <p:nvPr/>
        </p:nvSpPr>
        <p:spPr>
          <a:xfrm>
            <a:off x="772000" y="2560600"/>
            <a:ext cx="72400" cy="1589200"/>
          </a:xfrm>
          <a:prstGeom prst="rect">
            <a:avLst/>
          </a:prstGeom>
          <a:solidFill>
            <a:srgbClr val="FFFFFF"/>
          </a:solidFill>
          <a:ln>
            <a:noFill/>
          </a:ln>
        </p:spPr>
        <p:txBody>
          <a:bodyPr lIns="121900" tIns="121900" rIns="121900" bIns="121900" anchor="ctr" anchorCtr="0">
            <a:noAutofit/>
          </a:bodyPr>
          <a:lstStyle/>
          <a:p>
            <a:pPr lvl="0" rtl="0">
              <a:spcBef>
                <a:spcPts val="0"/>
              </a:spcBef>
              <a:buNone/>
            </a:pPr>
            <a:endParaRPr sz="2400" dirty="0">
              <a:solidFill>
                <a:srgbClr val="FFFFFF"/>
              </a:solidFill>
              <a:latin typeface="Verdana" panose="020B0604030504040204" pitchFamily="34" charset="0"/>
            </a:endParaRPr>
          </a:p>
        </p:txBody>
      </p:sp>
      <p:sp>
        <p:nvSpPr>
          <p:cNvPr id="8" name="Subtitle 2"/>
          <p:cNvSpPr>
            <a:spLocks noGrp="1"/>
          </p:cNvSpPr>
          <p:nvPr>
            <p:ph type="subTitle" idx="1"/>
          </p:nvPr>
        </p:nvSpPr>
        <p:spPr>
          <a:xfrm>
            <a:off x="897925" y="3634656"/>
            <a:ext cx="9200658" cy="1123956"/>
          </a:xfrm>
        </p:spPr>
        <p:txBody>
          <a:bodyPr/>
          <a:lstStyle>
            <a:lvl1pPr marL="0" indent="0" algn="l">
              <a:buNone/>
              <a:defRPr sz="24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Title 1"/>
          <p:cNvSpPr txBox="1">
            <a:spLocks/>
          </p:cNvSpPr>
          <p:nvPr userDrawn="1"/>
        </p:nvSpPr>
        <p:spPr>
          <a:xfrm>
            <a:off x="2963333" y="6222936"/>
            <a:ext cx="6265333" cy="444802"/>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5400" kern="1200">
                <a:solidFill>
                  <a:schemeClr val="bg2">
                    <a:lumMod val="25000"/>
                  </a:schemeClr>
                </a:solidFill>
                <a:latin typeface="Aller Light" charset="0"/>
                <a:ea typeface="Aller Light" charset="0"/>
                <a:cs typeface="Aller Light" charset="0"/>
              </a:defRPr>
            </a:lvl1pPr>
          </a:lstStyle>
          <a:p>
            <a:pPr algn="ctr"/>
            <a:r>
              <a:rPr lang="en-US" sz="2800" dirty="0">
                <a:solidFill>
                  <a:schemeClr val="bg1"/>
                </a:solidFill>
                <a:latin typeface="Verdana" panose="020B0604030504040204" pitchFamily="34" charset="0"/>
                <a:ea typeface="Verdana" panose="020B0604030504040204" pitchFamily="34" charset="0"/>
              </a:rPr>
              <a:t>A</a:t>
            </a:r>
            <a:r>
              <a:rPr lang="en-US" sz="2800" baseline="0" dirty="0">
                <a:solidFill>
                  <a:schemeClr val="bg1"/>
                </a:solidFill>
                <a:latin typeface="Verdana" panose="020B0604030504040204" pitchFamily="34" charset="0"/>
                <a:ea typeface="Verdana" panose="020B0604030504040204" pitchFamily="34" charset="0"/>
              </a:rPr>
              <a:t> MENTAL WELLNESS COMPANY</a:t>
            </a:r>
            <a:endParaRPr lang="en-US" sz="2800" dirty="0">
              <a:solidFill>
                <a:schemeClr val="bg1"/>
              </a:solidFill>
              <a:latin typeface="Verdana" panose="020B0604030504040204" pitchFamily="34" charset="0"/>
              <a:ea typeface="Verdana" panose="020B0604030504040204" pitchFamily="34" charset="0"/>
            </a:endParaRPr>
          </a:p>
        </p:txBody>
      </p:sp>
      <p:pic>
        <p:nvPicPr>
          <p:cNvPr id="5" name="Picture 4">
            <a:extLst>
              <a:ext uri="{FF2B5EF4-FFF2-40B4-BE49-F238E27FC236}">
                <a16:creationId xmlns:a16="http://schemas.microsoft.com/office/drawing/2014/main" id="{982EB531-E5BC-4E7C-8E60-22F0622B40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84854" y="6356350"/>
            <a:ext cx="4622292" cy="360094"/>
          </a:xfrm>
          <a:prstGeom prst="rect">
            <a:avLst/>
          </a:prstGeom>
        </p:spPr>
      </p:pic>
    </p:spTree>
    <p:extLst>
      <p:ext uri="{BB962C8B-B14F-4D97-AF65-F5344CB8AC3E}">
        <p14:creationId xmlns:p14="http://schemas.microsoft.com/office/powerpoint/2010/main" val="4719907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Title">
    <p:spTree>
      <p:nvGrpSpPr>
        <p:cNvPr id="1" name="Shape 8"/>
        <p:cNvGrpSpPr/>
        <p:nvPr/>
      </p:nvGrpSpPr>
      <p:grpSpPr>
        <a:xfrm>
          <a:off x="0" y="0"/>
          <a:ext cx="0" cy="0"/>
          <a:chOff x="0" y="0"/>
          <a:chExt cx="0" cy="0"/>
        </a:xfrm>
      </p:grpSpPr>
      <p:sp>
        <p:nvSpPr>
          <p:cNvPr id="10" name="Shape 10"/>
          <p:cNvSpPr/>
          <p:nvPr/>
        </p:nvSpPr>
        <p:spPr>
          <a:xfrm>
            <a:off x="772000" y="2560600"/>
            <a:ext cx="72400" cy="1589200"/>
          </a:xfrm>
          <a:prstGeom prst="rect">
            <a:avLst/>
          </a:prstGeom>
          <a:solidFill>
            <a:srgbClr val="FFFFFF"/>
          </a:solidFill>
          <a:ln>
            <a:noFill/>
          </a:ln>
        </p:spPr>
        <p:txBody>
          <a:bodyPr lIns="121900" tIns="121900" rIns="121900" bIns="121900" anchor="ctr" anchorCtr="0">
            <a:noAutofit/>
          </a:bodyPr>
          <a:lstStyle/>
          <a:p>
            <a:pPr lvl="0" rtl="0">
              <a:spcBef>
                <a:spcPts val="0"/>
              </a:spcBef>
              <a:buNone/>
            </a:pPr>
            <a:endParaRPr sz="2400" dirty="0">
              <a:solidFill>
                <a:srgbClr val="FFFFFF"/>
              </a:solidFill>
              <a:latin typeface="Verdana" panose="020B0604030504040204" pitchFamily="34" charset="0"/>
            </a:endParaRPr>
          </a:p>
        </p:txBody>
      </p:sp>
      <p:sp>
        <p:nvSpPr>
          <p:cNvPr id="8" name="Subtitle 2"/>
          <p:cNvSpPr>
            <a:spLocks noGrp="1"/>
          </p:cNvSpPr>
          <p:nvPr>
            <p:ph type="subTitle" idx="1"/>
          </p:nvPr>
        </p:nvSpPr>
        <p:spPr>
          <a:xfrm>
            <a:off x="897925" y="3634656"/>
            <a:ext cx="9200658" cy="1123956"/>
          </a:xfrm>
        </p:spPr>
        <p:txBody>
          <a:bodyPr/>
          <a:lstStyle>
            <a:lvl1pPr marL="0" indent="0" algn="l">
              <a:buNone/>
              <a:defRPr sz="24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Title 1"/>
          <p:cNvSpPr txBox="1">
            <a:spLocks/>
          </p:cNvSpPr>
          <p:nvPr userDrawn="1"/>
        </p:nvSpPr>
        <p:spPr>
          <a:xfrm>
            <a:off x="2963333" y="6222936"/>
            <a:ext cx="6265333" cy="444802"/>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5400" kern="1200">
                <a:solidFill>
                  <a:schemeClr val="bg2">
                    <a:lumMod val="25000"/>
                  </a:schemeClr>
                </a:solidFill>
                <a:latin typeface="Aller Light" charset="0"/>
                <a:ea typeface="Aller Light" charset="0"/>
                <a:cs typeface="Aller Light" charset="0"/>
              </a:defRPr>
            </a:lvl1pPr>
          </a:lstStyle>
          <a:p>
            <a:pPr algn="ctr"/>
            <a:r>
              <a:rPr lang="en-US" sz="2800" dirty="0">
                <a:solidFill>
                  <a:schemeClr val="bg1"/>
                </a:solidFill>
                <a:latin typeface="Verdana" panose="020B0604030504040204" pitchFamily="34" charset="0"/>
                <a:ea typeface="Verdana" panose="020B0604030504040204" pitchFamily="34" charset="0"/>
              </a:rPr>
              <a:t>A</a:t>
            </a:r>
            <a:r>
              <a:rPr lang="en-US" sz="2800" baseline="0" dirty="0">
                <a:solidFill>
                  <a:schemeClr val="bg1"/>
                </a:solidFill>
                <a:latin typeface="Verdana" panose="020B0604030504040204" pitchFamily="34" charset="0"/>
                <a:ea typeface="Verdana" panose="020B0604030504040204" pitchFamily="34" charset="0"/>
              </a:rPr>
              <a:t> MENTAL WELLNESS COMPANY</a:t>
            </a:r>
            <a:endParaRPr lang="en-US" sz="2800" dirty="0">
              <a:solidFill>
                <a:schemeClr val="bg1"/>
              </a:solidFill>
              <a:latin typeface="Verdana" panose="020B0604030504040204" pitchFamily="34" charset="0"/>
              <a:ea typeface="Verdana" panose="020B0604030504040204" pitchFamily="34" charset="0"/>
            </a:endParaRPr>
          </a:p>
        </p:txBody>
      </p:sp>
      <p:pic>
        <p:nvPicPr>
          <p:cNvPr id="5" name="Picture 4">
            <a:extLst>
              <a:ext uri="{FF2B5EF4-FFF2-40B4-BE49-F238E27FC236}">
                <a16:creationId xmlns:a16="http://schemas.microsoft.com/office/drawing/2014/main" id="{01F282E5-E7BD-4076-8565-400D190879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84854" y="6356350"/>
            <a:ext cx="4622292" cy="360094"/>
          </a:xfrm>
          <a:prstGeom prst="rect">
            <a:avLst/>
          </a:prstGeom>
        </p:spPr>
      </p:pic>
    </p:spTree>
    <p:extLst>
      <p:ext uri="{BB962C8B-B14F-4D97-AF65-F5344CB8AC3E}">
        <p14:creationId xmlns:p14="http://schemas.microsoft.com/office/powerpoint/2010/main" val="13534368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 2 columns">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1125899" y="727460"/>
            <a:ext cx="10550284" cy="1143200"/>
          </a:xfrm>
          <a:prstGeom prst="rect">
            <a:avLst/>
          </a:prstGeom>
        </p:spPr>
        <p:txBody>
          <a:bodyPr lIns="91425" tIns="91425" rIns="91425" bIns="91425" anchor="t" anchorCtr="0"/>
          <a:lstStyle>
            <a:lvl1pPr lvl="0">
              <a:spcBef>
                <a:spcPts val="0"/>
              </a:spcBef>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28" name="Shape 28"/>
          <p:cNvSpPr txBox="1">
            <a:spLocks noGrp="1"/>
          </p:cNvSpPr>
          <p:nvPr>
            <p:ph type="body" idx="1"/>
          </p:nvPr>
        </p:nvSpPr>
        <p:spPr>
          <a:xfrm>
            <a:off x="1125899" y="2112935"/>
            <a:ext cx="10550284" cy="4059524"/>
          </a:xfrm>
          <a:prstGeom prst="rect">
            <a:avLst/>
          </a:prstGeom>
        </p:spPr>
        <p:txBody>
          <a:bodyPr lIns="91425" tIns="91425" rIns="91425" bIns="91425" anchor="t" anchorCtr="0"/>
          <a:lstStyle>
            <a:lvl1pPr marL="457189" lvl="0" indent="-457189">
              <a:spcBef>
                <a:spcPts val="0"/>
              </a:spcBef>
              <a:buFont typeface="Wingdings" charset="2"/>
              <a:buChar char="v"/>
              <a:defRPr>
                <a:solidFill>
                  <a:schemeClr val="tx1">
                    <a:lumMod val="65000"/>
                    <a:lumOff val="35000"/>
                  </a:schemeClr>
                </a:solidFill>
                <a:latin typeface="Verdana" panose="020B0604030504040204" pitchFamily="34" charset="0"/>
                <a:ea typeface="Verdana" panose="020B0604030504040204" pitchFamily="34" charset="0"/>
                <a:cs typeface="Calibri" charset="0"/>
              </a:defRPr>
            </a:lvl1pPr>
            <a:lvl2pPr lvl="1">
              <a:spcBef>
                <a:spcPts val="0"/>
              </a:spcBef>
              <a:buChar char="○"/>
              <a:defRPr/>
            </a:lvl2pPr>
            <a:lvl3pPr lvl="2">
              <a:spcBef>
                <a:spcPts val="0"/>
              </a:spcBef>
              <a:buChar char="■"/>
              <a:defRPr/>
            </a:lvl3pPr>
            <a:lvl4pPr lvl="3">
              <a:spcBef>
                <a:spcPts val="0"/>
              </a:spcBef>
              <a:buChar char="●"/>
              <a:defRPr/>
            </a:lvl4pPr>
            <a:lvl5pPr lvl="4">
              <a:spcBef>
                <a:spcPts val="0"/>
              </a:spcBef>
              <a:buChar char="○"/>
              <a:defRPr/>
            </a:lvl5pPr>
            <a:lvl6pPr lvl="5">
              <a:spcBef>
                <a:spcPts val="0"/>
              </a:spcBef>
              <a:buChar char="■"/>
              <a:defRPr/>
            </a:lvl6pPr>
            <a:lvl7pPr lvl="6">
              <a:spcBef>
                <a:spcPts val="0"/>
              </a:spcBef>
              <a:buChar char="●"/>
              <a:defRPr/>
            </a:lvl7pPr>
            <a:lvl8pPr lvl="7">
              <a:spcBef>
                <a:spcPts val="0"/>
              </a:spcBef>
              <a:buChar char="○"/>
              <a:defRPr/>
            </a:lvl8pPr>
            <a:lvl9pPr lvl="8">
              <a:spcBef>
                <a:spcPts val="0"/>
              </a:spcBef>
              <a:buChar char="■"/>
              <a:defRPr/>
            </a:lvl9pPr>
          </a:lstStyle>
          <a:p>
            <a:endParaRPr dirty="0"/>
          </a:p>
        </p:txBody>
      </p:sp>
      <p:sp>
        <p:nvSpPr>
          <p:cNvPr id="30" name="Shape 30"/>
          <p:cNvSpPr/>
          <p:nvPr/>
        </p:nvSpPr>
        <p:spPr>
          <a:xfrm>
            <a:off x="1089699" y="684100"/>
            <a:ext cx="72400" cy="900799"/>
          </a:xfrm>
          <a:prstGeom prst="rect">
            <a:avLst/>
          </a:prstGeom>
          <a:solidFill>
            <a:schemeClr val="tx1">
              <a:lumMod val="65000"/>
              <a:lumOff val="35000"/>
            </a:schemeClr>
          </a:solidFill>
          <a:ln>
            <a:noFill/>
          </a:ln>
        </p:spPr>
        <p:txBody>
          <a:bodyPr lIns="121900" tIns="121900" rIns="121900" bIns="121900" anchor="ctr" anchorCtr="0">
            <a:noAutofit/>
          </a:bodyPr>
          <a:lstStyle/>
          <a:p>
            <a:pPr lvl="0">
              <a:spcBef>
                <a:spcPts val="0"/>
              </a:spcBef>
              <a:buNone/>
            </a:pPr>
            <a:endParaRPr sz="2400" dirty="0">
              <a:latin typeface="Verdana" panose="020B0604030504040204" pitchFamily="34" charset="0"/>
            </a:endParaRPr>
          </a:p>
        </p:txBody>
      </p:sp>
      <p:sp>
        <p:nvSpPr>
          <p:cNvPr id="31" name="Shape 31"/>
          <p:cNvSpPr/>
          <p:nvPr/>
        </p:nvSpPr>
        <p:spPr>
          <a:xfrm rot="5400000" flipH="1">
            <a:off x="6059425" y="725380"/>
            <a:ext cx="73152" cy="12192003"/>
          </a:xfrm>
          <a:prstGeom prst="rect">
            <a:avLst/>
          </a:prstGeom>
          <a:solidFill>
            <a:schemeClr val="tx1">
              <a:lumMod val="65000"/>
              <a:lumOff val="35000"/>
            </a:schemeClr>
          </a:solidFill>
          <a:ln>
            <a:noFill/>
          </a:ln>
        </p:spPr>
        <p:txBody>
          <a:bodyPr lIns="121900" tIns="121900" rIns="121900" bIns="121900" anchor="ctr" anchorCtr="0">
            <a:noAutofit/>
          </a:bodyPr>
          <a:lstStyle/>
          <a:p>
            <a:pPr lvl="0">
              <a:spcBef>
                <a:spcPts val="0"/>
              </a:spcBef>
              <a:buNone/>
            </a:pPr>
            <a:endParaRPr sz="2400" dirty="0">
              <a:latin typeface="Verdana" panose="020B0604030504040204" pitchFamily="34" charset="0"/>
            </a:endParaRPr>
          </a:p>
        </p:txBody>
      </p:sp>
      <p:pic>
        <p:nvPicPr>
          <p:cNvPr id="6" name="Picture 5">
            <a:extLst>
              <a:ext uri="{FF2B5EF4-FFF2-40B4-BE49-F238E27FC236}">
                <a16:creationId xmlns:a16="http://schemas.microsoft.com/office/drawing/2014/main" id="{9694A9F8-BDCF-43B1-AC83-5B351CC90D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84854" y="6356350"/>
            <a:ext cx="4622292" cy="360094"/>
          </a:xfrm>
          <a:prstGeom prst="rect">
            <a:avLst/>
          </a:prstGeom>
        </p:spPr>
      </p:pic>
    </p:spTree>
    <p:extLst>
      <p:ext uri="{BB962C8B-B14F-4D97-AF65-F5344CB8AC3E}">
        <p14:creationId xmlns:p14="http://schemas.microsoft.com/office/powerpoint/2010/main" val="1553249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 2 columns">
    <p:spTree>
      <p:nvGrpSpPr>
        <p:cNvPr id="1" name="Shape 26"/>
        <p:cNvGrpSpPr/>
        <p:nvPr/>
      </p:nvGrpSpPr>
      <p:grpSpPr>
        <a:xfrm>
          <a:off x="0" y="0"/>
          <a:ext cx="0" cy="0"/>
          <a:chOff x="0" y="0"/>
          <a:chExt cx="0" cy="0"/>
        </a:xfrm>
      </p:grpSpPr>
      <p:sp>
        <p:nvSpPr>
          <p:cNvPr id="11" name="Shape 31"/>
          <p:cNvSpPr/>
          <p:nvPr userDrawn="1"/>
        </p:nvSpPr>
        <p:spPr>
          <a:xfrm rot="5400000" flipH="1">
            <a:off x="6070094" y="735690"/>
            <a:ext cx="54864" cy="12188952"/>
          </a:xfrm>
          <a:prstGeom prst="rect">
            <a:avLst/>
          </a:prstGeom>
          <a:solidFill>
            <a:schemeClr val="bg1">
              <a:lumMod val="65000"/>
            </a:schemeClr>
          </a:solidFill>
          <a:ln>
            <a:noFill/>
          </a:ln>
        </p:spPr>
        <p:txBody>
          <a:bodyPr lIns="121900" tIns="121900" rIns="121900" bIns="121900" anchor="ctr" anchorCtr="0">
            <a:noAutofit/>
          </a:bodyPr>
          <a:lstStyle/>
          <a:p>
            <a:pPr lvl="0">
              <a:spcBef>
                <a:spcPts val="0"/>
              </a:spcBef>
              <a:buNone/>
            </a:pPr>
            <a:endParaRPr sz="2400" dirty="0">
              <a:latin typeface="Verdana" panose="020B0604030504040204" pitchFamily="34" charset="0"/>
            </a:endParaRPr>
          </a:p>
        </p:txBody>
      </p:sp>
      <p:sp>
        <p:nvSpPr>
          <p:cNvPr id="3" name="Picture Placeholder 3"/>
          <p:cNvSpPr>
            <a:spLocks noGrp="1"/>
          </p:cNvSpPr>
          <p:nvPr>
            <p:ph type="pic" sz="quarter" idx="10"/>
          </p:nvPr>
        </p:nvSpPr>
        <p:spPr>
          <a:xfrm>
            <a:off x="0" y="0"/>
            <a:ext cx="12192000" cy="3790949"/>
          </a:xfrm>
        </p:spPr>
        <p:txBody>
          <a:bodyPr>
            <a:normAutofit/>
          </a:bodyPr>
          <a:lstStyle>
            <a:lvl1pPr>
              <a:defRPr sz="1013">
                <a:solidFill>
                  <a:srgbClr val="00B0F0"/>
                </a:solidFill>
              </a:defRPr>
            </a:lvl1pPr>
          </a:lstStyle>
          <a:p>
            <a:endParaRPr lang="id-ID"/>
          </a:p>
        </p:txBody>
      </p:sp>
      <p:sp>
        <p:nvSpPr>
          <p:cNvPr id="4" name="Shape 28"/>
          <p:cNvSpPr txBox="1">
            <a:spLocks noGrp="1"/>
          </p:cNvSpPr>
          <p:nvPr>
            <p:ph type="body" idx="1"/>
          </p:nvPr>
        </p:nvSpPr>
        <p:spPr>
          <a:xfrm>
            <a:off x="285750" y="5078990"/>
            <a:ext cx="11544300" cy="1120460"/>
          </a:xfrm>
          <a:prstGeom prst="rect">
            <a:avLst/>
          </a:prstGeom>
        </p:spPr>
        <p:txBody>
          <a:bodyPr lIns="91425" tIns="91425" rIns="91425" bIns="91425" anchor="t" anchorCtr="0"/>
          <a:lstStyle>
            <a:lvl1pPr marL="0" lvl="0" indent="0" algn="ctr">
              <a:spcBef>
                <a:spcPts val="0"/>
              </a:spcBef>
              <a:buFont typeface="Wingdings" charset="2"/>
              <a:buNone/>
              <a:defRPr>
                <a:solidFill>
                  <a:schemeClr val="tx1">
                    <a:lumMod val="65000"/>
                    <a:lumOff val="35000"/>
                  </a:schemeClr>
                </a:solidFill>
                <a:latin typeface="Verdana" panose="020B0604030504040204" pitchFamily="34" charset="0"/>
                <a:ea typeface="Verdana" panose="020B0604030504040204" pitchFamily="34" charset="0"/>
                <a:cs typeface="Calibri" charset="0"/>
              </a:defRPr>
            </a:lvl1pPr>
            <a:lvl2pPr lvl="1">
              <a:spcBef>
                <a:spcPts val="0"/>
              </a:spcBef>
              <a:buChar char="○"/>
              <a:defRPr/>
            </a:lvl2pPr>
            <a:lvl3pPr lvl="2">
              <a:spcBef>
                <a:spcPts val="0"/>
              </a:spcBef>
              <a:buChar char="■"/>
              <a:defRPr/>
            </a:lvl3pPr>
            <a:lvl4pPr lvl="3">
              <a:spcBef>
                <a:spcPts val="0"/>
              </a:spcBef>
              <a:buChar char="●"/>
              <a:defRPr/>
            </a:lvl4pPr>
            <a:lvl5pPr lvl="4">
              <a:spcBef>
                <a:spcPts val="0"/>
              </a:spcBef>
              <a:buChar char="○"/>
              <a:defRPr/>
            </a:lvl5pPr>
            <a:lvl6pPr lvl="5">
              <a:spcBef>
                <a:spcPts val="0"/>
              </a:spcBef>
              <a:buChar char="■"/>
              <a:defRPr/>
            </a:lvl6pPr>
            <a:lvl7pPr lvl="6">
              <a:spcBef>
                <a:spcPts val="0"/>
              </a:spcBef>
              <a:buChar char="●"/>
              <a:defRPr/>
            </a:lvl7pPr>
            <a:lvl8pPr lvl="7">
              <a:spcBef>
                <a:spcPts val="0"/>
              </a:spcBef>
              <a:buChar char="○"/>
              <a:defRPr/>
            </a:lvl8pPr>
            <a:lvl9pPr lvl="8">
              <a:spcBef>
                <a:spcPts val="0"/>
              </a:spcBef>
              <a:buChar char="■"/>
              <a:defRPr/>
            </a:lvl9pPr>
          </a:lstStyle>
          <a:p>
            <a:endParaRPr dirty="0"/>
          </a:p>
        </p:txBody>
      </p:sp>
      <p:sp>
        <p:nvSpPr>
          <p:cNvPr id="5" name="Shape 33"/>
          <p:cNvSpPr txBox="1">
            <a:spLocks noGrp="1"/>
          </p:cNvSpPr>
          <p:nvPr>
            <p:ph type="title"/>
          </p:nvPr>
        </p:nvSpPr>
        <p:spPr>
          <a:xfrm>
            <a:off x="3152264" y="3985647"/>
            <a:ext cx="5811272" cy="705630"/>
          </a:xfrm>
          <a:prstGeom prst="rect">
            <a:avLst/>
          </a:prstGeom>
        </p:spPr>
        <p:txBody>
          <a:bodyPr lIns="91425" tIns="91425" rIns="91425" bIns="91425" anchor="t" anchorCtr="0"/>
          <a:lstStyle>
            <a:lvl1pPr lvl="0" algn="ctr" rtl="0">
              <a:spcBef>
                <a:spcPts val="0"/>
              </a:spcBef>
              <a:defRPr>
                <a:latin typeface="Verdana" panose="020B0604030504040204" pitchFamily="34" charset="0"/>
                <a:ea typeface="Verdana" panose="020B0604030504040204" pitchFamily="34" charset="0"/>
                <a:cs typeface="Verdana" panose="020B0604030504040204" pitchFamily="34"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sp>
        <p:nvSpPr>
          <p:cNvPr id="6" name="Rectangle 5"/>
          <p:cNvSpPr/>
          <p:nvPr userDrawn="1"/>
        </p:nvSpPr>
        <p:spPr>
          <a:xfrm>
            <a:off x="4760498" y="4836321"/>
            <a:ext cx="233680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schemeClr>
              </a:solidFill>
              <a:latin typeface="Verdana" panose="020B0604030504040204" pitchFamily="34" charset="0"/>
            </a:endParaRPr>
          </a:p>
        </p:txBody>
      </p:sp>
      <p:pic>
        <p:nvPicPr>
          <p:cNvPr id="7" name="Picture 6">
            <a:extLst>
              <a:ext uri="{FF2B5EF4-FFF2-40B4-BE49-F238E27FC236}">
                <a16:creationId xmlns:a16="http://schemas.microsoft.com/office/drawing/2014/main" id="{E69F16CF-33A5-4EF7-BE83-5C35C0290A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84854" y="6356350"/>
            <a:ext cx="4622292" cy="360094"/>
          </a:xfrm>
          <a:prstGeom prst="rect">
            <a:avLst/>
          </a:prstGeom>
        </p:spPr>
      </p:pic>
    </p:spTree>
    <p:extLst>
      <p:ext uri="{BB962C8B-B14F-4D97-AF65-F5344CB8AC3E}">
        <p14:creationId xmlns:p14="http://schemas.microsoft.com/office/powerpoint/2010/main" val="15027814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itle + 2 columns">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1231408" y="463702"/>
            <a:ext cx="10379424" cy="1143200"/>
          </a:xfrm>
          <a:prstGeom prst="rect">
            <a:avLst/>
          </a:prstGeom>
        </p:spPr>
        <p:txBody>
          <a:bodyPr lIns="91425" tIns="91425" rIns="91425" bIns="91425" anchor="t" anchorCtr="0"/>
          <a:lstStyle>
            <a:lvl1pPr lvl="0">
              <a:spcBef>
                <a:spcPts val="0"/>
              </a:spcBef>
              <a:defRPr>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28" name="Shape 28"/>
          <p:cNvSpPr txBox="1">
            <a:spLocks noGrp="1"/>
          </p:cNvSpPr>
          <p:nvPr>
            <p:ph type="body" idx="1"/>
          </p:nvPr>
        </p:nvSpPr>
        <p:spPr>
          <a:xfrm>
            <a:off x="1125900" y="2112934"/>
            <a:ext cx="10379425" cy="3947727"/>
          </a:xfrm>
          <a:prstGeom prst="rect">
            <a:avLst/>
          </a:prstGeom>
        </p:spPr>
        <p:txBody>
          <a:bodyPr lIns="91425" tIns="91425" rIns="91425" bIns="91425" anchor="t" anchorCtr="0"/>
          <a:lstStyle>
            <a:lvl1pPr marL="457189" lvl="0" indent="-457189">
              <a:spcBef>
                <a:spcPts val="0"/>
              </a:spcBef>
              <a:buFont typeface="Wingdings" charset="2"/>
              <a:buChar char="v"/>
              <a:defRPr>
                <a:solidFill>
                  <a:schemeClr val="tx1">
                    <a:lumMod val="65000"/>
                    <a:lumOff val="35000"/>
                  </a:schemeClr>
                </a:solidFill>
              </a:defRPr>
            </a:lvl1pPr>
            <a:lvl2pPr lvl="1">
              <a:spcBef>
                <a:spcPts val="0"/>
              </a:spcBef>
              <a:buChar char="○"/>
              <a:defRPr/>
            </a:lvl2pPr>
            <a:lvl3pPr lvl="2">
              <a:spcBef>
                <a:spcPts val="0"/>
              </a:spcBef>
              <a:buChar char="■"/>
              <a:defRPr/>
            </a:lvl3pPr>
            <a:lvl4pPr lvl="3">
              <a:spcBef>
                <a:spcPts val="0"/>
              </a:spcBef>
              <a:buChar char="●"/>
              <a:defRPr/>
            </a:lvl4pPr>
            <a:lvl5pPr lvl="4">
              <a:spcBef>
                <a:spcPts val="0"/>
              </a:spcBef>
              <a:buChar char="○"/>
              <a:defRPr/>
            </a:lvl5pPr>
            <a:lvl6pPr lvl="5">
              <a:spcBef>
                <a:spcPts val="0"/>
              </a:spcBef>
              <a:buChar char="■"/>
              <a:defRPr/>
            </a:lvl6pPr>
            <a:lvl7pPr lvl="6">
              <a:spcBef>
                <a:spcPts val="0"/>
              </a:spcBef>
              <a:buChar char="●"/>
              <a:defRPr/>
            </a:lvl7pPr>
            <a:lvl8pPr lvl="7">
              <a:spcBef>
                <a:spcPts val="0"/>
              </a:spcBef>
              <a:buChar char="○"/>
              <a:defRPr/>
            </a:lvl8pPr>
            <a:lvl9pPr lvl="8">
              <a:spcBef>
                <a:spcPts val="0"/>
              </a:spcBef>
              <a:buChar char="■"/>
              <a:defRPr/>
            </a:lvl9pPr>
          </a:lstStyle>
          <a:p>
            <a:endParaRPr/>
          </a:p>
        </p:txBody>
      </p:sp>
      <p:sp>
        <p:nvSpPr>
          <p:cNvPr id="30" name="Shape 30"/>
          <p:cNvSpPr/>
          <p:nvPr/>
        </p:nvSpPr>
        <p:spPr>
          <a:xfrm>
            <a:off x="1046372" y="463702"/>
            <a:ext cx="54864" cy="900799"/>
          </a:xfrm>
          <a:prstGeom prst="rect">
            <a:avLst/>
          </a:prstGeom>
          <a:solidFill>
            <a:schemeClr val="bg1">
              <a:lumMod val="65000"/>
            </a:schemeClr>
          </a:solidFill>
          <a:ln>
            <a:noFill/>
          </a:ln>
        </p:spPr>
        <p:txBody>
          <a:bodyPr lIns="121900" tIns="121900" rIns="121900" bIns="121900" anchor="ctr" anchorCtr="0">
            <a:noAutofit/>
          </a:bodyPr>
          <a:lstStyle/>
          <a:p>
            <a:pPr lvl="0">
              <a:spcBef>
                <a:spcPts val="0"/>
              </a:spcBef>
              <a:buNone/>
            </a:pPr>
            <a:endParaRPr sz="2400" dirty="0">
              <a:latin typeface="Verdana" panose="020B0604030504040204" pitchFamily="34" charset="0"/>
            </a:endParaRPr>
          </a:p>
        </p:txBody>
      </p:sp>
      <p:sp>
        <p:nvSpPr>
          <p:cNvPr id="31" name="Shape 31"/>
          <p:cNvSpPr/>
          <p:nvPr/>
        </p:nvSpPr>
        <p:spPr>
          <a:xfrm>
            <a:off x="12136533" y="1"/>
            <a:ext cx="54864" cy="6857999"/>
          </a:xfrm>
          <a:prstGeom prst="rect">
            <a:avLst/>
          </a:prstGeom>
          <a:solidFill>
            <a:schemeClr val="bg1">
              <a:lumMod val="65000"/>
            </a:schemeClr>
          </a:solidFill>
          <a:ln>
            <a:noFill/>
          </a:ln>
        </p:spPr>
        <p:txBody>
          <a:bodyPr lIns="121900" tIns="121900" rIns="121900" bIns="121900" anchor="ctr" anchorCtr="0">
            <a:noAutofit/>
          </a:bodyPr>
          <a:lstStyle/>
          <a:p>
            <a:pPr lvl="0">
              <a:spcBef>
                <a:spcPts val="0"/>
              </a:spcBef>
              <a:buNone/>
            </a:pPr>
            <a:endParaRPr sz="2400" dirty="0">
              <a:latin typeface="Verdana" panose="020B0604030504040204" pitchFamily="34" charset="0"/>
            </a:endParaRPr>
          </a:p>
        </p:txBody>
      </p:sp>
      <p:pic>
        <p:nvPicPr>
          <p:cNvPr id="6" name="Picture 5">
            <a:extLst>
              <a:ext uri="{FF2B5EF4-FFF2-40B4-BE49-F238E27FC236}">
                <a16:creationId xmlns:a16="http://schemas.microsoft.com/office/drawing/2014/main" id="{477BD05D-6432-4EFB-A97D-E8DB16E5BB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84854" y="6356350"/>
            <a:ext cx="4622292" cy="360094"/>
          </a:xfrm>
          <a:prstGeom prst="rect">
            <a:avLst/>
          </a:prstGeom>
        </p:spPr>
      </p:pic>
    </p:spTree>
    <p:extLst>
      <p:ext uri="{BB962C8B-B14F-4D97-AF65-F5344CB8AC3E}">
        <p14:creationId xmlns:p14="http://schemas.microsoft.com/office/powerpoint/2010/main" val="3873464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 3 columns">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1125900" y="563333"/>
            <a:ext cx="9864569" cy="1143200"/>
          </a:xfrm>
          <a:prstGeom prst="rect">
            <a:avLst/>
          </a:prstGeom>
        </p:spPr>
        <p:txBody>
          <a:bodyPr lIns="91425" tIns="91425" rIns="91425" bIns="91425" anchor="t" anchorCtr="0"/>
          <a:lstStyle>
            <a:lvl1pPr lvl="0" rtl="0">
              <a:spcBef>
                <a:spcPts val="0"/>
              </a:spcBef>
              <a:defRPr>
                <a:latin typeface="Verdana" panose="020B0604030504040204" pitchFamily="34" charset="0"/>
                <a:ea typeface="Verdana" panose="020B0604030504040204" pitchFamily="34" charset="0"/>
                <a:cs typeface="Verdana" panose="020B0604030504040204" pitchFamily="34"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sp>
        <p:nvSpPr>
          <p:cNvPr id="34" name="Shape 34"/>
          <p:cNvSpPr txBox="1">
            <a:spLocks noGrp="1"/>
          </p:cNvSpPr>
          <p:nvPr>
            <p:ph type="body" idx="1"/>
          </p:nvPr>
        </p:nvSpPr>
        <p:spPr>
          <a:xfrm>
            <a:off x="1125901" y="2147267"/>
            <a:ext cx="9864569" cy="4001743"/>
          </a:xfrm>
          <a:prstGeom prst="rect">
            <a:avLst/>
          </a:prstGeom>
        </p:spPr>
        <p:txBody>
          <a:bodyPr lIns="91425" tIns="91425" rIns="91425" bIns="91425" anchor="t" anchorCtr="0"/>
          <a:lstStyle>
            <a:lvl1pPr lvl="0" rtl="0">
              <a:spcBef>
                <a:spcPts val="0"/>
              </a:spcBef>
              <a:buSzPct val="100000"/>
              <a:buChar char="●"/>
              <a:defRPr sz="1867"/>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a:p>
        </p:txBody>
      </p:sp>
      <p:sp>
        <p:nvSpPr>
          <p:cNvPr id="37" name="Shape 37"/>
          <p:cNvSpPr/>
          <p:nvPr/>
        </p:nvSpPr>
        <p:spPr>
          <a:xfrm>
            <a:off x="997289" y="563333"/>
            <a:ext cx="54864" cy="905256"/>
          </a:xfrm>
          <a:prstGeom prst="rect">
            <a:avLst/>
          </a:prstGeom>
          <a:solidFill>
            <a:schemeClr val="bg1">
              <a:lumMod val="65000"/>
            </a:schemeClr>
          </a:solidFill>
          <a:ln>
            <a:noFill/>
          </a:ln>
        </p:spPr>
        <p:txBody>
          <a:bodyPr lIns="121900" tIns="121900" rIns="121900" bIns="121900" anchor="ctr" anchorCtr="0">
            <a:noAutofit/>
          </a:bodyPr>
          <a:lstStyle/>
          <a:p>
            <a:pPr lvl="0">
              <a:spcBef>
                <a:spcPts val="0"/>
              </a:spcBef>
              <a:buNone/>
            </a:pPr>
            <a:endParaRPr sz="2400" dirty="0">
              <a:latin typeface="Verdana" panose="020B0604030504040204" pitchFamily="34" charset="0"/>
            </a:endParaRPr>
          </a:p>
        </p:txBody>
      </p:sp>
      <p:sp>
        <p:nvSpPr>
          <p:cNvPr id="38" name="Shape 38"/>
          <p:cNvSpPr/>
          <p:nvPr/>
        </p:nvSpPr>
        <p:spPr>
          <a:xfrm>
            <a:off x="12136533" y="1"/>
            <a:ext cx="36576" cy="6857999"/>
          </a:xfrm>
          <a:prstGeom prst="rect">
            <a:avLst/>
          </a:prstGeom>
          <a:solidFill>
            <a:schemeClr val="bg1">
              <a:lumMod val="65000"/>
            </a:schemeClr>
          </a:solidFill>
          <a:ln>
            <a:noFill/>
          </a:ln>
        </p:spPr>
        <p:txBody>
          <a:bodyPr lIns="121900" tIns="121900" rIns="121900" bIns="121900" anchor="ctr" anchorCtr="0">
            <a:noAutofit/>
          </a:bodyPr>
          <a:lstStyle/>
          <a:p>
            <a:pPr lvl="0">
              <a:spcBef>
                <a:spcPts val="0"/>
              </a:spcBef>
              <a:buNone/>
            </a:pPr>
            <a:endParaRPr sz="2400" dirty="0">
              <a:latin typeface="Verdana" panose="020B0604030504040204" pitchFamily="34" charset="0"/>
            </a:endParaRPr>
          </a:p>
        </p:txBody>
      </p:sp>
      <p:pic>
        <p:nvPicPr>
          <p:cNvPr id="6" name="Picture 5">
            <a:extLst>
              <a:ext uri="{FF2B5EF4-FFF2-40B4-BE49-F238E27FC236}">
                <a16:creationId xmlns:a16="http://schemas.microsoft.com/office/drawing/2014/main" id="{706D1539-6ABE-499B-8AE7-03823F1511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84854" y="6356350"/>
            <a:ext cx="4622292" cy="360094"/>
          </a:xfrm>
          <a:prstGeom prst="rect">
            <a:avLst/>
          </a:prstGeom>
        </p:spPr>
      </p:pic>
    </p:spTree>
    <p:extLst>
      <p:ext uri="{BB962C8B-B14F-4D97-AF65-F5344CB8AC3E}">
        <p14:creationId xmlns:p14="http://schemas.microsoft.com/office/powerpoint/2010/main" val="8411483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pPr lvl="0">
              <a:spcBef>
                <a:spcPts val="0"/>
              </a:spcBef>
              <a:buNone/>
            </a:pPr>
            <a:endParaRPr sz="2400" dirty="0">
              <a:latin typeface="Verdana" panose="020B0604030504040204" pitchFamily="34" charset="0"/>
            </a:endParaRPr>
          </a:p>
        </p:txBody>
      </p:sp>
      <p:sp>
        <p:nvSpPr>
          <p:cNvPr id="5" name="Shape 33"/>
          <p:cNvSpPr txBox="1">
            <a:spLocks noGrp="1"/>
          </p:cNvSpPr>
          <p:nvPr>
            <p:ph type="title"/>
          </p:nvPr>
        </p:nvSpPr>
        <p:spPr>
          <a:xfrm>
            <a:off x="5385459" y="331335"/>
            <a:ext cx="6311239" cy="705630"/>
          </a:xfrm>
          <a:prstGeom prst="rect">
            <a:avLst/>
          </a:prstGeom>
        </p:spPr>
        <p:txBody>
          <a:bodyPr lIns="91425" tIns="91425" rIns="91425" bIns="91425" anchor="t" anchorCtr="0"/>
          <a:lstStyle>
            <a:lvl1pPr lvl="0" algn="ctr" rtl="0">
              <a:spcBef>
                <a:spcPts val="0"/>
              </a:spcBef>
              <a:defRPr>
                <a:latin typeface="Verdana" panose="020B0604030504040204" pitchFamily="34" charset="0"/>
                <a:ea typeface="Verdana" panose="020B0604030504040204" pitchFamily="34" charset="0"/>
                <a:cs typeface="Verdana" panose="020B0604030504040204" pitchFamily="34"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sp>
        <p:nvSpPr>
          <p:cNvPr id="6" name="Shape 34"/>
          <p:cNvSpPr txBox="1">
            <a:spLocks noGrp="1"/>
          </p:cNvSpPr>
          <p:nvPr>
            <p:ph type="body" idx="1"/>
          </p:nvPr>
        </p:nvSpPr>
        <p:spPr>
          <a:xfrm>
            <a:off x="5452101" y="1431934"/>
            <a:ext cx="6311240" cy="4693232"/>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a:p>
        </p:txBody>
      </p:sp>
      <p:sp>
        <p:nvSpPr>
          <p:cNvPr id="7" name="Rectangle 6"/>
          <p:cNvSpPr/>
          <p:nvPr userDrawn="1"/>
        </p:nvSpPr>
        <p:spPr>
          <a:xfrm>
            <a:off x="7372679" y="1205666"/>
            <a:ext cx="233680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schemeClr>
              </a:solidFill>
              <a:latin typeface="Verdana" panose="020B0604030504040204" pitchFamily="34" charset="0"/>
            </a:endParaRPr>
          </a:p>
        </p:txBody>
      </p:sp>
      <p:sp>
        <p:nvSpPr>
          <p:cNvPr id="8" name="Picture Placeholder 3"/>
          <p:cNvSpPr>
            <a:spLocks noGrp="1"/>
          </p:cNvSpPr>
          <p:nvPr>
            <p:ph type="pic" sz="quarter" idx="11"/>
          </p:nvPr>
        </p:nvSpPr>
        <p:spPr>
          <a:xfrm>
            <a:off x="19050" y="0"/>
            <a:ext cx="5029200" cy="6074365"/>
          </a:xfrm>
        </p:spPr>
        <p:txBody>
          <a:bodyPr>
            <a:normAutofit/>
          </a:bodyPr>
          <a:lstStyle>
            <a:lvl1pPr>
              <a:defRPr sz="1013">
                <a:solidFill>
                  <a:srgbClr val="00B0F0"/>
                </a:solidFill>
              </a:defRPr>
            </a:lvl1pPr>
          </a:lstStyle>
          <a:p>
            <a:endParaRPr lang="id-ID"/>
          </a:p>
        </p:txBody>
      </p:sp>
      <p:pic>
        <p:nvPicPr>
          <p:cNvPr id="9" name="Picture 8">
            <a:extLst>
              <a:ext uri="{FF2B5EF4-FFF2-40B4-BE49-F238E27FC236}">
                <a16:creationId xmlns:a16="http://schemas.microsoft.com/office/drawing/2014/main" id="{832812D5-AD82-4CD7-B49F-575FBC9021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84854" y="6356350"/>
            <a:ext cx="4622292" cy="360094"/>
          </a:xfrm>
          <a:prstGeom prst="rect">
            <a:avLst/>
          </a:prstGeom>
        </p:spPr>
      </p:pic>
    </p:spTree>
    <p:extLst>
      <p:ext uri="{BB962C8B-B14F-4D97-AF65-F5344CB8AC3E}">
        <p14:creationId xmlns:p14="http://schemas.microsoft.com/office/powerpoint/2010/main" val="1662739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Custom Layou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259340-BE0C-4607-885F-8407C3EFE823}"/>
              </a:ext>
            </a:extLst>
          </p:cNvPr>
          <p:cNvPicPr>
            <a:picLocks noChangeAspect="1"/>
          </p:cNvPicPr>
          <p:nvPr userDrawn="1"/>
        </p:nvPicPr>
        <p:blipFill rotWithShape="1">
          <a:blip r:embed="rId2"/>
          <a:srcRect l="12225" t="20420" r="6788" b="33301"/>
          <a:stretch/>
        </p:blipFill>
        <p:spPr>
          <a:xfrm>
            <a:off x="685114" y="334755"/>
            <a:ext cx="2695575" cy="923925"/>
          </a:xfrm>
          <a:prstGeom prst="rect">
            <a:avLst/>
          </a:prstGeom>
        </p:spPr>
      </p:pic>
    </p:spTree>
    <p:extLst>
      <p:ext uri="{BB962C8B-B14F-4D97-AF65-F5344CB8AC3E}">
        <p14:creationId xmlns:p14="http://schemas.microsoft.com/office/powerpoint/2010/main" val="2375824411"/>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pPr lvl="0">
              <a:spcBef>
                <a:spcPts val="0"/>
              </a:spcBef>
              <a:buNone/>
            </a:pPr>
            <a:endParaRPr sz="2400" dirty="0">
              <a:latin typeface="Verdana" panose="020B0604030504040204" pitchFamily="34" charset="0"/>
            </a:endParaRPr>
          </a:p>
        </p:txBody>
      </p:sp>
      <p:sp>
        <p:nvSpPr>
          <p:cNvPr id="5" name="Shape 33"/>
          <p:cNvSpPr txBox="1">
            <a:spLocks noGrp="1"/>
          </p:cNvSpPr>
          <p:nvPr>
            <p:ph type="title"/>
          </p:nvPr>
        </p:nvSpPr>
        <p:spPr>
          <a:xfrm>
            <a:off x="398196" y="295203"/>
            <a:ext cx="6311239" cy="705630"/>
          </a:xfrm>
          <a:prstGeom prst="rect">
            <a:avLst/>
          </a:prstGeom>
        </p:spPr>
        <p:txBody>
          <a:bodyPr lIns="91425" tIns="91425" rIns="91425" bIns="91425" anchor="t" anchorCtr="0"/>
          <a:lstStyle>
            <a:lvl1pPr lvl="0" algn="ctr" rtl="0">
              <a:spcBef>
                <a:spcPts val="0"/>
              </a:spcBef>
              <a:defRPr>
                <a:latin typeface="Verdana" panose="020B0604030504040204" pitchFamily="34" charset="0"/>
                <a:ea typeface="Verdana" panose="020B0604030504040204" pitchFamily="34" charset="0"/>
                <a:cs typeface="Verdana" panose="020B0604030504040204" pitchFamily="34"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sp>
        <p:nvSpPr>
          <p:cNvPr id="6" name="Shape 34"/>
          <p:cNvSpPr txBox="1">
            <a:spLocks noGrp="1"/>
          </p:cNvSpPr>
          <p:nvPr>
            <p:ph type="body" idx="1"/>
          </p:nvPr>
        </p:nvSpPr>
        <p:spPr>
          <a:xfrm>
            <a:off x="426737" y="1363635"/>
            <a:ext cx="6311240" cy="4693232"/>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a:p>
        </p:txBody>
      </p:sp>
      <p:sp>
        <p:nvSpPr>
          <p:cNvPr id="7" name="Rectangle 6"/>
          <p:cNvSpPr/>
          <p:nvPr userDrawn="1"/>
        </p:nvSpPr>
        <p:spPr>
          <a:xfrm>
            <a:off x="2347315" y="1137367"/>
            <a:ext cx="233680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schemeClr>
              </a:solidFill>
              <a:latin typeface="Verdana" panose="020B0604030504040204" pitchFamily="34" charset="0"/>
            </a:endParaRPr>
          </a:p>
        </p:txBody>
      </p:sp>
      <p:sp>
        <p:nvSpPr>
          <p:cNvPr id="8" name="Picture Placeholder 3"/>
          <p:cNvSpPr>
            <a:spLocks noGrp="1"/>
          </p:cNvSpPr>
          <p:nvPr>
            <p:ph type="pic" sz="quarter" idx="11"/>
          </p:nvPr>
        </p:nvSpPr>
        <p:spPr>
          <a:xfrm>
            <a:off x="7162800" y="-17498"/>
            <a:ext cx="5029200" cy="6074365"/>
          </a:xfrm>
        </p:spPr>
        <p:txBody>
          <a:bodyPr>
            <a:normAutofit/>
          </a:bodyPr>
          <a:lstStyle>
            <a:lvl1pPr>
              <a:defRPr sz="1013">
                <a:solidFill>
                  <a:srgbClr val="00B0F0"/>
                </a:solidFill>
              </a:defRPr>
            </a:lvl1pPr>
          </a:lstStyle>
          <a:p>
            <a:endParaRPr lang="id-ID"/>
          </a:p>
        </p:txBody>
      </p:sp>
      <p:pic>
        <p:nvPicPr>
          <p:cNvPr id="9" name="Picture 8">
            <a:extLst>
              <a:ext uri="{FF2B5EF4-FFF2-40B4-BE49-F238E27FC236}">
                <a16:creationId xmlns:a16="http://schemas.microsoft.com/office/drawing/2014/main" id="{6D99A25F-6524-4465-8372-4181979316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84854" y="6356350"/>
            <a:ext cx="4622292" cy="360094"/>
          </a:xfrm>
          <a:prstGeom prst="rect">
            <a:avLst/>
          </a:prstGeom>
        </p:spPr>
      </p:pic>
    </p:spTree>
    <p:extLst>
      <p:ext uri="{BB962C8B-B14F-4D97-AF65-F5344CB8AC3E}">
        <p14:creationId xmlns:p14="http://schemas.microsoft.com/office/powerpoint/2010/main" val="2924239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pPr lvl="0">
              <a:spcBef>
                <a:spcPts val="0"/>
              </a:spcBef>
              <a:buNone/>
            </a:pPr>
            <a:endParaRPr sz="2400" dirty="0">
              <a:latin typeface="Verdana" panose="020B0604030504040204" pitchFamily="34" charset="0"/>
            </a:endParaRPr>
          </a:p>
        </p:txBody>
      </p:sp>
      <p:sp>
        <p:nvSpPr>
          <p:cNvPr id="6" name="Shape 33"/>
          <p:cNvSpPr txBox="1">
            <a:spLocks noGrp="1"/>
          </p:cNvSpPr>
          <p:nvPr>
            <p:ph type="title"/>
          </p:nvPr>
        </p:nvSpPr>
        <p:spPr>
          <a:xfrm>
            <a:off x="599136" y="844198"/>
            <a:ext cx="5811272" cy="705630"/>
          </a:xfrm>
          <a:prstGeom prst="rect">
            <a:avLst/>
          </a:prstGeom>
        </p:spPr>
        <p:txBody>
          <a:bodyPr lIns="91425" tIns="91425" rIns="91425" bIns="91425" anchor="t" anchorCtr="0"/>
          <a:lstStyle>
            <a:lvl1pPr lvl="0" algn="ctr" rtl="0">
              <a:spcBef>
                <a:spcPts val="0"/>
              </a:spcBef>
              <a:defRPr>
                <a:latin typeface="Verdana" panose="020B0604030504040204" pitchFamily="34" charset="0"/>
                <a:ea typeface="Verdana" panose="020B0604030504040204" pitchFamily="34" charset="0"/>
                <a:cs typeface="Verdana" panose="020B0604030504040204" pitchFamily="34"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sp>
        <p:nvSpPr>
          <p:cNvPr id="7" name="Shape 34"/>
          <p:cNvSpPr txBox="1">
            <a:spLocks noGrp="1"/>
          </p:cNvSpPr>
          <p:nvPr>
            <p:ph type="body" idx="1"/>
          </p:nvPr>
        </p:nvSpPr>
        <p:spPr>
          <a:xfrm>
            <a:off x="599136" y="1920976"/>
            <a:ext cx="5937131" cy="4191957"/>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a:p>
        </p:txBody>
      </p:sp>
      <p:sp>
        <p:nvSpPr>
          <p:cNvPr id="5" name="Picture Placeholder 10"/>
          <p:cNvSpPr>
            <a:spLocks noGrp="1"/>
          </p:cNvSpPr>
          <p:nvPr>
            <p:ph type="pic" sz="quarter" idx="10"/>
          </p:nvPr>
        </p:nvSpPr>
        <p:spPr>
          <a:xfrm>
            <a:off x="6942665" y="1"/>
            <a:ext cx="5176933" cy="6112932"/>
          </a:xfrm>
          <a:custGeom>
            <a:avLst/>
            <a:gdLst>
              <a:gd name="connsiteX0" fmla="*/ 2596233 w 6993468"/>
              <a:gd name="connsiteY0" fmla="*/ 0 h 6858000"/>
              <a:gd name="connsiteX1" fmla="*/ 6993468 w 6993468"/>
              <a:gd name="connsiteY1" fmla="*/ 0 h 6858000"/>
              <a:gd name="connsiteX2" fmla="*/ 6993468 w 6993468"/>
              <a:gd name="connsiteY2" fmla="*/ 6858000 h 6858000"/>
              <a:gd name="connsiteX3" fmla="*/ 2596233 w 6993468"/>
              <a:gd name="connsiteY3" fmla="*/ 6858000 h 6858000"/>
              <a:gd name="connsiteX4" fmla="*/ 0 w 6993468"/>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468" h="6858000">
                <a:moveTo>
                  <a:pt x="2596233" y="0"/>
                </a:moveTo>
                <a:lnTo>
                  <a:pt x="6993468" y="0"/>
                </a:lnTo>
                <a:lnTo>
                  <a:pt x="6993468" y="6858000"/>
                </a:lnTo>
                <a:lnTo>
                  <a:pt x="2596233" y="6858000"/>
                </a:lnTo>
                <a:lnTo>
                  <a:pt x="0" y="3429000"/>
                </a:lnTo>
                <a:close/>
              </a:path>
            </a:pathLst>
          </a:custGeom>
        </p:spPr>
        <p:txBody>
          <a:bodyPr wrap="square">
            <a:noAutofit/>
          </a:bodyPr>
          <a:lstStyle>
            <a:lvl1pPr>
              <a:defRPr sz="1125">
                <a:solidFill>
                  <a:srgbClr val="00B0F0"/>
                </a:solidFill>
              </a:defRPr>
            </a:lvl1pPr>
          </a:lstStyle>
          <a:p>
            <a:r>
              <a:rPr lang="en-US" dirty="0"/>
              <a:t>Click icon to add picture</a:t>
            </a:r>
            <a:endParaRPr lang="id-ID"/>
          </a:p>
        </p:txBody>
      </p:sp>
      <p:sp>
        <p:nvSpPr>
          <p:cNvPr id="8" name="Rectangle 7"/>
          <p:cNvSpPr/>
          <p:nvPr userDrawn="1"/>
        </p:nvSpPr>
        <p:spPr>
          <a:xfrm>
            <a:off x="2171704" y="1710002"/>
            <a:ext cx="233680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schemeClr>
              </a:solidFill>
              <a:latin typeface="Verdana" panose="020B0604030504040204" pitchFamily="34" charset="0"/>
            </a:endParaRPr>
          </a:p>
        </p:txBody>
      </p:sp>
      <p:pic>
        <p:nvPicPr>
          <p:cNvPr id="9" name="Picture 8">
            <a:extLst>
              <a:ext uri="{FF2B5EF4-FFF2-40B4-BE49-F238E27FC236}">
                <a16:creationId xmlns:a16="http://schemas.microsoft.com/office/drawing/2014/main" id="{1199F81A-578E-448E-A3FA-8B944EC792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84854" y="6356350"/>
            <a:ext cx="4622292" cy="360094"/>
          </a:xfrm>
          <a:prstGeom prst="rect">
            <a:avLst/>
          </a:prstGeom>
        </p:spPr>
      </p:pic>
    </p:spTree>
    <p:extLst>
      <p:ext uri="{BB962C8B-B14F-4D97-AF65-F5344CB8AC3E}">
        <p14:creationId xmlns:p14="http://schemas.microsoft.com/office/powerpoint/2010/main" val="4371164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pPr lvl="0">
              <a:spcBef>
                <a:spcPts val="0"/>
              </a:spcBef>
              <a:buNone/>
            </a:pPr>
            <a:endParaRPr sz="2400" dirty="0">
              <a:latin typeface="Verdana" panose="020B0604030504040204" pitchFamily="34" charset="0"/>
            </a:endParaRPr>
          </a:p>
        </p:txBody>
      </p:sp>
      <p:sp>
        <p:nvSpPr>
          <p:cNvPr id="5" name="Shape 33"/>
          <p:cNvSpPr txBox="1">
            <a:spLocks noGrp="1"/>
          </p:cNvSpPr>
          <p:nvPr>
            <p:ph type="title"/>
          </p:nvPr>
        </p:nvSpPr>
        <p:spPr>
          <a:xfrm>
            <a:off x="5226601" y="978791"/>
            <a:ext cx="5811272" cy="705630"/>
          </a:xfrm>
          <a:prstGeom prst="rect">
            <a:avLst/>
          </a:prstGeom>
        </p:spPr>
        <p:txBody>
          <a:bodyPr lIns="91425" tIns="91425" rIns="91425" bIns="91425" anchor="t" anchorCtr="0"/>
          <a:lstStyle>
            <a:lvl1pPr lvl="0" algn="ctr" rtl="0">
              <a:spcBef>
                <a:spcPts val="0"/>
              </a:spcBef>
              <a:defRPr>
                <a:latin typeface="Verdana" panose="020B0604030504040204" pitchFamily="34" charset="0"/>
                <a:ea typeface="Verdana" panose="020B0604030504040204" pitchFamily="34" charset="0"/>
                <a:cs typeface="Verdana" panose="020B0604030504040204" pitchFamily="34"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sp>
        <p:nvSpPr>
          <p:cNvPr id="6" name="Shape 34"/>
          <p:cNvSpPr txBox="1">
            <a:spLocks noGrp="1"/>
          </p:cNvSpPr>
          <p:nvPr>
            <p:ph type="body" idx="1"/>
          </p:nvPr>
        </p:nvSpPr>
        <p:spPr>
          <a:xfrm>
            <a:off x="5385461" y="2072623"/>
            <a:ext cx="5811273" cy="4001743"/>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a:p>
        </p:txBody>
      </p:sp>
      <p:sp>
        <p:nvSpPr>
          <p:cNvPr id="7" name="Picture Placeholder 10"/>
          <p:cNvSpPr>
            <a:spLocks noGrp="1"/>
          </p:cNvSpPr>
          <p:nvPr>
            <p:ph type="pic" sz="quarter" idx="10"/>
          </p:nvPr>
        </p:nvSpPr>
        <p:spPr>
          <a:xfrm flipH="1">
            <a:off x="-1" y="16933"/>
            <a:ext cx="4758267" cy="6276933"/>
          </a:xfrm>
          <a:custGeom>
            <a:avLst/>
            <a:gdLst>
              <a:gd name="connsiteX0" fmla="*/ 2596233 w 6993468"/>
              <a:gd name="connsiteY0" fmla="*/ 0 h 6858000"/>
              <a:gd name="connsiteX1" fmla="*/ 6993468 w 6993468"/>
              <a:gd name="connsiteY1" fmla="*/ 0 h 6858000"/>
              <a:gd name="connsiteX2" fmla="*/ 6993468 w 6993468"/>
              <a:gd name="connsiteY2" fmla="*/ 6858000 h 6858000"/>
              <a:gd name="connsiteX3" fmla="*/ 2596233 w 6993468"/>
              <a:gd name="connsiteY3" fmla="*/ 6858000 h 6858000"/>
              <a:gd name="connsiteX4" fmla="*/ 0 w 6993468"/>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468" h="6858000">
                <a:moveTo>
                  <a:pt x="2596233" y="0"/>
                </a:moveTo>
                <a:lnTo>
                  <a:pt x="6993468" y="0"/>
                </a:lnTo>
                <a:lnTo>
                  <a:pt x="6993468" y="6858000"/>
                </a:lnTo>
                <a:lnTo>
                  <a:pt x="2596233" y="6858000"/>
                </a:lnTo>
                <a:lnTo>
                  <a:pt x="0" y="3429000"/>
                </a:lnTo>
                <a:close/>
              </a:path>
            </a:pathLst>
          </a:custGeom>
        </p:spPr>
        <p:txBody>
          <a:bodyPr wrap="square">
            <a:noAutofit/>
          </a:bodyPr>
          <a:lstStyle>
            <a:lvl1pPr>
              <a:defRPr sz="1125">
                <a:solidFill>
                  <a:srgbClr val="00B0F0"/>
                </a:solidFill>
              </a:defRPr>
            </a:lvl1pPr>
          </a:lstStyle>
          <a:p>
            <a:r>
              <a:rPr lang="en-US" dirty="0"/>
              <a:t>Click icon to add picture</a:t>
            </a:r>
            <a:endParaRPr lang="id-ID"/>
          </a:p>
        </p:txBody>
      </p:sp>
      <p:sp>
        <p:nvSpPr>
          <p:cNvPr id="8" name="Rectangle 7"/>
          <p:cNvSpPr/>
          <p:nvPr userDrawn="1"/>
        </p:nvSpPr>
        <p:spPr>
          <a:xfrm>
            <a:off x="6963837" y="1853122"/>
            <a:ext cx="233680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schemeClr>
              </a:solidFill>
              <a:latin typeface="Verdana" panose="020B0604030504040204" pitchFamily="34" charset="0"/>
            </a:endParaRPr>
          </a:p>
        </p:txBody>
      </p:sp>
      <p:pic>
        <p:nvPicPr>
          <p:cNvPr id="11" name="Picture 10">
            <a:extLst>
              <a:ext uri="{FF2B5EF4-FFF2-40B4-BE49-F238E27FC236}">
                <a16:creationId xmlns:a16="http://schemas.microsoft.com/office/drawing/2014/main" id="{FF3B476F-6266-4747-BEA2-E61FFD2D72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84854" y="6356350"/>
            <a:ext cx="4622292" cy="360094"/>
          </a:xfrm>
          <a:prstGeom prst="rect">
            <a:avLst/>
          </a:prstGeom>
        </p:spPr>
      </p:pic>
    </p:spTree>
    <p:extLst>
      <p:ext uri="{BB962C8B-B14F-4D97-AF65-F5344CB8AC3E}">
        <p14:creationId xmlns:p14="http://schemas.microsoft.com/office/powerpoint/2010/main" val="19005535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Заголовок и объект">
    <p:spTree>
      <p:nvGrpSpPr>
        <p:cNvPr id="1" name=""/>
        <p:cNvGrpSpPr/>
        <p:nvPr/>
      </p:nvGrpSpPr>
      <p:grpSpPr>
        <a:xfrm>
          <a:off x="0" y="0"/>
          <a:ext cx="0" cy="0"/>
          <a:chOff x="0" y="0"/>
          <a:chExt cx="0" cy="0"/>
        </a:xfrm>
      </p:grpSpPr>
      <p:sp>
        <p:nvSpPr>
          <p:cNvPr id="17" name="Рисунок 2"/>
          <p:cNvSpPr>
            <a:spLocks noGrp="1"/>
          </p:cNvSpPr>
          <p:nvPr>
            <p:ph type="pic" idx="11"/>
          </p:nvPr>
        </p:nvSpPr>
        <p:spPr>
          <a:xfrm>
            <a:off x="6100092" y="864020"/>
            <a:ext cx="6100233" cy="4221163"/>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ru-RU"/>
          </a:p>
        </p:txBody>
      </p:sp>
      <p:sp>
        <p:nvSpPr>
          <p:cNvPr id="12" name="Рисунок 2"/>
          <p:cNvSpPr>
            <a:spLocks noGrp="1"/>
          </p:cNvSpPr>
          <p:nvPr>
            <p:ph type="pic" idx="10"/>
          </p:nvPr>
        </p:nvSpPr>
        <p:spPr>
          <a:xfrm>
            <a:off x="2" y="864021"/>
            <a:ext cx="6100233" cy="4221163"/>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ru-RU"/>
          </a:p>
        </p:txBody>
      </p:sp>
      <p:sp>
        <p:nvSpPr>
          <p:cNvPr id="14" name="Текст 3"/>
          <p:cNvSpPr>
            <a:spLocks noGrp="1"/>
          </p:cNvSpPr>
          <p:nvPr>
            <p:ph type="body" sz="half" idx="2" hasCustomPrompt="1"/>
          </p:nvPr>
        </p:nvSpPr>
        <p:spPr>
          <a:xfrm>
            <a:off x="911425" y="5445226"/>
            <a:ext cx="5748651" cy="1126063"/>
          </a:xfrm>
        </p:spPr>
        <p:txBody>
          <a:bodyPr>
            <a:normAutofit/>
          </a:bodyPr>
          <a:lstStyle>
            <a:lvl1pPr marL="0" marR="0" indent="0" algn="l" defTabSz="914377" rtl="0" eaLnBrk="1" fontAlgn="auto" latinLnBrk="0" hangingPunct="1">
              <a:lnSpc>
                <a:spcPct val="100000"/>
              </a:lnSpc>
              <a:spcBef>
                <a:spcPct val="20000"/>
              </a:spcBef>
              <a:spcAft>
                <a:spcPts val="0"/>
              </a:spcAft>
              <a:buClrTx/>
              <a:buSzTx/>
              <a:buFont typeface="Arial" panose="020B0604020202020204" pitchFamily="34" charset="0"/>
              <a:buNone/>
              <a:tabLst/>
              <a:defRPr sz="1100">
                <a:solidFill>
                  <a:schemeClr val="tx1">
                    <a:lumMod val="75000"/>
                    <a:lumOff val="25000"/>
                  </a:schemeClr>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marL="0" marR="0" lvl="0" indent="0" algn="l" defTabSz="914377"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a:t>Click to edit text</a:t>
            </a:r>
            <a:endParaRPr lang="ru-RU"/>
          </a:p>
          <a:p>
            <a:pPr lvl="0"/>
            <a:endParaRPr lang="ru-RU"/>
          </a:p>
        </p:txBody>
      </p:sp>
      <p:sp>
        <p:nvSpPr>
          <p:cNvPr id="6" name="Прямоугольник 10">
            <a:extLst>
              <a:ext uri="{FF2B5EF4-FFF2-40B4-BE49-F238E27FC236}">
                <a16:creationId xmlns:a16="http://schemas.microsoft.com/office/drawing/2014/main" id="{91F747B0-12CD-4085-917D-9181D316B948}"/>
              </a:ext>
            </a:extLst>
          </p:cNvPr>
          <p:cNvSpPr/>
          <p:nvPr userDrawn="1"/>
        </p:nvSpPr>
        <p:spPr>
          <a:xfrm>
            <a:off x="0" y="0"/>
            <a:ext cx="12192000" cy="1412776"/>
          </a:xfrm>
          <a:prstGeom prst="rect">
            <a:avLst/>
          </a:prstGeom>
          <a:gradFill flip="none" rotWithShape="1">
            <a:gsLst>
              <a:gs pos="0">
                <a:srgbClr val="C7ABD1">
                  <a:tint val="66000"/>
                  <a:satMod val="160000"/>
                </a:srgbClr>
              </a:gs>
              <a:gs pos="50000">
                <a:srgbClr val="C7ABD1">
                  <a:tint val="44500"/>
                  <a:satMod val="160000"/>
                </a:srgbClr>
              </a:gs>
              <a:gs pos="100000">
                <a:srgbClr val="C7ABD1">
                  <a:tint val="23500"/>
                  <a:satMod val="16000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latin typeface="Verdana" panose="020B0604030504040204" pitchFamily="34" charset="0"/>
            </a:endParaRPr>
          </a:p>
        </p:txBody>
      </p:sp>
    </p:spTree>
    <p:extLst>
      <p:ext uri="{BB962C8B-B14F-4D97-AF65-F5344CB8AC3E}">
        <p14:creationId xmlns:p14="http://schemas.microsoft.com/office/powerpoint/2010/main" val="3951913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9_Титульный слайд">
    <p:bg>
      <p:bgPr>
        <a:solidFill>
          <a:srgbClr val="3F2A56"/>
        </a:solidFill>
        <a:effectLst/>
      </p:bgPr>
    </p:bg>
    <p:spTree>
      <p:nvGrpSpPr>
        <p:cNvPr id="1" name=""/>
        <p:cNvGrpSpPr/>
        <p:nvPr/>
      </p:nvGrpSpPr>
      <p:grpSpPr>
        <a:xfrm>
          <a:off x="0" y="0"/>
          <a:ext cx="0" cy="0"/>
          <a:chOff x="0" y="0"/>
          <a:chExt cx="0" cy="0"/>
        </a:xfrm>
      </p:grpSpPr>
      <p:pic>
        <p:nvPicPr>
          <p:cNvPr id="7" name="Picture 2" descr="D:\WORK\королiвськi митцi\Amare\id\Amare Global id\ppt\images\amare id-18.png"/>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l="1993"/>
          <a:stretch/>
        </p:blipFill>
        <p:spPr bwMode="auto">
          <a:xfrm>
            <a:off x="0" y="3"/>
            <a:ext cx="7113357" cy="6656916"/>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userDrawn="1"/>
        </p:nvSpPr>
        <p:spPr>
          <a:xfrm>
            <a:off x="4559830" y="2331841"/>
            <a:ext cx="3072341" cy="2880320"/>
          </a:xfrm>
          <a:prstGeom prst="rect">
            <a:avLst/>
          </a:prstGeom>
          <a:solidFill>
            <a:schemeClr val="bg1"/>
          </a:solidFill>
          <a:ln>
            <a:solidFill>
              <a:srgbClr val="3F2A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latin typeface="Verdana" panose="020B0604030504040204" pitchFamily="34" charset="0"/>
            </a:endParaRPr>
          </a:p>
        </p:txBody>
      </p:sp>
      <p:sp>
        <p:nvSpPr>
          <p:cNvPr id="9" name="Прямоугольник 8"/>
          <p:cNvSpPr/>
          <p:nvPr userDrawn="1"/>
        </p:nvSpPr>
        <p:spPr>
          <a:xfrm>
            <a:off x="4660636" y="2433441"/>
            <a:ext cx="2870728" cy="2677120"/>
          </a:xfrm>
          <a:prstGeom prst="rect">
            <a:avLst/>
          </a:prstGeom>
          <a:noFill/>
          <a:ln>
            <a:solidFill>
              <a:srgbClr val="3F2A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latin typeface="Verdana" panose="020B0604030504040204" pitchFamily="34" charset="0"/>
            </a:endParaRPr>
          </a:p>
        </p:txBody>
      </p:sp>
      <p:pic>
        <p:nvPicPr>
          <p:cNvPr id="15" name="Picture 2" descr="D:\WORK\королiвськi митцi\Amare\id\Amare Global id\ppt\1-9.png"/>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917142" y="2660915"/>
            <a:ext cx="357717" cy="256116"/>
          </a:xfrm>
          <a:prstGeom prst="rect">
            <a:avLst/>
          </a:prstGeom>
          <a:noFill/>
          <a:extLst>
            <a:ext uri="{909E8E84-426E-40DD-AFC4-6F175D3DCCD1}">
              <a14:hiddenFill xmlns:a14="http://schemas.microsoft.com/office/drawing/2010/main">
                <a:solidFill>
                  <a:srgbClr val="FFFFFF"/>
                </a:solidFill>
              </a14:hiddenFill>
            </a:ext>
          </a:extLst>
        </p:spPr>
      </p:pic>
      <p:sp>
        <p:nvSpPr>
          <p:cNvPr id="16" name="Текст 3"/>
          <p:cNvSpPr>
            <a:spLocks noGrp="1"/>
          </p:cNvSpPr>
          <p:nvPr>
            <p:ph type="body" sz="half" idx="2" hasCustomPrompt="1"/>
          </p:nvPr>
        </p:nvSpPr>
        <p:spPr>
          <a:xfrm>
            <a:off x="4847862" y="3140968"/>
            <a:ext cx="2496277" cy="1728192"/>
          </a:xfrm>
        </p:spPr>
        <p:txBody>
          <a:bodyPr>
            <a:normAutofit/>
          </a:bodyPr>
          <a:lstStyle>
            <a:lvl1pPr marL="0" indent="0" algn="ctr">
              <a:buNone/>
              <a:defRPr sz="1600">
                <a:solidFill>
                  <a:srgbClr val="3F2A56"/>
                </a:solidFill>
                <a:latin typeface="Verdana" panose="020B0604030504040204" pitchFamily="34" charset="0"/>
                <a:ea typeface="Verdana" panose="020B0604030504040204" pitchFamily="34"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add text</a:t>
            </a:r>
            <a:endParaRPr lang="ru-RU" dirty="0"/>
          </a:p>
        </p:txBody>
      </p:sp>
      <p:pic>
        <p:nvPicPr>
          <p:cNvPr id="10" name="Picture 9">
            <a:extLst>
              <a:ext uri="{FF2B5EF4-FFF2-40B4-BE49-F238E27FC236}">
                <a16:creationId xmlns:a16="http://schemas.microsoft.com/office/drawing/2014/main" id="{C6F8FC01-46F6-4DB2-B21A-9FED545B3CE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84854" y="6356350"/>
            <a:ext cx="4626864" cy="360450"/>
          </a:xfrm>
          <a:prstGeom prst="rect">
            <a:avLst/>
          </a:prstGeom>
        </p:spPr>
      </p:pic>
    </p:spTree>
    <p:extLst>
      <p:ext uri="{BB962C8B-B14F-4D97-AF65-F5344CB8AC3E}">
        <p14:creationId xmlns:p14="http://schemas.microsoft.com/office/powerpoint/2010/main" val="2133590845"/>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0340A-1E8D-475A-91F4-E4E992D9BC06}"/>
              </a:ext>
            </a:extLst>
          </p:cNvPr>
          <p:cNvSpPr>
            <a:spLocks noGrp="1"/>
          </p:cNvSpPr>
          <p:nvPr>
            <p:ph type="ctrTitle"/>
          </p:nvPr>
        </p:nvSpPr>
        <p:spPr>
          <a:xfrm>
            <a:off x="3826803" y="2235200"/>
            <a:ext cx="7560857" cy="2387600"/>
          </a:xfrm>
        </p:spPr>
        <p:txBody>
          <a:bodyPr anchor="ctr"/>
          <a:lstStyle>
            <a:lvl1pPr algn="ctr">
              <a:defRPr sz="6000"/>
            </a:lvl1pPr>
          </a:lstStyle>
          <a:p>
            <a:r>
              <a:rPr lang="en-US" dirty="0"/>
              <a:t>Click to edit Master title style</a:t>
            </a:r>
          </a:p>
        </p:txBody>
      </p:sp>
      <p:pic>
        <p:nvPicPr>
          <p:cNvPr id="7" name="Picture 6">
            <a:extLst>
              <a:ext uri="{FF2B5EF4-FFF2-40B4-BE49-F238E27FC236}">
                <a16:creationId xmlns:a16="http://schemas.microsoft.com/office/drawing/2014/main" id="{27658EFE-9601-4ED6-924A-2DD4CCE9F2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6181" y="2349023"/>
            <a:ext cx="4017522" cy="2409777"/>
          </a:xfrm>
          <a:prstGeom prst="rect">
            <a:avLst/>
          </a:prstGeom>
        </p:spPr>
      </p:pic>
      <p:cxnSp>
        <p:nvCxnSpPr>
          <p:cNvPr id="8" name="Straight Connector 7">
            <a:extLst>
              <a:ext uri="{FF2B5EF4-FFF2-40B4-BE49-F238E27FC236}">
                <a16:creationId xmlns:a16="http://schemas.microsoft.com/office/drawing/2014/main" id="{4DB2B375-A625-4841-9B60-75AB873727B3}"/>
              </a:ext>
            </a:extLst>
          </p:cNvPr>
          <p:cNvCxnSpPr>
            <a:cxnSpLocks/>
          </p:cNvCxnSpPr>
          <p:nvPr userDrawn="1"/>
        </p:nvCxnSpPr>
        <p:spPr>
          <a:xfrm>
            <a:off x="3429445" y="2850204"/>
            <a:ext cx="0" cy="1157592"/>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4596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ustom Layou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259340-BE0C-4607-885F-8407C3EFE823}"/>
              </a:ext>
            </a:extLst>
          </p:cNvPr>
          <p:cNvPicPr>
            <a:picLocks noChangeAspect="1"/>
          </p:cNvPicPr>
          <p:nvPr userDrawn="1"/>
        </p:nvPicPr>
        <p:blipFill rotWithShape="1">
          <a:blip r:embed="rId2"/>
          <a:srcRect l="12225" t="20420" r="6788" b="33301"/>
          <a:stretch/>
        </p:blipFill>
        <p:spPr>
          <a:xfrm>
            <a:off x="685114" y="334755"/>
            <a:ext cx="2695575" cy="923925"/>
          </a:xfrm>
          <a:prstGeom prst="rect">
            <a:avLst/>
          </a:prstGeom>
        </p:spPr>
      </p:pic>
    </p:spTree>
    <p:extLst>
      <p:ext uri="{BB962C8B-B14F-4D97-AF65-F5344CB8AC3E}">
        <p14:creationId xmlns:p14="http://schemas.microsoft.com/office/powerpoint/2010/main" val="3752931752"/>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Custom Layout">
    <p:bg>
      <p:bgRef idx="1001">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ACDA9C-A369-412A-8591-55E55C8E8A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84854" y="6356350"/>
            <a:ext cx="4626864" cy="360450"/>
          </a:xfrm>
          <a:prstGeom prst="rect">
            <a:avLst/>
          </a:prstGeom>
        </p:spPr>
      </p:pic>
    </p:spTree>
    <p:extLst>
      <p:ext uri="{BB962C8B-B14F-4D97-AF65-F5344CB8AC3E}">
        <p14:creationId xmlns:p14="http://schemas.microsoft.com/office/powerpoint/2010/main" val="2839782086"/>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_Custom Layou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190867-6408-4FBB-82AD-EEE22FD8A9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6356350"/>
            <a:ext cx="4626864" cy="360450"/>
          </a:xfrm>
          <a:prstGeom prst="rect">
            <a:avLst/>
          </a:prstGeom>
        </p:spPr>
      </p:pic>
    </p:spTree>
    <p:extLst>
      <p:ext uri="{BB962C8B-B14F-4D97-AF65-F5344CB8AC3E}">
        <p14:creationId xmlns:p14="http://schemas.microsoft.com/office/powerpoint/2010/main" val="657020954"/>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3_Custom Layou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8546BC-2964-4387-98DB-FF8F3FEC54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20586" y="6356350"/>
            <a:ext cx="4626864" cy="360450"/>
          </a:xfrm>
          <a:prstGeom prst="rect">
            <a:avLst/>
          </a:prstGeom>
        </p:spPr>
      </p:pic>
    </p:spTree>
    <p:extLst>
      <p:ext uri="{BB962C8B-B14F-4D97-AF65-F5344CB8AC3E}">
        <p14:creationId xmlns:p14="http://schemas.microsoft.com/office/powerpoint/2010/main" val="1654339512"/>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6A073F18-2EC0-47AF-BEE2-A35130E2CEFE}"/>
              </a:ext>
            </a:extLst>
          </p:cNvPr>
          <p:cNvPicPr>
            <a:picLocks noChangeAspect="1"/>
          </p:cNvPicPr>
          <p:nvPr userDrawn="1"/>
        </p:nvPicPr>
        <p:blipFill rotWithShape="1">
          <a:blip r:embed="rId3"/>
          <a:srcRect l="12225" t="20420" r="6788" b="33301"/>
          <a:stretch/>
        </p:blipFill>
        <p:spPr>
          <a:xfrm>
            <a:off x="685114" y="334755"/>
            <a:ext cx="2695575" cy="923925"/>
          </a:xfrm>
          <a:prstGeom prst="rect">
            <a:avLst/>
          </a:prstGeom>
        </p:spPr>
      </p:pic>
    </p:spTree>
    <p:extLst>
      <p:ext uri="{BB962C8B-B14F-4D97-AF65-F5344CB8AC3E}">
        <p14:creationId xmlns:p14="http://schemas.microsoft.com/office/powerpoint/2010/main" val="178138157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Verdana" panose="020B0604030504040204" pitchFamily="34" charset="0"/>
              </a:defRPr>
            </a:lvl1pPr>
          </a:lstStyle>
          <a:p>
            <a:fld id="{0F9C93C3-172E-BD47-8059-FD9EFE4A5A0A}" type="datetimeFigureOut">
              <a:rPr lang="en-US" smtClean="0"/>
              <a:pPr/>
              <a:t>5/30/19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Verdana" panose="020B0604030504040204" pitchFamily="34"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Verdana" panose="020B0604030504040204" pitchFamily="34" charset="0"/>
              </a:defRPr>
            </a:lvl1pPr>
          </a:lstStyle>
          <a:p>
            <a:fld id="{E7E8CE78-8DE1-7A43-A7E0-D6A106AC0967}" type="slidenum">
              <a:rPr lang="en-US" smtClean="0"/>
              <a:pPr/>
              <a:t>‹#›</a:t>
            </a:fld>
            <a:endParaRPr lang="en-US" dirty="0"/>
          </a:p>
        </p:txBody>
      </p:sp>
    </p:spTree>
    <p:extLst>
      <p:ext uri="{BB962C8B-B14F-4D97-AF65-F5344CB8AC3E}">
        <p14:creationId xmlns:p14="http://schemas.microsoft.com/office/powerpoint/2010/main" val="1748806355"/>
      </p:ext>
    </p:extLst>
  </p:cSld>
  <p:clrMap bg1="lt1" tx1="dk1" bg2="lt2" tx2="dk2" accent1="accent1" accent2="accent2" accent3="accent3" accent4="accent4" accent5="accent5" accent6="accent6" hlink="hlink" folHlink="folHlink"/>
  <p:sldLayoutIdLst>
    <p:sldLayoutId id="2147483829" r:id="rId1"/>
    <p:sldLayoutId id="2147483806" r:id="rId2"/>
    <p:sldLayoutId id="2147483830" r:id="rId3"/>
    <p:sldLayoutId id="2147483835" r:id="rId4"/>
    <p:sldLayoutId id="2147483836" r:id="rId5"/>
    <p:sldLayoutId id="2147483847" r:id="rId6"/>
    <p:sldLayoutId id="2147483848" r:id="rId7"/>
    <p:sldLayoutId id="2147483849" r:id="rId8"/>
    <p:sldLayoutId id="2147483832" r:id="rId9"/>
    <p:sldLayoutId id="2147483831" r:id="rId10"/>
    <p:sldLayoutId id="2147483845" r:id="rId11"/>
    <p:sldLayoutId id="2147483846" r:id="rId12"/>
    <p:sldLayoutId id="2147483807" r:id="rId13"/>
    <p:sldLayoutId id="2147483808" r:id="rId14"/>
    <p:sldLayoutId id="2147483843" r:id="rId15"/>
    <p:sldLayoutId id="2147483844" r:id="rId16"/>
    <p:sldLayoutId id="2147483842" r:id="rId17"/>
    <p:sldLayoutId id="2147483809" r:id="rId18"/>
    <p:sldLayoutId id="2147483810" r:id="rId19"/>
    <p:sldLayoutId id="2147483811" r:id="rId20"/>
    <p:sldLayoutId id="2147483812" r:id="rId21"/>
    <p:sldLayoutId id="2147483839" r:id="rId22"/>
    <p:sldLayoutId id="2147483840" r:id="rId23"/>
    <p:sldLayoutId id="2147483834" r:id="rId24"/>
    <p:sldLayoutId id="2147483837" r:id="rId25"/>
    <p:sldLayoutId id="2147483838" r:id="rId26"/>
    <p:sldLayoutId id="2147483813" r:id="rId27"/>
    <p:sldLayoutId id="2147483814" r:id="rId28"/>
    <p:sldLayoutId id="2147483815" r:id="rId29"/>
    <p:sldLayoutId id="2147483816" r:id="rId30"/>
    <p:sldLayoutId id="2147483818" r:id="rId31"/>
    <p:sldLayoutId id="2147483821" r:id="rId32"/>
    <p:sldLayoutId id="2147483826" r:id="rId33"/>
    <p:sldLayoutId id="2147483827" r:id="rId34"/>
    <p:sldLayoutId id="2147483662" r:id="rId35"/>
    <p:sldLayoutId id="2147483677" r:id="rId36"/>
    <p:sldLayoutId id="2147483664" r:id="rId37"/>
    <p:sldLayoutId id="2147483665" r:id="rId38"/>
    <p:sldLayoutId id="2147483668" r:id="rId39"/>
    <p:sldLayoutId id="2147483678" r:id="rId40"/>
    <p:sldLayoutId id="2147483669" r:id="rId41"/>
    <p:sldLayoutId id="2147483674" r:id="rId42"/>
    <p:sldLayoutId id="2147483683" r:id="rId43"/>
    <p:sldLayoutId id="2147483833" r:id="rId44"/>
    <p:sldLayoutId id="2147483841" r:id="rId45"/>
  </p:sldLayoutIdLst>
  <p:txStyles>
    <p:titleStyle>
      <a:lvl1pPr algn="l" defTabSz="914400" rtl="0" eaLnBrk="1" latinLnBrk="0" hangingPunct="1">
        <a:lnSpc>
          <a:spcPct val="90000"/>
        </a:lnSpc>
        <a:spcBef>
          <a:spcPct val="0"/>
        </a:spcBef>
        <a:buNone/>
        <a:defRPr sz="4400" kern="1200">
          <a:solidFill>
            <a:schemeClr val="tx1">
              <a:lumMod val="50000"/>
              <a:lumOff val="50000"/>
            </a:schemeClr>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8" Type="http://schemas.openxmlformats.org/officeDocument/2006/relationships/image" Target="../media/image263.jpg"/><Relationship Id="rId3" Type="http://schemas.openxmlformats.org/officeDocument/2006/relationships/image" Target="../media/image245.png"/><Relationship Id="rId7" Type="http://schemas.openxmlformats.org/officeDocument/2006/relationships/image" Target="../media/image262.png"/><Relationship Id="rId2" Type="http://schemas.openxmlformats.org/officeDocument/2006/relationships/notesSlide" Target="../notesSlides/notesSlide61.xml"/><Relationship Id="rId1" Type="http://schemas.openxmlformats.org/officeDocument/2006/relationships/slideLayout" Target="../slideLayouts/slideLayout3.xml"/><Relationship Id="rId6" Type="http://schemas.openxmlformats.org/officeDocument/2006/relationships/image" Target="../media/image261.svg"/><Relationship Id="rId5" Type="http://schemas.openxmlformats.org/officeDocument/2006/relationships/image" Target="../media/image260.png"/><Relationship Id="rId4" Type="http://schemas.openxmlformats.org/officeDocument/2006/relationships/image" Target="../media/image246.svg"/><Relationship Id="rId9" Type="http://schemas.openxmlformats.org/officeDocument/2006/relationships/image" Target="../media/image264.jpg"/></Relationships>
</file>

<file path=ppt/slides/_rels/slide101.xml.rels><?xml version="1.0" encoding="UTF-8" standalone="yes"?>
<Relationships xmlns="http://schemas.openxmlformats.org/package/2006/relationships"><Relationship Id="rId2" Type="http://schemas.openxmlformats.org/officeDocument/2006/relationships/image" Target="../media/image265.png"/><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image" Target="../media/image266.jpeg"/><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3" Type="http://schemas.openxmlformats.org/officeDocument/2006/relationships/image" Target="../media/image267.png"/><Relationship Id="rId7" Type="http://schemas.openxmlformats.org/officeDocument/2006/relationships/image" Target="../media/image261.svg"/><Relationship Id="rId2" Type="http://schemas.openxmlformats.org/officeDocument/2006/relationships/notesSlide" Target="../notesSlides/notesSlide62.xml"/><Relationship Id="rId1" Type="http://schemas.openxmlformats.org/officeDocument/2006/relationships/slideLayout" Target="../slideLayouts/slideLayout3.xml"/><Relationship Id="rId6" Type="http://schemas.openxmlformats.org/officeDocument/2006/relationships/image" Target="../media/image260.png"/><Relationship Id="rId5" Type="http://schemas.openxmlformats.org/officeDocument/2006/relationships/image" Target="../media/image269.png"/><Relationship Id="rId4" Type="http://schemas.openxmlformats.org/officeDocument/2006/relationships/image" Target="../media/image268.png"/></Relationships>
</file>

<file path=ppt/slides/_rels/slide104.xml.rels><?xml version="1.0" encoding="UTF-8" standalone="yes"?>
<Relationships xmlns="http://schemas.openxmlformats.org/package/2006/relationships"><Relationship Id="rId3" Type="http://schemas.openxmlformats.org/officeDocument/2006/relationships/image" Target="../media/image271.svg"/><Relationship Id="rId2" Type="http://schemas.openxmlformats.org/officeDocument/2006/relationships/image" Target="../media/image270.png"/><Relationship Id="rId1" Type="http://schemas.openxmlformats.org/officeDocument/2006/relationships/slideLayout" Target="../slideLayouts/slideLayout3.xml"/><Relationship Id="rId6" Type="http://schemas.openxmlformats.org/officeDocument/2006/relationships/image" Target="../media/image246.svg"/><Relationship Id="rId5" Type="http://schemas.openxmlformats.org/officeDocument/2006/relationships/image" Target="../media/image245.png"/><Relationship Id="rId4" Type="http://schemas.openxmlformats.org/officeDocument/2006/relationships/image" Target="../media/image272.png"/></Relationships>
</file>

<file path=ppt/slides/_rels/slide105.xml.rels><?xml version="1.0" encoding="UTF-8" standalone="yes"?>
<Relationships xmlns="http://schemas.openxmlformats.org/package/2006/relationships"><Relationship Id="rId2" Type="http://schemas.openxmlformats.org/officeDocument/2006/relationships/image" Target="../media/image273.png"/><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image" Target="../media/image275.png"/><Relationship Id="rId1" Type="http://schemas.openxmlformats.org/officeDocument/2006/relationships/slideLayout" Target="../slideLayouts/slideLayout3.xml"/><Relationship Id="rId6" Type="http://schemas.openxmlformats.org/officeDocument/2006/relationships/image" Target="../media/image271.svg"/><Relationship Id="rId5" Type="http://schemas.openxmlformats.org/officeDocument/2006/relationships/image" Target="../media/image270.png"/><Relationship Id="rId4" Type="http://schemas.openxmlformats.org/officeDocument/2006/relationships/image" Target="../media/image277.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0.xml"/><Relationship Id="rId4" Type="http://schemas.openxmlformats.org/officeDocument/2006/relationships/image" Target="../media/image21.jp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sv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 Id="rId14" Type="http://schemas.openxmlformats.org/officeDocument/2006/relationships/image" Target="../media/image44.svg"/></Relationships>
</file>

<file path=ppt/slides/_rels/slide16.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5.png"/><Relationship Id="rId18" Type="http://schemas.openxmlformats.org/officeDocument/2006/relationships/image" Target="../media/image60.sv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svg"/><Relationship Id="rId17" Type="http://schemas.openxmlformats.org/officeDocument/2006/relationships/image" Target="../media/image59.png"/><Relationship Id="rId2" Type="http://schemas.openxmlformats.org/officeDocument/2006/relationships/notesSlide" Target="../notesSlides/notesSlide8.xml"/><Relationship Id="rId16" Type="http://schemas.openxmlformats.org/officeDocument/2006/relationships/image" Target="../media/image58.svg"/><Relationship Id="rId20" Type="http://schemas.openxmlformats.org/officeDocument/2006/relationships/image" Target="../media/image62.svg"/><Relationship Id="rId1" Type="http://schemas.openxmlformats.org/officeDocument/2006/relationships/slideLayout" Target="../slideLayouts/slideLayout17.xml"/><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svg"/><Relationship Id="rId19" Type="http://schemas.openxmlformats.org/officeDocument/2006/relationships/image" Target="../media/image61.png"/><Relationship Id="rId4" Type="http://schemas.openxmlformats.org/officeDocument/2006/relationships/image" Target="../media/image46.svg"/><Relationship Id="rId9" Type="http://schemas.openxmlformats.org/officeDocument/2006/relationships/image" Target="../media/image51.png"/><Relationship Id="rId14" Type="http://schemas.openxmlformats.org/officeDocument/2006/relationships/image" Target="../media/image56.svg"/></Relationships>
</file>

<file path=ppt/slides/_rels/slide17.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73.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sv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66.sv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69.png"/><Relationship Id="rId14" Type="http://schemas.openxmlformats.org/officeDocument/2006/relationships/image" Target="../media/image74.svg"/></Relationships>
</file>

<file path=ppt/slides/_rels/slide18.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svg"/><Relationship Id="rId3" Type="http://schemas.openxmlformats.org/officeDocument/2006/relationships/image" Target="../media/image75.png"/><Relationship Id="rId7" Type="http://schemas.openxmlformats.org/officeDocument/2006/relationships/image" Target="../media/image79.svg"/><Relationship Id="rId12" Type="http://schemas.openxmlformats.org/officeDocument/2006/relationships/image" Target="../media/image84.pn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78.png"/><Relationship Id="rId11" Type="http://schemas.openxmlformats.org/officeDocument/2006/relationships/image" Target="../media/image83.svg"/><Relationship Id="rId5" Type="http://schemas.openxmlformats.org/officeDocument/2006/relationships/image" Target="../media/image77.svg"/><Relationship Id="rId15" Type="http://schemas.openxmlformats.org/officeDocument/2006/relationships/image" Target="../media/image87.svg"/><Relationship Id="rId10" Type="http://schemas.openxmlformats.org/officeDocument/2006/relationships/image" Target="../media/image82.png"/><Relationship Id="rId4" Type="http://schemas.openxmlformats.org/officeDocument/2006/relationships/image" Target="../media/image76.svg"/><Relationship Id="rId9" Type="http://schemas.openxmlformats.org/officeDocument/2006/relationships/image" Target="../media/image81.svg"/><Relationship Id="rId14" Type="http://schemas.openxmlformats.org/officeDocument/2006/relationships/image" Target="../media/image86.png"/></Relationships>
</file>

<file path=ppt/slides/_rels/slide19.xml.rels><?xml version="1.0" encoding="UTF-8" standalone="yes"?>
<Relationships xmlns="http://schemas.openxmlformats.org/package/2006/relationships"><Relationship Id="rId8" Type="http://schemas.openxmlformats.org/officeDocument/2006/relationships/image" Target="../media/image91.svg"/><Relationship Id="rId13" Type="http://schemas.openxmlformats.org/officeDocument/2006/relationships/image" Target="../media/image96.png"/><Relationship Id="rId18" Type="http://schemas.openxmlformats.org/officeDocument/2006/relationships/image" Target="../media/image101.svg"/><Relationship Id="rId3" Type="http://schemas.openxmlformats.org/officeDocument/2006/relationships/image" Target="../media/image88.png"/><Relationship Id="rId7" Type="http://schemas.openxmlformats.org/officeDocument/2006/relationships/image" Target="../media/image90.png"/><Relationship Id="rId12" Type="http://schemas.openxmlformats.org/officeDocument/2006/relationships/image" Target="../media/image95.svg"/><Relationship Id="rId17" Type="http://schemas.openxmlformats.org/officeDocument/2006/relationships/image" Target="../media/image100.png"/><Relationship Id="rId2" Type="http://schemas.openxmlformats.org/officeDocument/2006/relationships/notesSlide" Target="../notesSlides/notesSlide11.xml"/><Relationship Id="rId16" Type="http://schemas.openxmlformats.org/officeDocument/2006/relationships/image" Target="../media/image99.svg"/><Relationship Id="rId20" Type="http://schemas.openxmlformats.org/officeDocument/2006/relationships/image" Target="../media/image103.svg"/><Relationship Id="rId1" Type="http://schemas.openxmlformats.org/officeDocument/2006/relationships/slideLayout" Target="../slideLayouts/slideLayout25.xml"/><Relationship Id="rId6" Type="http://schemas.openxmlformats.org/officeDocument/2006/relationships/image" Target="../media/image79.svg"/><Relationship Id="rId11" Type="http://schemas.openxmlformats.org/officeDocument/2006/relationships/image" Target="../media/image94.png"/><Relationship Id="rId5" Type="http://schemas.openxmlformats.org/officeDocument/2006/relationships/image" Target="../media/image78.png"/><Relationship Id="rId15" Type="http://schemas.openxmlformats.org/officeDocument/2006/relationships/image" Target="../media/image98.png"/><Relationship Id="rId10" Type="http://schemas.openxmlformats.org/officeDocument/2006/relationships/image" Target="../media/image93.svg"/><Relationship Id="rId19" Type="http://schemas.openxmlformats.org/officeDocument/2006/relationships/image" Target="../media/image102.png"/><Relationship Id="rId4" Type="http://schemas.openxmlformats.org/officeDocument/2006/relationships/image" Target="../media/image89.svg"/><Relationship Id="rId9" Type="http://schemas.openxmlformats.org/officeDocument/2006/relationships/image" Target="../media/image92.png"/><Relationship Id="rId14" Type="http://schemas.openxmlformats.org/officeDocument/2006/relationships/image" Target="../media/image97.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05.tiff"/><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10.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2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microsoft.com/office/2007/relationships/hdphoto" Target="../media/hdphoto2.wdp"/><Relationship Id="rId5" Type="http://schemas.openxmlformats.org/officeDocument/2006/relationships/image" Target="../media/image113.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microsoft.com/office/2007/relationships/hdphoto" Target="../media/hdphoto4.wdp"/><Relationship Id="rId5" Type="http://schemas.openxmlformats.org/officeDocument/2006/relationships/image" Target="../media/image115.png"/><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2" Type="http://schemas.openxmlformats.org/officeDocument/2006/relationships/hyperlink" Target="https://www.ffhdj.com/index.php/ffhd/article/view/599/" TargetMode="Externa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118.png"/></Relationships>
</file>

<file path=ppt/slides/_rels/slide3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120.png"/></Relationships>
</file>

<file path=ppt/slides/_rels/slide32.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119.png"/></Relationships>
</file>

<file path=ppt/slides/_rels/slide3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119.png"/></Relationships>
</file>

<file path=ppt/slides/_rels/slide34.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124.png"/></Relationships>
</file>

<file path=ppt/slides/_rels/slide3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svg"/></Relationships>
</file>

<file path=ppt/slides/_rels/slide3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9.png"/><Relationship Id="rId7" Type="http://schemas.openxmlformats.org/officeDocument/2006/relationships/image" Target="../media/image131.jp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21.jpg"/><Relationship Id="rId5" Type="http://schemas.openxmlformats.org/officeDocument/2006/relationships/image" Target="../media/image130.jpg"/><Relationship Id="rId4" Type="http://schemas.openxmlformats.org/officeDocument/2006/relationships/image" Target="../media/image20.svg"/></Relationships>
</file>

<file path=ppt/slides/_rels/slide38.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133.jpg"/></Relationships>
</file>

<file path=ppt/slides/_rels/slide39.xml.rels><?xml version="1.0" encoding="UTF-8" standalone="yes"?>
<Relationships xmlns="http://schemas.openxmlformats.org/package/2006/relationships"><Relationship Id="rId8" Type="http://schemas.openxmlformats.org/officeDocument/2006/relationships/image" Target="../media/image139.svg"/><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image" Target="../media/image137.svg"/><Relationship Id="rId5" Type="http://schemas.openxmlformats.org/officeDocument/2006/relationships/image" Target="../media/image136.png"/><Relationship Id="rId4" Type="http://schemas.openxmlformats.org/officeDocument/2006/relationships/image" Target="../media/image135.sv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8.xml"/><Relationship Id="rId1" Type="http://schemas.openxmlformats.org/officeDocument/2006/relationships/slideLayout" Target="../slideLayouts/slideLayout10.xml"/><Relationship Id="rId5" Type="http://schemas.openxmlformats.org/officeDocument/2006/relationships/image" Target="../media/image144.svg"/><Relationship Id="rId4" Type="http://schemas.openxmlformats.org/officeDocument/2006/relationships/image" Target="../media/image143.png"/></Relationships>
</file>

<file path=ppt/slides/_rels/slide43.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29.xml"/><Relationship Id="rId1" Type="http://schemas.openxmlformats.org/officeDocument/2006/relationships/slideLayout" Target="../slideLayouts/slideLayout10.xml"/><Relationship Id="rId5" Type="http://schemas.openxmlformats.org/officeDocument/2006/relationships/image" Target="../media/image147.jpg"/><Relationship Id="rId4" Type="http://schemas.openxmlformats.org/officeDocument/2006/relationships/image" Target="../media/image146.jpg"/></Relationships>
</file>

<file path=ppt/slides/_rels/slide4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149.png"/><Relationship Id="rId5" Type="http://schemas.openxmlformats.org/officeDocument/2006/relationships/image" Target="../media/image126.svg"/><Relationship Id="rId4" Type="http://schemas.openxmlformats.org/officeDocument/2006/relationships/image" Target="../media/image125.png"/></Relationships>
</file>

<file path=ppt/slides/_rels/slide4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51.jpg"/><Relationship Id="rId7" Type="http://schemas.openxmlformats.org/officeDocument/2006/relationships/image" Target="../media/image154.sv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153.png"/><Relationship Id="rId5" Type="http://schemas.openxmlformats.org/officeDocument/2006/relationships/image" Target="../media/image152.jpg"/><Relationship Id="rId4" Type="http://schemas.openxmlformats.org/officeDocument/2006/relationships/image" Target="../media/image131.jpg"/></Relationships>
</file>

<file path=ppt/slides/_rels/slide47.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33.xml"/><Relationship Id="rId1" Type="http://schemas.openxmlformats.org/officeDocument/2006/relationships/slideLayout" Target="../slideLayouts/slideLayout10.xml"/><Relationship Id="rId4" Type="http://schemas.openxmlformats.org/officeDocument/2006/relationships/image" Target="../media/image156.jpg"/></Relationships>
</file>

<file path=ppt/slides/_rels/slide48.xml.rels><?xml version="1.0" encoding="UTF-8" standalone="yes"?>
<Relationships xmlns="http://schemas.openxmlformats.org/package/2006/relationships"><Relationship Id="rId3" Type="http://schemas.openxmlformats.org/officeDocument/2006/relationships/image" Target="../media/image157.gif"/><Relationship Id="rId2" Type="http://schemas.openxmlformats.org/officeDocument/2006/relationships/notesSlide" Target="../notesSlides/notesSlide34.xml"/><Relationship Id="rId1" Type="http://schemas.openxmlformats.org/officeDocument/2006/relationships/slideLayout" Target="../slideLayouts/slideLayout10.xml"/><Relationship Id="rId4" Type="http://schemas.openxmlformats.org/officeDocument/2006/relationships/image" Target="../media/image147.jpg"/></Relationships>
</file>

<file path=ppt/slides/_rels/slide49.xml.rels><?xml version="1.0" encoding="UTF-8" standalone="yes"?>
<Relationships xmlns="http://schemas.openxmlformats.org/package/2006/relationships"><Relationship Id="rId3" Type="http://schemas.openxmlformats.org/officeDocument/2006/relationships/image" Target="../media/image158.gif"/><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160.png"/><Relationship Id="rId5" Type="http://schemas.openxmlformats.org/officeDocument/2006/relationships/image" Target="../media/image126.svg"/><Relationship Id="rId4" Type="http://schemas.openxmlformats.org/officeDocument/2006/relationships/image" Target="../media/image125.png"/></Relationships>
</file>

<file path=ppt/slides/_rels/slide51.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62.jpg"/><Relationship Id="rId7" Type="http://schemas.openxmlformats.org/officeDocument/2006/relationships/image" Target="../media/image166.sv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165.png"/><Relationship Id="rId5" Type="http://schemas.openxmlformats.org/officeDocument/2006/relationships/image" Target="../media/image164.jpg"/><Relationship Id="rId4" Type="http://schemas.openxmlformats.org/officeDocument/2006/relationships/image" Target="../media/image163.jpg"/></Relationships>
</file>

<file path=ppt/slides/_rels/slide5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e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7.jpe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169.svg"/><Relationship Id="rId2" Type="http://schemas.openxmlformats.org/officeDocument/2006/relationships/image" Target="../media/image168.png"/><Relationship Id="rId1" Type="http://schemas.openxmlformats.org/officeDocument/2006/relationships/slideLayout" Target="../slideLayouts/slideLayout3.xml"/><Relationship Id="rId6" Type="http://schemas.openxmlformats.org/officeDocument/2006/relationships/image" Target="../media/image172.png"/><Relationship Id="rId5" Type="http://schemas.openxmlformats.org/officeDocument/2006/relationships/image" Target="../media/image171.svg"/><Relationship Id="rId4" Type="http://schemas.openxmlformats.org/officeDocument/2006/relationships/image" Target="../media/image170.png"/></Relationships>
</file>

<file path=ppt/slides/_rels/slide56.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170.png"/><Relationship Id="rId7" Type="http://schemas.openxmlformats.org/officeDocument/2006/relationships/image" Target="../media/image176.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1.svg"/></Relationships>
</file>

<file path=ppt/slides/_rels/slide59.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40.xml"/><Relationship Id="rId1" Type="http://schemas.openxmlformats.org/officeDocument/2006/relationships/slideLayout" Target="../slideLayouts/slideLayout10.xml"/><Relationship Id="rId5" Type="http://schemas.openxmlformats.org/officeDocument/2006/relationships/image" Target="../media/image179.png"/><Relationship Id="rId4" Type="http://schemas.openxmlformats.org/officeDocument/2006/relationships/image" Target="../media/image178.png"/></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182.wmf"/><Relationship Id="rId3" Type="http://schemas.openxmlformats.org/officeDocument/2006/relationships/notesSlide" Target="../notesSlides/notesSlide41.xml"/><Relationship Id="rId7" Type="http://schemas.openxmlformats.org/officeDocument/2006/relationships/image" Target="../media/image186.jpeg"/><Relationship Id="rId12" Type="http://schemas.openxmlformats.org/officeDocument/2006/relationships/oleObject" Target="../embeddings/oleObject3.bin"/><Relationship Id="rId2" Type="http://schemas.openxmlformats.org/officeDocument/2006/relationships/slideLayout" Target="../slideLayouts/slideLayout10.xml"/><Relationship Id="rId1" Type="http://schemas.openxmlformats.org/officeDocument/2006/relationships/vmlDrawing" Target="../drawings/vmlDrawing1.vml"/><Relationship Id="rId6" Type="http://schemas.openxmlformats.org/officeDocument/2006/relationships/image" Target="../media/image185.jpeg"/><Relationship Id="rId11" Type="http://schemas.openxmlformats.org/officeDocument/2006/relationships/image" Target="../media/image181.wmf"/><Relationship Id="rId5" Type="http://schemas.openxmlformats.org/officeDocument/2006/relationships/image" Target="../media/image184.jpeg"/><Relationship Id="rId10" Type="http://schemas.openxmlformats.org/officeDocument/2006/relationships/oleObject" Target="../embeddings/oleObject2.bin"/><Relationship Id="rId4" Type="http://schemas.openxmlformats.org/officeDocument/2006/relationships/image" Target="../media/image183.jpeg"/><Relationship Id="rId9" Type="http://schemas.openxmlformats.org/officeDocument/2006/relationships/image" Target="../media/image180.wmf"/></Relationships>
</file>

<file path=ppt/slides/_rels/slide6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2.xml"/><Relationship Id="rId1" Type="http://schemas.openxmlformats.org/officeDocument/2006/relationships/slideLayout" Target="../slideLayouts/slideLayout10.xml"/><Relationship Id="rId4" Type="http://schemas.openxmlformats.org/officeDocument/2006/relationships/chart" Target="../charts/chart2.xml"/></Relationships>
</file>

<file path=ppt/slides/_rels/slide62.xml.rels><?xml version="1.0" encoding="UTF-8" standalone="yes"?>
<Relationships xmlns="http://schemas.openxmlformats.org/package/2006/relationships"><Relationship Id="rId3" Type="http://schemas.openxmlformats.org/officeDocument/2006/relationships/image" Target="../media/image188.svg"/><Relationship Id="rId2" Type="http://schemas.openxmlformats.org/officeDocument/2006/relationships/image" Target="../media/image187.png"/><Relationship Id="rId1" Type="http://schemas.openxmlformats.org/officeDocument/2006/relationships/slideLayout" Target="../slideLayouts/slideLayout3.xml"/><Relationship Id="rId6" Type="http://schemas.openxmlformats.org/officeDocument/2006/relationships/image" Target="../media/image169.svg"/><Relationship Id="rId5" Type="http://schemas.openxmlformats.org/officeDocument/2006/relationships/image" Target="../media/image168.png"/><Relationship Id="rId4" Type="http://schemas.openxmlformats.org/officeDocument/2006/relationships/image" Target="../media/image189.png"/></Relationships>
</file>

<file path=ppt/slides/_rels/slide63.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191.jpe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3.xml"/><Relationship Id="rId6" Type="http://schemas.openxmlformats.org/officeDocument/2006/relationships/image" Target="../media/image188.svg"/><Relationship Id="rId5" Type="http://schemas.openxmlformats.org/officeDocument/2006/relationships/image" Target="../media/image187.png"/><Relationship Id="rId4" Type="http://schemas.openxmlformats.org/officeDocument/2006/relationships/image" Target="../media/image195.png"/></Relationships>
</file>

<file path=ppt/slides/_rels/slide66.xml.rels><?xml version="1.0" encoding="UTF-8" standalone="yes"?>
<Relationships xmlns="http://schemas.openxmlformats.org/package/2006/relationships"><Relationship Id="rId3" Type="http://schemas.openxmlformats.org/officeDocument/2006/relationships/image" Target="../media/image196.jpg"/><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3" Type="http://schemas.openxmlformats.org/officeDocument/2006/relationships/image" Target="../media/image197.gif"/><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3" Type="http://schemas.openxmlformats.org/officeDocument/2006/relationships/image" Target="../media/image199.svg"/><Relationship Id="rId2" Type="http://schemas.openxmlformats.org/officeDocument/2006/relationships/image" Target="../media/image198.png"/><Relationship Id="rId1" Type="http://schemas.openxmlformats.org/officeDocument/2006/relationships/slideLayout" Target="../slideLayouts/slideLayout3.xml"/><Relationship Id="rId6" Type="http://schemas.openxmlformats.org/officeDocument/2006/relationships/image" Target="../media/image169.svg"/><Relationship Id="rId5" Type="http://schemas.openxmlformats.org/officeDocument/2006/relationships/image" Target="../media/image168.png"/><Relationship Id="rId4" Type="http://schemas.openxmlformats.org/officeDocument/2006/relationships/image" Target="../media/image200.png"/></Relationships>
</file>

<file path=ppt/slides/_rels/slide69.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0.xml"/><Relationship Id="rId5" Type="http://schemas.openxmlformats.org/officeDocument/2006/relationships/image" Target="../media/image16.jpeg"/><Relationship Id="rId4" Type="http://schemas.openxmlformats.org/officeDocument/2006/relationships/image" Target="../media/image15.jpeg"/></Relationships>
</file>

<file path=ppt/slides/_rels/slide70.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203.png"/><Relationship Id="rId7" Type="http://schemas.openxmlformats.org/officeDocument/2006/relationships/image" Target="../media/image199.sv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198.png"/><Relationship Id="rId5" Type="http://schemas.openxmlformats.org/officeDocument/2006/relationships/image" Target="../media/image205.png"/><Relationship Id="rId4" Type="http://schemas.openxmlformats.org/officeDocument/2006/relationships/image" Target="../media/image204.png"/></Relationships>
</file>

<file path=ppt/slides/_rels/slide72.xml.rels><?xml version="1.0" encoding="UTF-8" standalone="yes"?>
<Relationships xmlns="http://schemas.openxmlformats.org/package/2006/relationships"><Relationship Id="rId3" Type="http://schemas.openxmlformats.org/officeDocument/2006/relationships/image" Target="../media/image206.jpg"/><Relationship Id="rId2" Type="http://schemas.openxmlformats.org/officeDocument/2006/relationships/notesSlide" Target="../notesSlides/notesSlide46.xml"/><Relationship Id="rId1" Type="http://schemas.openxmlformats.org/officeDocument/2006/relationships/slideLayout" Target="../slideLayouts/slideLayout10.xml"/><Relationship Id="rId4" Type="http://schemas.openxmlformats.org/officeDocument/2006/relationships/image" Target="../media/image207.emf"/></Relationships>
</file>

<file path=ppt/slides/_rels/slide73.xml.rels><?xml version="1.0" encoding="UTF-8" standalone="yes"?>
<Relationships xmlns="http://schemas.openxmlformats.org/package/2006/relationships"><Relationship Id="rId3" Type="http://schemas.openxmlformats.org/officeDocument/2006/relationships/image" Target="../media/image208.jpg"/><Relationship Id="rId2" Type="http://schemas.openxmlformats.org/officeDocument/2006/relationships/notesSlide" Target="../notesSlides/notesSlide47.xml"/><Relationship Id="rId1" Type="http://schemas.openxmlformats.org/officeDocument/2006/relationships/slideLayout" Target="../slideLayouts/slideLayout10.xml"/><Relationship Id="rId5" Type="http://schemas.openxmlformats.org/officeDocument/2006/relationships/image" Target="../media/image210.emf"/><Relationship Id="rId4" Type="http://schemas.openxmlformats.org/officeDocument/2006/relationships/image" Target="../media/image209.emf"/></Relationships>
</file>

<file path=ppt/slides/_rels/slide74.xml.rels><?xml version="1.0" encoding="UTF-8" standalone="yes"?>
<Relationships xmlns="http://schemas.openxmlformats.org/package/2006/relationships"><Relationship Id="rId3" Type="http://schemas.openxmlformats.org/officeDocument/2006/relationships/image" Target="../media/image211.emf"/><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3" Type="http://schemas.openxmlformats.org/officeDocument/2006/relationships/image" Target="../media/image212.emf"/><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213.emf"/><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3" Type="http://schemas.openxmlformats.org/officeDocument/2006/relationships/image" Target="../media/image214.emf"/><Relationship Id="rId2" Type="http://schemas.openxmlformats.org/officeDocument/2006/relationships/notesSlide" Target="../notesSlides/notesSlide51.xml"/><Relationship Id="rId1" Type="http://schemas.openxmlformats.org/officeDocument/2006/relationships/slideLayout" Target="../slideLayouts/slideLayout10.xml"/><Relationship Id="rId5" Type="http://schemas.openxmlformats.org/officeDocument/2006/relationships/image" Target="../media/image216.jpg"/><Relationship Id="rId4" Type="http://schemas.openxmlformats.org/officeDocument/2006/relationships/image" Target="../media/image215.emf"/></Relationships>
</file>

<file path=ppt/slides/_rels/slide78.xml.rels><?xml version="1.0" encoding="UTF-8" standalone="yes"?>
<Relationships xmlns="http://schemas.openxmlformats.org/package/2006/relationships"><Relationship Id="rId3" Type="http://schemas.openxmlformats.org/officeDocument/2006/relationships/image" Target="../media/image217.emf"/><Relationship Id="rId2" Type="http://schemas.openxmlformats.org/officeDocument/2006/relationships/notesSlide" Target="../notesSlides/notesSlide52.xml"/><Relationship Id="rId1" Type="http://schemas.openxmlformats.org/officeDocument/2006/relationships/slideLayout" Target="../slideLayouts/slideLayout10.xml"/><Relationship Id="rId5" Type="http://schemas.openxmlformats.org/officeDocument/2006/relationships/image" Target="../media/image216.jpg"/><Relationship Id="rId4" Type="http://schemas.openxmlformats.org/officeDocument/2006/relationships/image" Target="../media/image218.emf"/></Relationships>
</file>

<file path=ppt/slides/_rels/slide79.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53.xml"/><Relationship Id="rId1" Type="http://schemas.openxmlformats.org/officeDocument/2006/relationships/slideLayout" Target="../slideLayouts/slideLayout10.xml"/><Relationship Id="rId4" Type="http://schemas.openxmlformats.org/officeDocument/2006/relationships/image" Target="../media/image220.jp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8" Type="http://schemas.openxmlformats.org/officeDocument/2006/relationships/image" Target="../media/image225.jpg"/><Relationship Id="rId3" Type="http://schemas.openxmlformats.org/officeDocument/2006/relationships/image" Target="../media/image222.png"/><Relationship Id="rId7" Type="http://schemas.openxmlformats.org/officeDocument/2006/relationships/image" Target="../media/image224.jpg"/><Relationship Id="rId2" Type="http://schemas.openxmlformats.org/officeDocument/2006/relationships/image" Target="../media/image221.png"/><Relationship Id="rId1" Type="http://schemas.openxmlformats.org/officeDocument/2006/relationships/slideLayout" Target="../slideLayouts/slideLayout3.xml"/><Relationship Id="rId6" Type="http://schemas.openxmlformats.org/officeDocument/2006/relationships/image" Target="../media/image169.svg"/><Relationship Id="rId5" Type="http://schemas.openxmlformats.org/officeDocument/2006/relationships/image" Target="../media/image168.png"/><Relationship Id="rId4" Type="http://schemas.openxmlformats.org/officeDocument/2006/relationships/image" Target="../media/image223.svg"/></Relationships>
</file>

<file path=ppt/slides/_rels/slide81.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3" Type="http://schemas.openxmlformats.org/officeDocument/2006/relationships/image" Target="../media/image228.png"/><Relationship Id="rId7" Type="http://schemas.openxmlformats.org/officeDocument/2006/relationships/image" Target="../media/image223.svg"/><Relationship Id="rId2" Type="http://schemas.openxmlformats.org/officeDocument/2006/relationships/notesSlide" Target="../notesSlides/notesSlide54.xml"/><Relationship Id="rId1" Type="http://schemas.openxmlformats.org/officeDocument/2006/relationships/slideLayout" Target="../slideLayouts/slideLayout3.xml"/><Relationship Id="rId6" Type="http://schemas.openxmlformats.org/officeDocument/2006/relationships/image" Target="../media/image222.png"/><Relationship Id="rId5" Type="http://schemas.openxmlformats.org/officeDocument/2006/relationships/image" Target="../media/image230.png"/><Relationship Id="rId4" Type="http://schemas.openxmlformats.org/officeDocument/2006/relationships/image" Target="../media/image229.png"/></Relationships>
</file>

<file path=ppt/slides/_rels/slide84.xml.rels><?xml version="1.0" encoding="UTF-8" standalone="yes"?>
<Relationships xmlns="http://schemas.openxmlformats.org/package/2006/relationships"><Relationship Id="rId3" Type="http://schemas.openxmlformats.org/officeDocument/2006/relationships/image" Target="../media/image231.emf"/><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56.xml"/><Relationship Id="rId1" Type="http://schemas.openxmlformats.org/officeDocument/2006/relationships/slideLayout" Target="../slideLayouts/slideLayout10.xml"/><Relationship Id="rId4" Type="http://schemas.openxmlformats.org/officeDocument/2006/relationships/image" Target="../media/image224.jpg"/></Relationships>
</file>

<file path=ppt/slides/_rels/slide86.xml.rels><?xml version="1.0" encoding="UTF-8" standalone="yes"?>
<Relationships xmlns="http://schemas.openxmlformats.org/package/2006/relationships"><Relationship Id="rId3" Type="http://schemas.openxmlformats.org/officeDocument/2006/relationships/image" Target="../media/image225.jpg"/><Relationship Id="rId2" Type="http://schemas.openxmlformats.org/officeDocument/2006/relationships/notesSlide" Target="../notesSlides/notesSlide57.xml"/><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3" Type="http://schemas.openxmlformats.org/officeDocument/2006/relationships/image" Target="../media/image234.png"/><Relationship Id="rId7" Type="http://schemas.openxmlformats.org/officeDocument/2006/relationships/image" Target="../media/image169.svg"/><Relationship Id="rId2" Type="http://schemas.openxmlformats.org/officeDocument/2006/relationships/image" Target="../media/image233.jpg"/><Relationship Id="rId1" Type="http://schemas.openxmlformats.org/officeDocument/2006/relationships/slideLayout" Target="../slideLayouts/slideLayout3.xml"/><Relationship Id="rId6" Type="http://schemas.openxmlformats.org/officeDocument/2006/relationships/image" Target="../media/image168.png"/><Relationship Id="rId5" Type="http://schemas.openxmlformats.org/officeDocument/2006/relationships/image" Target="../media/image236.png"/><Relationship Id="rId4" Type="http://schemas.openxmlformats.org/officeDocument/2006/relationships/image" Target="../media/image235.svg"/></Relationships>
</file>

<file path=ppt/slides/_rels/slide88.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238.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3" Type="http://schemas.openxmlformats.org/officeDocument/2006/relationships/image" Target="../media/image239.png"/><Relationship Id="rId7" Type="http://schemas.openxmlformats.org/officeDocument/2006/relationships/image" Target="../media/image235.svg"/><Relationship Id="rId2" Type="http://schemas.openxmlformats.org/officeDocument/2006/relationships/notesSlide" Target="../notesSlides/notesSlide58.xml"/><Relationship Id="rId1" Type="http://schemas.openxmlformats.org/officeDocument/2006/relationships/slideLayout" Target="../slideLayouts/slideLayout3.xml"/><Relationship Id="rId6" Type="http://schemas.openxmlformats.org/officeDocument/2006/relationships/image" Target="../media/image234.png"/><Relationship Id="rId5" Type="http://schemas.openxmlformats.org/officeDocument/2006/relationships/image" Target="../media/image241.png"/><Relationship Id="rId4" Type="http://schemas.openxmlformats.org/officeDocument/2006/relationships/image" Target="../media/image240.png"/></Relationships>
</file>

<file path=ppt/slides/_rels/slide91.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92.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image" Target="../media/image243.png"/><Relationship Id="rId1" Type="http://schemas.openxmlformats.org/officeDocument/2006/relationships/slideLayout" Target="../slideLayouts/slideLayout3.xml"/><Relationship Id="rId5" Type="http://schemas.openxmlformats.org/officeDocument/2006/relationships/image" Target="../media/image246.svg"/><Relationship Id="rId4" Type="http://schemas.openxmlformats.org/officeDocument/2006/relationships/image" Target="../media/image245.png"/></Relationships>
</file>

<file path=ppt/slides/_rels/slide93.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image" Target="../media/image248.jp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image" Target="../media/image243.png"/><Relationship Id="rId1" Type="http://schemas.openxmlformats.org/officeDocument/2006/relationships/slideLayout" Target="../slideLayouts/slideLayout3.xml"/><Relationship Id="rId5" Type="http://schemas.openxmlformats.org/officeDocument/2006/relationships/image" Target="../media/image251.png"/><Relationship Id="rId4" Type="http://schemas.openxmlformats.org/officeDocument/2006/relationships/image" Target="../media/image250.png"/></Relationships>
</file>

<file path=ppt/slides/_rels/slide96.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png"/><Relationship Id="rId1" Type="http://schemas.openxmlformats.org/officeDocument/2006/relationships/slideLayout" Target="../slideLayouts/slideLayout3.xml"/><Relationship Id="rId6" Type="http://schemas.openxmlformats.org/officeDocument/2006/relationships/image" Target="../media/image246.svg"/><Relationship Id="rId5" Type="http://schemas.openxmlformats.org/officeDocument/2006/relationships/image" Target="../media/image245.png"/><Relationship Id="rId4" Type="http://schemas.openxmlformats.org/officeDocument/2006/relationships/image" Target="../media/image254.svg"/></Relationships>
</file>

<file path=ppt/slides/_rels/slide97.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notesSlide" Target="../notesSlides/notesSlide60.xml"/><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image" Target="../media/image257.png"/><Relationship Id="rId1" Type="http://schemas.openxmlformats.org/officeDocument/2006/relationships/slideLayout" Target="../slideLayouts/slideLayout3.xml"/><Relationship Id="rId6" Type="http://schemas.openxmlformats.org/officeDocument/2006/relationships/image" Target="../media/image254.svg"/><Relationship Id="rId5" Type="http://schemas.openxmlformats.org/officeDocument/2006/relationships/image" Target="../media/image253.png"/><Relationship Id="rId4" Type="http://schemas.openxmlformats.org/officeDocument/2006/relationships/image" Target="../media/image25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5BD19A-5632-4148-8C32-A832E7C2D004}"/>
              </a:ext>
            </a:extLst>
          </p:cNvPr>
          <p:cNvSpPr>
            <a:spLocks noGrp="1"/>
          </p:cNvSpPr>
          <p:nvPr>
            <p:ph type="ctrTitle"/>
          </p:nvPr>
        </p:nvSpPr>
        <p:spPr>
          <a:xfrm>
            <a:off x="3826803" y="2235200"/>
            <a:ext cx="7560857" cy="2387600"/>
          </a:xfrm>
        </p:spPr>
        <p:txBody>
          <a:bodyPr>
            <a:normAutofit/>
          </a:bodyPr>
          <a:lstStyle/>
          <a:p>
            <a:pPr algn="l"/>
            <a:r>
              <a:rPr lang="en-US" sz="2800" b="1" dirty="0">
                <a:solidFill>
                  <a:srgbClr val="68478D"/>
                </a:solidFill>
                <a:latin typeface="Verdana" panose="020B0604030504040204" pitchFamily="34" charset="0"/>
                <a:ea typeface="Verdana" panose="020B0604030504040204" pitchFamily="34" charset="0"/>
              </a:rPr>
              <a:t>PRODUCT</a:t>
            </a:r>
            <a:br>
              <a:rPr lang="en-US" sz="2800" dirty="0">
                <a:latin typeface="Verdana" panose="020B0604030504040204" pitchFamily="34" charset="0"/>
                <a:ea typeface="Verdana" panose="020B0604030504040204" pitchFamily="34" charset="0"/>
              </a:rPr>
            </a:br>
            <a:r>
              <a:rPr lang="en-US" sz="2800" dirty="0">
                <a:solidFill>
                  <a:srgbClr val="3F2A56"/>
                </a:solidFill>
                <a:latin typeface="Verdana" panose="020B0604030504040204" pitchFamily="34" charset="0"/>
                <a:ea typeface="Verdana" panose="020B0604030504040204" pitchFamily="34" charset="0"/>
              </a:rPr>
              <a:t>PRESENTATION</a:t>
            </a:r>
          </a:p>
        </p:txBody>
      </p:sp>
      <p:pic>
        <p:nvPicPr>
          <p:cNvPr id="7" name="Picture 6">
            <a:extLst>
              <a:ext uri="{FF2B5EF4-FFF2-40B4-BE49-F238E27FC236}">
                <a16:creationId xmlns:a16="http://schemas.microsoft.com/office/drawing/2014/main" id="{FCB7DE42-8A2F-4D6A-B41A-29F5C2D67D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8020" y="2455105"/>
            <a:ext cx="4956810" cy="1947789"/>
          </a:xfrm>
          <a:prstGeom prst="rect">
            <a:avLst/>
          </a:prstGeom>
        </p:spPr>
      </p:pic>
    </p:spTree>
    <p:extLst>
      <p:ext uri="{BB962C8B-B14F-4D97-AF65-F5344CB8AC3E}">
        <p14:creationId xmlns:p14="http://schemas.microsoft.com/office/powerpoint/2010/main" val="1683205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363F4ECE-BA9E-4A00-8DFD-1F59BF9E1B2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31195" y="748659"/>
            <a:ext cx="1922162" cy="5627382"/>
          </a:xfrm>
          <a:prstGeom prst="rect">
            <a:avLst/>
          </a:prstGeom>
        </p:spPr>
      </p:pic>
      <p:sp>
        <p:nvSpPr>
          <p:cNvPr id="6" name="Rectangle 5"/>
          <p:cNvSpPr/>
          <p:nvPr/>
        </p:nvSpPr>
        <p:spPr>
          <a:xfrm>
            <a:off x="838200" y="5238840"/>
            <a:ext cx="4164273" cy="1042898"/>
          </a:xfrm>
          <a:prstGeom prst="rect">
            <a:avLst/>
          </a:prstGeom>
          <a:solidFill>
            <a:srgbClr val="3F2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Verdana" panose="020B0604030504040204" pitchFamily="34" charset="0"/>
                <a:ea typeface="Verdana" panose="020B0604030504040204" pitchFamily="34" charset="0"/>
                <a:cs typeface="Verdana" panose="020B0604030504040204" pitchFamily="34" charset="0"/>
              </a:rPr>
              <a:t>YOUR GUT IS CONSIDERED YOUR SECOND BRAIN</a:t>
            </a:r>
          </a:p>
        </p:txBody>
      </p:sp>
      <p:sp>
        <p:nvSpPr>
          <p:cNvPr id="2" name="Title 1"/>
          <p:cNvSpPr>
            <a:spLocks noGrp="1"/>
          </p:cNvSpPr>
          <p:nvPr>
            <p:ph type="title"/>
          </p:nvPr>
        </p:nvSpPr>
        <p:spPr/>
        <p:txBody>
          <a:bodyPr>
            <a:normAutofit/>
          </a:bodyPr>
          <a:lstStyle/>
          <a:p>
            <a:r>
              <a:rPr lang="en-US" b="1" dirty="0">
                <a:solidFill>
                  <a:srgbClr val="3F2A56"/>
                </a:solidFill>
                <a:latin typeface="Verdana" panose="020B0604030504040204" pitchFamily="34" charset="0"/>
                <a:ea typeface="Verdana" panose="020B0604030504040204" pitchFamily="34" charset="0"/>
                <a:cs typeface="Verdana" panose="020B0604030504040204" pitchFamily="34" charset="0"/>
              </a:rPr>
              <a:t>DID YOU KNOW?</a:t>
            </a:r>
          </a:p>
        </p:txBody>
      </p:sp>
      <p:sp>
        <p:nvSpPr>
          <p:cNvPr id="3" name="Text Placeholder 2"/>
          <p:cNvSpPr>
            <a:spLocks noGrp="1"/>
          </p:cNvSpPr>
          <p:nvPr>
            <p:ph type="body" sz="quarter" idx="11"/>
          </p:nvPr>
        </p:nvSpPr>
        <p:spPr>
          <a:xfrm>
            <a:off x="838200" y="1690688"/>
            <a:ext cx="8077200" cy="3198812"/>
          </a:xfrm>
        </p:spPr>
        <p:txBody>
          <a:bodyPr vert="horz" lIns="91440" tIns="45720" rIns="91440" bIns="45720" rtlCol="0" anchor="t">
            <a:noAutofit/>
          </a:bodyPr>
          <a:lstStyle/>
          <a:p>
            <a:pPr marL="342900" indent="-342900">
              <a:buFont typeface="Arial" charset="0"/>
              <a:buChar char="•"/>
            </a:pPr>
            <a:r>
              <a:rPr lang="en-US" sz="20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90% of the cells in your body are non-human</a:t>
            </a:r>
            <a:br>
              <a:rPr lang="en-US" sz="20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endParaRPr lang="en-US" sz="5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pPr lvl="1">
              <a:buClr>
                <a:srgbClr val="604A7B"/>
              </a:buClr>
              <a:buFont typeface="Arial" charset="0"/>
              <a:buChar char="•"/>
            </a:pPr>
            <a:r>
              <a:rPr lang="en-US" sz="2000" dirty="0">
                <a:solidFill>
                  <a:srgbClr val="3F2A56"/>
                </a:solidFill>
                <a:latin typeface="Verdana" panose="020B0604030504040204" pitchFamily="34" charset="0"/>
                <a:ea typeface="Verdana" panose="020B0604030504040204" pitchFamily="34" charset="0"/>
                <a:cs typeface="Verdana" panose="020B0604030504040204" pitchFamily="34" charset="0"/>
              </a:rPr>
              <a:t>Human genes = ~23,000</a:t>
            </a:r>
          </a:p>
          <a:p>
            <a:pPr lvl="1">
              <a:buClr>
                <a:srgbClr val="604A7B"/>
              </a:buClr>
              <a:buFont typeface="Arial" charset="0"/>
              <a:buChar char="•"/>
            </a:pPr>
            <a:r>
              <a:rPr lang="en-US" sz="2000" dirty="0">
                <a:solidFill>
                  <a:srgbClr val="3F2A56"/>
                </a:solidFill>
                <a:latin typeface="Verdana" panose="020B0604030504040204" pitchFamily="34" charset="0"/>
                <a:ea typeface="Verdana" panose="020B0604030504040204" pitchFamily="34" charset="0"/>
                <a:cs typeface="Verdana" panose="020B0604030504040204" pitchFamily="34" charset="0"/>
              </a:rPr>
              <a:t>Bacterial genes= ~20 million </a:t>
            </a:r>
          </a:p>
          <a:p>
            <a:pPr marL="457200" lvl="1" indent="0">
              <a:buClr>
                <a:srgbClr val="604A7B"/>
              </a:buClr>
              <a:buNone/>
            </a:pPr>
            <a:r>
              <a:rPr lang="en-US" sz="2000" dirty="0">
                <a:solidFill>
                  <a:srgbClr val="3F2A56"/>
                </a:solidFill>
                <a:latin typeface="Verdana" panose="020B0604030504040204" pitchFamily="34" charset="0"/>
                <a:ea typeface="Verdana" panose="020B0604030504040204" pitchFamily="34" charset="0"/>
                <a:cs typeface="Verdana" panose="020B0604030504040204" pitchFamily="34" charset="0"/>
              </a:rPr>
              <a:t>(~1,000x </a:t>
            </a:r>
            <a:r>
              <a:rPr lang="en-US" sz="2000" b="1" dirty="0">
                <a:solidFill>
                  <a:srgbClr val="3F2A56"/>
                </a:solidFill>
                <a:latin typeface="Verdana" panose="020B0604030504040204" pitchFamily="34" charset="0"/>
                <a:ea typeface="Verdana" panose="020B0604030504040204" pitchFamily="34" charset="0"/>
                <a:cs typeface="Verdana" panose="020B0604030504040204" pitchFamily="34" charset="0"/>
              </a:rPr>
              <a:t>MORE</a:t>
            </a:r>
            <a:r>
              <a:rPr lang="en-US" sz="2000" dirty="0">
                <a:solidFill>
                  <a:srgbClr val="3F2A56"/>
                </a:solidFill>
                <a:latin typeface="Verdana" panose="020B0604030504040204" pitchFamily="34" charset="0"/>
                <a:ea typeface="Verdana" panose="020B0604030504040204" pitchFamily="34" charset="0"/>
                <a:cs typeface="Verdana" panose="020B0604030504040204" pitchFamily="34" charset="0"/>
              </a:rPr>
              <a:t> than human genes)</a:t>
            </a:r>
            <a:endPar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charset="0"/>
              <a:buChar char="•"/>
            </a:pPr>
            <a:r>
              <a:rPr lang="en-US" sz="20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The microbiome is an ecological community of trillions of bacteria living symbiotically in/on our body</a:t>
            </a:r>
            <a:br>
              <a:rPr lang="en-US" sz="20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endParaRPr lang="en-US" sz="5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pPr marL="800100" lvl="1" indent="-342900">
              <a:buFont typeface="Arial" charset="0"/>
              <a:buChar char="•"/>
            </a:pPr>
            <a:r>
              <a:rPr lang="en-US" sz="2000" dirty="0">
                <a:solidFill>
                  <a:srgbClr val="604A7B"/>
                </a:solidFill>
                <a:latin typeface="Verdana" panose="020B0604030504040204" pitchFamily="34" charset="0"/>
                <a:ea typeface="Verdana" panose="020B0604030504040204" pitchFamily="34" charset="0"/>
                <a:cs typeface="Verdana" panose="020B0604030504040204" pitchFamily="34" charset="0"/>
              </a:rPr>
              <a:t>“2</a:t>
            </a:r>
            <a:r>
              <a:rPr lang="en-US" sz="2000" baseline="30000" dirty="0">
                <a:solidFill>
                  <a:srgbClr val="604A7B"/>
                </a:solidFill>
                <a:latin typeface="Verdana" panose="020B0604030504040204" pitchFamily="34" charset="0"/>
                <a:ea typeface="Verdana" panose="020B0604030504040204" pitchFamily="34" charset="0"/>
                <a:cs typeface="Verdana" panose="020B0604030504040204" pitchFamily="34" charset="0"/>
              </a:rPr>
              <a:t>nd</a:t>
            </a:r>
            <a:r>
              <a:rPr lang="en-US" sz="2000" dirty="0">
                <a:solidFill>
                  <a:srgbClr val="604A7B"/>
                </a:solidFill>
                <a:latin typeface="Verdana" panose="020B0604030504040204" pitchFamily="34" charset="0"/>
                <a:ea typeface="Verdana" panose="020B0604030504040204" pitchFamily="34" charset="0"/>
                <a:cs typeface="Verdana" panose="020B0604030504040204" pitchFamily="34" charset="0"/>
              </a:rPr>
              <a:t> Brain” = 3-4 lbs (approximately the same size as our 1</a:t>
            </a:r>
            <a:r>
              <a:rPr lang="en-US" sz="2000" baseline="30000" dirty="0">
                <a:solidFill>
                  <a:srgbClr val="604A7B"/>
                </a:solidFill>
                <a:latin typeface="Verdana" panose="020B0604030504040204" pitchFamily="34" charset="0"/>
                <a:ea typeface="Verdana" panose="020B0604030504040204" pitchFamily="34" charset="0"/>
                <a:cs typeface="Verdana" panose="020B0604030504040204" pitchFamily="34" charset="0"/>
              </a:rPr>
              <a:t>st</a:t>
            </a:r>
            <a:r>
              <a:rPr lang="en-US" sz="2000" dirty="0">
                <a:solidFill>
                  <a:srgbClr val="604A7B"/>
                </a:solidFill>
                <a:latin typeface="Verdana" panose="020B0604030504040204" pitchFamily="34" charset="0"/>
                <a:ea typeface="Verdana" panose="020B0604030504040204" pitchFamily="34" charset="0"/>
                <a:cs typeface="Verdana" panose="020B0604030504040204" pitchFamily="34" charset="0"/>
              </a:rPr>
              <a:t> brain)</a:t>
            </a:r>
          </a:p>
        </p:txBody>
      </p:sp>
    </p:spTree>
    <p:extLst>
      <p:ext uri="{BB962C8B-B14F-4D97-AF65-F5344CB8AC3E}">
        <p14:creationId xmlns:p14="http://schemas.microsoft.com/office/powerpoint/2010/main" val="1374131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74611AEF-C853-4A51-BF1B-DC42A82156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30604" y="373900"/>
            <a:ext cx="1700784" cy="1596120"/>
          </a:xfrm>
          <a:prstGeom prst="rect">
            <a:avLst/>
          </a:prstGeom>
        </p:spPr>
      </p:pic>
      <p:pic>
        <p:nvPicPr>
          <p:cNvPr id="17" name="Graphic 16">
            <a:extLst>
              <a:ext uri="{FF2B5EF4-FFF2-40B4-BE49-F238E27FC236}">
                <a16:creationId xmlns:a16="http://schemas.microsoft.com/office/drawing/2014/main" id="{FBE2DE4C-6C26-4784-97E2-4D1B919F6E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64956" y="373900"/>
            <a:ext cx="1700784" cy="1596120"/>
          </a:xfrm>
          <a:prstGeom prst="rect">
            <a:avLst/>
          </a:prstGeom>
        </p:spPr>
      </p:pic>
      <p:pic>
        <p:nvPicPr>
          <p:cNvPr id="22" name="Graphic 21">
            <a:extLst>
              <a:ext uri="{FF2B5EF4-FFF2-40B4-BE49-F238E27FC236}">
                <a16:creationId xmlns:a16="http://schemas.microsoft.com/office/drawing/2014/main" id="{1E9876D9-399D-4D5E-9544-7DB0BF5E7C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99308" y="391232"/>
            <a:ext cx="1700784" cy="1596120"/>
          </a:xfrm>
          <a:prstGeom prst="rect">
            <a:avLst/>
          </a:prstGeom>
        </p:spPr>
      </p:pic>
      <p:pic>
        <p:nvPicPr>
          <p:cNvPr id="4" name="Graphic 3">
            <a:extLst>
              <a:ext uri="{FF2B5EF4-FFF2-40B4-BE49-F238E27FC236}">
                <a16:creationId xmlns:a16="http://schemas.microsoft.com/office/drawing/2014/main" id="{57DCE9D1-A369-4381-9523-2DEB6B623518}"/>
              </a:ext>
            </a:extLst>
          </p:cNvPr>
          <p:cNvPicPr>
            <a:picLocks noChangeAspect="1"/>
          </p:cNvPicPr>
          <p:nvPr/>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34180" t="42100" r="35667" b="32817"/>
          <a:stretch/>
        </p:blipFill>
        <p:spPr>
          <a:xfrm>
            <a:off x="1175494" y="368772"/>
            <a:ext cx="4766706" cy="2145382"/>
          </a:xfrm>
          <a:prstGeom prst="rect">
            <a:avLst/>
          </a:prstGeom>
        </p:spPr>
      </p:pic>
      <p:pic>
        <p:nvPicPr>
          <p:cNvPr id="2" name="Picture 1"/>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246445" y="1739532"/>
            <a:ext cx="1852863" cy="4159302"/>
          </a:xfrm>
          <a:prstGeom prst="rect">
            <a:avLst/>
          </a:prstGeom>
        </p:spPr>
      </p:pic>
      <p:sp>
        <p:nvSpPr>
          <p:cNvPr id="7" name="Rectangle 6"/>
          <p:cNvSpPr/>
          <p:nvPr/>
        </p:nvSpPr>
        <p:spPr>
          <a:xfrm>
            <a:off x="944406" y="2540270"/>
            <a:ext cx="5228882" cy="1323439"/>
          </a:xfrm>
          <a:prstGeom prst="rect">
            <a:avLst/>
          </a:prstGeom>
        </p:spPr>
        <p:txBody>
          <a:bodyPr wrap="square">
            <a:spAutoFit/>
          </a:bodyPr>
          <a:lstStyle/>
          <a:p>
            <a:pPr algn="ctr"/>
            <a:r>
              <a:rPr lang="en-US" sz="2000" dirty="0">
                <a:solidFill>
                  <a:srgbClr val="1E5D39"/>
                </a:solidFill>
                <a:latin typeface="Verdana" panose="020B0604030504040204" pitchFamily="34" charset="0"/>
                <a:ea typeface="Verdana" panose="020B0604030504040204" pitchFamily="34" charset="0"/>
                <a:cs typeface="Verdana" panose="020B0604030504040204" pitchFamily="34" charset="0"/>
              </a:rPr>
              <a:t>A comprehensive blend of digestive enzymes to support the process of digestion in the upper, middle and lower gastrointestinal system.*</a:t>
            </a:r>
          </a:p>
        </p:txBody>
      </p:sp>
      <p:sp>
        <p:nvSpPr>
          <p:cNvPr id="16" name="TextBox 15">
            <a:extLst>
              <a:ext uri="{FF2B5EF4-FFF2-40B4-BE49-F238E27FC236}">
                <a16:creationId xmlns:a16="http://schemas.microsoft.com/office/drawing/2014/main" id="{6A007DA1-A4DC-4E00-A52F-273BA08C785D}"/>
              </a:ext>
            </a:extLst>
          </p:cNvPr>
          <p:cNvSpPr txBox="1"/>
          <p:nvPr/>
        </p:nvSpPr>
        <p:spPr>
          <a:xfrm>
            <a:off x="6430604" y="709782"/>
            <a:ext cx="1641883" cy="923330"/>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ACTIVATES HEALTHY DIGESTION</a:t>
            </a:r>
          </a:p>
        </p:txBody>
      </p:sp>
      <p:sp>
        <p:nvSpPr>
          <p:cNvPr id="18" name="TextBox 17">
            <a:extLst>
              <a:ext uri="{FF2B5EF4-FFF2-40B4-BE49-F238E27FC236}">
                <a16:creationId xmlns:a16="http://schemas.microsoft.com/office/drawing/2014/main" id="{489ED6E2-21F5-4694-8A38-5F166B2448A5}"/>
              </a:ext>
            </a:extLst>
          </p:cNvPr>
          <p:cNvSpPr txBox="1"/>
          <p:nvPr/>
        </p:nvSpPr>
        <p:spPr>
          <a:xfrm>
            <a:off x="8284988" y="710295"/>
            <a:ext cx="1660720" cy="923330"/>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REDUCES BLOATING </a:t>
            </a:r>
            <a:b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&amp; GAS</a:t>
            </a:r>
          </a:p>
        </p:txBody>
      </p:sp>
      <p:sp>
        <p:nvSpPr>
          <p:cNvPr id="19" name="TextBox 18">
            <a:extLst>
              <a:ext uri="{FF2B5EF4-FFF2-40B4-BE49-F238E27FC236}">
                <a16:creationId xmlns:a16="http://schemas.microsoft.com/office/drawing/2014/main" id="{7E952B41-55AA-4411-841E-19D4A172FD36}"/>
              </a:ext>
            </a:extLst>
          </p:cNvPr>
          <p:cNvSpPr txBox="1"/>
          <p:nvPr/>
        </p:nvSpPr>
        <p:spPr>
          <a:xfrm>
            <a:off x="10202501" y="671034"/>
            <a:ext cx="1494398" cy="1077218"/>
          </a:xfrm>
          <a:prstGeom prst="rect">
            <a:avLst/>
          </a:prstGeom>
          <a:noFill/>
        </p:spPr>
        <p:txBody>
          <a:bodyPr wrap="square" rtlCol="0">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SUPPORTS ALL PARTS OF THE GI SYSTEM</a:t>
            </a:r>
          </a:p>
        </p:txBody>
      </p:sp>
      <p:sp>
        <p:nvSpPr>
          <p:cNvPr id="12" name="TextBox 11">
            <a:extLst>
              <a:ext uri="{FF2B5EF4-FFF2-40B4-BE49-F238E27FC236}">
                <a16:creationId xmlns:a16="http://schemas.microsoft.com/office/drawing/2014/main" id="{13DC98EE-359D-4442-9F94-4C4E23006A89}"/>
              </a:ext>
            </a:extLst>
          </p:cNvPr>
          <p:cNvSpPr txBox="1"/>
          <p:nvPr/>
        </p:nvSpPr>
        <p:spPr>
          <a:xfrm>
            <a:off x="1784898" y="1769965"/>
            <a:ext cx="3493583" cy="400110"/>
          </a:xfrm>
          <a:prstGeom prst="rect">
            <a:avLst/>
          </a:prstGeom>
          <a:noFill/>
        </p:spPr>
        <p:txBody>
          <a:bodyPr wrap="square" rtlCol="0">
            <a:spAutoFit/>
          </a:bodyPr>
          <a:lstStyle/>
          <a:p>
            <a:pPr algn="ctr"/>
            <a:r>
              <a:rPr lang="en-US" sz="2000" b="1" dirty="0">
                <a:solidFill>
                  <a:srgbClr val="1E5D39"/>
                </a:solidFill>
                <a:latin typeface="Verdana" panose="020B0604030504040204" pitchFamily="34" charset="0"/>
              </a:rPr>
              <a:t>complete GI support*</a:t>
            </a:r>
          </a:p>
        </p:txBody>
      </p:sp>
      <p:pic>
        <p:nvPicPr>
          <p:cNvPr id="8" name="Picture 7">
            <a:extLst>
              <a:ext uri="{FF2B5EF4-FFF2-40B4-BE49-F238E27FC236}">
                <a16:creationId xmlns:a16="http://schemas.microsoft.com/office/drawing/2014/main" id="{BC13D5E3-F94C-499B-A061-FF21D57EE5B4}"/>
              </a:ext>
            </a:extLst>
          </p:cNvPr>
          <p:cNvPicPr>
            <a:picLocks noChangeAspect="1"/>
          </p:cNvPicPr>
          <p:nvPr/>
        </p:nvPicPr>
        <p:blipFill>
          <a:blip r:embed="rId8"/>
          <a:stretch>
            <a:fillRect/>
          </a:stretch>
        </p:blipFill>
        <p:spPr>
          <a:xfrm>
            <a:off x="918914" y="4215870"/>
            <a:ext cx="1828800" cy="1828800"/>
          </a:xfrm>
          <a:prstGeom prst="rect">
            <a:avLst/>
          </a:prstGeom>
        </p:spPr>
      </p:pic>
      <p:pic>
        <p:nvPicPr>
          <p:cNvPr id="10" name="Picture 9">
            <a:extLst>
              <a:ext uri="{FF2B5EF4-FFF2-40B4-BE49-F238E27FC236}">
                <a16:creationId xmlns:a16="http://schemas.microsoft.com/office/drawing/2014/main" id="{D078DF17-8E52-4AAB-9E01-95DA8E957E48}"/>
              </a:ext>
            </a:extLst>
          </p:cNvPr>
          <p:cNvPicPr>
            <a:picLocks noChangeAspect="1"/>
          </p:cNvPicPr>
          <p:nvPr/>
        </p:nvPicPr>
        <p:blipFill>
          <a:blip r:embed="rId9"/>
          <a:stretch>
            <a:fillRect/>
          </a:stretch>
        </p:blipFill>
        <p:spPr>
          <a:xfrm>
            <a:off x="3769126" y="4215870"/>
            <a:ext cx="1828800" cy="1828800"/>
          </a:xfrm>
          <a:prstGeom prst="rect">
            <a:avLst/>
          </a:prstGeom>
        </p:spPr>
      </p:pic>
      <p:sp>
        <p:nvSpPr>
          <p:cNvPr id="21" name="Rectangle: Rounded Corners 20">
            <a:extLst>
              <a:ext uri="{FF2B5EF4-FFF2-40B4-BE49-F238E27FC236}">
                <a16:creationId xmlns:a16="http://schemas.microsoft.com/office/drawing/2014/main" id="{DA81748F-C111-46CE-8133-B9EFDDFFC600}"/>
              </a:ext>
            </a:extLst>
          </p:cNvPr>
          <p:cNvSpPr/>
          <p:nvPr/>
        </p:nvSpPr>
        <p:spPr>
          <a:xfrm>
            <a:off x="7337751" y="5024072"/>
            <a:ext cx="3549715" cy="1177925"/>
          </a:xfrm>
          <a:prstGeom prst="roundRect">
            <a:avLst/>
          </a:prstGeom>
          <a:noFill/>
          <a:ln w="38100">
            <a:solidFill>
              <a:srgbClr val="245D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ndParaRPr>
          </a:p>
        </p:txBody>
      </p:sp>
      <p:sp>
        <p:nvSpPr>
          <p:cNvPr id="24" name="TextBox 23">
            <a:extLst>
              <a:ext uri="{FF2B5EF4-FFF2-40B4-BE49-F238E27FC236}">
                <a16:creationId xmlns:a16="http://schemas.microsoft.com/office/drawing/2014/main" id="{A13DF61B-C08A-45DE-8F89-6CC104F47D09}"/>
              </a:ext>
            </a:extLst>
          </p:cNvPr>
          <p:cNvSpPr txBox="1"/>
          <p:nvPr/>
        </p:nvSpPr>
        <p:spPr>
          <a:xfrm>
            <a:off x="7374891" y="5135980"/>
            <a:ext cx="2042550" cy="954107"/>
          </a:xfrm>
          <a:prstGeom prst="rect">
            <a:avLst/>
          </a:prstGeom>
          <a:noFill/>
        </p:spPr>
        <p:txBody>
          <a:bodyPr wrap="square" rtlCol="0" anchor="t">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Item Code: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Retail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Wholesale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Subscribe &amp; Save:</a:t>
            </a:r>
          </a:p>
        </p:txBody>
      </p:sp>
      <p:sp>
        <p:nvSpPr>
          <p:cNvPr id="27" name="TextBox 26">
            <a:extLst>
              <a:ext uri="{FF2B5EF4-FFF2-40B4-BE49-F238E27FC236}">
                <a16:creationId xmlns:a16="http://schemas.microsoft.com/office/drawing/2014/main" id="{4F49CFCF-2567-497A-9CB2-C033001F95AF}"/>
              </a:ext>
            </a:extLst>
          </p:cNvPr>
          <p:cNvSpPr txBox="1"/>
          <p:nvPr/>
        </p:nvSpPr>
        <p:spPr>
          <a:xfrm>
            <a:off x="9309491" y="5135451"/>
            <a:ext cx="1643337" cy="954107"/>
          </a:xfrm>
          <a:prstGeom prst="rect">
            <a:avLst/>
          </a:prstGeom>
          <a:noFill/>
        </p:spPr>
        <p:txBody>
          <a:bodyPr wrap="square" rtlCol="0" anchor="t">
            <a:spAutoFit/>
          </a:bodyPr>
          <a:lstStyle/>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S009</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$40.00</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$29.95 / 24 PV</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$26.95 / 22 PV</a:t>
            </a:r>
          </a:p>
        </p:txBody>
      </p:sp>
      <p:sp>
        <p:nvSpPr>
          <p:cNvPr id="28" name="TextBox 27">
            <a:extLst>
              <a:ext uri="{FF2B5EF4-FFF2-40B4-BE49-F238E27FC236}">
                <a16:creationId xmlns:a16="http://schemas.microsoft.com/office/drawing/2014/main" id="{02CC75CE-58F6-476B-990A-ADBF57623ACA}"/>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1322148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5956C-58A6-4C47-A343-B7AC55E79ED9}"/>
              </a:ext>
            </a:extLst>
          </p:cNvPr>
          <p:cNvSpPr>
            <a:spLocks noGrp="1"/>
          </p:cNvSpPr>
          <p:nvPr>
            <p:ph type="title"/>
          </p:nvPr>
        </p:nvSpPr>
        <p:spPr/>
        <p:txBody>
          <a:bodyPr/>
          <a:lstStyle/>
          <a:p>
            <a:r>
              <a:rPr lang="en-US" b="1" dirty="0">
                <a:solidFill>
                  <a:srgbClr val="3F2A56"/>
                </a:solidFill>
              </a:rPr>
              <a:t>Why is Digestive Different?</a:t>
            </a:r>
            <a:endParaRPr lang="en-US" dirty="0"/>
          </a:p>
        </p:txBody>
      </p:sp>
      <p:sp>
        <p:nvSpPr>
          <p:cNvPr id="3" name="Text Placeholder 2">
            <a:extLst>
              <a:ext uri="{FF2B5EF4-FFF2-40B4-BE49-F238E27FC236}">
                <a16:creationId xmlns:a16="http://schemas.microsoft.com/office/drawing/2014/main" id="{C416A03F-4EBC-4A81-8FE8-804A20C85B08}"/>
              </a:ext>
            </a:extLst>
          </p:cNvPr>
          <p:cNvSpPr>
            <a:spLocks noGrp="1"/>
          </p:cNvSpPr>
          <p:nvPr>
            <p:ph type="body" sz="quarter" idx="11"/>
          </p:nvPr>
        </p:nvSpPr>
        <p:spPr>
          <a:xfrm>
            <a:off x="838200" y="2003425"/>
            <a:ext cx="9101328" cy="4278503"/>
          </a:xfrm>
        </p:spPr>
        <p:txBody>
          <a:bodyPr/>
          <a:lstStyle/>
          <a:p>
            <a:r>
              <a:rPr lang="en-US" sz="2400" b="1" dirty="0">
                <a:solidFill>
                  <a:srgbClr val="275D38"/>
                </a:solidFill>
              </a:rPr>
              <a:t>Digestive enzymes work on all macronutrients</a:t>
            </a:r>
          </a:p>
          <a:p>
            <a:pPr lvl="1"/>
            <a:r>
              <a:rPr lang="en-US" dirty="0">
                <a:solidFill>
                  <a:schemeClr val="tx1"/>
                </a:solidFill>
              </a:rPr>
              <a:t>Carbs/Fats/Proteins</a:t>
            </a:r>
          </a:p>
          <a:p>
            <a:r>
              <a:rPr lang="en-US" sz="2400" b="1" dirty="0">
                <a:solidFill>
                  <a:srgbClr val="275D38"/>
                </a:solidFill>
              </a:rPr>
              <a:t>Digestive enzymes work in all parts of GI tract</a:t>
            </a:r>
          </a:p>
          <a:p>
            <a:pPr lvl="1"/>
            <a:r>
              <a:rPr lang="en-US" dirty="0">
                <a:solidFill>
                  <a:schemeClr val="tx1"/>
                </a:solidFill>
              </a:rPr>
              <a:t>Upper (stomach)/Middle (small intestine)/Lower (colon)</a:t>
            </a:r>
          </a:p>
          <a:p>
            <a:r>
              <a:rPr lang="en-US" sz="2400" b="1" dirty="0">
                <a:solidFill>
                  <a:srgbClr val="275D38"/>
                </a:solidFill>
              </a:rPr>
              <a:t>Patented digestive performance blend (</a:t>
            </a:r>
            <a:r>
              <a:rPr lang="en-US" sz="2400" b="1" dirty="0" err="1">
                <a:solidFill>
                  <a:srgbClr val="275D38"/>
                </a:solidFill>
              </a:rPr>
              <a:t>ProDigest</a:t>
            </a:r>
            <a:r>
              <a:rPr lang="en-US" sz="2400" b="1" dirty="0">
                <a:solidFill>
                  <a:srgbClr val="275D38"/>
                </a:solidFill>
              </a:rPr>
              <a:t>)</a:t>
            </a:r>
          </a:p>
          <a:p>
            <a:pPr lvl="1"/>
            <a:r>
              <a:rPr lang="en-US" dirty="0">
                <a:solidFill>
                  <a:schemeClr val="tx1"/>
                </a:solidFill>
              </a:rPr>
              <a:t>Motility enhancer — moves food through GI tract at proper speed</a:t>
            </a:r>
          </a:p>
          <a:p>
            <a:pPr lvl="1"/>
            <a:r>
              <a:rPr lang="en-US" dirty="0">
                <a:solidFill>
                  <a:schemeClr val="tx1"/>
                </a:solidFill>
              </a:rPr>
              <a:t>Improves GI pH — restores “environment” healthy microbiome</a:t>
            </a:r>
          </a:p>
          <a:p>
            <a:endParaRPr lang="en-US" sz="2400" dirty="0"/>
          </a:p>
          <a:p>
            <a:endParaRPr lang="en-US" dirty="0"/>
          </a:p>
        </p:txBody>
      </p:sp>
      <p:pic>
        <p:nvPicPr>
          <p:cNvPr id="4" name="Picture 3">
            <a:extLst>
              <a:ext uri="{FF2B5EF4-FFF2-40B4-BE49-F238E27FC236}">
                <a16:creationId xmlns:a16="http://schemas.microsoft.com/office/drawing/2014/main" id="{D71FFD55-3722-4DA1-927D-71133BE37FCB}"/>
              </a:ext>
            </a:extLst>
          </p:cNvPr>
          <p:cNvPicPr>
            <a:picLocks noChangeAspect="1"/>
          </p:cNvPicPr>
          <p:nvPr/>
        </p:nvPicPr>
        <p:blipFill rotWithShape="1">
          <a:blip r:embed="rId2">
            <a:extLst>
              <a:ext uri="{28A0092B-C50C-407E-A947-70E740481C1C}">
                <a14:useLocalDpi xmlns:a14="http://schemas.microsoft.com/office/drawing/2010/main" val="0"/>
              </a:ext>
            </a:extLst>
          </a:blip>
          <a:srcRect l="38438" t="31020" r="38499" b="14289"/>
          <a:stretch/>
        </p:blipFill>
        <p:spPr>
          <a:xfrm>
            <a:off x="10022304" y="3424286"/>
            <a:ext cx="2169696" cy="3433714"/>
          </a:xfrm>
          <a:prstGeom prst="rect">
            <a:avLst/>
          </a:prstGeom>
        </p:spPr>
      </p:pic>
    </p:spTree>
    <p:extLst>
      <p:ext uri="{BB962C8B-B14F-4D97-AF65-F5344CB8AC3E}">
        <p14:creationId xmlns:p14="http://schemas.microsoft.com/office/powerpoint/2010/main" val="89953496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65F339-E509-418A-AC0E-BFFBF3C7F44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13923" y="2257616"/>
            <a:ext cx="4767190" cy="3172967"/>
          </a:xfrm>
          <a:prstGeom prst="rect">
            <a:avLst/>
          </a:prstGeom>
        </p:spPr>
      </p:pic>
      <p:sp>
        <p:nvSpPr>
          <p:cNvPr id="3" name="Text Placeholder 2"/>
          <p:cNvSpPr>
            <a:spLocks noGrp="1"/>
          </p:cNvSpPr>
          <p:nvPr>
            <p:ph type="body" sz="quarter" idx="11"/>
          </p:nvPr>
        </p:nvSpPr>
        <p:spPr>
          <a:xfrm>
            <a:off x="838200" y="1855280"/>
            <a:ext cx="5775724" cy="4152328"/>
          </a:xfrm>
        </p:spPr>
        <p:txBody>
          <a:bodyPr>
            <a:noAutofit/>
          </a:bodyPr>
          <a:lstStyle/>
          <a:p>
            <a:pPr>
              <a:lnSpc>
                <a:spcPct val="100000"/>
              </a:lnSpc>
            </a:pPr>
            <a:r>
              <a:rPr lang="en-US" sz="16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Delivers a balanced and comprehensive blend </a:t>
            </a:r>
            <a:br>
              <a:rPr lang="en-US" sz="16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16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of digestive enzymes to support normal </a:t>
            </a:r>
            <a:br>
              <a:rPr lang="en-US" sz="16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16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digestive processes*</a:t>
            </a:r>
          </a:p>
          <a:p>
            <a:pPr>
              <a:lnSpc>
                <a:spcPct val="100000"/>
              </a:lnSpc>
            </a:pPr>
            <a:r>
              <a:rPr lang="en-US" sz="16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Helps to digest many enzymes-deficient, </a:t>
            </a:r>
            <a:br>
              <a:rPr lang="en-US" sz="16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16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processed foods*</a:t>
            </a:r>
          </a:p>
          <a:p>
            <a:pPr>
              <a:lnSpc>
                <a:spcPct val="100000"/>
              </a:lnSpc>
            </a:pPr>
            <a:r>
              <a:rPr lang="en-US" sz="16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Speeds conversion of food nutrients to </a:t>
            </a:r>
            <a:br>
              <a:rPr lang="en-US" sz="16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16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cellular energy*</a:t>
            </a:r>
          </a:p>
          <a:p>
            <a:pPr>
              <a:lnSpc>
                <a:spcPct val="100000"/>
              </a:lnSpc>
            </a:pPr>
            <a:r>
              <a:rPr lang="en-US" sz="16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Promotes gastrointestinal comfort and </a:t>
            </a:r>
            <a:br>
              <a:rPr lang="en-US" sz="16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16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food tolerance*</a:t>
            </a:r>
          </a:p>
          <a:p>
            <a:pPr>
              <a:lnSpc>
                <a:spcPct val="100000"/>
              </a:lnSpc>
            </a:pPr>
            <a:r>
              <a:rPr lang="en-US" sz="16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Reduces feelings of discomfort and bloating </a:t>
            </a:r>
            <a:br>
              <a:rPr lang="en-US" sz="16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16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after eating a meal*</a:t>
            </a:r>
          </a:p>
          <a:p>
            <a:pPr>
              <a:lnSpc>
                <a:spcPct val="100000"/>
              </a:lnSpc>
            </a:pPr>
            <a:r>
              <a:rPr lang="en-US" sz="16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Decreases uncomfortable gas during digestion*</a:t>
            </a:r>
          </a:p>
          <a:p>
            <a:pPr>
              <a:lnSpc>
                <a:spcPct val="100000"/>
              </a:lnSpc>
            </a:pPr>
            <a:r>
              <a:rPr lang="en-US" sz="16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Supports healthy production of metabolic enzymes*</a:t>
            </a:r>
          </a:p>
        </p:txBody>
      </p:sp>
      <p:sp>
        <p:nvSpPr>
          <p:cNvPr id="8" name="Title 1">
            <a:extLst>
              <a:ext uri="{FF2B5EF4-FFF2-40B4-BE49-F238E27FC236}">
                <a16:creationId xmlns:a16="http://schemas.microsoft.com/office/drawing/2014/main" id="{3E416E36-AAC2-49EA-91CE-DCF4519186A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47A647"/>
                </a:solidFill>
                <a:latin typeface="Verdana" panose="020B0604030504040204" pitchFamily="34" charset="0"/>
                <a:ea typeface="Verdana" panose="020B0604030504040204" pitchFamily="34" charset="0"/>
                <a:cs typeface="Verdana" panose="020B0604030504040204" pitchFamily="34" charset="0"/>
              </a:rPr>
              <a:t>DIGESTIVE</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245D38"/>
                </a:solidFill>
                <a:latin typeface="Verdana" panose="020B0604030504040204" pitchFamily="34" charset="0"/>
                <a:ea typeface="Verdana" panose="020B0604030504040204" pitchFamily="34" charset="0"/>
                <a:cs typeface="Verdana" panose="020B0604030504040204" pitchFamily="34" charset="0"/>
              </a:rPr>
              <a:t>KEY BENEFITS &amp; FEATURES</a:t>
            </a:r>
            <a:endParaRPr lang="en-US" sz="3200" dirty="0">
              <a:solidFill>
                <a:srgbClr val="245D38"/>
              </a:solidFill>
              <a:latin typeface="Verdana" panose="020B0604030504040204" pitchFamily="34" charset="0"/>
              <a:ea typeface="Verdana" panose="020B0604030504040204" pitchFamily="34" charset="0"/>
              <a:cs typeface="Verdana" panose="020B0604030504040204" pitchFamily="34" charset="0"/>
            </a:endParaRPr>
          </a:p>
        </p:txBody>
      </p:sp>
      <p:sp>
        <p:nvSpPr>
          <p:cNvPr id="9" name="TextBox 8">
            <a:extLst>
              <a:ext uri="{FF2B5EF4-FFF2-40B4-BE49-F238E27FC236}">
                <a16:creationId xmlns:a16="http://schemas.microsoft.com/office/drawing/2014/main" id="{E7431563-4C6F-4B8E-8AC6-78AF715750CD}"/>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3051348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B8B288-7C1E-4935-AFD7-8051D3C60B3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81669" y="1736267"/>
            <a:ext cx="2743200" cy="2743200"/>
          </a:xfrm>
          <a:prstGeom prst="rect">
            <a:avLst/>
          </a:prstGeom>
        </p:spPr>
      </p:pic>
      <p:pic>
        <p:nvPicPr>
          <p:cNvPr id="7" name="Picture 6">
            <a:extLst>
              <a:ext uri="{FF2B5EF4-FFF2-40B4-BE49-F238E27FC236}">
                <a16:creationId xmlns:a16="http://schemas.microsoft.com/office/drawing/2014/main" id="{93153162-1D65-4D84-83A6-86604C53AC2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38703" y="1736267"/>
            <a:ext cx="2743200" cy="2743200"/>
          </a:xfrm>
          <a:prstGeom prst="rect">
            <a:avLst/>
          </a:prstGeom>
        </p:spPr>
      </p:pic>
      <p:pic>
        <p:nvPicPr>
          <p:cNvPr id="17" name="Picture 16">
            <a:extLst>
              <a:ext uri="{FF2B5EF4-FFF2-40B4-BE49-F238E27FC236}">
                <a16:creationId xmlns:a16="http://schemas.microsoft.com/office/drawing/2014/main" id="{0CCA8611-77B1-40D9-80B4-5B799B4CC2A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95737" y="1767302"/>
            <a:ext cx="2743200" cy="2743200"/>
          </a:xfrm>
          <a:prstGeom prst="rect">
            <a:avLst/>
          </a:prstGeom>
        </p:spPr>
      </p:pic>
      <p:sp>
        <p:nvSpPr>
          <p:cNvPr id="27" name="Rectangle 26">
            <a:extLst>
              <a:ext uri="{FF2B5EF4-FFF2-40B4-BE49-F238E27FC236}">
                <a16:creationId xmlns:a16="http://schemas.microsoft.com/office/drawing/2014/main" id="{9B4CD6AF-19E7-4278-966B-AA09FFA22D6D}"/>
              </a:ext>
            </a:extLst>
          </p:cNvPr>
          <p:cNvSpPr/>
          <p:nvPr/>
        </p:nvSpPr>
        <p:spPr>
          <a:xfrm>
            <a:off x="4544059" y="4479467"/>
            <a:ext cx="2982382" cy="1200329"/>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Verdana" panose="020B0604030504040204" pitchFamily="34" charset="0"/>
              </a:rPr>
              <a:t>Reduction in overall digestive complaints*</a:t>
            </a:r>
          </a:p>
        </p:txBody>
      </p:sp>
      <p:sp>
        <p:nvSpPr>
          <p:cNvPr id="29" name="Rectangle 28">
            <a:extLst>
              <a:ext uri="{FF2B5EF4-FFF2-40B4-BE49-F238E27FC236}">
                <a16:creationId xmlns:a16="http://schemas.microsoft.com/office/drawing/2014/main" id="{68088B80-1622-4480-9384-76F7AC27BE27}"/>
              </a:ext>
            </a:extLst>
          </p:cNvPr>
          <p:cNvSpPr/>
          <p:nvPr/>
        </p:nvSpPr>
        <p:spPr>
          <a:xfrm>
            <a:off x="8283064" y="4471263"/>
            <a:ext cx="2540410" cy="830997"/>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Verdana" panose="020B0604030504040204" pitchFamily="34" charset="0"/>
              </a:rPr>
              <a:t>Improvement in GI function*</a:t>
            </a:r>
          </a:p>
        </p:txBody>
      </p:sp>
      <p:sp>
        <p:nvSpPr>
          <p:cNvPr id="16" name="Rectangle 15">
            <a:extLst>
              <a:ext uri="{FF2B5EF4-FFF2-40B4-BE49-F238E27FC236}">
                <a16:creationId xmlns:a16="http://schemas.microsoft.com/office/drawing/2014/main" id="{489C34F8-616C-4D5A-97ED-FA0588AC4A58}"/>
              </a:ext>
            </a:extLst>
          </p:cNvPr>
          <p:cNvSpPr/>
          <p:nvPr/>
        </p:nvSpPr>
        <p:spPr>
          <a:xfrm>
            <a:off x="822597" y="4479467"/>
            <a:ext cx="3289479" cy="1200329"/>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Verdana" panose="020B0604030504040204" pitchFamily="34" charset="0"/>
              </a:rPr>
              <a:t>Speeds conversion of food nutrients to cellular energy*</a:t>
            </a:r>
          </a:p>
        </p:txBody>
      </p:sp>
      <p:pic>
        <p:nvPicPr>
          <p:cNvPr id="12" name="Graphic 11">
            <a:extLst>
              <a:ext uri="{FF2B5EF4-FFF2-40B4-BE49-F238E27FC236}">
                <a16:creationId xmlns:a16="http://schemas.microsoft.com/office/drawing/2014/main" id="{FF043BBA-EA92-4D63-926A-3FF879021FBB}"/>
              </a:ext>
            </a:extLst>
          </p:cNvPr>
          <p:cNvPicPr>
            <a:picLocks noChangeAspect="1"/>
          </p:cNvPicPr>
          <p:nvPr/>
        </p:nvPicPr>
        <p:blipFill rotWithShape="1">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l="34180" t="42100" r="35667" b="32817"/>
          <a:stretch/>
        </p:blipFill>
        <p:spPr>
          <a:xfrm>
            <a:off x="3651897" y="0"/>
            <a:ext cx="4766706" cy="2145382"/>
          </a:xfrm>
          <a:prstGeom prst="rect">
            <a:avLst/>
          </a:prstGeom>
        </p:spPr>
      </p:pic>
      <p:sp>
        <p:nvSpPr>
          <p:cNvPr id="14" name="TextBox 13">
            <a:extLst>
              <a:ext uri="{FF2B5EF4-FFF2-40B4-BE49-F238E27FC236}">
                <a16:creationId xmlns:a16="http://schemas.microsoft.com/office/drawing/2014/main" id="{8DBAD24E-CC02-49F0-AFC8-42FBB726D86B}"/>
              </a:ext>
            </a:extLst>
          </p:cNvPr>
          <p:cNvSpPr txBox="1"/>
          <p:nvPr/>
        </p:nvSpPr>
        <p:spPr>
          <a:xfrm>
            <a:off x="4331895" y="1391365"/>
            <a:ext cx="3559894" cy="400110"/>
          </a:xfrm>
          <a:prstGeom prst="rect">
            <a:avLst/>
          </a:prstGeom>
          <a:noFill/>
        </p:spPr>
        <p:txBody>
          <a:bodyPr wrap="square" rtlCol="0">
            <a:spAutoFit/>
          </a:bodyPr>
          <a:lstStyle/>
          <a:p>
            <a:pPr algn="ctr"/>
            <a:r>
              <a:rPr lang="en-US" sz="2000" b="1" dirty="0">
                <a:solidFill>
                  <a:srgbClr val="1E5D39"/>
                </a:solidFill>
                <a:latin typeface="Verdana" panose="020B0604030504040204" pitchFamily="34" charset="0"/>
              </a:rPr>
              <a:t>complete GI support*</a:t>
            </a:r>
          </a:p>
        </p:txBody>
      </p:sp>
      <p:sp>
        <p:nvSpPr>
          <p:cNvPr id="11" name="TextBox 10">
            <a:extLst>
              <a:ext uri="{FF2B5EF4-FFF2-40B4-BE49-F238E27FC236}">
                <a16:creationId xmlns:a16="http://schemas.microsoft.com/office/drawing/2014/main" id="{69C50994-81A2-4F24-850B-A87E7FB014D1}"/>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3746154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872FFB24-A846-493C-9345-C06BF82850D1}"/>
              </a:ext>
            </a:extLst>
          </p:cNvPr>
          <p:cNvPicPr>
            <a:picLocks noChangeAspect="1"/>
          </p:cNvPicPr>
          <p:nvPr/>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50488" t="36835" r="12590" b="41334"/>
          <a:stretch/>
        </p:blipFill>
        <p:spPr>
          <a:xfrm>
            <a:off x="794936" y="367092"/>
            <a:ext cx="5533795" cy="1774345"/>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161489" y="1702346"/>
            <a:ext cx="1964472" cy="4297680"/>
          </a:xfrm>
          <a:prstGeom prst="rect">
            <a:avLst/>
          </a:prstGeom>
        </p:spPr>
      </p:pic>
      <p:sp>
        <p:nvSpPr>
          <p:cNvPr id="7" name="Rectangle 6"/>
          <p:cNvSpPr/>
          <p:nvPr/>
        </p:nvSpPr>
        <p:spPr>
          <a:xfrm>
            <a:off x="609600" y="3007665"/>
            <a:ext cx="5479640" cy="2308324"/>
          </a:xfrm>
          <a:prstGeom prst="rect">
            <a:avLst/>
          </a:prstGeom>
        </p:spPr>
        <p:txBody>
          <a:bodyPr wrap="square">
            <a:spAutoFit/>
          </a:bodyPr>
          <a:lstStyle/>
          <a:p>
            <a:pPr algn="ctr"/>
            <a:r>
              <a:rPr lang="en-US" sz="2400" dirty="0">
                <a:solidFill>
                  <a:srgbClr val="1E5D39"/>
                </a:solidFill>
                <a:latin typeface="Verdana" panose="020B0604030504040204" pitchFamily="34" charset="0"/>
                <a:ea typeface="Verdana" panose="020B0604030504040204" pitchFamily="34" charset="0"/>
                <a:cs typeface="Verdana" panose="020B0604030504040204" pitchFamily="34" charset="0"/>
              </a:rPr>
              <a:t>A high-potency, broad </a:t>
            </a:r>
            <a:br>
              <a:rPr lang="en-US" sz="2400" dirty="0">
                <a:solidFill>
                  <a:srgbClr val="1E5D39"/>
                </a:solidFill>
                <a:latin typeface="Verdana" panose="020B0604030504040204" pitchFamily="34" charset="0"/>
                <a:ea typeface="Verdana" panose="020B0604030504040204" pitchFamily="34" charset="0"/>
                <a:cs typeface="Verdana" panose="020B0604030504040204" pitchFamily="34" charset="0"/>
              </a:rPr>
            </a:br>
            <a:r>
              <a:rPr lang="en-US" sz="2400" dirty="0">
                <a:solidFill>
                  <a:srgbClr val="1E5D39"/>
                </a:solidFill>
                <a:latin typeface="Verdana" panose="020B0604030504040204" pitchFamily="34" charset="0"/>
                <a:ea typeface="Verdana" panose="020B0604030504040204" pitchFamily="34" charset="0"/>
                <a:cs typeface="Verdana" panose="020B0604030504040204" pitchFamily="34" charset="0"/>
              </a:rPr>
              <a:t>spectrum formulation </a:t>
            </a:r>
            <a:br>
              <a:rPr lang="en-US" sz="2400" dirty="0">
                <a:solidFill>
                  <a:srgbClr val="1E5D39"/>
                </a:solidFill>
                <a:latin typeface="Verdana" panose="020B0604030504040204" pitchFamily="34" charset="0"/>
                <a:ea typeface="Verdana" panose="020B0604030504040204" pitchFamily="34" charset="0"/>
                <a:cs typeface="Verdana" panose="020B0604030504040204" pitchFamily="34" charset="0"/>
              </a:rPr>
            </a:br>
            <a:r>
              <a:rPr lang="en-US" sz="2400" dirty="0">
                <a:solidFill>
                  <a:srgbClr val="1E5D39"/>
                </a:solidFill>
                <a:latin typeface="Verdana" panose="020B0604030504040204" pitchFamily="34" charset="0"/>
                <a:ea typeface="Verdana" panose="020B0604030504040204" pitchFamily="34" charset="0"/>
                <a:cs typeface="Verdana" panose="020B0604030504040204" pitchFamily="34" charset="0"/>
              </a:rPr>
              <a:t>of probiotics shown to</a:t>
            </a:r>
            <a:br>
              <a:rPr lang="en-US" sz="2400" dirty="0">
                <a:solidFill>
                  <a:srgbClr val="1E5D39"/>
                </a:solidFill>
                <a:latin typeface="Verdana" panose="020B0604030504040204" pitchFamily="34" charset="0"/>
                <a:ea typeface="Verdana" panose="020B0604030504040204" pitchFamily="34" charset="0"/>
                <a:cs typeface="Verdana" panose="020B0604030504040204" pitchFamily="34" charset="0"/>
              </a:rPr>
            </a:br>
            <a:r>
              <a:rPr lang="en-US" sz="2400" dirty="0">
                <a:solidFill>
                  <a:srgbClr val="1E5D39"/>
                </a:solidFill>
                <a:latin typeface="Verdana" panose="020B0604030504040204" pitchFamily="34" charset="0"/>
                <a:ea typeface="Verdana" panose="020B0604030504040204" pitchFamily="34" charset="0"/>
                <a:cs typeface="Verdana" panose="020B0604030504040204" pitchFamily="34" charset="0"/>
              </a:rPr>
              <a:t>support gut health, immune function and normal </a:t>
            </a:r>
            <a:br>
              <a:rPr lang="en-US" sz="2400" dirty="0">
                <a:solidFill>
                  <a:srgbClr val="1E5D39"/>
                </a:solidFill>
                <a:latin typeface="Verdana" panose="020B0604030504040204" pitchFamily="34" charset="0"/>
                <a:ea typeface="Verdana" panose="020B0604030504040204" pitchFamily="34" charset="0"/>
                <a:cs typeface="Verdana" panose="020B0604030504040204" pitchFamily="34" charset="0"/>
              </a:rPr>
            </a:br>
            <a:r>
              <a:rPr lang="en-US" sz="2400" dirty="0">
                <a:solidFill>
                  <a:srgbClr val="1E5D39"/>
                </a:solidFill>
                <a:latin typeface="Verdana" panose="020B0604030504040204" pitchFamily="34" charset="0"/>
                <a:ea typeface="Verdana" panose="020B0604030504040204" pitchFamily="34" charset="0"/>
                <a:cs typeface="Verdana" panose="020B0604030504040204" pitchFamily="34" charset="0"/>
              </a:rPr>
              <a:t>inflammatory balance.*</a:t>
            </a:r>
          </a:p>
        </p:txBody>
      </p:sp>
      <p:sp>
        <p:nvSpPr>
          <p:cNvPr id="12" name="TextBox 11">
            <a:extLst>
              <a:ext uri="{FF2B5EF4-FFF2-40B4-BE49-F238E27FC236}">
                <a16:creationId xmlns:a16="http://schemas.microsoft.com/office/drawing/2014/main" id="{13DC98EE-359D-4442-9F94-4C4E23006A89}"/>
              </a:ext>
            </a:extLst>
          </p:cNvPr>
          <p:cNvSpPr txBox="1"/>
          <p:nvPr/>
        </p:nvSpPr>
        <p:spPr>
          <a:xfrm>
            <a:off x="1836216" y="1648798"/>
            <a:ext cx="3219910" cy="1015663"/>
          </a:xfrm>
          <a:prstGeom prst="rect">
            <a:avLst/>
          </a:prstGeom>
          <a:noFill/>
        </p:spPr>
        <p:txBody>
          <a:bodyPr wrap="square" rtlCol="0">
            <a:spAutoFit/>
          </a:bodyPr>
          <a:lstStyle/>
          <a:p>
            <a:pPr algn="ctr"/>
            <a:r>
              <a:rPr lang="en-US" sz="2000" b="1" dirty="0">
                <a:solidFill>
                  <a:srgbClr val="1E5D39"/>
                </a:solidFill>
                <a:latin typeface="Verdana" panose="020B0604030504040204" pitchFamily="34" charset="0"/>
              </a:rPr>
              <a:t>broad spectrum,</a:t>
            </a:r>
            <a:br>
              <a:rPr lang="en-US" sz="2000" b="1" dirty="0">
                <a:solidFill>
                  <a:srgbClr val="1E5D39"/>
                </a:solidFill>
                <a:latin typeface="Verdana" panose="020B0604030504040204" pitchFamily="34" charset="0"/>
              </a:rPr>
            </a:br>
            <a:r>
              <a:rPr lang="en-US" sz="2000" b="1" dirty="0">
                <a:solidFill>
                  <a:srgbClr val="1E5D39"/>
                </a:solidFill>
                <a:latin typeface="Verdana" panose="020B0604030504040204" pitchFamily="34" charset="0"/>
              </a:rPr>
              <a:t>high-potency probiotics*</a:t>
            </a:r>
          </a:p>
        </p:txBody>
      </p:sp>
      <p:pic>
        <p:nvPicPr>
          <p:cNvPr id="17" name="Graphic 16">
            <a:extLst>
              <a:ext uri="{FF2B5EF4-FFF2-40B4-BE49-F238E27FC236}">
                <a16:creationId xmlns:a16="http://schemas.microsoft.com/office/drawing/2014/main" id="{D7D03134-33DD-439A-B112-E6BA75429EB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30604" y="373900"/>
            <a:ext cx="1700784" cy="1596120"/>
          </a:xfrm>
          <a:prstGeom prst="rect">
            <a:avLst/>
          </a:prstGeom>
        </p:spPr>
      </p:pic>
      <p:pic>
        <p:nvPicPr>
          <p:cNvPr id="22" name="Graphic 21">
            <a:extLst>
              <a:ext uri="{FF2B5EF4-FFF2-40B4-BE49-F238E27FC236}">
                <a16:creationId xmlns:a16="http://schemas.microsoft.com/office/drawing/2014/main" id="{5DEC198E-D9C3-4B6B-A652-CEC6C7EABD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64956" y="373900"/>
            <a:ext cx="1700784" cy="1596120"/>
          </a:xfrm>
          <a:prstGeom prst="rect">
            <a:avLst/>
          </a:prstGeom>
        </p:spPr>
      </p:pic>
      <p:pic>
        <p:nvPicPr>
          <p:cNvPr id="24" name="Graphic 23">
            <a:extLst>
              <a:ext uri="{FF2B5EF4-FFF2-40B4-BE49-F238E27FC236}">
                <a16:creationId xmlns:a16="http://schemas.microsoft.com/office/drawing/2014/main" id="{7FAF9637-9350-4A5A-9AE0-19EE61B706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99308" y="391232"/>
            <a:ext cx="1700784" cy="1596120"/>
          </a:xfrm>
          <a:prstGeom prst="rect">
            <a:avLst/>
          </a:prstGeom>
        </p:spPr>
      </p:pic>
      <p:sp>
        <p:nvSpPr>
          <p:cNvPr id="26" name="TextBox 25">
            <a:extLst>
              <a:ext uri="{FF2B5EF4-FFF2-40B4-BE49-F238E27FC236}">
                <a16:creationId xmlns:a16="http://schemas.microsoft.com/office/drawing/2014/main" id="{2D7390D2-6AF6-45DD-B37B-39D19A26139B}"/>
              </a:ext>
            </a:extLst>
          </p:cNvPr>
          <p:cNvSpPr txBox="1"/>
          <p:nvPr/>
        </p:nvSpPr>
        <p:spPr>
          <a:xfrm>
            <a:off x="6399427" y="860179"/>
            <a:ext cx="1691366" cy="646331"/>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SUPPORTS GUT HEALTH</a:t>
            </a:r>
          </a:p>
        </p:txBody>
      </p:sp>
      <p:sp>
        <p:nvSpPr>
          <p:cNvPr id="27" name="TextBox 26">
            <a:extLst>
              <a:ext uri="{FF2B5EF4-FFF2-40B4-BE49-F238E27FC236}">
                <a16:creationId xmlns:a16="http://schemas.microsoft.com/office/drawing/2014/main" id="{221A19EF-F034-40F5-9CBF-AACC86489D9B}"/>
              </a:ext>
            </a:extLst>
          </p:cNvPr>
          <p:cNvSpPr txBox="1"/>
          <p:nvPr/>
        </p:nvSpPr>
        <p:spPr>
          <a:xfrm>
            <a:off x="8264956" y="756461"/>
            <a:ext cx="1660720" cy="830997"/>
          </a:xfrm>
          <a:prstGeom prst="rect">
            <a:avLst/>
          </a:prstGeom>
          <a:noFill/>
        </p:spPr>
        <p:txBody>
          <a:bodyPr wrap="square" rtlCol="0">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BROAD-SPECTRUM PROBIOTICS</a:t>
            </a:r>
          </a:p>
        </p:txBody>
      </p:sp>
      <p:sp>
        <p:nvSpPr>
          <p:cNvPr id="28" name="TextBox 27">
            <a:extLst>
              <a:ext uri="{FF2B5EF4-FFF2-40B4-BE49-F238E27FC236}">
                <a16:creationId xmlns:a16="http://schemas.microsoft.com/office/drawing/2014/main" id="{9F133E83-1C4A-46A2-85D3-9A25BF47A402}"/>
              </a:ext>
            </a:extLst>
          </p:cNvPr>
          <p:cNvSpPr txBox="1"/>
          <p:nvPr/>
        </p:nvSpPr>
        <p:spPr>
          <a:xfrm>
            <a:off x="10150904" y="764634"/>
            <a:ext cx="1597591" cy="830997"/>
          </a:xfrm>
          <a:prstGeom prst="rect">
            <a:avLst/>
          </a:prstGeom>
          <a:noFill/>
        </p:spPr>
        <p:txBody>
          <a:bodyPr wrap="square" rtlCol="0">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HEALTHY MICROFLORA BALANCE</a:t>
            </a:r>
          </a:p>
        </p:txBody>
      </p:sp>
      <p:sp>
        <p:nvSpPr>
          <p:cNvPr id="16" name="TextBox 15">
            <a:extLst>
              <a:ext uri="{FF2B5EF4-FFF2-40B4-BE49-F238E27FC236}">
                <a16:creationId xmlns:a16="http://schemas.microsoft.com/office/drawing/2014/main" id="{D0621CE6-CFAC-407E-B908-8981C92E9C4E}"/>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8" name="Rectangle: Rounded Corners 17">
            <a:extLst>
              <a:ext uri="{FF2B5EF4-FFF2-40B4-BE49-F238E27FC236}">
                <a16:creationId xmlns:a16="http://schemas.microsoft.com/office/drawing/2014/main" id="{2A8CB1E7-5D28-4694-84D2-F0A006141261}"/>
              </a:ext>
            </a:extLst>
          </p:cNvPr>
          <p:cNvSpPr/>
          <p:nvPr/>
        </p:nvSpPr>
        <p:spPr>
          <a:xfrm>
            <a:off x="7337751" y="5024072"/>
            <a:ext cx="3549715" cy="1177925"/>
          </a:xfrm>
          <a:prstGeom prst="roundRect">
            <a:avLst/>
          </a:prstGeom>
          <a:noFill/>
          <a:ln w="38100">
            <a:solidFill>
              <a:srgbClr val="245D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ndParaRPr>
          </a:p>
        </p:txBody>
      </p:sp>
      <p:sp>
        <p:nvSpPr>
          <p:cNvPr id="19" name="TextBox 18">
            <a:extLst>
              <a:ext uri="{FF2B5EF4-FFF2-40B4-BE49-F238E27FC236}">
                <a16:creationId xmlns:a16="http://schemas.microsoft.com/office/drawing/2014/main" id="{190DF57C-4695-497C-A54F-74B429556E25}"/>
              </a:ext>
            </a:extLst>
          </p:cNvPr>
          <p:cNvSpPr txBox="1"/>
          <p:nvPr/>
        </p:nvSpPr>
        <p:spPr>
          <a:xfrm>
            <a:off x="7374891" y="5135980"/>
            <a:ext cx="2042550" cy="954107"/>
          </a:xfrm>
          <a:prstGeom prst="rect">
            <a:avLst/>
          </a:prstGeom>
          <a:noFill/>
        </p:spPr>
        <p:txBody>
          <a:bodyPr wrap="square" rtlCol="0" anchor="t">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Item Code: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Retail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Wholesale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Subscribe &amp; Save:</a:t>
            </a:r>
          </a:p>
        </p:txBody>
      </p:sp>
      <p:sp>
        <p:nvSpPr>
          <p:cNvPr id="21" name="TextBox 20">
            <a:extLst>
              <a:ext uri="{FF2B5EF4-FFF2-40B4-BE49-F238E27FC236}">
                <a16:creationId xmlns:a16="http://schemas.microsoft.com/office/drawing/2014/main" id="{5005F2CF-7F30-48EB-B9A9-D8032774F246}"/>
              </a:ext>
            </a:extLst>
          </p:cNvPr>
          <p:cNvSpPr txBox="1"/>
          <p:nvPr/>
        </p:nvSpPr>
        <p:spPr>
          <a:xfrm>
            <a:off x="9309491" y="5135451"/>
            <a:ext cx="1643337" cy="954107"/>
          </a:xfrm>
          <a:prstGeom prst="rect">
            <a:avLst/>
          </a:prstGeom>
          <a:noFill/>
        </p:spPr>
        <p:txBody>
          <a:bodyPr wrap="square" rtlCol="0" anchor="t">
            <a:spAutoFit/>
          </a:bodyPr>
          <a:lstStyle/>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S0012</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$40.00</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$29.95 / 24 PV</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$26.95 / 22 PV</a:t>
            </a:r>
          </a:p>
        </p:txBody>
      </p:sp>
    </p:spTree>
    <p:extLst>
      <p:ext uri="{BB962C8B-B14F-4D97-AF65-F5344CB8AC3E}">
        <p14:creationId xmlns:p14="http://schemas.microsoft.com/office/powerpoint/2010/main" val="1972693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37EAA-C286-4A33-9B44-D0D2AB0A70B5}"/>
              </a:ext>
            </a:extLst>
          </p:cNvPr>
          <p:cNvSpPr>
            <a:spLocks noGrp="1"/>
          </p:cNvSpPr>
          <p:nvPr>
            <p:ph type="title"/>
          </p:nvPr>
        </p:nvSpPr>
        <p:spPr/>
        <p:txBody>
          <a:bodyPr/>
          <a:lstStyle/>
          <a:p>
            <a:r>
              <a:rPr lang="en-US" b="1" dirty="0">
                <a:solidFill>
                  <a:srgbClr val="3F2A56"/>
                </a:solidFill>
              </a:rPr>
              <a:t>Why is Probiotics Different?</a:t>
            </a:r>
            <a:endParaRPr lang="en-US" dirty="0"/>
          </a:p>
        </p:txBody>
      </p:sp>
      <p:sp>
        <p:nvSpPr>
          <p:cNvPr id="3" name="Text Placeholder 2">
            <a:extLst>
              <a:ext uri="{FF2B5EF4-FFF2-40B4-BE49-F238E27FC236}">
                <a16:creationId xmlns:a16="http://schemas.microsoft.com/office/drawing/2014/main" id="{4939A4CB-B7C7-45C5-844A-67A163C39F0C}"/>
              </a:ext>
            </a:extLst>
          </p:cNvPr>
          <p:cNvSpPr>
            <a:spLocks noGrp="1"/>
          </p:cNvSpPr>
          <p:nvPr>
            <p:ph type="body" sz="quarter" idx="11"/>
          </p:nvPr>
        </p:nvSpPr>
        <p:spPr>
          <a:xfrm>
            <a:off x="838200" y="1690689"/>
            <a:ext cx="9339072" cy="4609528"/>
          </a:xfrm>
        </p:spPr>
        <p:txBody>
          <a:bodyPr>
            <a:normAutofit fontScale="55000" lnSpcReduction="20000"/>
          </a:bodyPr>
          <a:lstStyle/>
          <a:p>
            <a:pPr marL="0" indent="0">
              <a:lnSpc>
                <a:spcPct val="100000"/>
              </a:lnSpc>
              <a:buNone/>
            </a:pPr>
            <a:r>
              <a:rPr lang="en-US" sz="2900" b="1" dirty="0">
                <a:solidFill>
                  <a:srgbClr val="275D38"/>
                </a:solidFill>
                <a:cs typeface="Verdana" panose="020B0604030504040204" pitchFamily="34" charset="0"/>
              </a:rPr>
              <a:t>Bifidobacterium bifidum (Bb-06)</a:t>
            </a:r>
          </a:p>
          <a:p>
            <a:pPr>
              <a:lnSpc>
                <a:spcPct val="100000"/>
              </a:lnSpc>
            </a:pPr>
            <a:r>
              <a:rPr lang="en-US" sz="2900" dirty="0">
                <a:solidFill>
                  <a:schemeClr val="tx1">
                    <a:lumMod val="75000"/>
                    <a:lumOff val="25000"/>
                  </a:schemeClr>
                </a:solidFill>
                <a:cs typeface="Verdana" panose="020B0604030504040204" pitchFamily="34" charset="0"/>
              </a:rPr>
              <a:t>Maintains microflora balance by producing lactic acid and acetic acid to compete with “bad” bacteria (Staph. aureus, E. coli, </a:t>
            </a:r>
            <a:r>
              <a:rPr lang="en-US" sz="2900" dirty="0" err="1">
                <a:solidFill>
                  <a:schemeClr val="tx1">
                    <a:lumMod val="75000"/>
                    <a:lumOff val="25000"/>
                  </a:schemeClr>
                </a:solidFill>
                <a:cs typeface="Verdana" panose="020B0604030504040204" pitchFamily="34" charset="0"/>
              </a:rPr>
              <a:t>Camplylobacter</a:t>
            </a:r>
            <a:r>
              <a:rPr lang="en-US" sz="2900" dirty="0">
                <a:solidFill>
                  <a:schemeClr val="tx1">
                    <a:lumMod val="75000"/>
                    <a:lumOff val="25000"/>
                  </a:schemeClr>
                </a:solidFill>
                <a:cs typeface="Verdana" panose="020B0604030504040204" pitchFamily="34" charset="0"/>
              </a:rPr>
              <a:t> </a:t>
            </a:r>
            <a:r>
              <a:rPr lang="en-US" sz="2900" dirty="0" err="1">
                <a:solidFill>
                  <a:schemeClr val="tx1">
                    <a:lumMod val="75000"/>
                    <a:lumOff val="25000"/>
                  </a:schemeClr>
                </a:solidFill>
                <a:cs typeface="Verdana" panose="020B0604030504040204" pitchFamily="34" charset="0"/>
              </a:rPr>
              <a:t>jejuni</a:t>
            </a:r>
            <a:r>
              <a:rPr lang="en-US" sz="2900" dirty="0">
                <a:solidFill>
                  <a:schemeClr val="tx1">
                    <a:lumMod val="75000"/>
                    <a:lumOff val="25000"/>
                  </a:schemeClr>
                </a:solidFill>
                <a:cs typeface="Verdana" panose="020B0604030504040204" pitchFamily="34" charset="0"/>
              </a:rPr>
              <a:t>, </a:t>
            </a:r>
            <a:r>
              <a:rPr lang="en-US" sz="2900" dirty="0" err="1">
                <a:solidFill>
                  <a:schemeClr val="tx1">
                    <a:lumMod val="75000"/>
                    <a:lumOff val="25000"/>
                  </a:schemeClr>
                </a:solidFill>
                <a:cs typeface="Verdana" panose="020B0604030504040204" pitchFamily="34" charset="0"/>
              </a:rPr>
              <a:t>etc</a:t>
            </a:r>
            <a:r>
              <a:rPr lang="en-US" sz="2900" dirty="0">
                <a:solidFill>
                  <a:schemeClr val="tx1">
                    <a:lumMod val="75000"/>
                    <a:lumOff val="25000"/>
                  </a:schemeClr>
                </a:solidFill>
                <a:cs typeface="Verdana" panose="020B0604030504040204" pitchFamily="34" charset="0"/>
              </a:rPr>
              <a:t>).</a:t>
            </a:r>
          </a:p>
          <a:p>
            <a:pPr marL="0" indent="0">
              <a:lnSpc>
                <a:spcPct val="100000"/>
              </a:lnSpc>
              <a:buNone/>
            </a:pPr>
            <a:r>
              <a:rPr lang="en-US" sz="2900" b="1" dirty="0">
                <a:solidFill>
                  <a:srgbClr val="275D38"/>
                </a:solidFill>
                <a:cs typeface="Verdana" panose="020B0604030504040204" pitchFamily="34" charset="0"/>
              </a:rPr>
              <a:t>Bifidobacterium </a:t>
            </a:r>
            <a:r>
              <a:rPr lang="en-US" sz="2900" b="1" dirty="0" err="1">
                <a:solidFill>
                  <a:srgbClr val="275D38"/>
                </a:solidFill>
                <a:cs typeface="Verdana" panose="020B0604030504040204" pitchFamily="34" charset="0"/>
              </a:rPr>
              <a:t>longum</a:t>
            </a:r>
            <a:r>
              <a:rPr lang="en-US" sz="2900" b="1" dirty="0">
                <a:solidFill>
                  <a:srgbClr val="275D38"/>
                </a:solidFill>
                <a:cs typeface="Verdana" panose="020B0604030504040204" pitchFamily="34" charset="0"/>
              </a:rPr>
              <a:t> (Bl-05)</a:t>
            </a:r>
          </a:p>
          <a:p>
            <a:pPr>
              <a:lnSpc>
                <a:spcPct val="100000"/>
              </a:lnSpc>
            </a:pPr>
            <a:r>
              <a:rPr lang="en-US" sz="2900" dirty="0">
                <a:solidFill>
                  <a:schemeClr val="tx1">
                    <a:lumMod val="75000"/>
                    <a:lumOff val="25000"/>
                  </a:schemeClr>
                </a:solidFill>
                <a:cs typeface="Verdana" panose="020B0604030504040204" pitchFamily="34" charset="0"/>
              </a:rPr>
              <a:t>Highly resistant to low pH and bile salts and is well-suited to the intestinal environment to help reduce inflammation. Helps reduce gastrointestinal discomfort caused by stress.</a:t>
            </a:r>
          </a:p>
          <a:p>
            <a:pPr marL="0" indent="0">
              <a:lnSpc>
                <a:spcPct val="100000"/>
              </a:lnSpc>
              <a:buNone/>
            </a:pPr>
            <a:r>
              <a:rPr lang="en-US" sz="2900" b="1" dirty="0">
                <a:solidFill>
                  <a:srgbClr val="275D38"/>
                </a:solidFill>
                <a:cs typeface="Verdana" panose="020B0604030504040204" pitchFamily="34" charset="0"/>
              </a:rPr>
              <a:t>Lactobacillus acidophilus (La-14)</a:t>
            </a:r>
          </a:p>
          <a:p>
            <a:pPr>
              <a:lnSpc>
                <a:spcPct val="100000"/>
              </a:lnSpc>
            </a:pPr>
            <a:r>
              <a:rPr lang="en-US" sz="2900" dirty="0">
                <a:solidFill>
                  <a:schemeClr val="tx1">
                    <a:lumMod val="75000"/>
                    <a:lumOff val="25000"/>
                  </a:schemeClr>
                </a:solidFill>
                <a:cs typeface="Verdana" panose="020B0604030504040204" pitchFamily="34" charset="0"/>
              </a:rPr>
              <a:t>Ferments carbohydrates to lactic acid, which competes with “bad” bacteria for adhesion spaces on the intestinal mucosa. Increases mineral bioavailability (incl copper, magnesium, calcium, and manganese).</a:t>
            </a:r>
          </a:p>
          <a:p>
            <a:pPr marL="0" indent="0">
              <a:lnSpc>
                <a:spcPct val="100000"/>
              </a:lnSpc>
              <a:buNone/>
            </a:pPr>
            <a:r>
              <a:rPr lang="en-US" sz="2900" b="1" dirty="0">
                <a:solidFill>
                  <a:srgbClr val="275D38"/>
                </a:solidFill>
                <a:cs typeface="Verdana" panose="020B0604030504040204" pitchFamily="34" charset="0"/>
              </a:rPr>
              <a:t>Lactobacillus </a:t>
            </a:r>
            <a:r>
              <a:rPr lang="en-US" sz="2900" b="1" dirty="0" err="1">
                <a:solidFill>
                  <a:srgbClr val="275D38"/>
                </a:solidFill>
                <a:cs typeface="Verdana" panose="020B0604030504040204" pitchFamily="34" charset="0"/>
              </a:rPr>
              <a:t>casei</a:t>
            </a:r>
            <a:r>
              <a:rPr lang="en-US" sz="2900" b="1" dirty="0">
                <a:solidFill>
                  <a:srgbClr val="275D38"/>
                </a:solidFill>
                <a:cs typeface="Verdana" panose="020B0604030504040204" pitchFamily="34" charset="0"/>
              </a:rPr>
              <a:t> (LC-11)</a:t>
            </a:r>
          </a:p>
          <a:p>
            <a:pPr>
              <a:lnSpc>
                <a:spcPct val="100000"/>
              </a:lnSpc>
            </a:pPr>
            <a:r>
              <a:rPr lang="en-US" sz="2900" dirty="0">
                <a:solidFill>
                  <a:schemeClr val="tx1">
                    <a:lumMod val="75000"/>
                    <a:lumOff val="25000"/>
                  </a:schemeClr>
                </a:solidFill>
                <a:cs typeface="Verdana" panose="020B0604030504040204" pitchFamily="34" charset="0"/>
              </a:rPr>
              <a:t>Wide range of benefits for improved digestion, reduced cholesterol, modulation of inflammation/allergies.</a:t>
            </a:r>
          </a:p>
          <a:p>
            <a:pPr marL="0" indent="0">
              <a:lnSpc>
                <a:spcPct val="100000"/>
              </a:lnSpc>
              <a:buNone/>
            </a:pPr>
            <a:r>
              <a:rPr lang="en-US" sz="2900" b="1" dirty="0">
                <a:solidFill>
                  <a:srgbClr val="275D38"/>
                </a:solidFill>
                <a:cs typeface="Verdana" panose="020B0604030504040204" pitchFamily="34" charset="0"/>
              </a:rPr>
              <a:t>Lactobacillus </a:t>
            </a:r>
            <a:r>
              <a:rPr lang="en-US" sz="2900" b="1" dirty="0" err="1">
                <a:solidFill>
                  <a:srgbClr val="275D38"/>
                </a:solidFill>
                <a:cs typeface="Verdana" panose="020B0604030504040204" pitchFamily="34" charset="0"/>
              </a:rPr>
              <a:t>rhamnosus</a:t>
            </a:r>
            <a:r>
              <a:rPr lang="en-US" sz="2900" b="1" dirty="0">
                <a:solidFill>
                  <a:srgbClr val="275D38"/>
                </a:solidFill>
                <a:cs typeface="Verdana" panose="020B0604030504040204" pitchFamily="34" charset="0"/>
              </a:rPr>
              <a:t> (Lr-32)</a:t>
            </a:r>
          </a:p>
          <a:p>
            <a:pPr>
              <a:lnSpc>
                <a:spcPct val="100000"/>
              </a:lnSpc>
            </a:pPr>
            <a:r>
              <a:rPr lang="en-US" sz="2900" dirty="0">
                <a:solidFill>
                  <a:schemeClr val="tx1">
                    <a:lumMod val="75000"/>
                    <a:lumOff val="25000"/>
                  </a:schemeClr>
                </a:solidFill>
                <a:cs typeface="Verdana" panose="020B0604030504040204" pitchFamily="34" charset="0"/>
              </a:rPr>
              <a:t>Promotes general GI health and function — especially beneficial to prevent/treat occasional diarrhea and constipation after probiotic treatment.</a:t>
            </a:r>
          </a:p>
          <a:p>
            <a:endParaRPr lang="en-US" dirty="0"/>
          </a:p>
        </p:txBody>
      </p:sp>
      <p:pic>
        <p:nvPicPr>
          <p:cNvPr id="4" name="Picture 3">
            <a:extLst>
              <a:ext uri="{FF2B5EF4-FFF2-40B4-BE49-F238E27FC236}">
                <a16:creationId xmlns:a16="http://schemas.microsoft.com/office/drawing/2014/main" id="{B0AEA996-116C-4EDC-A451-4F76082D27D1}"/>
              </a:ext>
            </a:extLst>
          </p:cNvPr>
          <p:cNvPicPr>
            <a:picLocks noChangeAspect="1"/>
          </p:cNvPicPr>
          <p:nvPr/>
        </p:nvPicPr>
        <p:blipFill rotWithShape="1">
          <a:blip r:embed="rId2">
            <a:extLst>
              <a:ext uri="{28A0092B-C50C-407E-A947-70E740481C1C}">
                <a14:useLocalDpi xmlns:a14="http://schemas.microsoft.com/office/drawing/2010/main" val="0"/>
              </a:ext>
            </a:extLst>
          </a:blip>
          <a:srcRect l="36531" t="34013" r="39134" b="12245"/>
          <a:stretch/>
        </p:blipFill>
        <p:spPr>
          <a:xfrm>
            <a:off x="10001532" y="3629510"/>
            <a:ext cx="2190468" cy="3228490"/>
          </a:xfrm>
          <a:prstGeom prst="rect">
            <a:avLst/>
          </a:prstGeom>
        </p:spPr>
      </p:pic>
    </p:spTree>
    <p:extLst>
      <p:ext uri="{BB962C8B-B14F-4D97-AF65-F5344CB8AC3E}">
        <p14:creationId xmlns:p14="http://schemas.microsoft.com/office/powerpoint/2010/main" val="322824383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203A44E-32FF-4887-AF65-85F9765E5EF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57950" y="1846136"/>
            <a:ext cx="4767190" cy="3575392"/>
          </a:xfrm>
          <a:prstGeom prst="rect">
            <a:avLst/>
          </a:prstGeom>
        </p:spPr>
      </p:pic>
      <p:sp>
        <p:nvSpPr>
          <p:cNvPr id="3" name="Text Placeholder 2"/>
          <p:cNvSpPr>
            <a:spLocks noGrp="1"/>
          </p:cNvSpPr>
          <p:nvPr>
            <p:ph type="body" sz="quarter" idx="11"/>
          </p:nvPr>
        </p:nvSpPr>
        <p:spPr>
          <a:xfrm>
            <a:off x="838200" y="1846136"/>
            <a:ext cx="5619750" cy="4187825"/>
          </a:xfrm>
        </p:spPr>
        <p:txBody>
          <a:bodyPr>
            <a:noAutofit/>
          </a:bodyPr>
          <a:lstStyle/>
          <a:p>
            <a:pPr>
              <a:lnSpc>
                <a:spcPct val="100000"/>
              </a:lnSpc>
            </a:pP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Supports healthy functioning of the digestive and immune system*</a:t>
            </a:r>
          </a:p>
          <a:p>
            <a:pPr>
              <a:lnSpc>
                <a:spcPct val="100000"/>
              </a:lnSpc>
            </a:pP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Maintains healthy intestinal </a:t>
            </a:r>
            <a:b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microflora balance*</a:t>
            </a:r>
          </a:p>
          <a:p>
            <a:pPr>
              <a:lnSpc>
                <a:spcPct val="100000"/>
              </a:lnSpc>
            </a:pP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Helps support optimal metabolism </a:t>
            </a:r>
            <a:b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and absorption of food*</a:t>
            </a:r>
          </a:p>
          <a:p>
            <a:pPr>
              <a:lnSpc>
                <a:spcPct val="100000"/>
              </a:lnSpc>
            </a:pP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Supports normal inflammatory balance*</a:t>
            </a:r>
          </a:p>
          <a:p>
            <a:pPr>
              <a:lnSpc>
                <a:spcPct val="100000"/>
              </a:lnSpc>
            </a:pP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Promotes positive balance and proliferation of beneficial bacteria*</a:t>
            </a:r>
          </a:p>
          <a:p>
            <a:pPr>
              <a:lnSpc>
                <a:spcPct val="100000"/>
              </a:lnSpc>
            </a:pP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Helps nourish beneficial bacteria in </a:t>
            </a:r>
            <a:b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your gut*</a:t>
            </a:r>
          </a:p>
        </p:txBody>
      </p:sp>
      <p:sp>
        <p:nvSpPr>
          <p:cNvPr id="8" name="Title 1">
            <a:extLst>
              <a:ext uri="{FF2B5EF4-FFF2-40B4-BE49-F238E27FC236}">
                <a16:creationId xmlns:a16="http://schemas.microsoft.com/office/drawing/2014/main" id="{65F25ADC-19F5-4CC7-AC8D-78D6BB17399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47A647"/>
                </a:solidFill>
                <a:latin typeface="Verdana" panose="020B0604030504040204" pitchFamily="34" charset="0"/>
                <a:ea typeface="Verdana" panose="020B0604030504040204" pitchFamily="34" charset="0"/>
                <a:cs typeface="Verdana" panose="020B0604030504040204" pitchFamily="34" charset="0"/>
              </a:rPr>
              <a:t>PROBIOTICS</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245D38"/>
                </a:solidFill>
                <a:latin typeface="Verdana" panose="020B0604030504040204" pitchFamily="34" charset="0"/>
                <a:ea typeface="Verdana" panose="020B0604030504040204" pitchFamily="34" charset="0"/>
                <a:cs typeface="Verdana" panose="020B0604030504040204" pitchFamily="34" charset="0"/>
              </a:rPr>
              <a:t>KEY BENEFITS &amp; FEATURES</a:t>
            </a:r>
            <a:endParaRPr lang="en-US" sz="3200" dirty="0">
              <a:solidFill>
                <a:srgbClr val="245D38"/>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TextBox 9">
            <a:extLst>
              <a:ext uri="{FF2B5EF4-FFF2-40B4-BE49-F238E27FC236}">
                <a16:creationId xmlns:a16="http://schemas.microsoft.com/office/drawing/2014/main" id="{B37563E1-157E-4107-81BD-F06EC29576B0}"/>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3647094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573113"/>
            <a:ext cx="10515600" cy="702027"/>
          </a:xfrm>
        </p:spPr>
        <p:txBody>
          <a:bodyPr>
            <a:normAutofit/>
          </a:bodyPr>
          <a:lstStyle/>
          <a:p>
            <a:r>
              <a:rPr lang="en-US" sz="4000" b="1" dirty="0">
                <a:solidFill>
                  <a:srgbClr val="47A647"/>
                </a:solidFill>
                <a:latin typeface="Verdana" panose="020B0604030504040204" pitchFamily="34" charset="0"/>
                <a:ea typeface="Verdana" panose="020B0604030504040204" pitchFamily="34" charset="0"/>
                <a:cs typeface="Verdana" panose="020B0604030504040204" pitchFamily="34" charset="0"/>
              </a:rPr>
              <a:t>Probiotic Strains</a:t>
            </a:r>
          </a:p>
        </p:txBody>
      </p:sp>
      <p:sp>
        <p:nvSpPr>
          <p:cNvPr id="3" name="Text Placeholder 2"/>
          <p:cNvSpPr>
            <a:spLocks noGrp="1"/>
          </p:cNvSpPr>
          <p:nvPr>
            <p:ph type="body" sz="quarter" idx="11"/>
          </p:nvPr>
        </p:nvSpPr>
        <p:spPr>
          <a:xfrm>
            <a:off x="838200" y="1523015"/>
            <a:ext cx="5013960" cy="4873356"/>
          </a:xfrm>
        </p:spPr>
        <p:txBody>
          <a:bodyPr>
            <a:noAutofit/>
          </a:bodyPr>
          <a:lstStyle/>
          <a:p>
            <a:pPr marL="0" indent="0">
              <a:lnSpc>
                <a:spcPct val="100000"/>
              </a:lnSpc>
              <a:buNone/>
            </a:pPr>
            <a:r>
              <a:rPr lang="en-US" sz="16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Bifidobacterium bifidum (Bb-06)</a:t>
            </a:r>
          </a:p>
          <a:p>
            <a:pPr>
              <a:lnSpc>
                <a:spcPct val="100000"/>
              </a:lnSpc>
            </a:pPr>
            <a:r>
              <a:rPr lang="en-US" sz="16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Maintains microflora balance by producing lactic acid and acetic acid to compete with “bad” bacteria (Staph. aureus, E. coli, Camplylobacter jejuni, etc).</a:t>
            </a:r>
          </a:p>
          <a:p>
            <a:pPr marL="0" indent="0">
              <a:lnSpc>
                <a:spcPct val="100000"/>
              </a:lnSpc>
              <a:buNone/>
            </a:pPr>
            <a:r>
              <a:rPr lang="en-US" sz="16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Bifidobacterium longum (Bl-05)</a:t>
            </a:r>
          </a:p>
          <a:p>
            <a:pPr>
              <a:lnSpc>
                <a:spcPct val="100000"/>
              </a:lnSpc>
            </a:pPr>
            <a:r>
              <a:rPr lang="en-US" sz="16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Highly resistant to low pH and bile salts and is well-suited to the intestinal environment to help reduce inflammation. Helps reduce gastrointestinal discomfort caused by stress.</a:t>
            </a:r>
          </a:p>
          <a:p>
            <a:pPr marL="0" indent="0">
              <a:lnSpc>
                <a:spcPct val="100000"/>
              </a:lnSpc>
              <a:buNone/>
            </a:pPr>
            <a:r>
              <a:rPr lang="en-US" sz="16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Lactobacillus acidophilus (La-14)</a:t>
            </a:r>
          </a:p>
          <a:p>
            <a:pPr>
              <a:lnSpc>
                <a:spcPct val="100000"/>
              </a:lnSpc>
            </a:pPr>
            <a:r>
              <a:rPr lang="en-US" sz="16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Ferments carbohydrates to lactic acid, which competes with “bad” bacteria for adhesion spaces on the intestinal mucosa. Increases mineral bioavailability (incl. copper, magnesium, calcium, and manganese).</a:t>
            </a:r>
          </a:p>
          <a:p>
            <a:pPr>
              <a:lnSpc>
                <a:spcPct val="100000"/>
              </a:lnSpc>
            </a:pPr>
            <a:endParaRPr lang="en-US" sz="16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6" name="Text Placeholder 2">
            <a:extLst>
              <a:ext uri="{FF2B5EF4-FFF2-40B4-BE49-F238E27FC236}">
                <a16:creationId xmlns:a16="http://schemas.microsoft.com/office/drawing/2014/main" id="{6B039291-A2BE-41FD-860B-E2C6A309FE4D}"/>
              </a:ext>
            </a:extLst>
          </p:cNvPr>
          <p:cNvSpPr txBox="1">
            <a:spLocks/>
          </p:cNvSpPr>
          <p:nvPr/>
        </p:nvSpPr>
        <p:spPr>
          <a:xfrm>
            <a:off x="6583678" y="1523015"/>
            <a:ext cx="5013960" cy="45631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6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Lactobacillus </a:t>
            </a:r>
            <a:r>
              <a:rPr lang="en-US" sz="1600" b="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casei</a:t>
            </a:r>
            <a:r>
              <a:rPr lang="en-US" sz="16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(LC-11)</a:t>
            </a:r>
          </a:p>
          <a:p>
            <a:pPr>
              <a:lnSpc>
                <a:spcPct val="100000"/>
              </a:lnSpc>
            </a:pPr>
            <a:r>
              <a:rPr lang="en-US" sz="16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Wide range of benefits for improved digestion, reduced cholesterol and modulation of inflammation/allergies.</a:t>
            </a:r>
          </a:p>
          <a:p>
            <a:pPr marL="0" indent="0">
              <a:lnSpc>
                <a:spcPct val="100000"/>
              </a:lnSpc>
              <a:buFont typeface="Arial" panose="020B0604020202020204" pitchFamily="34" charset="0"/>
              <a:buNone/>
            </a:pPr>
            <a:r>
              <a:rPr lang="en-US" sz="16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Lactobacillus rhamnosus (Lr-32)</a:t>
            </a:r>
          </a:p>
          <a:p>
            <a:pPr>
              <a:lnSpc>
                <a:spcPct val="100000"/>
              </a:lnSpc>
            </a:pPr>
            <a:r>
              <a:rPr lang="en-US" sz="16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Promotes general GI health and function — especially beneficial to prevent/treat occasional diarrhea and constipation after probiotic treatment.</a:t>
            </a:r>
          </a:p>
        </p:txBody>
      </p:sp>
      <p:sp>
        <p:nvSpPr>
          <p:cNvPr id="7" name="TextBox 6">
            <a:extLst>
              <a:ext uri="{FF2B5EF4-FFF2-40B4-BE49-F238E27FC236}">
                <a16:creationId xmlns:a16="http://schemas.microsoft.com/office/drawing/2014/main" id="{D0956D69-8E85-4130-A371-03ABFD104198}"/>
              </a:ext>
            </a:extLst>
          </p:cNvPr>
          <p:cNvSpPr txBox="1"/>
          <p:nvPr/>
        </p:nvSpPr>
        <p:spPr>
          <a:xfrm>
            <a:off x="8521560" y="6334073"/>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866890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7D96F6-3701-4F81-BB15-1128501970D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76575" y="1896663"/>
            <a:ext cx="2743200" cy="2743200"/>
          </a:xfrm>
          <a:prstGeom prst="rect">
            <a:avLst/>
          </a:prstGeom>
        </p:spPr>
      </p:pic>
      <p:pic>
        <p:nvPicPr>
          <p:cNvPr id="7" name="Picture 6">
            <a:extLst>
              <a:ext uri="{FF2B5EF4-FFF2-40B4-BE49-F238E27FC236}">
                <a16:creationId xmlns:a16="http://schemas.microsoft.com/office/drawing/2014/main" id="{816E2BD1-9ABA-4D5F-859B-0957B88CF74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61480" y="1868142"/>
            <a:ext cx="2743200" cy="2743200"/>
          </a:xfrm>
          <a:prstGeom prst="rect">
            <a:avLst/>
          </a:prstGeom>
        </p:spPr>
      </p:pic>
      <p:pic>
        <p:nvPicPr>
          <p:cNvPr id="17" name="Picture 16">
            <a:extLst>
              <a:ext uri="{FF2B5EF4-FFF2-40B4-BE49-F238E27FC236}">
                <a16:creationId xmlns:a16="http://schemas.microsoft.com/office/drawing/2014/main" id="{A53B9ED0-AB5F-4035-986E-089DE09B665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31009" y="1868142"/>
            <a:ext cx="2743200" cy="2743200"/>
          </a:xfrm>
          <a:prstGeom prst="rect">
            <a:avLst/>
          </a:prstGeom>
        </p:spPr>
      </p:pic>
      <p:sp>
        <p:nvSpPr>
          <p:cNvPr id="27" name="Rectangle 26">
            <a:extLst>
              <a:ext uri="{FF2B5EF4-FFF2-40B4-BE49-F238E27FC236}">
                <a16:creationId xmlns:a16="http://schemas.microsoft.com/office/drawing/2014/main" id="{9B4CD6AF-19E7-4278-966B-AA09FFA22D6D}"/>
              </a:ext>
            </a:extLst>
          </p:cNvPr>
          <p:cNvSpPr/>
          <p:nvPr/>
        </p:nvSpPr>
        <p:spPr>
          <a:xfrm>
            <a:off x="4879365" y="4376331"/>
            <a:ext cx="2540410" cy="1200329"/>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Verdana" panose="020B0604030504040204" pitchFamily="34" charset="0"/>
              </a:rPr>
              <a:t>Contains over 10 billion CFUs of probiotics*</a:t>
            </a:r>
          </a:p>
        </p:txBody>
      </p:sp>
      <p:sp>
        <p:nvSpPr>
          <p:cNvPr id="29" name="Rectangle 28">
            <a:extLst>
              <a:ext uri="{FF2B5EF4-FFF2-40B4-BE49-F238E27FC236}">
                <a16:creationId xmlns:a16="http://schemas.microsoft.com/office/drawing/2014/main" id="{68088B80-1622-4480-9384-76F7AC27BE27}"/>
              </a:ext>
            </a:extLst>
          </p:cNvPr>
          <p:cNvSpPr/>
          <p:nvPr/>
        </p:nvSpPr>
        <p:spPr>
          <a:xfrm>
            <a:off x="7516539" y="4376331"/>
            <a:ext cx="4172139" cy="1569660"/>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Verdana" panose="020B0604030504040204" pitchFamily="34" charset="0"/>
              </a:rPr>
              <a:t>Packed with beneficial bacteria specifically to support optimal </a:t>
            </a:r>
            <a:br>
              <a:rPr lang="en-US" sz="2400" dirty="0">
                <a:latin typeface="Verdana" panose="020B0604030504040204" pitchFamily="34" charset="0"/>
                <a:ea typeface="Verdana" panose="020B0604030504040204" pitchFamily="34" charset="0"/>
                <a:cs typeface="Verdana" panose="020B0604030504040204" pitchFamily="34" charset="0"/>
              </a:rPr>
            </a:br>
            <a:r>
              <a:rPr lang="en-US" sz="2400" dirty="0">
                <a:latin typeface="Verdana" panose="020B0604030504040204" pitchFamily="34" charset="0"/>
                <a:ea typeface="Verdana" panose="020B0604030504040204" pitchFamily="34" charset="0"/>
                <a:cs typeface="Verdana" panose="020B0604030504040204" pitchFamily="34" charset="0"/>
              </a:rPr>
              <a:t>metabolism of food*</a:t>
            </a:r>
          </a:p>
        </p:txBody>
      </p:sp>
      <p:sp>
        <p:nvSpPr>
          <p:cNvPr id="16" name="Rectangle 15">
            <a:extLst>
              <a:ext uri="{FF2B5EF4-FFF2-40B4-BE49-F238E27FC236}">
                <a16:creationId xmlns:a16="http://schemas.microsoft.com/office/drawing/2014/main" id="{489C34F8-616C-4D5A-97ED-FA0588AC4A58}"/>
              </a:ext>
            </a:extLst>
          </p:cNvPr>
          <p:cNvSpPr/>
          <p:nvPr/>
        </p:nvSpPr>
        <p:spPr>
          <a:xfrm>
            <a:off x="211164" y="4376331"/>
            <a:ext cx="4443832" cy="1569660"/>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Verdana" panose="020B0604030504040204" pitchFamily="34" charset="0"/>
              </a:rPr>
              <a:t>Includes acid-resistant capsules to ensure optimal colonization of the probiotics in the colon*</a:t>
            </a:r>
          </a:p>
        </p:txBody>
      </p:sp>
      <p:pic>
        <p:nvPicPr>
          <p:cNvPr id="12" name="Graphic 11">
            <a:extLst>
              <a:ext uri="{FF2B5EF4-FFF2-40B4-BE49-F238E27FC236}">
                <a16:creationId xmlns:a16="http://schemas.microsoft.com/office/drawing/2014/main" id="{7275DB61-9CCE-4949-B6A2-8ABD6F3C0360}"/>
              </a:ext>
            </a:extLst>
          </p:cNvPr>
          <p:cNvPicPr>
            <a:picLocks noChangeAspect="1"/>
          </p:cNvPicPr>
          <p:nvPr/>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50488" t="36835" r="12590" b="41334"/>
          <a:stretch/>
        </p:blipFill>
        <p:spPr>
          <a:xfrm>
            <a:off x="3461936" y="-92929"/>
            <a:ext cx="5533795" cy="1774345"/>
          </a:xfrm>
          <a:prstGeom prst="rect">
            <a:avLst/>
          </a:prstGeom>
        </p:spPr>
      </p:pic>
      <p:sp>
        <p:nvSpPr>
          <p:cNvPr id="14" name="TextBox 13">
            <a:extLst>
              <a:ext uri="{FF2B5EF4-FFF2-40B4-BE49-F238E27FC236}">
                <a16:creationId xmlns:a16="http://schemas.microsoft.com/office/drawing/2014/main" id="{10CDE1E0-0E82-4E80-9BDD-433E64F5282D}"/>
              </a:ext>
            </a:extLst>
          </p:cNvPr>
          <p:cNvSpPr txBox="1"/>
          <p:nvPr/>
        </p:nvSpPr>
        <p:spPr>
          <a:xfrm>
            <a:off x="4075255" y="1188777"/>
            <a:ext cx="3945840" cy="707886"/>
          </a:xfrm>
          <a:prstGeom prst="rect">
            <a:avLst/>
          </a:prstGeom>
          <a:noFill/>
        </p:spPr>
        <p:txBody>
          <a:bodyPr wrap="square" rtlCol="0">
            <a:spAutoFit/>
          </a:bodyPr>
          <a:lstStyle/>
          <a:p>
            <a:pPr algn="ctr"/>
            <a:r>
              <a:rPr lang="en-US" sz="2000" b="1" dirty="0">
                <a:solidFill>
                  <a:srgbClr val="1E5D39"/>
                </a:solidFill>
                <a:latin typeface="Verdana" panose="020B0604030504040204" pitchFamily="34" charset="0"/>
              </a:rPr>
              <a:t>broad spectrum,</a:t>
            </a:r>
            <a:br>
              <a:rPr lang="en-US" sz="2000" b="1" dirty="0">
                <a:solidFill>
                  <a:srgbClr val="1E5D39"/>
                </a:solidFill>
                <a:latin typeface="Verdana" panose="020B0604030504040204" pitchFamily="34" charset="0"/>
              </a:rPr>
            </a:br>
            <a:r>
              <a:rPr lang="en-US" sz="2000" b="1" dirty="0">
                <a:solidFill>
                  <a:srgbClr val="1E5D39"/>
                </a:solidFill>
                <a:latin typeface="Verdana" panose="020B0604030504040204" pitchFamily="34" charset="0"/>
              </a:rPr>
              <a:t>high-potency probiotics*</a:t>
            </a:r>
          </a:p>
        </p:txBody>
      </p:sp>
      <p:sp>
        <p:nvSpPr>
          <p:cNvPr id="11" name="TextBox 10">
            <a:extLst>
              <a:ext uri="{FF2B5EF4-FFF2-40B4-BE49-F238E27FC236}">
                <a16:creationId xmlns:a16="http://schemas.microsoft.com/office/drawing/2014/main" id="{C8330616-74FD-4976-8879-3E0E66EAC8BC}"/>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1859615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838200" y="3303548"/>
            <a:ext cx="10515600" cy="411238"/>
          </a:xfrm>
          <a:prstGeom prst="rect">
            <a:avLst/>
          </a:prstGeom>
          <a:gradFill>
            <a:gsLst>
              <a:gs pos="0">
                <a:srgbClr val="800000"/>
              </a:gs>
              <a:gs pos="21000">
                <a:srgbClr val="FF6600"/>
              </a:gs>
              <a:gs pos="35000">
                <a:srgbClr val="FFFF00"/>
              </a:gs>
              <a:gs pos="9000">
                <a:srgbClr val="FF0000"/>
              </a:gs>
              <a:gs pos="53000">
                <a:srgbClr val="008000"/>
              </a:gs>
              <a:gs pos="62000">
                <a:srgbClr val="0000FF"/>
              </a:gs>
              <a:gs pos="80000">
                <a:srgbClr val="000090"/>
              </a:gs>
              <a:gs pos="99000">
                <a:srgbClr val="660066"/>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8" name="TextBox 7"/>
          <p:cNvSpPr txBox="1"/>
          <p:nvPr/>
        </p:nvSpPr>
        <p:spPr>
          <a:xfrm>
            <a:off x="580571" y="3792529"/>
            <a:ext cx="3844776" cy="461665"/>
          </a:xfrm>
          <a:prstGeom prst="rect">
            <a:avLst/>
          </a:prstGeom>
          <a:noFill/>
        </p:spPr>
        <p:txBody>
          <a:bodyPr wrap="square" rtlCol="0">
            <a:spAutoFit/>
          </a:bodyPr>
          <a:lstStyle/>
          <a:p>
            <a:pPr algn="ctr"/>
            <a:r>
              <a:rPr lang="en-US" sz="2400" b="1" dirty="0">
                <a:solidFill>
                  <a:srgbClr val="3F2A56"/>
                </a:solidFill>
                <a:latin typeface="Verdana" panose="020B0604030504040204" pitchFamily="34" charset="0"/>
                <a:cs typeface="Verdana" panose="020B0604030504040204" pitchFamily="34" charset="0"/>
              </a:rPr>
              <a:t>DISEASE STATUS</a:t>
            </a:r>
          </a:p>
        </p:txBody>
      </p:sp>
      <p:sp>
        <p:nvSpPr>
          <p:cNvPr id="9" name="TextBox 8"/>
          <p:cNvSpPr txBox="1"/>
          <p:nvPr/>
        </p:nvSpPr>
        <p:spPr>
          <a:xfrm>
            <a:off x="4171347" y="3792529"/>
            <a:ext cx="3844776" cy="461665"/>
          </a:xfrm>
          <a:prstGeom prst="rect">
            <a:avLst/>
          </a:prstGeom>
          <a:noFill/>
        </p:spPr>
        <p:txBody>
          <a:bodyPr wrap="square" rtlCol="0">
            <a:spAutoFit/>
          </a:bodyPr>
          <a:lstStyle/>
          <a:p>
            <a:pPr algn="ctr"/>
            <a:r>
              <a:rPr lang="en-US" sz="2400" b="1" dirty="0">
                <a:solidFill>
                  <a:srgbClr val="3F2A56"/>
                </a:solidFill>
                <a:latin typeface="Verdana" panose="020B0604030504040204" pitchFamily="34" charset="0"/>
                <a:cs typeface="Verdana" panose="020B0604030504040204" pitchFamily="34" charset="0"/>
              </a:rPr>
              <a:t>“NORMAL”</a:t>
            </a:r>
          </a:p>
        </p:txBody>
      </p:sp>
      <p:sp>
        <p:nvSpPr>
          <p:cNvPr id="11" name="TextBox 10"/>
          <p:cNvSpPr txBox="1"/>
          <p:nvPr/>
        </p:nvSpPr>
        <p:spPr>
          <a:xfrm>
            <a:off x="7802938" y="3792529"/>
            <a:ext cx="3844776" cy="461665"/>
          </a:xfrm>
          <a:prstGeom prst="rect">
            <a:avLst/>
          </a:prstGeom>
          <a:noFill/>
        </p:spPr>
        <p:txBody>
          <a:bodyPr wrap="square" rtlCol="0">
            <a:spAutoFit/>
          </a:bodyPr>
          <a:lstStyle/>
          <a:p>
            <a:pPr algn="ctr"/>
            <a:r>
              <a:rPr lang="en-US" sz="2400" b="1" dirty="0">
                <a:solidFill>
                  <a:srgbClr val="3F2A56"/>
                </a:solidFill>
                <a:latin typeface="Verdana" panose="020B0604030504040204" pitchFamily="34" charset="0"/>
                <a:cs typeface="Verdana" panose="020B0604030504040204" pitchFamily="34" charset="0"/>
              </a:rPr>
              <a:t>OPTIMIZED</a:t>
            </a:r>
          </a:p>
        </p:txBody>
      </p:sp>
      <p:sp>
        <p:nvSpPr>
          <p:cNvPr id="13" name="TextBox 12"/>
          <p:cNvSpPr txBox="1"/>
          <p:nvPr/>
        </p:nvSpPr>
        <p:spPr>
          <a:xfrm>
            <a:off x="1378857" y="4193719"/>
            <a:ext cx="1251857" cy="1200329"/>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Depression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Anxiety</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Diabetes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Obesity</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Heart Disease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Autoimmune</a:t>
            </a:r>
          </a:p>
        </p:txBody>
      </p:sp>
      <p:sp>
        <p:nvSpPr>
          <p:cNvPr id="15" name="TextBox 14"/>
          <p:cNvSpPr txBox="1"/>
          <p:nvPr/>
        </p:nvSpPr>
        <p:spPr>
          <a:xfrm>
            <a:off x="5159283" y="4193719"/>
            <a:ext cx="1061357" cy="1384995"/>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Fatigue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Tension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Sad</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Brain Fog</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Headaches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Acne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Eczema</a:t>
            </a:r>
          </a:p>
        </p:txBody>
      </p:sp>
      <p:sp>
        <p:nvSpPr>
          <p:cNvPr id="16" name="TextBox 15"/>
          <p:cNvSpPr txBox="1"/>
          <p:nvPr/>
        </p:nvSpPr>
        <p:spPr>
          <a:xfrm>
            <a:off x="8816075" y="4193719"/>
            <a:ext cx="977027" cy="1200329"/>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Energetic </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Calmness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Happy</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Sharp</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Creative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Clear Skin</a:t>
            </a:r>
          </a:p>
        </p:txBody>
      </p:sp>
      <p:sp>
        <p:nvSpPr>
          <p:cNvPr id="3" name="Rectangle 2"/>
          <p:cNvSpPr/>
          <p:nvPr/>
        </p:nvSpPr>
        <p:spPr>
          <a:xfrm>
            <a:off x="2530928" y="4193719"/>
            <a:ext cx="1188357" cy="1200329"/>
          </a:xfrm>
          <a:prstGeom prst="rect">
            <a:avLst/>
          </a:prstGeom>
        </p:spPr>
        <p:txBody>
          <a:bodyPr wrap="square">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Arthritis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Fibromyalgia</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CFS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Dementia</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ADD / ADHD</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Alzheimer’s</a:t>
            </a:r>
          </a:p>
        </p:txBody>
      </p:sp>
      <p:sp>
        <p:nvSpPr>
          <p:cNvPr id="12" name="Rectangle 11"/>
          <p:cNvSpPr/>
          <p:nvPr/>
        </p:nvSpPr>
        <p:spPr>
          <a:xfrm>
            <a:off x="6157139" y="4193719"/>
            <a:ext cx="1188357" cy="1200329"/>
          </a:xfrm>
          <a:prstGeom prst="rect">
            <a:avLst/>
          </a:prstGeom>
        </p:spPr>
        <p:txBody>
          <a:bodyPr wrap="square">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Congestion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URTIs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Joint Pain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Muscle Pain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Bloated </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Chubby</a:t>
            </a:r>
          </a:p>
        </p:txBody>
      </p:sp>
      <p:sp>
        <p:nvSpPr>
          <p:cNvPr id="14" name="TextBox 13"/>
          <p:cNvSpPr txBox="1"/>
          <p:nvPr/>
        </p:nvSpPr>
        <p:spPr>
          <a:xfrm>
            <a:off x="9822667" y="4193719"/>
            <a:ext cx="1123239" cy="1015663"/>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Rarely Sick</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Flexible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Lean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Strong</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Resilient</a:t>
            </a:r>
          </a:p>
        </p:txBody>
      </p:sp>
      <p:sp>
        <p:nvSpPr>
          <p:cNvPr id="18" name="TextBox 17"/>
          <p:cNvSpPr txBox="1"/>
          <p:nvPr/>
        </p:nvSpPr>
        <p:spPr>
          <a:xfrm>
            <a:off x="10594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1</a:t>
            </a:r>
          </a:p>
        </p:txBody>
      </p:sp>
      <p:sp>
        <p:nvSpPr>
          <p:cNvPr id="19" name="TextBox 18"/>
          <p:cNvSpPr txBox="1"/>
          <p:nvPr/>
        </p:nvSpPr>
        <p:spPr>
          <a:xfrm>
            <a:off x="912281"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RED</a:t>
            </a:r>
          </a:p>
        </p:txBody>
      </p:sp>
      <p:sp>
        <p:nvSpPr>
          <p:cNvPr id="20" name="TextBox 19"/>
          <p:cNvSpPr txBox="1"/>
          <p:nvPr/>
        </p:nvSpPr>
        <p:spPr>
          <a:xfrm>
            <a:off x="2474382"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ORANGE</a:t>
            </a:r>
          </a:p>
        </p:txBody>
      </p:sp>
      <p:sp>
        <p:nvSpPr>
          <p:cNvPr id="21" name="TextBox 20"/>
          <p:cNvSpPr txBox="1"/>
          <p:nvPr/>
        </p:nvSpPr>
        <p:spPr>
          <a:xfrm>
            <a:off x="4036483"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YELLOW</a:t>
            </a:r>
          </a:p>
        </p:txBody>
      </p:sp>
      <p:sp>
        <p:nvSpPr>
          <p:cNvPr id="22" name="TextBox 21"/>
          <p:cNvSpPr txBox="1"/>
          <p:nvPr/>
        </p:nvSpPr>
        <p:spPr>
          <a:xfrm>
            <a:off x="5588001"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GREEN</a:t>
            </a:r>
          </a:p>
        </p:txBody>
      </p:sp>
      <p:sp>
        <p:nvSpPr>
          <p:cNvPr id="23" name="TextBox 22"/>
          <p:cNvSpPr txBox="1"/>
          <p:nvPr/>
        </p:nvSpPr>
        <p:spPr>
          <a:xfrm>
            <a:off x="7171268"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BLUE</a:t>
            </a:r>
          </a:p>
        </p:txBody>
      </p:sp>
      <p:sp>
        <p:nvSpPr>
          <p:cNvPr id="24" name="TextBox 23"/>
          <p:cNvSpPr txBox="1"/>
          <p:nvPr/>
        </p:nvSpPr>
        <p:spPr>
          <a:xfrm>
            <a:off x="8722786"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INDIGO</a:t>
            </a:r>
          </a:p>
        </p:txBody>
      </p:sp>
      <p:sp>
        <p:nvSpPr>
          <p:cNvPr id="25" name="TextBox 24"/>
          <p:cNvSpPr txBox="1"/>
          <p:nvPr/>
        </p:nvSpPr>
        <p:spPr>
          <a:xfrm>
            <a:off x="10295467"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VIOLET</a:t>
            </a:r>
          </a:p>
        </p:txBody>
      </p:sp>
      <p:sp>
        <p:nvSpPr>
          <p:cNvPr id="26" name="Rectangle 25"/>
          <p:cNvSpPr/>
          <p:nvPr/>
        </p:nvSpPr>
        <p:spPr>
          <a:xfrm>
            <a:off x="838200" y="5646043"/>
            <a:ext cx="10515600" cy="411238"/>
          </a:xfrm>
          <a:prstGeom prst="rect">
            <a:avLst/>
          </a:prstGeom>
          <a:gradFill>
            <a:gsLst>
              <a:gs pos="0">
                <a:srgbClr val="800000"/>
              </a:gs>
              <a:gs pos="21000">
                <a:srgbClr val="FF6600"/>
              </a:gs>
              <a:gs pos="35000">
                <a:srgbClr val="FFFF00"/>
              </a:gs>
              <a:gs pos="9000">
                <a:srgbClr val="FF0000"/>
              </a:gs>
              <a:gs pos="53000">
                <a:srgbClr val="008000"/>
              </a:gs>
              <a:gs pos="62000">
                <a:srgbClr val="0000FF"/>
              </a:gs>
              <a:gs pos="80000">
                <a:srgbClr val="000090"/>
              </a:gs>
              <a:gs pos="99000">
                <a:srgbClr val="660066"/>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27" name="TextBox 26"/>
          <p:cNvSpPr txBox="1"/>
          <p:nvPr/>
        </p:nvSpPr>
        <p:spPr>
          <a:xfrm>
            <a:off x="210832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2</a:t>
            </a:r>
          </a:p>
        </p:txBody>
      </p:sp>
      <p:sp>
        <p:nvSpPr>
          <p:cNvPr id="28" name="TextBox 27"/>
          <p:cNvSpPr txBox="1"/>
          <p:nvPr/>
        </p:nvSpPr>
        <p:spPr>
          <a:xfrm>
            <a:off x="31571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3</a:t>
            </a:r>
          </a:p>
        </p:txBody>
      </p:sp>
      <p:sp>
        <p:nvSpPr>
          <p:cNvPr id="29" name="TextBox 28"/>
          <p:cNvSpPr txBox="1"/>
          <p:nvPr/>
        </p:nvSpPr>
        <p:spPr>
          <a:xfrm>
            <a:off x="420602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4</a:t>
            </a:r>
          </a:p>
        </p:txBody>
      </p:sp>
      <p:sp>
        <p:nvSpPr>
          <p:cNvPr id="30" name="TextBox 29"/>
          <p:cNvSpPr txBox="1"/>
          <p:nvPr/>
        </p:nvSpPr>
        <p:spPr>
          <a:xfrm>
            <a:off x="52548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5</a:t>
            </a:r>
          </a:p>
        </p:txBody>
      </p:sp>
      <p:sp>
        <p:nvSpPr>
          <p:cNvPr id="31" name="TextBox 30"/>
          <p:cNvSpPr txBox="1"/>
          <p:nvPr/>
        </p:nvSpPr>
        <p:spPr>
          <a:xfrm>
            <a:off x="630372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6</a:t>
            </a:r>
          </a:p>
        </p:txBody>
      </p:sp>
      <p:sp>
        <p:nvSpPr>
          <p:cNvPr id="32" name="TextBox 31"/>
          <p:cNvSpPr txBox="1"/>
          <p:nvPr/>
        </p:nvSpPr>
        <p:spPr>
          <a:xfrm>
            <a:off x="73525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7</a:t>
            </a:r>
          </a:p>
        </p:txBody>
      </p:sp>
      <p:sp>
        <p:nvSpPr>
          <p:cNvPr id="33" name="TextBox 32"/>
          <p:cNvSpPr txBox="1"/>
          <p:nvPr/>
        </p:nvSpPr>
        <p:spPr>
          <a:xfrm>
            <a:off x="840142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8</a:t>
            </a:r>
          </a:p>
        </p:txBody>
      </p:sp>
      <p:sp>
        <p:nvSpPr>
          <p:cNvPr id="34" name="TextBox 33"/>
          <p:cNvSpPr txBox="1"/>
          <p:nvPr/>
        </p:nvSpPr>
        <p:spPr>
          <a:xfrm>
            <a:off x="94502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9</a:t>
            </a:r>
          </a:p>
        </p:txBody>
      </p:sp>
      <p:sp>
        <p:nvSpPr>
          <p:cNvPr id="35" name="TextBox 34"/>
          <p:cNvSpPr txBox="1"/>
          <p:nvPr/>
        </p:nvSpPr>
        <p:spPr>
          <a:xfrm>
            <a:off x="10499126"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10</a:t>
            </a:r>
          </a:p>
        </p:txBody>
      </p:sp>
      <p:sp>
        <p:nvSpPr>
          <p:cNvPr id="36" name="Title 1"/>
          <p:cNvSpPr>
            <a:spLocks noGrp="1"/>
          </p:cNvSpPr>
          <p:nvPr>
            <p:ph type="title"/>
          </p:nvPr>
        </p:nvSpPr>
        <p:spPr>
          <a:xfrm>
            <a:off x="838200" y="503237"/>
            <a:ext cx="10515600" cy="1325563"/>
          </a:xfrm>
        </p:spPr>
        <p:txBody>
          <a:bodyPr>
            <a:noAutofit/>
          </a:bodyPr>
          <a:lstStyle/>
          <a:p>
            <a:r>
              <a:rPr lang="en-US" sz="2800" b="0" dirty="0">
                <a:solidFill>
                  <a:srgbClr val="822E7F"/>
                </a:solidFill>
                <a:latin typeface="Verdana" panose="020B0604030504040204" pitchFamily="34" charset="0"/>
                <a:ea typeface="Verdana" panose="020B0604030504040204" pitchFamily="34" charset="0"/>
                <a:cs typeface="Verdana" panose="020B0604030504040204" pitchFamily="34" charset="0"/>
              </a:rPr>
              <a:t>THE THREE THINGS YOU SHOULD KNOW ABOUT</a:t>
            </a:r>
            <a:br>
              <a:rPr lang="en-US"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dirty="0">
                <a:solidFill>
                  <a:srgbClr val="402B56"/>
                </a:solidFill>
                <a:latin typeface="Verdana" panose="020B0604030504040204" pitchFamily="34" charset="0"/>
                <a:ea typeface="Verdana" panose="020B0604030504040204" pitchFamily="34" charset="0"/>
                <a:cs typeface="Verdana" panose="020B0604030504040204" pitchFamily="34" charset="0"/>
              </a:rPr>
              <a:t>MENTAL WELLNESS</a:t>
            </a:r>
            <a:br>
              <a:rPr lang="en-US" dirty="0">
                <a:solidFill>
                  <a:srgbClr val="402B56"/>
                </a:solidFill>
                <a:latin typeface="Verdana" panose="020B0604030504040204" pitchFamily="34" charset="0"/>
                <a:ea typeface="Verdana" panose="020B0604030504040204" pitchFamily="34" charset="0"/>
                <a:cs typeface="Verdana" panose="020B0604030504040204" pitchFamily="34" charset="0"/>
              </a:rPr>
            </a:br>
            <a:endParaRPr lang="en-US" sz="2400" dirty="0">
              <a:solidFill>
                <a:srgbClr val="822E7F"/>
              </a:solidFill>
              <a:latin typeface="Verdana" panose="020B0604030504040204" pitchFamily="34" charset="0"/>
              <a:ea typeface="Verdana" panose="020B0604030504040204" pitchFamily="34" charset="0"/>
              <a:cs typeface="Verdana" panose="020B0604030504040204" pitchFamily="34" charset="0"/>
            </a:endParaRPr>
          </a:p>
        </p:txBody>
      </p:sp>
      <p:sp>
        <p:nvSpPr>
          <p:cNvPr id="37" name="Text Placeholder 2"/>
          <p:cNvSpPr>
            <a:spLocks noGrp="1"/>
          </p:cNvSpPr>
          <p:nvPr>
            <p:ph type="body" sz="quarter" idx="11"/>
          </p:nvPr>
        </p:nvSpPr>
        <p:spPr>
          <a:xfrm>
            <a:off x="974002" y="1700814"/>
            <a:ext cx="11370398" cy="1111996"/>
          </a:xfrm>
          <a:prstGeom prst="rect">
            <a:avLst/>
          </a:prstGeom>
        </p:spPr>
        <p:txBody>
          <a:bodyPr>
            <a:noAutofit/>
          </a:bodyPr>
          <a:lstStyle/>
          <a:p>
            <a:pPr>
              <a:buFont typeface="+mj-lt"/>
              <a:buAutoNum type="arabicPeriod"/>
            </a:pPr>
            <a:r>
              <a:rPr lang="en-US" sz="1800" dirty="0">
                <a:solidFill>
                  <a:srgbClr val="4A3B6B"/>
                </a:solidFill>
                <a:latin typeface="Verdana" panose="020B0604030504040204" pitchFamily="34" charset="0"/>
                <a:ea typeface="Verdana" panose="020B0604030504040204" pitchFamily="34" charset="0"/>
              </a:rPr>
              <a:t> How you feel is not just in your head — it’s also in your gut.</a:t>
            </a:r>
          </a:p>
          <a:p>
            <a:pPr>
              <a:buFont typeface="+mj-lt"/>
              <a:buAutoNum type="arabicPeriod"/>
            </a:pPr>
            <a:r>
              <a:rPr lang="en-US" sz="1800" dirty="0">
                <a:solidFill>
                  <a:srgbClr val="4A3B6B"/>
                </a:solidFill>
                <a:latin typeface="Verdana" panose="020B0604030504040204" pitchFamily="34" charset="0"/>
                <a:ea typeface="Verdana" panose="020B0604030504040204" pitchFamily="34" charset="0"/>
              </a:rPr>
              <a:t> Our “second brain” includes the microbiome and plays a major role in mental wellness.</a:t>
            </a:r>
          </a:p>
          <a:p>
            <a:pPr>
              <a:buFont typeface="+mj-lt"/>
              <a:buAutoNum type="arabicPeriod"/>
            </a:pPr>
            <a:r>
              <a:rPr lang="en-US" sz="1800" dirty="0">
                <a:solidFill>
                  <a:srgbClr val="4A3B6B"/>
                </a:solidFill>
                <a:latin typeface="Verdana" panose="020B0604030504040204" pitchFamily="34" charset="0"/>
                <a:ea typeface="Verdana" panose="020B0604030504040204" pitchFamily="34" charset="0"/>
              </a:rPr>
              <a:t> You can now DO something NATURALLY to improve your mental wellness. </a:t>
            </a:r>
          </a:p>
        </p:txBody>
      </p:sp>
      <p:sp>
        <p:nvSpPr>
          <p:cNvPr id="38" name="TextBox 37"/>
          <p:cNvSpPr txBox="1"/>
          <p:nvPr/>
        </p:nvSpPr>
        <p:spPr>
          <a:xfrm>
            <a:off x="838200" y="2997288"/>
            <a:ext cx="10515600" cy="307777"/>
          </a:xfrm>
          <a:prstGeom prst="rect">
            <a:avLst/>
          </a:prstGeom>
          <a:noFill/>
        </p:spPr>
        <p:txBody>
          <a:bodyPr wrap="square" rtlCol="0">
            <a:spAutoFit/>
          </a:bodyPr>
          <a:lstStyle/>
          <a:p>
            <a:r>
              <a:rPr lang="en-US" sz="1400" b="1" dirty="0">
                <a:solidFill>
                  <a:srgbClr val="3F2A56"/>
                </a:solidFill>
                <a:latin typeface="Verdana" panose="020B0604030504040204" pitchFamily="34" charset="0"/>
                <a:ea typeface="Verdana" panose="020B0604030504040204" pitchFamily="34" charset="0"/>
                <a:cs typeface="Verdana" panose="020B0604030504040204" pitchFamily="34" charset="0"/>
              </a:rPr>
              <a:t>WHERE ARE YOU ON THE MENTAL WELLNESS CONTINUUM? </a:t>
            </a:r>
            <a:r>
              <a:rPr lang="en-US" sz="1400" i="1" dirty="0">
                <a:solidFill>
                  <a:srgbClr val="3F2A56"/>
                </a:solidFill>
                <a:latin typeface="Verdana" panose="020B0604030504040204" pitchFamily="34" charset="0"/>
                <a:ea typeface="Verdana" panose="020B0604030504040204" pitchFamily="34" charset="0"/>
                <a:cs typeface="Verdana" panose="020B0604030504040204" pitchFamily="34" charset="0"/>
              </a:rPr>
              <a:t>(Circle your current number)</a:t>
            </a:r>
          </a:p>
        </p:txBody>
      </p:sp>
      <p:sp>
        <p:nvSpPr>
          <p:cNvPr id="5" name="Oval 4"/>
          <p:cNvSpPr/>
          <p:nvPr/>
        </p:nvSpPr>
        <p:spPr>
          <a:xfrm>
            <a:off x="1133463" y="5561207"/>
            <a:ext cx="564775" cy="564775"/>
          </a:xfrm>
          <a:prstGeom prst="ellipse">
            <a:avLst/>
          </a:prstGeom>
          <a:solidFill>
            <a:srgbClr val="8000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39" name="Oval 38"/>
          <p:cNvSpPr/>
          <p:nvPr/>
        </p:nvSpPr>
        <p:spPr>
          <a:xfrm>
            <a:off x="2697437" y="5561207"/>
            <a:ext cx="564775" cy="564775"/>
          </a:xfrm>
          <a:prstGeom prst="ellipse">
            <a:avLst/>
          </a:prstGeom>
          <a:solidFill>
            <a:srgbClr val="FF66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40" name="Oval 39"/>
          <p:cNvSpPr/>
          <p:nvPr/>
        </p:nvSpPr>
        <p:spPr>
          <a:xfrm>
            <a:off x="4261411" y="5561207"/>
            <a:ext cx="564775" cy="564775"/>
          </a:xfrm>
          <a:prstGeom prst="ellipse">
            <a:avLst/>
          </a:prstGeom>
          <a:solidFill>
            <a:srgbClr val="FFFF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41" name="Oval 40"/>
          <p:cNvSpPr/>
          <p:nvPr/>
        </p:nvSpPr>
        <p:spPr>
          <a:xfrm>
            <a:off x="5825385" y="5561207"/>
            <a:ext cx="564775" cy="564775"/>
          </a:xfrm>
          <a:prstGeom prst="ellipse">
            <a:avLst/>
          </a:prstGeom>
          <a:solidFill>
            <a:srgbClr val="0080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42" name="Oval 41"/>
          <p:cNvSpPr/>
          <p:nvPr/>
        </p:nvSpPr>
        <p:spPr>
          <a:xfrm>
            <a:off x="7389359" y="5561207"/>
            <a:ext cx="564775" cy="564775"/>
          </a:xfrm>
          <a:prstGeom prst="ellipse">
            <a:avLst/>
          </a:prstGeom>
          <a:solidFill>
            <a:srgbClr val="0000FF"/>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43" name="Oval 42"/>
          <p:cNvSpPr/>
          <p:nvPr/>
        </p:nvSpPr>
        <p:spPr>
          <a:xfrm>
            <a:off x="8953333" y="5561207"/>
            <a:ext cx="564775" cy="564775"/>
          </a:xfrm>
          <a:prstGeom prst="ellipse">
            <a:avLst/>
          </a:prstGeom>
          <a:solidFill>
            <a:srgbClr val="00009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44" name="Oval 43"/>
          <p:cNvSpPr/>
          <p:nvPr/>
        </p:nvSpPr>
        <p:spPr>
          <a:xfrm>
            <a:off x="10517306" y="5561207"/>
            <a:ext cx="564775" cy="564775"/>
          </a:xfrm>
          <a:prstGeom prst="ellipse">
            <a:avLst/>
          </a:prstGeom>
          <a:solidFill>
            <a:srgbClr val="660066"/>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Tree>
    <p:extLst>
      <p:ext uri="{BB962C8B-B14F-4D97-AF65-F5344CB8AC3E}">
        <p14:creationId xmlns:p14="http://schemas.microsoft.com/office/powerpoint/2010/main" val="1075286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a:solidFill>
                  <a:srgbClr val="3F2A56"/>
                </a:solidFill>
                <a:latin typeface="Verdana" panose="020B0604030504040204" pitchFamily="34" charset="0"/>
                <a:ea typeface="Verdana" panose="020B0604030504040204" pitchFamily="34" charset="0"/>
                <a:cs typeface="Verdana" panose="020B0604030504040204" pitchFamily="34" charset="0"/>
              </a:rPr>
              <a:t>HOW IMPORTANT IS YOUR </a:t>
            </a:r>
            <a:br>
              <a:rPr lang="en-US" sz="4000" b="1" dirty="0">
                <a:solidFill>
                  <a:srgbClr val="3F2A56"/>
                </a:solidFill>
                <a:latin typeface="Verdana" panose="020B0604030504040204" pitchFamily="34" charset="0"/>
                <a:ea typeface="Verdana" panose="020B0604030504040204" pitchFamily="34" charset="0"/>
                <a:cs typeface="Verdana" panose="020B0604030504040204" pitchFamily="34" charset="0"/>
              </a:rPr>
            </a:br>
            <a:r>
              <a:rPr lang="en-US" sz="4000" b="1" dirty="0">
                <a:solidFill>
                  <a:srgbClr val="3F2A56"/>
                </a:solidFill>
                <a:latin typeface="Verdana" panose="020B0604030504040204" pitchFamily="34" charset="0"/>
                <a:ea typeface="Verdana" panose="020B0604030504040204" pitchFamily="34" charset="0"/>
                <a:cs typeface="Verdana" panose="020B0604030504040204" pitchFamily="34" charset="0"/>
              </a:rPr>
              <a:t>MICROBIOME?</a:t>
            </a:r>
          </a:p>
        </p:txBody>
      </p:sp>
      <p:sp>
        <p:nvSpPr>
          <p:cNvPr id="3" name="Text Placeholder 2"/>
          <p:cNvSpPr>
            <a:spLocks noGrp="1"/>
          </p:cNvSpPr>
          <p:nvPr>
            <p:ph type="body" sz="quarter" idx="11"/>
          </p:nvPr>
        </p:nvSpPr>
        <p:spPr>
          <a:xfrm>
            <a:off x="838201" y="1763576"/>
            <a:ext cx="6081065" cy="2488832"/>
          </a:xfrm>
        </p:spPr>
        <p:txBody>
          <a:bodyPr>
            <a:noAutofit/>
          </a:bodyPr>
          <a:lstStyle/>
          <a:p>
            <a:pPr marL="342900" indent="-342900">
              <a:buFont typeface="Arial" charset="0"/>
              <a:buChar char="•"/>
            </a:pPr>
            <a:r>
              <a:rPr lang="en-US" sz="2000" dirty="0">
                <a:solidFill>
                  <a:schemeClr val="tx1">
                    <a:lumMod val="75000"/>
                    <a:lumOff val="25000"/>
                  </a:schemeClr>
                </a:solidFill>
                <a:latin typeface="Verdana" panose="020B0604030504040204" pitchFamily="34" charset="0"/>
                <a:ea typeface="Verdana" panose="020B0604030504040204" pitchFamily="34" charset="0"/>
                <a:cs typeface="Vani" panose="020B0502040204020203" pitchFamily="18" charset="0"/>
              </a:rPr>
              <a:t>Communicates with the brain to regulate health, weight, immune function, digestive function, mood, and overall mental health. </a:t>
            </a:r>
            <a:br>
              <a:rPr lang="en-US" sz="2000" dirty="0">
                <a:solidFill>
                  <a:schemeClr val="tx1">
                    <a:lumMod val="75000"/>
                    <a:lumOff val="25000"/>
                  </a:schemeClr>
                </a:solidFill>
                <a:latin typeface="Verdana" panose="020B0604030504040204" pitchFamily="34" charset="0"/>
                <a:ea typeface="Verdana" panose="020B0604030504040204" pitchFamily="34" charset="0"/>
                <a:cs typeface="Vani" panose="020B0502040204020203" pitchFamily="18" charset="0"/>
              </a:rPr>
            </a:br>
            <a:endParaRPr lang="en-US" sz="2000" dirty="0">
              <a:solidFill>
                <a:schemeClr val="tx1">
                  <a:lumMod val="75000"/>
                  <a:lumOff val="25000"/>
                </a:schemeClr>
              </a:solidFill>
              <a:latin typeface="Verdana" panose="020B0604030504040204" pitchFamily="34" charset="0"/>
              <a:ea typeface="Verdana" panose="020B0604030504040204" pitchFamily="34" charset="0"/>
              <a:cs typeface="Vani" panose="020B0502040204020203" pitchFamily="18" charset="0"/>
            </a:endParaRPr>
          </a:p>
          <a:p>
            <a:pPr marL="342900" indent="-342900">
              <a:buFont typeface="Arial" charset="0"/>
              <a:buChar char="•"/>
            </a:pPr>
            <a:r>
              <a:rPr lang="en-US" sz="2000" dirty="0">
                <a:solidFill>
                  <a:schemeClr val="tx1">
                    <a:lumMod val="75000"/>
                    <a:lumOff val="25000"/>
                  </a:schemeClr>
                </a:solidFill>
                <a:latin typeface="Verdana" panose="020B0604030504040204" pitchFamily="34" charset="0"/>
                <a:ea typeface="Verdana" panose="020B0604030504040204" pitchFamily="34" charset="0"/>
                <a:cs typeface="Vani" panose="020B0502040204020203" pitchFamily="18" charset="0"/>
              </a:rPr>
              <a:t>What we put in our bodies affects the microbiome, which in turn affects our mind and other crucial bodily systems.</a:t>
            </a:r>
          </a:p>
        </p:txBody>
      </p:sp>
      <p:sp>
        <p:nvSpPr>
          <p:cNvPr id="8" name="Rectangle 7"/>
          <p:cNvSpPr/>
          <p:nvPr/>
        </p:nvSpPr>
        <p:spPr>
          <a:xfrm>
            <a:off x="1251284" y="4056878"/>
            <a:ext cx="2085474" cy="362837"/>
          </a:xfrm>
          <a:prstGeom prst="rect">
            <a:avLst/>
          </a:prstGeom>
          <a:solidFill>
            <a:srgbClr val="3F2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Verdana" panose="020B0604030504040204" pitchFamily="34" charset="0"/>
                <a:ea typeface="Verdana" panose="020B0604030504040204" pitchFamily="34" charset="0"/>
                <a:cs typeface="Verdana" panose="020B0604030504040204" pitchFamily="34" charset="0"/>
              </a:rPr>
              <a:t>IN BALANCE</a:t>
            </a:r>
          </a:p>
        </p:txBody>
      </p:sp>
      <p:sp>
        <p:nvSpPr>
          <p:cNvPr id="5" name="TextBox 4"/>
          <p:cNvSpPr txBox="1"/>
          <p:nvPr/>
        </p:nvSpPr>
        <p:spPr>
          <a:xfrm>
            <a:off x="1219200" y="4419715"/>
            <a:ext cx="2149642" cy="400110"/>
          </a:xfrm>
          <a:prstGeom prst="rect">
            <a:avLst/>
          </a:prstGeom>
          <a:noFill/>
        </p:spPr>
        <p:txBody>
          <a:bodyPr wrap="square" rtlCol="0">
            <a:spAutoFit/>
          </a:bodyPr>
          <a:lstStyle/>
          <a:p>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Feeling great</a:t>
            </a:r>
            <a:endParaRPr lang="en-US" sz="2000" dirty="0">
              <a:latin typeface="Verdana" panose="020B0604030504040204" pitchFamily="34" charset="0"/>
              <a:ea typeface="Verdana" panose="020B0604030504040204" pitchFamily="34" charset="0"/>
              <a:cs typeface="Verdana" panose="020B0604030504040204" pitchFamily="34" charset="0"/>
            </a:endParaRPr>
          </a:p>
        </p:txBody>
      </p:sp>
      <p:sp>
        <p:nvSpPr>
          <p:cNvPr id="10" name="Rectangle 9"/>
          <p:cNvSpPr/>
          <p:nvPr/>
        </p:nvSpPr>
        <p:spPr>
          <a:xfrm>
            <a:off x="1219200" y="4918183"/>
            <a:ext cx="2857729" cy="362837"/>
          </a:xfrm>
          <a:prstGeom prst="rect">
            <a:avLst/>
          </a:prstGeom>
          <a:solidFill>
            <a:srgbClr val="3F2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Verdana" panose="020B0604030504040204" pitchFamily="34" charset="0"/>
                <a:ea typeface="Verdana" panose="020B0604030504040204" pitchFamily="34" charset="0"/>
                <a:cs typeface="Verdana" panose="020B0604030504040204" pitchFamily="34" charset="0"/>
              </a:rPr>
              <a:t>OUT OF BALANCE</a:t>
            </a:r>
          </a:p>
        </p:txBody>
      </p:sp>
      <p:sp>
        <p:nvSpPr>
          <p:cNvPr id="11" name="TextBox 10"/>
          <p:cNvSpPr txBox="1"/>
          <p:nvPr/>
        </p:nvSpPr>
        <p:spPr>
          <a:xfrm>
            <a:off x="1187116" y="5281020"/>
            <a:ext cx="5530207" cy="984885"/>
          </a:xfrm>
          <a:prstGeom prst="rect">
            <a:avLst/>
          </a:prstGeom>
          <a:noFill/>
        </p:spPr>
        <p:txBody>
          <a:bodyPr wrap="square" rtlCol="0" anchor="t">
            <a:spAutoFit/>
          </a:bodyPr>
          <a:lstStyle/>
          <a:p>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Feeling fatigue, sad, tense, hungry, heavy, bloated, confused, stiff/sore</a:t>
            </a:r>
          </a:p>
          <a:p>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13" name="Text Placeholder 2"/>
          <p:cNvSpPr txBox="1">
            <a:spLocks/>
          </p:cNvSpPr>
          <p:nvPr/>
        </p:nvSpPr>
        <p:spPr>
          <a:xfrm>
            <a:off x="7384951" y="1758042"/>
            <a:ext cx="1936849" cy="180430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rgbClr val="604A7B"/>
                </a:solidFill>
                <a:latin typeface="Verdana" panose="020B0604030504040204" pitchFamily="34" charset="0"/>
                <a:ea typeface="Verdana" panose="020B0604030504040204" pitchFamily="34" charset="0"/>
                <a:cs typeface="Verdana" panose="020B0604030504040204" pitchFamily="34" charset="0"/>
              </a:rPr>
              <a:t>The microbiome plays an important role in the way you feel mentally and physically.</a:t>
            </a:r>
          </a:p>
        </p:txBody>
      </p:sp>
      <p:sp>
        <p:nvSpPr>
          <p:cNvPr id="14" name="Oval 13"/>
          <p:cNvSpPr/>
          <p:nvPr/>
        </p:nvSpPr>
        <p:spPr>
          <a:xfrm>
            <a:off x="9514386" y="2384385"/>
            <a:ext cx="1574157" cy="1574157"/>
          </a:xfrm>
          <a:prstGeom prst="ellipse">
            <a:avLst/>
          </a:prstGeom>
          <a:noFill/>
          <a:ln w="38100">
            <a:solidFill>
              <a:srgbClr val="3F2A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17" name="Rectangle 16"/>
          <p:cNvSpPr/>
          <p:nvPr/>
        </p:nvSpPr>
        <p:spPr>
          <a:xfrm>
            <a:off x="7013762" y="4942466"/>
            <a:ext cx="2408026" cy="1323439"/>
          </a:xfrm>
          <a:prstGeom prst="rect">
            <a:avLst/>
          </a:prstGeom>
        </p:spPr>
        <p:txBody>
          <a:bodyPr wrap="square">
            <a:spAutoFit/>
          </a:bodyPr>
          <a:lstStyle/>
          <a:p>
            <a:pPr algn="ctr"/>
            <a:r>
              <a:rPr lang="en-US" sz="2000" b="1" dirty="0">
                <a:solidFill>
                  <a:srgbClr val="82287E"/>
                </a:solidFill>
                <a:latin typeface="Verdana" panose="020B0604030504040204" pitchFamily="34" charset="0"/>
                <a:ea typeface="Verdana" panose="020B0604030504040204" pitchFamily="34" charset="0"/>
                <a:cs typeface="Verdana" panose="020B0604030504040204" pitchFamily="34" charset="0"/>
              </a:rPr>
              <a:t>This explains why you have those “GUT FEELINGS”</a:t>
            </a:r>
          </a:p>
        </p:txBody>
      </p:sp>
      <p:pic>
        <p:nvPicPr>
          <p:cNvPr id="18" name="Graphic 17">
            <a:extLst>
              <a:ext uri="{FF2B5EF4-FFF2-40B4-BE49-F238E27FC236}">
                <a16:creationId xmlns:a16="http://schemas.microsoft.com/office/drawing/2014/main" id="{4E174E25-3E18-48F0-AFFC-D0DD7A84ADB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31195" y="748659"/>
            <a:ext cx="1922162" cy="5627382"/>
          </a:xfrm>
          <a:prstGeom prst="rect">
            <a:avLst/>
          </a:prstGeom>
        </p:spPr>
      </p:pic>
      <p:pic>
        <p:nvPicPr>
          <p:cNvPr id="19" name="Picture 18">
            <a:extLst>
              <a:ext uri="{FF2B5EF4-FFF2-40B4-BE49-F238E27FC236}">
                <a16:creationId xmlns:a16="http://schemas.microsoft.com/office/drawing/2014/main" id="{2840DF5A-250B-46FA-B1BC-0269E0AA7B9E}"/>
              </a:ext>
            </a:extLst>
          </p:cNvPr>
          <p:cNvPicPr>
            <a:picLocks noChangeAspect="1"/>
          </p:cNvPicPr>
          <p:nvPr/>
        </p:nvPicPr>
        <p:blipFill>
          <a:blip r:embed="rId4"/>
          <a:stretch>
            <a:fillRect/>
          </a:stretch>
        </p:blipFill>
        <p:spPr>
          <a:xfrm>
            <a:off x="7485394" y="3562350"/>
            <a:ext cx="1380116" cy="1380116"/>
          </a:xfrm>
          <a:prstGeom prst="rect">
            <a:avLst/>
          </a:prstGeom>
        </p:spPr>
      </p:pic>
      <p:cxnSp>
        <p:nvCxnSpPr>
          <p:cNvPr id="16" name="Straight Connector 15"/>
          <p:cNvCxnSpPr>
            <a:cxnSpLocks/>
          </p:cNvCxnSpPr>
          <p:nvPr/>
        </p:nvCxnSpPr>
        <p:spPr>
          <a:xfrm flipV="1">
            <a:off x="8633342" y="3472406"/>
            <a:ext cx="962071" cy="585734"/>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7000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half" idx="2"/>
          </p:nvPr>
        </p:nvSpPr>
        <p:spPr>
          <a:xfrm>
            <a:off x="4847862" y="3063241"/>
            <a:ext cx="2496277" cy="1805920"/>
          </a:xfrm>
        </p:spPr>
        <p:txBody>
          <a:bodyPr>
            <a:normAutofit/>
          </a:bodyPr>
          <a:lstStyle/>
          <a:p>
            <a:r>
              <a:rPr lang="en-US" dirty="0">
                <a:cs typeface="Verdana" panose="020B0604030504040204" pitchFamily="34" charset="0"/>
              </a:rPr>
              <a:t>Amare Global</a:t>
            </a:r>
          </a:p>
          <a:p>
            <a:r>
              <a:rPr lang="en-US" dirty="0">
                <a:cs typeface="Verdana" panose="020B0604030504040204" pitchFamily="34" charset="0"/>
              </a:rPr>
              <a:t>17872 Gillette Ave #100 Irvine, CA 92614</a:t>
            </a:r>
          </a:p>
          <a:p>
            <a:r>
              <a:rPr lang="en-US" dirty="0">
                <a:cs typeface="Verdana" panose="020B0604030504040204" pitchFamily="34" charset="0"/>
              </a:rPr>
              <a:t>amare.com</a:t>
            </a:r>
          </a:p>
          <a:p>
            <a:r>
              <a:rPr lang="en-US" dirty="0">
                <a:cs typeface="Verdana" panose="020B0604030504040204" pitchFamily="34" charset="0"/>
              </a:rPr>
              <a:t>+1 888.898.8551</a:t>
            </a:r>
            <a:endParaRPr lang="ru-RU" dirty="0">
              <a:cs typeface="Verdana" panose="020B0604030504040204" pitchFamily="34" charset="0"/>
            </a:endParaRPr>
          </a:p>
          <a:p>
            <a:endParaRPr lang="en-US" dirty="0"/>
          </a:p>
        </p:txBody>
      </p:sp>
    </p:spTree>
    <p:extLst>
      <p:ext uri="{BB962C8B-B14F-4D97-AF65-F5344CB8AC3E}">
        <p14:creationId xmlns:p14="http://schemas.microsoft.com/office/powerpoint/2010/main" val="4103088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81CEF924-F816-48E5-9ABF-26FD246E6BC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20628" y="748659"/>
            <a:ext cx="1922163" cy="5627382"/>
          </a:xfrm>
          <a:prstGeom prst="rect">
            <a:avLst/>
          </a:prstGeom>
        </p:spPr>
      </p:pic>
      <p:sp>
        <p:nvSpPr>
          <p:cNvPr id="2" name="Title 1"/>
          <p:cNvSpPr>
            <a:spLocks noGrp="1"/>
          </p:cNvSpPr>
          <p:nvPr>
            <p:ph type="title"/>
          </p:nvPr>
        </p:nvSpPr>
        <p:spPr/>
        <p:txBody>
          <a:bodyPr>
            <a:normAutofit/>
          </a:bodyPr>
          <a:lstStyle/>
          <a:p>
            <a:r>
              <a:rPr lang="en-US" sz="3200" b="1" dirty="0">
                <a:solidFill>
                  <a:srgbClr val="3F2A56"/>
                </a:solidFill>
                <a:latin typeface="Verdana" panose="020B0604030504040204" pitchFamily="34" charset="0"/>
                <a:ea typeface="Verdana" panose="020B0604030504040204" pitchFamily="34" charset="0"/>
                <a:cs typeface="Verdana" panose="020B0604030504040204" pitchFamily="34" charset="0"/>
              </a:rPr>
              <a:t>HOW DO YOUR “TWO BRAINS”</a:t>
            </a:r>
            <a:br>
              <a:rPr lang="en-US" sz="3200" b="1" dirty="0">
                <a:solidFill>
                  <a:srgbClr val="3F2A56"/>
                </a:solidFill>
                <a:latin typeface="Verdana" panose="020B0604030504040204" pitchFamily="34" charset="0"/>
                <a:ea typeface="Verdana" panose="020B0604030504040204" pitchFamily="34" charset="0"/>
                <a:cs typeface="Verdana" panose="020B0604030504040204" pitchFamily="34" charset="0"/>
              </a:rPr>
            </a:br>
            <a:r>
              <a:rPr lang="en-US" sz="3200" b="1" dirty="0">
                <a:solidFill>
                  <a:srgbClr val="3F2A56"/>
                </a:solidFill>
                <a:latin typeface="Verdana" panose="020B0604030504040204" pitchFamily="34" charset="0"/>
                <a:ea typeface="Verdana" panose="020B0604030504040204" pitchFamily="34" charset="0"/>
                <a:cs typeface="Verdana" panose="020B0604030504040204" pitchFamily="34" charset="0"/>
              </a:rPr>
              <a:t>COMMUNICATE?</a:t>
            </a:r>
          </a:p>
        </p:txBody>
      </p:sp>
      <p:sp>
        <p:nvSpPr>
          <p:cNvPr id="3" name="Text Placeholder 2"/>
          <p:cNvSpPr>
            <a:spLocks noGrp="1"/>
          </p:cNvSpPr>
          <p:nvPr>
            <p:ph type="body" sz="quarter" idx="11"/>
          </p:nvPr>
        </p:nvSpPr>
        <p:spPr>
          <a:xfrm>
            <a:off x="838198" y="3023134"/>
            <a:ext cx="5517778" cy="1427730"/>
          </a:xfrm>
        </p:spPr>
        <p:txBody>
          <a:bodyPr vert="horz" lIns="91440" tIns="45720" rIns="91440" bIns="45720" rtlCol="0" anchor="t">
            <a:noAutofit/>
          </a:bodyPr>
          <a:lstStyle/>
          <a:p>
            <a:pPr>
              <a:lnSpc>
                <a:spcPct val="100000"/>
              </a:lnSpc>
              <a:spcBef>
                <a:spcPts val="0"/>
              </a:spcBef>
              <a:buClr>
                <a:srgbClr val="604A7B"/>
              </a:buClr>
              <a:buFont typeface="Arial" charset="0"/>
              <a:buChar char="•"/>
            </a:pPr>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“wires” — nerves</a:t>
            </a:r>
          </a:p>
          <a:p>
            <a:pPr>
              <a:lnSpc>
                <a:spcPct val="100000"/>
              </a:lnSpc>
              <a:spcBef>
                <a:spcPts val="0"/>
              </a:spcBef>
              <a:buClr>
                <a:srgbClr val="604A7B"/>
              </a:buClr>
              <a:buFont typeface="Arial" charset="0"/>
              <a:buChar char="•"/>
            </a:pPr>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“chemicals” — neurotransmitters/hormones</a:t>
            </a:r>
          </a:p>
          <a:p>
            <a:pPr>
              <a:lnSpc>
                <a:spcPct val="100000"/>
              </a:lnSpc>
              <a:spcBef>
                <a:spcPts val="0"/>
              </a:spcBef>
              <a:buClr>
                <a:srgbClr val="604A7B"/>
              </a:buClr>
              <a:buFont typeface="Arial" charset="0"/>
              <a:buChar char="•"/>
            </a:pPr>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“cells” — immune system</a:t>
            </a:r>
          </a:p>
        </p:txBody>
      </p:sp>
      <p:sp>
        <p:nvSpPr>
          <p:cNvPr id="18" name="TextBox 17"/>
          <p:cNvSpPr txBox="1"/>
          <p:nvPr/>
        </p:nvSpPr>
        <p:spPr>
          <a:xfrm>
            <a:off x="838199" y="1655813"/>
            <a:ext cx="7206535" cy="1384995"/>
          </a:xfrm>
          <a:prstGeom prst="rect">
            <a:avLst/>
          </a:prstGeom>
          <a:noFill/>
        </p:spPr>
        <p:txBody>
          <a:bodyPr wrap="square" rtlCol="0" anchor="t">
            <a:spAutoFit/>
          </a:bodyPr>
          <a:lstStyle/>
          <a:p>
            <a:r>
              <a:rPr lang="en-US" sz="2000" dirty="0">
                <a:solidFill>
                  <a:srgbClr val="3F2A56"/>
                </a:solidFill>
                <a:latin typeface="Verdana" panose="020B0604030504040204" pitchFamily="34" charset="0"/>
                <a:ea typeface="Verdana" panose="020B0604030504040204" pitchFamily="34" charset="0"/>
                <a:cs typeface="Verdana" panose="020B0604030504040204" pitchFamily="34" charset="0"/>
              </a:rPr>
              <a:t>Our “two brains” communicate through a highly extensive, multi-directional network, known as the </a:t>
            </a:r>
            <a:r>
              <a:rPr lang="en-US" sz="2000" b="1" dirty="0">
                <a:solidFill>
                  <a:srgbClr val="660066"/>
                </a:solidFill>
                <a:latin typeface="Verdana" panose="020B0604030504040204" pitchFamily="34" charset="0"/>
                <a:ea typeface="Verdana" panose="020B0604030504040204" pitchFamily="34" charset="0"/>
                <a:cs typeface="Verdana" panose="020B0604030504040204" pitchFamily="34" charset="0"/>
              </a:rPr>
              <a:t>gut-brain axis </a:t>
            </a:r>
            <a:r>
              <a:rPr lang="en-US" sz="2000" dirty="0">
                <a:solidFill>
                  <a:srgbClr val="3F2A56"/>
                </a:solidFill>
                <a:latin typeface="Verdana" panose="020B0604030504040204" pitchFamily="34" charset="0"/>
                <a:ea typeface="Verdana" panose="020B0604030504040204" pitchFamily="34" charset="0"/>
                <a:cs typeface="Verdana" panose="020B0604030504040204" pitchFamily="34" charset="0"/>
              </a:rPr>
              <a:t>or what we refer to as the</a:t>
            </a:r>
            <a:r>
              <a:rPr lang="en-US" sz="2000" b="1" dirty="0">
                <a:solidFill>
                  <a:srgbClr val="3F2A56"/>
                </a:solidFill>
                <a:latin typeface="Verdana" panose="020B0604030504040204" pitchFamily="34" charset="0"/>
                <a:ea typeface="Verdana" panose="020B0604030504040204" pitchFamily="34" charset="0"/>
                <a:cs typeface="Verdana" panose="020B0604030504040204" pitchFamily="34" charset="0"/>
              </a:rPr>
              <a:t> </a:t>
            </a:r>
            <a:r>
              <a:rPr lang="en-US" sz="2000" b="1" dirty="0">
                <a:solidFill>
                  <a:srgbClr val="660066"/>
                </a:solidFill>
                <a:latin typeface="Verdana" panose="020B0604030504040204" pitchFamily="34" charset="0"/>
                <a:ea typeface="Verdana" panose="020B0604030504040204" pitchFamily="34" charset="0"/>
                <a:cs typeface="Verdana" panose="020B0604030504040204" pitchFamily="34" charset="0"/>
              </a:rPr>
              <a:t>GBX</a:t>
            </a:r>
            <a:r>
              <a:rPr lang="en-US" sz="2000" b="1" dirty="0">
                <a:solidFill>
                  <a:srgbClr val="3F2A56"/>
                </a:solidFill>
                <a:latin typeface="Verdana" panose="020B0604030504040204" pitchFamily="34" charset="0"/>
                <a:ea typeface="Verdana" panose="020B0604030504040204" pitchFamily="34" charset="0"/>
                <a:cs typeface="Verdana" panose="020B0604030504040204" pitchFamily="34" charset="0"/>
              </a:rPr>
              <a:t>.</a:t>
            </a:r>
          </a:p>
          <a:p>
            <a:endParaRPr lang="en-US" sz="2400" dirty="0">
              <a:latin typeface="Verdana" panose="020B0604030504040204" pitchFamily="34" charset="0"/>
              <a:ea typeface="Verdana" panose="020B0604030504040204" pitchFamily="34" charset="0"/>
              <a:cs typeface="Verdana" panose="020B0604030504040204" pitchFamily="34" charset="0"/>
            </a:endParaRPr>
          </a:p>
        </p:txBody>
      </p:sp>
      <p:sp>
        <p:nvSpPr>
          <p:cNvPr id="19" name="TextBox 18"/>
          <p:cNvSpPr txBox="1"/>
          <p:nvPr/>
        </p:nvSpPr>
        <p:spPr>
          <a:xfrm>
            <a:off x="838198" y="2661129"/>
            <a:ext cx="5887678" cy="430887"/>
          </a:xfrm>
          <a:prstGeom prst="rect">
            <a:avLst/>
          </a:prstGeom>
          <a:noFill/>
        </p:spPr>
        <p:txBody>
          <a:bodyPr wrap="square" rtlCol="0" anchor="t">
            <a:spAutoFit/>
          </a:bodyPr>
          <a:lstStyle/>
          <a:p>
            <a:r>
              <a:rPr lang="en-US" sz="2200" b="1" u="sng" dirty="0">
                <a:solidFill>
                  <a:srgbClr val="3F2A56"/>
                </a:solidFill>
                <a:latin typeface="Verdana" panose="020B0604030504040204" pitchFamily="34" charset="0"/>
                <a:ea typeface="Verdana" panose="020B0604030504040204" pitchFamily="34" charset="0"/>
                <a:cs typeface="Verdana" panose="020B0604030504040204" pitchFamily="34" charset="0"/>
              </a:rPr>
              <a:t>THE NETWORK CONSISTS OF:</a:t>
            </a:r>
          </a:p>
        </p:txBody>
      </p:sp>
      <p:sp>
        <p:nvSpPr>
          <p:cNvPr id="20" name="TextBox 19"/>
          <p:cNvSpPr txBox="1"/>
          <p:nvPr/>
        </p:nvSpPr>
        <p:spPr>
          <a:xfrm>
            <a:off x="949209" y="3647625"/>
            <a:ext cx="7206534" cy="2308324"/>
          </a:xfrm>
          <a:prstGeom prst="rect">
            <a:avLst/>
          </a:prstGeom>
          <a:noFill/>
        </p:spPr>
        <p:txBody>
          <a:bodyPr wrap="square" rtlCol="0">
            <a:spAutoFit/>
          </a:bodyPr>
          <a:lstStyle/>
          <a:p>
            <a:pPr algn="r"/>
            <a:r>
              <a:rPr lang="en-US" dirty="0">
                <a:solidFill>
                  <a:srgbClr val="3F2A56"/>
                </a:solidFill>
                <a:latin typeface="Verdana" panose="020B0604030504040204" pitchFamily="34" charset="0"/>
                <a:ea typeface="Verdana" panose="020B0604030504040204" pitchFamily="34" charset="0"/>
                <a:cs typeface="Verdana" panose="020B0604030504040204" pitchFamily="34" charset="0"/>
              </a:rPr>
              <a:t>The GBX connects our</a:t>
            </a:r>
          </a:p>
          <a:p>
            <a:pPr algn="r"/>
            <a:r>
              <a:rPr lang="en-US" b="1" dirty="0">
                <a:solidFill>
                  <a:srgbClr val="3F2A56"/>
                </a:solidFill>
                <a:latin typeface="Verdana" panose="020B0604030504040204" pitchFamily="34" charset="0"/>
                <a:ea typeface="Verdana" panose="020B0604030504040204" pitchFamily="34" charset="0"/>
                <a:cs typeface="Verdana" panose="020B0604030504040204" pitchFamily="34" charset="0"/>
              </a:rPr>
              <a:t>nervous system (brain)</a:t>
            </a:r>
          </a:p>
          <a:p>
            <a:pPr algn="r"/>
            <a:r>
              <a:rPr lang="en-US" b="1" dirty="0">
                <a:solidFill>
                  <a:srgbClr val="3F2A56"/>
                </a:solidFill>
                <a:latin typeface="Verdana" panose="020B0604030504040204" pitchFamily="34" charset="0"/>
                <a:ea typeface="Verdana" panose="020B0604030504040204" pitchFamily="34" charset="0"/>
                <a:cs typeface="Verdana" panose="020B0604030504040204" pitchFamily="34" charset="0"/>
              </a:rPr>
              <a:t>immune system (axis) </a:t>
            </a:r>
            <a:r>
              <a:rPr lang="en-US" dirty="0">
                <a:solidFill>
                  <a:srgbClr val="3F2A56"/>
                </a:solidFill>
                <a:latin typeface="Verdana" panose="020B0604030504040204" pitchFamily="34" charset="0"/>
                <a:ea typeface="Verdana" panose="020B0604030504040204" pitchFamily="34" charset="0"/>
                <a:cs typeface="Verdana" panose="020B0604030504040204" pitchFamily="34" charset="0"/>
              </a:rPr>
              <a:t> </a:t>
            </a:r>
          </a:p>
          <a:p>
            <a:pPr algn="r"/>
            <a:r>
              <a:rPr lang="en-US" dirty="0">
                <a:solidFill>
                  <a:srgbClr val="3F2A56"/>
                </a:solidFill>
                <a:latin typeface="Verdana" panose="020B0604030504040204" pitchFamily="34" charset="0"/>
                <a:ea typeface="Verdana" panose="020B0604030504040204" pitchFamily="34" charset="0"/>
                <a:cs typeface="Verdana" panose="020B0604030504040204" pitchFamily="34" charset="0"/>
              </a:rPr>
              <a:t>and</a:t>
            </a:r>
            <a:r>
              <a:rPr lang="en-US" b="1" dirty="0">
                <a:solidFill>
                  <a:srgbClr val="3F2A56"/>
                </a:solidFill>
                <a:latin typeface="Verdana" panose="020B0604030504040204" pitchFamily="34" charset="0"/>
                <a:ea typeface="Verdana" panose="020B0604030504040204" pitchFamily="34" charset="0"/>
                <a:cs typeface="Verdana" panose="020B0604030504040204" pitchFamily="34" charset="0"/>
              </a:rPr>
              <a:t> gastrointestinal system (gut)</a:t>
            </a:r>
          </a:p>
          <a:p>
            <a:pPr algn="r"/>
            <a:r>
              <a:rPr lang="en-US" b="1" dirty="0">
                <a:solidFill>
                  <a:srgbClr val="3F2A56"/>
                </a:solidFill>
                <a:latin typeface="Verdana" panose="020B0604030504040204" pitchFamily="34" charset="0"/>
                <a:ea typeface="Verdana" panose="020B0604030504040204" pitchFamily="34" charset="0"/>
                <a:cs typeface="Verdana" panose="020B0604030504040204" pitchFamily="34" charset="0"/>
              </a:rPr>
              <a:t> </a:t>
            </a:r>
            <a:r>
              <a:rPr lang="en-US" dirty="0">
                <a:solidFill>
                  <a:srgbClr val="3F2A56"/>
                </a:solidFill>
                <a:latin typeface="Verdana" panose="020B0604030504040204" pitchFamily="34" charset="0"/>
                <a:ea typeface="Verdana" panose="020B0604030504040204" pitchFamily="34" charset="0"/>
                <a:cs typeface="Verdana" panose="020B0604030504040204" pitchFamily="34" charset="0"/>
              </a:rPr>
              <a:t>with a vast array of cellular and biochemical messengers throughout the entire body, which include the microbiome, hormones, cytokines, and neurotransmitters.</a:t>
            </a:r>
            <a:endParaRPr lang="en-US" sz="1600" dirty="0">
              <a:solidFill>
                <a:srgbClr val="3F2A56"/>
              </a:solidFill>
              <a:latin typeface="Verdana" panose="020B0604030504040204" pitchFamily="34" charset="0"/>
              <a:ea typeface="Verdana" panose="020B0604030504040204" pitchFamily="34" charset="0"/>
              <a:cs typeface="Verdana" panose="020B0604030504040204" pitchFamily="34" charset="0"/>
            </a:endParaRPr>
          </a:p>
          <a:p>
            <a:pPr algn="r"/>
            <a:endParaRPr lang="en-US" dirty="0">
              <a:latin typeface="Verdana" panose="020B0604030504040204" pitchFamily="34" charset="0"/>
              <a:ea typeface="Verdana" panose="020B0604030504040204" pitchFamily="34" charset="0"/>
              <a:cs typeface="Verdana" panose="020B0604030504040204" pitchFamily="34" charset="0"/>
            </a:endParaRPr>
          </a:p>
        </p:txBody>
      </p:sp>
      <p:cxnSp>
        <p:nvCxnSpPr>
          <p:cNvPr id="53" name="Straight Arrow Connector 52"/>
          <p:cNvCxnSpPr/>
          <p:nvPr/>
        </p:nvCxnSpPr>
        <p:spPr>
          <a:xfrm>
            <a:off x="8879342" y="3395634"/>
            <a:ext cx="805032" cy="0"/>
          </a:xfrm>
          <a:prstGeom prst="straightConnector1">
            <a:avLst/>
          </a:prstGeom>
          <a:ln w="38100">
            <a:solidFill>
              <a:srgbClr val="3F2A56"/>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8084658" y="4773353"/>
            <a:ext cx="794684" cy="0"/>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cxnSpLocks/>
          </p:cNvCxnSpPr>
          <p:nvPr/>
        </p:nvCxnSpPr>
        <p:spPr>
          <a:xfrm>
            <a:off x="8879342" y="3395634"/>
            <a:ext cx="0" cy="1377719"/>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8084658" y="4450864"/>
            <a:ext cx="524939" cy="0"/>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cxnSpLocks/>
          </p:cNvCxnSpPr>
          <p:nvPr/>
        </p:nvCxnSpPr>
        <p:spPr>
          <a:xfrm flipV="1">
            <a:off x="8609597" y="2258538"/>
            <a:ext cx="0" cy="2192326"/>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8609597" y="2258537"/>
            <a:ext cx="1392195" cy="0"/>
          </a:xfrm>
          <a:prstGeom prst="straightConnector1">
            <a:avLst/>
          </a:prstGeom>
          <a:ln w="38100">
            <a:solidFill>
              <a:srgbClr val="3F2A56"/>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8084658" y="4125153"/>
            <a:ext cx="262469" cy="0"/>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8347127" y="1032626"/>
            <a:ext cx="0" cy="3092527"/>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8347127" y="1040864"/>
            <a:ext cx="1580524" cy="0"/>
          </a:xfrm>
          <a:prstGeom prst="straightConnector1">
            <a:avLst/>
          </a:prstGeom>
          <a:ln w="38100">
            <a:solidFill>
              <a:srgbClr val="3F2A5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9327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AAA71B-1F68-451D-9070-DF10CEF660F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616688"/>
            <a:ext cx="12192000" cy="5488291"/>
          </a:xfrm>
          <a:prstGeom prst="rect">
            <a:avLst/>
          </a:prstGeom>
        </p:spPr>
      </p:pic>
    </p:spTree>
    <p:extLst>
      <p:ext uri="{BB962C8B-B14F-4D97-AF65-F5344CB8AC3E}">
        <p14:creationId xmlns:p14="http://schemas.microsoft.com/office/powerpoint/2010/main" val="4655643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009D6E5-6EDA-4718-B3E0-1532D35DEFE9}"/>
              </a:ext>
            </a:extLst>
          </p:cNvPr>
          <p:cNvSpPr txBox="1"/>
          <p:nvPr/>
        </p:nvSpPr>
        <p:spPr>
          <a:xfrm>
            <a:off x="8033657" y="1629985"/>
            <a:ext cx="4094843" cy="4939814"/>
          </a:xfrm>
          <a:prstGeom prst="rect">
            <a:avLst/>
          </a:prstGeom>
          <a:noFill/>
        </p:spPr>
        <p:txBody>
          <a:bodyPr wrap="square" rtlCol="0" anchor="t">
            <a:spAutoFit/>
          </a:bodyPr>
          <a:lstStyle/>
          <a:p>
            <a:pPr algn="r"/>
            <a:r>
              <a:rPr lang="en-US" sz="2400" b="1" dirty="0">
                <a:solidFill>
                  <a:schemeClr val="bg1"/>
                </a:solidFill>
                <a:latin typeface="Verdana" panose="020B0604030504040204" pitchFamily="34" charset="0"/>
                <a:ea typeface="Verdana" panose="020B0604030504040204" pitchFamily="34" charset="0"/>
                <a:cs typeface="Verdana" panose="020B0604030504040204" pitchFamily="34" charset="0"/>
              </a:rPr>
              <a:t>100% Human</a:t>
            </a:r>
            <a:b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br>
            <a:br>
              <a:rPr lang="en-US" sz="7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Did you know that we have </a:t>
            </a:r>
          </a:p>
          <a:p>
            <a:pPr algn="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~100 trillion microorganisms across more than 10,000 different species (Microbiota) in our GI tract? Compare that to </a:t>
            </a:r>
          </a:p>
          <a:p>
            <a:pPr algn="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our ~10 trillion human body cells and we are only </a:t>
            </a:r>
            <a:r>
              <a:rPr lang="en-US" b="1" dirty="0">
                <a:solidFill>
                  <a:schemeClr val="bg1"/>
                </a:solidFill>
                <a:latin typeface="Verdana" panose="020B0604030504040204" pitchFamily="34" charset="0"/>
                <a:ea typeface="Verdana" panose="020B0604030504040204" pitchFamily="34" charset="0"/>
                <a:cs typeface="Verdana" panose="020B0604030504040204" pitchFamily="34" charset="0"/>
              </a:rPr>
              <a:t>10% human</a:t>
            </a: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 Those same microbiota have ~9 million genes (Microbiome) compared to our </a:t>
            </a:r>
          </a:p>
          <a:p>
            <a:pPr algn="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~23,000 human genes. Therefore, based on </a:t>
            </a:r>
          </a:p>
          <a:p>
            <a:pPr algn="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gene count,</a:t>
            </a:r>
          </a:p>
          <a:p>
            <a:pPr algn="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we are </a:t>
            </a:r>
          </a:p>
          <a:p>
            <a:pPr algn="r"/>
            <a:r>
              <a:rPr lang="en-US" b="1" dirty="0">
                <a:solidFill>
                  <a:schemeClr val="bg1"/>
                </a:solidFill>
                <a:latin typeface="Verdana" panose="020B0604030504040204" pitchFamily="34" charset="0"/>
                <a:ea typeface="Verdana" panose="020B0604030504040204" pitchFamily="34" charset="0"/>
                <a:cs typeface="Verdana" panose="020B0604030504040204" pitchFamily="34" charset="0"/>
              </a:rPr>
              <a:t>less than 1% human</a:t>
            </a: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a:t>
            </a:r>
          </a:p>
          <a:p>
            <a:pPr algn="r"/>
            <a:endPar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5" name="Graphic 14">
            <a:extLst>
              <a:ext uri="{FF2B5EF4-FFF2-40B4-BE49-F238E27FC236}">
                <a16:creationId xmlns:a16="http://schemas.microsoft.com/office/drawing/2014/main" id="{9A6C6636-AA24-4234-88AA-123BCCF27A7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780877" y="938424"/>
            <a:ext cx="4488770" cy="5665704"/>
          </a:xfrm>
          <a:prstGeom prst="rect">
            <a:avLst/>
          </a:prstGeom>
        </p:spPr>
      </p:pic>
      <p:sp>
        <p:nvSpPr>
          <p:cNvPr id="16" name="TextBox 15">
            <a:extLst>
              <a:ext uri="{FF2B5EF4-FFF2-40B4-BE49-F238E27FC236}">
                <a16:creationId xmlns:a16="http://schemas.microsoft.com/office/drawing/2014/main" id="{91BD2C5D-5C4E-4619-BFEC-FF6A206AB264}"/>
              </a:ext>
            </a:extLst>
          </p:cNvPr>
          <p:cNvSpPr txBox="1"/>
          <p:nvPr/>
        </p:nvSpPr>
        <p:spPr>
          <a:xfrm>
            <a:off x="238210" y="1676152"/>
            <a:ext cx="3322704" cy="4570482"/>
          </a:xfrm>
          <a:prstGeom prst="rect">
            <a:avLst/>
          </a:prstGeom>
          <a:noFill/>
        </p:spPr>
        <p:txBody>
          <a:bodyPr wrap="square" rtlCol="0" anchor="t">
            <a:spAutoFit/>
          </a:bodyPr>
          <a:lstStyle/>
          <a:p>
            <a:r>
              <a:rPr lang="en-US" sz="2400" b="1" dirty="0">
                <a:solidFill>
                  <a:schemeClr val="bg1"/>
                </a:solidFill>
                <a:latin typeface="Verdana" panose="020B0604030504040204" pitchFamily="34" charset="0"/>
                <a:ea typeface="Verdana" panose="020B0604030504040204" pitchFamily="34" charset="0"/>
                <a:cs typeface="Verdana" panose="020B0604030504040204" pitchFamily="34" charset="0"/>
              </a:rPr>
              <a:t>TWO Brains?</a:t>
            </a:r>
            <a:b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br>
            <a:br>
              <a:rPr lang="en-US" sz="7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Did you know that we have two brains? One in our head and one in our gut — the </a:t>
            </a:r>
            <a: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2nd brain. </a:t>
            </a: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They are connected by a communication axis. </a:t>
            </a:r>
          </a:p>
          <a:p>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The emerging science </a:t>
            </a:r>
            <a:b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of the </a:t>
            </a:r>
            <a: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gut-brain axis </a:t>
            </a:r>
            <a:b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(GBX) indicates that </a:t>
            </a:r>
            <a:b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many mental wellness </a:t>
            </a:r>
          </a:p>
          <a:p>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issues originate </a:t>
            </a:r>
          </a:p>
          <a:p>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as imbalances in </a:t>
            </a:r>
          </a:p>
          <a:p>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the GBX.</a:t>
            </a:r>
          </a:p>
        </p:txBody>
      </p:sp>
      <p:pic>
        <p:nvPicPr>
          <p:cNvPr id="17" name="Graphic 16">
            <a:extLst>
              <a:ext uri="{FF2B5EF4-FFF2-40B4-BE49-F238E27FC236}">
                <a16:creationId xmlns:a16="http://schemas.microsoft.com/office/drawing/2014/main" id="{675C5F21-077F-4739-8112-030601A7562B}"/>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637701" y="3961393"/>
            <a:ext cx="2147577" cy="1820087"/>
          </a:xfrm>
          <a:prstGeom prst="rect">
            <a:avLst/>
          </a:prstGeom>
        </p:spPr>
      </p:pic>
      <p:pic>
        <p:nvPicPr>
          <p:cNvPr id="18" name="Graphic 17">
            <a:extLst>
              <a:ext uri="{FF2B5EF4-FFF2-40B4-BE49-F238E27FC236}">
                <a16:creationId xmlns:a16="http://schemas.microsoft.com/office/drawing/2014/main" id="{E454908B-971B-4476-9C95-ACC41BD15EF4}"/>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995951" y="5555507"/>
            <a:ext cx="1000125" cy="447675"/>
          </a:xfrm>
          <a:prstGeom prst="rect">
            <a:avLst/>
          </a:prstGeom>
        </p:spPr>
      </p:pic>
      <p:pic>
        <p:nvPicPr>
          <p:cNvPr id="19" name="Graphic 18">
            <a:extLst>
              <a:ext uri="{FF2B5EF4-FFF2-40B4-BE49-F238E27FC236}">
                <a16:creationId xmlns:a16="http://schemas.microsoft.com/office/drawing/2014/main" id="{6DB2A828-35A7-492E-87C7-46EC156A9A78}"/>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806164" y="4854049"/>
            <a:ext cx="3345369" cy="1469316"/>
          </a:xfrm>
          <a:prstGeom prst="rect">
            <a:avLst/>
          </a:prstGeom>
        </p:spPr>
      </p:pic>
      <p:sp>
        <p:nvSpPr>
          <p:cNvPr id="20" name="TextBox 19">
            <a:extLst>
              <a:ext uri="{FF2B5EF4-FFF2-40B4-BE49-F238E27FC236}">
                <a16:creationId xmlns:a16="http://schemas.microsoft.com/office/drawing/2014/main" id="{235092E0-C38A-49B8-A89A-EC676B46E2F0}"/>
              </a:ext>
            </a:extLst>
          </p:cNvPr>
          <p:cNvSpPr txBox="1"/>
          <p:nvPr/>
        </p:nvSpPr>
        <p:spPr>
          <a:xfrm>
            <a:off x="5785278" y="4903209"/>
            <a:ext cx="3366256" cy="1384995"/>
          </a:xfrm>
          <a:prstGeom prst="rect">
            <a:avLst/>
          </a:prstGeom>
          <a:noFill/>
        </p:spPr>
        <p:txBody>
          <a:bodyPr wrap="square" rtlCol="0">
            <a:spAutoFit/>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Just like weeds compete with flowers in a garden, “bad” bacteria compete with “good” bacteria within our gut. In a healthy and balanced microbiome, “bad” bacteria struggle to flourish.</a:t>
            </a:r>
          </a:p>
        </p:txBody>
      </p:sp>
      <p:sp>
        <p:nvSpPr>
          <p:cNvPr id="22" name="TextBox 21">
            <a:extLst>
              <a:ext uri="{FF2B5EF4-FFF2-40B4-BE49-F238E27FC236}">
                <a16:creationId xmlns:a16="http://schemas.microsoft.com/office/drawing/2014/main" id="{40551B16-684B-44B9-8909-FA233E377917}"/>
              </a:ext>
            </a:extLst>
          </p:cNvPr>
          <p:cNvSpPr txBox="1"/>
          <p:nvPr/>
        </p:nvSpPr>
        <p:spPr>
          <a:xfrm>
            <a:off x="0" y="107427"/>
            <a:ext cx="12192000" cy="830997"/>
          </a:xfrm>
          <a:prstGeom prst="rect">
            <a:avLst/>
          </a:prstGeom>
          <a:noFill/>
        </p:spPr>
        <p:txBody>
          <a:bodyPr wrap="square" rtlCol="0">
            <a:spAutoFit/>
          </a:bodyPr>
          <a:lstStyle/>
          <a:p>
            <a:pPr algn="ctr"/>
            <a:r>
              <a:rPr lang="en-US" sz="3200" dirty="0">
                <a:solidFill>
                  <a:schemeClr val="bg1"/>
                </a:solidFill>
                <a:latin typeface="Verdana" panose="020B0604030504040204" pitchFamily="34" charset="0"/>
                <a:ea typeface="Verdana" panose="020B0604030504040204" pitchFamily="34" charset="0"/>
                <a:cs typeface="Verdana" panose="020B0604030504040204" pitchFamily="34" charset="0"/>
              </a:rPr>
              <a:t>HEALTHY</a:t>
            </a:r>
            <a:r>
              <a:rPr lang="en-US" sz="40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4800" b="1" dirty="0">
                <a:solidFill>
                  <a:schemeClr val="bg1"/>
                </a:solidFill>
                <a:latin typeface="Verdana" panose="020B0604030504040204" pitchFamily="34" charset="0"/>
                <a:ea typeface="Verdana" panose="020B0604030504040204" pitchFamily="34" charset="0"/>
                <a:cs typeface="Verdana" panose="020B0604030504040204" pitchFamily="34" charset="0"/>
              </a:rPr>
              <a:t>GUT</a:t>
            </a:r>
            <a:r>
              <a:rPr lang="en-US" sz="40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3200" dirty="0">
                <a:solidFill>
                  <a:schemeClr val="bg1"/>
                </a:solidFill>
                <a:latin typeface="Verdana" panose="020B0604030504040204" pitchFamily="34" charset="0"/>
                <a:ea typeface="Verdana" panose="020B0604030504040204" pitchFamily="34" charset="0"/>
                <a:cs typeface="Verdana" panose="020B0604030504040204" pitchFamily="34" charset="0"/>
              </a:rPr>
              <a:t>HEALTHY</a:t>
            </a:r>
            <a:r>
              <a:rPr lang="en-US" sz="40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4800" b="1" dirty="0">
                <a:solidFill>
                  <a:schemeClr val="bg1"/>
                </a:solidFill>
                <a:latin typeface="Verdana" panose="020B0604030504040204" pitchFamily="34" charset="0"/>
                <a:ea typeface="Verdana" panose="020B0604030504040204" pitchFamily="34" charset="0"/>
                <a:cs typeface="Verdana" panose="020B0604030504040204" pitchFamily="34" charset="0"/>
              </a:rPr>
              <a:t>MIND</a:t>
            </a:r>
            <a:endParaRPr lang="en-US" sz="4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99098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4B7B0D0-E56F-4ED5-B944-838BA63085E4}"/>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t="3627"/>
          <a:stretch/>
        </p:blipFill>
        <p:spPr>
          <a:xfrm>
            <a:off x="0" y="0"/>
            <a:ext cx="8711254" cy="6252655"/>
          </a:xfrm>
          <a:prstGeom prst="rect">
            <a:avLst/>
          </a:prstGeom>
        </p:spPr>
      </p:pic>
      <p:pic>
        <p:nvPicPr>
          <p:cNvPr id="5" name="Graphic 4">
            <a:extLst>
              <a:ext uri="{FF2B5EF4-FFF2-40B4-BE49-F238E27FC236}">
                <a16:creationId xmlns:a16="http://schemas.microsoft.com/office/drawing/2014/main" id="{00A93F61-85E3-4AA8-8231-6190361EB1FA}"/>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344038" y="605345"/>
            <a:ext cx="4074913" cy="951502"/>
          </a:xfrm>
          <a:prstGeom prst="rect">
            <a:avLst/>
          </a:prstGeom>
        </p:spPr>
      </p:pic>
      <p:pic>
        <p:nvPicPr>
          <p:cNvPr id="6" name="Graphic 5">
            <a:extLst>
              <a:ext uri="{FF2B5EF4-FFF2-40B4-BE49-F238E27FC236}">
                <a16:creationId xmlns:a16="http://schemas.microsoft.com/office/drawing/2014/main" id="{D21F58AC-03F6-45A9-9FC1-974FE86AAABF}"/>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850777" y="976311"/>
            <a:ext cx="4341223" cy="733728"/>
          </a:xfrm>
          <a:prstGeom prst="rect">
            <a:avLst/>
          </a:prstGeom>
        </p:spPr>
      </p:pic>
      <p:pic>
        <p:nvPicPr>
          <p:cNvPr id="8" name="Graphic 7">
            <a:extLst>
              <a:ext uri="{FF2B5EF4-FFF2-40B4-BE49-F238E27FC236}">
                <a16:creationId xmlns:a16="http://schemas.microsoft.com/office/drawing/2014/main" id="{09571CF6-0EEE-443F-811D-3DE6601BB470}"/>
              </a:ext>
            </a:extLst>
          </p:cNvPr>
          <p:cNvPicPr>
            <a:picLocks noChangeAspect="1"/>
          </p:cNvPicPr>
          <p:nvPr/>
        </p:nvPicPr>
        <p:blipFill rotWithShape="1">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8622338" y="1691948"/>
            <a:ext cx="1897182" cy="1577889"/>
          </a:xfrm>
          <a:prstGeom prst="rect">
            <a:avLst/>
          </a:prstGeom>
        </p:spPr>
      </p:pic>
      <p:pic>
        <p:nvPicPr>
          <p:cNvPr id="9" name="Graphic 8">
            <a:extLst>
              <a:ext uri="{FF2B5EF4-FFF2-40B4-BE49-F238E27FC236}">
                <a16:creationId xmlns:a16="http://schemas.microsoft.com/office/drawing/2014/main" id="{016ECE1A-7C02-4CD3-8BD3-D4BDACAE41B5}"/>
              </a:ext>
            </a:extLst>
          </p:cNvPr>
          <p:cNvPicPr>
            <a:picLocks noChangeAspect="1"/>
          </p:cNvPicPr>
          <p:nvPr/>
        </p:nvPicPr>
        <p:blipFill rotWithShape="1">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10210276" y="3135386"/>
            <a:ext cx="1892808" cy="1667432"/>
          </a:xfrm>
          <a:prstGeom prst="rect">
            <a:avLst/>
          </a:prstGeom>
        </p:spPr>
      </p:pic>
      <p:pic>
        <p:nvPicPr>
          <p:cNvPr id="10" name="Graphic 9">
            <a:extLst>
              <a:ext uri="{FF2B5EF4-FFF2-40B4-BE49-F238E27FC236}">
                <a16:creationId xmlns:a16="http://schemas.microsoft.com/office/drawing/2014/main" id="{CE66B320-EE4F-44C9-B179-533DF1AD9E80}"/>
              </a:ext>
            </a:extLst>
          </p:cNvPr>
          <p:cNvPicPr>
            <a:picLocks noChangeAspect="1"/>
          </p:cNvPicPr>
          <p:nvPr/>
        </p:nvPicPr>
        <p:blipFill rotWithShape="1">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8622338" y="4690125"/>
            <a:ext cx="1892808" cy="1667184"/>
          </a:xfrm>
          <a:prstGeom prst="rect">
            <a:avLst/>
          </a:prstGeom>
        </p:spPr>
      </p:pic>
      <p:sp>
        <p:nvSpPr>
          <p:cNvPr id="12" name="TextBox 11">
            <a:extLst>
              <a:ext uri="{FF2B5EF4-FFF2-40B4-BE49-F238E27FC236}">
                <a16:creationId xmlns:a16="http://schemas.microsoft.com/office/drawing/2014/main" id="{12C2CAE0-1587-4B10-BF6E-B1F1EC161356}"/>
              </a:ext>
            </a:extLst>
          </p:cNvPr>
          <p:cNvSpPr txBox="1"/>
          <p:nvPr/>
        </p:nvSpPr>
        <p:spPr>
          <a:xfrm>
            <a:off x="10369835" y="1970679"/>
            <a:ext cx="1822165" cy="923330"/>
          </a:xfrm>
          <a:prstGeom prst="rect">
            <a:avLst/>
          </a:prstGeom>
          <a:noFill/>
        </p:spPr>
        <p:txBody>
          <a:bodyPr wrap="square" rtlCol="0">
            <a:spAutoFit/>
          </a:bodyPr>
          <a:lstStyle/>
          <a:p>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Healthy Inflammatory Balance</a:t>
            </a:r>
          </a:p>
        </p:txBody>
      </p:sp>
      <p:sp>
        <p:nvSpPr>
          <p:cNvPr id="13" name="TextBox 12">
            <a:extLst>
              <a:ext uri="{FF2B5EF4-FFF2-40B4-BE49-F238E27FC236}">
                <a16:creationId xmlns:a16="http://schemas.microsoft.com/office/drawing/2014/main" id="{723605FE-756F-43C1-80FE-7E3D8519151F}"/>
              </a:ext>
            </a:extLst>
          </p:cNvPr>
          <p:cNvSpPr txBox="1"/>
          <p:nvPr/>
        </p:nvSpPr>
        <p:spPr>
          <a:xfrm>
            <a:off x="8948218" y="3408720"/>
            <a:ext cx="1822165" cy="1015663"/>
          </a:xfrm>
          <a:prstGeom prst="rect">
            <a:avLst/>
          </a:prstGeom>
          <a:noFill/>
        </p:spPr>
        <p:txBody>
          <a:bodyPr wrap="square" rtlCol="0">
            <a:spAutoFit/>
          </a:bodyPr>
          <a:lstStyle/>
          <a:p>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Robust Immune Protection</a:t>
            </a:r>
          </a:p>
        </p:txBody>
      </p:sp>
      <p:sp>
        <p:nvSpPr>
          <p:cNvPr id="14" name="TextBox 13">
            <a:extLst>
              <a:ext uri="{FF2B5EF4-FFF2-40B4-BE49-F238E27FC236}">
                <a16:creationId xmlns:a16="http://schemas.microsoft.com/office/drawing/2014/main" id="{49765A4C-8750-4BBD-8F8F-4F7B65527AF9}"/>
              </a:ext>
            </a:extLst>
          </p:cNvPr>
          <p:cNvSpPr txBox="1"/>
          <p:nvPr/>
        </p:nvSpPr>
        <p:spPr>
          <a:xfrm>
            <a:off x="10515146" y="5062915"/>
            <a:ext cx="1822165" cy="1015663"/>
          </a:xfrm>
          <a:prstGeom prst="rect">
            <a:avLst/>
          </a:prstGeom>
          <a:noFill/>
        </p:spPr>
        <p:txBody>
          <a:bodyPr wrap="square" rtlCol="0">
            <a:spAutoFit/>
          </a:bodyPr>
          <a:lstStyle/>
          <a:p>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Optimal Digestive Process</a:t>
            </a:r>
          </a:p>
        </p:txBody>
      </p:sp>
      <p:sp>
        <p:nvSpPr>
          <p:cNvPr id="2" name="TextBox 1">
            <a:extLst>
              <a:ext uri="{FF2B5EF4-FFF2-40B4-BE49-F238E27FC236}">
                <a16:creationId xmlns:a16="http://schemas.microsoft.com/office/drawing/2014/main" id="{91FBD7D0-CC20-4012-B446-FE5971F69519}"/>
              </a:ext>
            </a:extLst>
          </p:cNvPr>
          <p:cNvSpPr txBox="1"/>
          <p:nvPr/>
        </p:nvSpPr>
        <p:spPr>
          <a:xfrm>
            <a:off x="6339841" y="6261364"/>
            <a:ext cx="2282498" cy="276999"/>
          </a:xfrm>
          <a:prstGeom prst="rect">
            <a:avLst/>
          </a:prstGeom>
          <a:noFill/>
        </p:spPr>
        <p:txBody>
          <a:bodyPr wrap="square" rtlCol="0">
            <a:spAutoFit/>
          </a:bodyPr>
          <a:lstStyle/>
          <a:p>
            <a:r>
              <a:rPr lang="en-US" sz="1200" dirty="0">
                <a:solidFill>
                  <a:schemeClr val="bg1"/>
                </a:solidFill>
                <a:latin typeface="Verdana" panose="020B0604030504040204" pitchFamily="34" charset="0"/>
                <a:ea typeface="Verdana" panose="020B0604030504040204" pitchFamily="34" charset="0"/>
              </a:rPr>
              <a:t>*featured in MentaBiotics</a:t>
            </a:r>
            <a:r>
              <a:rPr lang="en-US" sz="1200" baseline="30000" dirty="0">
                <a:solidFill>
                  <a:schemeClr val="bg1"/>
                </a:solidFill>
                <a:latin typeface="Verdana" panose="020B0604030504040204" pitchFamily="34" charset="0"/>
                <a:ea typeface="Verdana" panose="020B0604030504040204" pitchFamily="34" charset="0"/>
              </a:rPr>
              <a:t>®</a:t>
            </a:r>
          </a:p>
        </p:txBody>
      </p:sp>
    </p:spTree>
    <p:extLst>
      <p:ext uri="{BB962C8B-B14F-4D97-AF65-F5344CB8AC3E}">
        <p14:creationId xmlns:p14="http://schemas.microsoft.com/office/powerpoint/2010/main" val="1212232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rc 14">
            <a:extLst>
              <a:ext uri="{FF2B5EF4-FFF2-40B4-BE49-F238E27FC236}">
                <a16:creationId xmlns:a16="http://schemas.microsoft.com/office/drawing/2014/main" id="{CB2D53F4-FDAF-48DD-82E8-C4260BC9E140}"/>
              </a:ext>
            </a:extLst>
          </p:cNvPr>
          <p:cNvSpPr/>
          <p:nvPr/>
        </p:nvSpPr>
        <p:spPr>
          <a:xfrm rot="2695530">
            <a:off x="3784535" y="914229"/>
            <a:ext cx="5973941" cy="5461017"/>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Verdana" panose="020B0604030504040204" pitchFamily="34" charset="0"/>
            </a:endParaRPr>
          </a:p>
        </p:txBody>
      </p:sp>
      <p:sp>
        <p:nvSpPr>
          <p:cNvPr id="16" name="Arc 15">
            <a:extLst>
              <a:ext uri="{FF2B5EF4-FFF2-40B4-BE49-F238E27FC236}">
                <a16:creationId xmlns:a16="http://schemas.microsoft.com/office/drawing/2014/main" id="{875A0393-9CE1-4A5D-8D28-D8D811A61A23}"/>
              </a:ext>
            </a:extLst>
          </p:cNvPr>
          <p:cNvSpPr/>
          <p:nvPr/>
        </p:nvSpPr>
        <p:spPr>
          <a:xfrm rot="14075322">
            <a:off x="1959071" y="1444420"/>
            <a:ext cx="5973941" cy="5461017"/>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Verdana" panose="020B0604030504040204" pitchFamily="34" charset="0"/>
            </a:endParaRPr>
          </a:p>
        </p:txBody>
      </p:sp>
      <p:pic>
        <p:nvPicPr>
          <p:cNvPr id="17" name="Graphic 16">
            <a:extLst>
              <a:ext uri="{FF2B5EF4-FFF2-40B4-BE49-F238E27FC236}">
                <a16:creationId xmlns:a16="http://schemas.microsoft.com/office/drawing/2014/main" id="{06638A14-01D6-40B4-82B0-22EF469EA79A}"/>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419033" y="1578973"/>
            <a:ext cx="3488349" cy="3943351"/>
          </a:xfrm>
          <a:prstGeom prst="rect">
            <a:avLst/>
          </a:prstGeom>
        </p:spPr>
      </p:pic>
      <p:pic>
        <p:nvPicPr>
          <p:cNvPr id="18" name="Graphic 17">
            <a:extLst>
              <a:ext uri="{FF2B5EF4-FFF2-40B4-BE49-F238E27FC236}">
                <a16:creationId xmlns:a16="http://schemas.microsoft.com/office/drawing/2014/main" id="{F0235741-6D40-457F-9EA4-D1E1BB561D37}"/>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188957" y="1143854"/>
            <a:ext cx="1911591" cy="876653"/>
          </a:xfrm>
          <a:prstGeom prst="rect">
            <a:avLst/>
          </a:prstGeom>
        </p:spPr>
      </p:pic>
      <p:pic>
        <p:nvPicPr>
          <p:cNvPr id="19" name="Graphic 18">
            <a:extLst>
              <a:ext uri="{FF2B5EF4-FFF2-40B4-BE49-F238E27FC236}">
                <a16:creationId xmlns:a16="http://schemas.microsoft.com/office/drawing/2014/main" id="{227825B5-FF9B-4895-95BD-9D1939878195}"/>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150703" y="1143499"/>
            <a:ext cx="1824281" cy="870947"/>
          </a:xfrm>
          <a:prstGeom prst="rect">
            <a:avLst/>
          </a:prstGeom>
        </p:spPr>
      </p:pic>
      <p:pic>
        <p:nvPicPr>
          <p:cNvPr id="20" name="Graphic 19">
            <a:extLst>
              <a:ext uri="{FF2B5EF4-FFF2-40B4-BE49-F238E27FC236}">
                <a16:creationId xmlns:a16="http://schemas.microsoft.com/office/drawing/2014/main" id="{C2A9C023-8AD7-4BC0-B1CF-47E3742CC5CC}"/>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162711" y="1950448"/>
            <a:ext cx="1188720" cy="1188720"/>
          </a:xfrm>
          <a:prstGeom prst="rect">
            <a:avLst/>
          </a:prstGeom>
        </p:spPr>
      </p:pic>
      <p:pic>
        <p:nvPicPr>
          <p:cNvPr id="21" name="Graphic 20">
            <a:extLst>
              <a:ext uri="{FF2B5EF4-FFF2-40B4-BE49-F238E27FC236}">
                <a16:creationId xmlns:a16="http://schemas.microsoft.com/office/drawing/2014/main" id="{639307DD-33BF-4B62-B955-B47973ED1C97}"/>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773012" y="3491134"/>
            <a:ext cx="1188720" cy="1188720"/>
          </a:xfrm>
          <a:prstGeom prst="rect">
            <a:avLst/>
          </a:prstGeom>
        </p:spPr>
      </p:pic>
      <p:pic>
        <p:nvPicPr>
          <p:cNvPr id="22" name="Graphic 21">
            <a:extLst>
              <a:ext uri="{FF2B5EF4-FFF2-40B4-BE49-F238E27FC236}">
                <a16:creationId xmlns:a16="http://schemas.microsoft.com/office/drawing/2014/main" id="{8CE0C1FA-7C81-4503-AD12-D708F7D7379B}"/>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2253270" y="5017080"/>
            <a:ext cx="1188720" cy="1188720"/>
          </a:xfrm>
          <a:prstGeom prst="rect">
            <a:avLst/>
          </a:prstGeom>
        </p:spPr>
      </p:pic>
      <p:pic>
        <p:nvPicPr>
          <p:cNvPr id="23" name="Graphic 22">
            <a:extLst>
              <a:ext uri="{FF2B5EF4-FFF2-40B4-BE49-F238E27FC236}">
                <a16:creationId xmlns:a16="http://schemas.microsoft.com/office/drawing/2014/main" id="{BC8FC23D-2682-41FD-9B6A-9E45436AB437}"/>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8553221" y="1950448"/>
            <a:ext cx="1188720" cy="1188720"/>
          </a:xfrm>
          <a:prstGeom prst="rect">
            <a:avLst/>
          </a:prstGeom>
        </p:spPr>
      </p:pic>
      <p:pic>
        <p:nvPicPr>
          <p:cNvPr id="24" name="Graphic 23">
            <a:extLst>
              <a:ext uri="{FF2B5EF4-FFF2-40B4-BE49-F238E27FC236}">
                <a16:creationId xmlns:a16="http://schemas.microsoft.com/office/drawing/2014/main" id="{4894D8A3-FE51-485A-A7CD-8F992652BA86}"/>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8805278" y="3485756"/>
            <a:ext cx="1188720" cy="1188720"/>
          </a:xfrm>
          <a:prstGeom prst="rect">
            <a:avLst/>
          </a:prstGeom>
        </p:spPr>
      </p:pic>
      <p:pic>
        <p:nvPicPr>
          <p:cNvPr id="25" name="Graphic 24">
            <a:extLst>
              <a:ext uri="{FF2B5EF4-FFF2-40B4-BE49-F238E27FC236}">
                <a16:creationId xmlns:a16="http://schemas.microsoft.com/office/drawing/2014/main" id="{B2527C7E-03FE-4677-BEBF-F16ADC2C9B25}"/>
              </a:ext>
            </a:extLst>
          </p:cNvPr>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8334727" y="5015459"/>
            <a:ext cx="1188720" cy="1188720"/>
          </a:xfrm>
          <a:prstGeom prst="rect">
            <a:avLst/>
          </a:prstGeom>
        </p:spPr>
      </p:pic>
      <p:sp>
        <p:nvSpPr>
          <p:cNvPr id="27" name="TextBox 26">
            <a:extLst>
              <a:ext uri="{FF2B5EF4-FFF2-40B4-BE49-F238E27FC236}">
                <a16:creationId xmlns:a16="http://schemas.microsoft.com/office/drawing/2014/main" id="{E3C14E34-DD2D-4174-A1E3-0B69BC297942}"/>
              </a:ext>
            </a:extLst>
          </p:cNvPr>
          <p:cNvSpPr txBox="1"/>
          <p:nvPr/>
        </p:nvSpPr>
        <p:spPr>
          <a:xfrm>
            <a:off x="48971" y="1825527"/>
            <a:ext cx="2130872" cy="1077218"/>
          </a:xfrm>
          <a:prstGeom prst="rect">
            <a:avLst/>
          </a:prstGeom>
          <a:noFill/>
        </p:spPr>
        <p:txBody>
          <a:bodyPr wrap="square" rtlCol="0">
            <a:spAutoFit/>
          </a:bodyPr>
          <a:lstStyle/>
          <a:p>
            <a:pPr algn="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“Butterflies in our stomach” form when we’re in love or anxious</a:t>
            </a:r>
          </a:p>
        </p:txBody>
      </p:sp>
      <p:sp>
        <p:nvSpPr>
          <p:cNvPr id="28" name="TextBox 27">
            <a:extLst>
              <a:ext uri="{FF2B5EF4-FFF2-40B4-BE49-F238E27FC236}">
                <a16:creationId xmlns:a16="http://schemas.microsoft.com/office/drawing/2014/main" id="{0A61FA49-6B12-4D49-BDE0-D221E9AEA2F8}"/>
              </a:ext>
            </a:extLst>
          </p:cNvPr>
          <p:cNvSpPr txBox="1"/>
          <p:nvPr/>
        </p:nvSpPr>
        <p:spPr>
          <a:xfrm>
            <a:off x="20751" y="3550648"/>
            <a:ext cx="1769468" cy="1077218"/>
          </a:xfrm>
          <a:prstGeom prst="rect">
            <a:avLst/>
          </a:prstGeom>
          <a:noFill/>
        </p:spPr>
        <p:txBody>
          <a:bodyPr wrap="square" rtlCol="0">
            <a:spAutoFit/>
          </a:bodyPr>
          <a:lstStyle/>
          <a:p>
            <a:pPr algn="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Fear or sadness makes us “sick to our stomach”</a:t>
            </a:r>
          </a:p>
        </p:txBody>
      </p:sp>
      <p:sp>
        <p:nvSpPr>
          <p:cNvPr id="29" name="TextBox 28">
            <a:extLst>
              <a:ext uri="{FF2B5EF4-FFF2-40B4-BE49-F238E27FC236}">
                <a16:creationId xmlns:a16="http://schemas.microsoft.com/office/drawing/2014/main" id="{E0A3A5F8-9514-4FD4-A570-55B1C94C4531}"/>
              </a:ext>
            </a:extLst>
          </p:cNvPr>
          <p:cNvSpPr txBox="1"/>
          <p:nvPr/>
        </p:nvSpPr>
        <p:spPr>
          <a:xfrm>
            <a:off x="48971" y="4809600"/>
            <a:ext cx="2197704" cy="1600438"/>
          </a:xfrm>
          <a:prstGeom prst="rect">
            <a:avLst/>
          </a:prstGeom>
          <a:noFill/>
        </p:spPr>
        <p:txBody>
          <a:bodyPr wrap="square" rtlCol="0">
            <a:spAutoFit/>
          </a:bodyPr>
          <a:lstStyle/>
          <a:p>
            <a:pPr algn="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Acute stress can suppress our appetite (short-term), while chronic stress can increase appetite and cravings for comfort foods (stress-eating)</a:t>
            </a:r>
          </a:p>
        </p:txBody>
      </p:sp>
      <p:sp>
        <p:nvSpPr>
          <p:cNvPr id="30" name="TextBox 29">
            <a:extLst>
              <a:ext uri="{FF2B5EF4-FFF2-40B4-BE49-F238E27FC236}">
                <a16:creationId xmlns:a16="http://schemas.microsoft.com/office/drawing/2014/main" id="{C1B8A64C-44F9-4353-B7AA-EF44C74C642B}"/>
              </a:ext>
            </a:extLst>
          </p:cNvPr>
          <p:cNvSpPr txBox="1"/>
          <p:nvPr/>
        </p:nvSpPr>
        <p:spPr>
          <a:xfrm>
            <a:off x="9741941" y="1886249"/>
            <a:ext cx="2468735" cy="1323439"/>
          </a:xfrm>
          <a:prstGeom prst="rect">
            <a:avLst/>
          </a:prstGeom>
          <a:noFill/>
        </p:spPr>
        <p:txBody>
          <a:bodyPr wrap="square" rtlCol="0">
            <a:spAutoFit/>
          </a:bodyPr>
          <a:lstStyle/>
          <a:p>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When we eat, receptors in the gut cause the release of enzymes to aid digestion</a:t>
            </a:r>
          </a:p>
        </p:txBody>
      </p:sp>
      <p:sp>
        <p:nvSpPr>
          <p:cNvPr id="31" name="TextBox 30">
            <a:extLst>
              <a:ext uri="{FF2B5EF4-FFF2-40B4-BE49-F238E27FC236}">
                <a16:creationId xmlns:a16="http://schemas.microsoft.com/office/drawing/2014/main" id="{3F8348C9-BBB0-4E5E-A745-76C1A3FB5690}"/>
              </a:ext>
            </a:extLst>
          </p:cNvPr>
          <p:cNvSpPr txBox="1"/>
          <p:nvPr/>
        </p:nvSpPr>
        <p:spPr>
          <a:xfrm>
            <a:off x="10014892" y="3279897"/>
            <a:ext cx="2229830" cy="1600438"/>
          </a:xfrm>
          <a:prstGeom prst="rect">
            <a:avLst/>
          </a:prstGeom>
          <a:noFill/>
        </p:spPr>
        <p:txBody>
          <a:bodyPr wrap="square" rtlCol="0">
            <a:spAutoFit/>
          </a:bodyPr>
          <a:lstStyle/>
          <a:p>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Gut cells, including microbiome bacteria, send signals to the brain via nerves and hormones to indicate hunger or satiety (fullness)</a:t>
            </a:r>
          </a:p>
        </p:txBody>
      </p:sp>
      <p:sp>
        <p:nvSpPr>
          <p:cNvPr id="32" name="TextBox 31">
            <a:extLst>
              <a:ext uri="{FF2B5EF4-FFF2-40B4-BE49-F238E27FC236}">
                <a16:creationId xmlns:a16="http://schemas.microsoft.com/office/drawing/2014/main" id="{AA49804F-DC63-48B7-A8BC-7201C9EE8A62}"/>
              </a:ext>
            </a:extLst>
          </p:cNvPr>
          <p:cNvSpPr txBox="1"/>
          <p:nvPr/>
        </p:nvSpPr>
        <p:spPr>
          <a:xfrm>
            <a:off x="9523448" y="4925191"/>
            <a:ext cx="2687228" cy="1384995"/>
          </a:xfrm>
          <a:prstGeom prst="rect">
            <a:avLst/>
          </a:prstGeom>
          <a:noFill/>
        </p:spPr>
        <p:txBody>
          <a:bodyPr wrap="square" rtlCol="0">
            <a:spAutoFit/>
          </a:bodyPr>
          <a:lstStyle/>
          <a:p>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The gut produces as much as 60%-90% of neurotransmitters involved in mental wellness, including dopamine and serotonin</a:t>
            </a:r>
          </a:p>
        </p:txBody>
      </p:sp>
      <p:sp>
        <p:nvSpPr>
          <p:cNvPr id="33" name="TextBox 32">
            <a:extLst>
              <a:ext uri="{FF2B5EF4-FFF2-40B4-BE49-F238E27FC236}">
                <a16:creationId xmlns:a16="http://schemas.microsoft.com/office/drawing/2014/main" id="{5D0845E0-5433-44DF-BF78-36EF99A76C74}"/>
              </a:ext>
            </a:extLst>
          </p:cNvPr>
          <p:cNvSpPr txBox="1"/>
          <p:nvPr/>
        </p:nvSpPr>
        <p:spPr>
          <a:xfrm>
            <a:off x="2847630" y="175042"/>
            <a:ext cx="7364501" cy="830997"/>
          </a:xfrm>
          <a:prstGeom prst="rect">
            <a:avLst/>
          </a:prstGeom>
          <a:noFill/>
        </p:spPr>
        <p:txBody>
          <a:bodyPr wrap="square" rtlCol="0">
            <a:spAutoFit/>
          </a:bodyPr>
          <a:lstStyle/>
          <a:p>
            <a:r>
              <a:rPr lang="en-US" sz="4800" dirty="0">
                <a:solidFill>
                  <a:schemeClr val="bg1"/>
                </a:solidFill>
                <a:latin typeface="Verdana" panose="020B0604030504040204" pitchFamily="34" charset="0"/>
                <a:ea typeface="Verdana" panose="020B0604030504040204" pitchFamily="34" charset="0"/>
                <a:cs typeface="Verdana" panose="020B0604030504040204" pitchFamily="34" charset="0"/>
              </a:rPr>
              <a:t>IT GOES BOTH WAYS…</a:t>
            </a:r>
          </a:p>
        </p:txBody>
      </p:sp>
    </p:spTree>
    <p:extLst>
      <p:ext uri="{BB962C8B-B14F-4D97-AF65-F5344CB8AC3E}">
        <p14:creationId xmlns:p14="http://schemas.microsoft.com/office/powerpoint/2010/main" val="3959227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Graphic 33">
            <a:extLst>
              <a:ext uri="{FF2B5EF4-FFF2-40B4-BE49-F238E27FC236}">
                <a16:creationId xmlns:a16="http://schemas.microsoft.com/office/drawing/2014/main" id="{82F31827-B4CE-4885-8A2B-D1148627B94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232924" y="2639"/>
            <a:ext cx="6000750" cy="1114425"/>
          </a:xfrm>
          <a:prstGeom prst="rect">
            <a:avLst/>
          </a:prstGeom>
        </p:spPr>
      </p:pic>
      <p:pic>
        <p:nvPicPr>
          <p:cNvPr id="35" name="Graphic 34">
            <a:extLst>
              <a:ext uri="{FF2B5EF4-FFF2-40B4-BE49-F238E27FC236}">
                <a16:creationId xmlns:a16="http://schemas.microsoft.com/office/drawing/2014/main" id="{A5EF93B8-9FD9-40CA-8384-1647242D75A6}"/>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232923" y="1054499"/>
            <a:ext cx="6000751" cy="766764"/>
          </a:xfrm>
          <a:prstGeom prst="rect">
            <a:avLst/>
          </a:prstGeom>
        </p:spPr>
      </p:pic>
      <p:sp>
        <p:nvSpPr>
          <p:cNvPr id="36" name="TextBox 35">
            <a:extLst>
              <a:ext uri="{FF2B5EF4-FFF2-40B4-BE49-F238E27FC236}">
                <a16:creationId xmlns:a16="http://schemas.microsoft.com/office/drawing/2014/main" id="{32E20691-C370-4A12-A621-E696BFA0AFE1}"/>
              </a:ext>
            </a:extLst>
          </p:cNvPr>
          <p:cNvSpPr txBox="1"/>
          <p:nvPr/>
        </p:nvSpPr>
        <p:spPr>
          <a:xfrm>
            <a:off x="2232924" y="1025306"/>
            <a:ext cx="6000750" cy="830997"/>
          </a:xfrm>
          <a:prstGeom prst="rect">
            <a:avLst/>
          </a:prstGeom>
          <a:noFill/>
        </p:spPr>
        <p:txBody>
          <a:bodyPr wrap="square" rtlCol="0">
            <a:spAutoFit/>
          </a:bodyPr>
          <a:lstStyle/>
          <a:p>
            <a:pPr algn="ctr"/>
            <a:r>
              <a:rPr lang="en-US" sz="2400" dirty="0">
                <a:solidFill>
                  <a:srgbClr val="2B1054"/>
                </a:solidFill>
                <a:latin typeface="Verdana" panose="020B0604030504040204" pitchFamily="34" charset="0"/>
                <a:ea typeface="Verdana" panose="020B0604030504040204" pitchFamily="34" charset="0"/>
                <a:cs typeface="Verdana" panose="020B0604030504040204" pitchFamily="34" charset="0"/>
              </a:rPr>
              <a:t>The </a:t>
            </a:r>
            <a:r>
              <a:rPr lang="en-US" sz="2400" b="1" dirty="0">
                <a:solidFill>
                  <a:srgbClr val="2B1054"/>
                </a:solidFill>
                <a:latin typeface="Verdana" panose="020B0604030504040204" pitchFamily="34" charset="0"/>
                <a:ea typeface="Verdana" panose="020B0604030504040204" pitchFamily="34" charset="0"/>
                <a:cs typeface="Verdana" panose="020B0604030504040204" pitchFamily="34" charset="0"/>
              </a:rPr>
              <a:t>“Axis” </a:t>
            </a:r>
            <a:r>
              <a:rPr lang="en-US" sz="2400" dirty="0">
                <a:solidFill>
                  <a:srgbClr val="2B1054"/>
                </a:solidFill>
                <a:latin typeface="Verdana" panose="020B0604030504040204" pitchFamily="34" charset="0"/>
                <a:ea typeface="Verdana" panose="020B0604030504040204" pitchFamily="34" charset="0"/>
                <a:cs typeface="Verdana" panose="020B0604030504040204" pitchFamily="34" charset="0"/>
              </a:rPr>
              <a:t>between the Gut and the</a:t>
            </a:r>
            <a:br>
              <a:rPr lang="en-US" sz="2400" dirty="0">
                <a:solidFill>
                  <a:srgbClr val="2B1054"/>
                </a:solidFill>
                <a:latin typeface="Verdana" panose="020B0604030504040204" pitchFamily="34" charset="0"/>
                <a:ea typeface="Verdana" panose="020B0604030504040204" pitchFamily="34" charset="0"/>
                <a:cs typeface="Verdana" panose="020B0604030504040204" pitchFamily="34" charset="0"/>
              </a:rPr>
            </a:br>
            <a:r>
              <a:rPr lang="en-US" sz="2400" dirty="0">
                <a:solidFill>
                  <a:srgbClr val="2B1054"/>
                </a:solidFill>
                <a:latin typeface="Verdana" panose="020B0604030504040204" pitchFamily="34" charset="0"/>
                <a:ea typeface="Verdana" panose="020B0604030504040204" pitchFamily="34" charset="0"/>
                <a:cs typeface="Verdana" panose="020B0604030504040204" pitchFamily="34" charset="0"/>
              </a:rPr>
              <a:t>Brain coordinates communications</a:t>
            </a:r>
          </a:p>
        </p:txBody>
      </p:sp>
      <p:pic>
        <p:nvPicPr>
          <p:cNvPr id="26" name="Graphic 25">
            <a:extLst>
              <a:ext uri="{FF2B5EF4-FFF2-40B4-BE49-F238E27FC236}">
                <a16:creationId xmlns:a16="http://schemas.microsoft.com/office/drawing/2014/main" id="{1033A3D2-D94A-4DB6-934B-7B156F2B0EEE}"/>
              </a:ext>
            </a:extLst>
          </p:cNvPr>
          <p:cNvPicPr>
            <a:picLocks noChangeAspect="1"/>
          </p:cNvPicPr>
          <p:nvPr/>
        </p:nvPicPr>
        <p:blipFill rotWithShape="1">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591634" y="-1"/>
            <a:ext cx="3228891" cy="6858001"/>
          </a:xfrm>
          <a:prstGeom prst="rect">
            <a:avLst/>
          </a:prstGeom>
        </p:spPr>
      </p:pic>
      <p:pic>
        <p:nvPicPr>
          <p:cNvPr id="37" name="Graphic 36">
            <a:extLst>
              <a:ext uri="{FF2B5EF4-FFF2-40B4-BE49-F238E27FC236}">
                <a16:creationId xmlns:a16="http://schemas.microsoft.com/office/drawing/2014/main" id="{2B6AAC0B-297F-4C27-A485-F3383593F5A1}"/>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03767" y="2030433"/>
            <a:ext cx="6882806" cy="1326647"/>
          </a:xfrm>
          <a:prstGeom prst="rect">
            <a:avLst/>
          </a:prstGeom>
        </p:spPr>
      </p:pic>
      <p:pic>
        <p:nvPicPr>
          <p:cNvPr id="38" name="Graphic 37">
            <a:extLst>
              <a:ext uri="{FF2B5EF4-FFF2-40B4-BE49-F238E27FC236}">
                <a16:creationId xmlns:a16="http://schemas.microsoft.com/office/drawing/2014/main" id="{D01116E7-A1DC-4C14-843F-6EC438DE6E15}"/>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903770" y="3531210"/>
            <a:ext cx="6882804" cy="1331730"/>
          </a:xfrm>
          <a:prstGeom prst="rect">
            <a:avLst/>
          </a:prstGeom>
        </p:spPr>
      </p:pic>
      <p:pic>
        <p:nvPicPr>
          <p:cNvPr id="39" name="Graphic 38">
            <a:extLst>
              <a:ext uri="{FF2B5EF4-FFF2-40B4-BE49-F238E27FC236}">
                <a16:creationId xmlns:a16="http://schemas.microsoft.com/office/drawing/2014/main" id="{CD241BAB-6280-4CFC-AA91-603AB7E9FAF7}"/>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912873" y="5045635"/>
            <a:ext cx="7054101" cy="1336705"/>
          </a:xfrm>
          <a:prstGeom prst="rect">
            <a:avLst/>
          </a:prstGeom>
        </p:spPr>
      </p:pic>
    </p:spTree>
    <p:extLst>
      <p:ext uri="{BB962C8B-B14F-4D97-AF65-F5344CB8AC3E}">
        <p14:creationId xmlns:p14="http://schemas.microsoft.com/office/powerpoint/2010/main" val="3850081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1CDAAED7-0D77-42C2-8EBA-29F3F57BBD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38875" y="5872913"/>
            <a:ext cx="5811140" cy="235422"/>
          </a:xfrm>
          <a:prstGeom prst="rect">
            <a:avLst/>
          </a:prstGeom>
        </p:spPr>
      </p:pic>
      <p:pic>
        <p:nvPicPr>
          <p:cNvPr id="10" name="Graphic 9">
            <a:extLst>
              <a:ext uri="{FF2B5EF4-FFF2-40B4-BE49-F238E27FC236}">
                <a16:creationId xmlns:a16="http://schemas.microsoft.com/office/drawing/2014/main" id="{2CECC117-43B7-4D11-B125-2004AE2FD962}"/>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6238875" y="2781761"/>
            <a:ext cx="5811140" cy="235422"/>
          </a:xfrm>
          <a:prstGeom prst="rect">
            <a:avLst/>
          </a:prstGeom>
        </p:spPr>
      </p:pic>
      <p:pic>
        <p:nvPicPr>
          <p:cNvPr id="11" name="Graphic 10">
            <a:extLst>
              <a:ext uri="{FF2B5EF4-FFF2-40B4-BE49-F238E27FC236}">
                <a16:creationId xmlns:a16="http://schemas.microsoft.com/office/drawing/2014/main" id="{1C6DD033-7A32-4C86-B66B-C202663591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38875" y="4353068"/>
            <a:ext cx="5811140" cy="235422"/>
          </a:xfrm>
          <a:prstGeom prst="rect">
            <a:avLst/>
          </a:prstGeom>
        </p:spPr>
      </p:pic>
      <p:pic>
        <p:nvPicPr>
          <p:cNvPr id="12" name="Graphic 11">
            <a:extLst>
              <a:ext uri="{FF2B5EF4-FFF2-40B4-BE49-F238E27FC236}">
                <a16:creationId xmlns:a16="http://schemas.microsoft.com/office/drawing/2014/main" id="{987A662B-217C-4CE0-935B-70AA57074FAA}"/>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905000" y="12504"/>
            <a:ext cx="10287000" cy="2677886"/>
          </a:xfrm>
          <a:prstGeom prst="rect">
            <a:avLst/>
          </a:prstGeom>
        </p:spPr>
      </p:pic>
      <p:sp>
        <p:nvSpPr>
          <p:cNvPr id="13" name="TextBox 12">
            <a:extLst>
              <a:ext uri="{FF2B5EF4-FFF2-40B4-BE49-F238E27FC236}">
                <a16:creationId xmlns:a16="http://schemas.microsoft.com/office/drawing/2014/main" id="{90B22B98-0891-4520-ACC6-FA2C91F1BF2C}"/>
              </a:ext>
            </a:extLst>
          </p:cNvPr>
          <p:cNvSpPr txBox="1"/>
          <p:nvPr/>
        </p:nvSpPr>
        <p:spPr>
          <a:xfrm>
            <a:off x="3167545" y="138041"/>
            <a:ext cx="2571178" cy="584775"/>
          </a:xfrm>
          <a:prstGeom prst="rect">
            <a:avLst/>
          </a:prstGeom>
          <a:noFill/>
        </p:spPr>
        <p:txBody>
          <a:bodyPr wrap="square" rtlCol="0">
            <a:spAutoFit/>
          </a:bodyPr>
          <a:lstStyle/>
          <a:p>
            <a:r>
              <a:rPr lang="en-US" sz="3200" dirty="0">
                <a:solidFill>
                  <a:schemeClr val="bg1"/>
                </a:solidFill>
                <a:latin typeface="Verdana" panose="020B0604030504040204" pitchFamily="34" charset="0"/>
                <a:ea typeface="Verdana" panose="020B0604030504040204" pitchFamily="34" charset="0"/>
                <a:cs typeface="Verdana" panose="020B0604030504040204" pitchFamily="34" charset="0"/>
              </a:rPr>
              <a:t>Balance</a:t>
            </a:r>
          </a:p>
        </p:txBody>
      </p:sp>
      <p:sp>
        <p:nvSpPr>
          <p:cNvPr id="14" name="TextBox 13">
            <a:extLst>
              <a:ext uri="{FF2B5EF4-FFF2-40B4-BE49-F238E27FC236}">
                <a16:creationId xmlns:a16="http://schemas.microsoft.com/office/drawing/2014/main" id="{B3AD9091-1F18-4D11-8F5D-8F5CF904F434}"/>
              </a:ext>
            </a:extLst>
          </p:cNvPr>
          <p:cNvSpPr txBox="1"/>
          <p:nvPr/>
        </p:nvSpPr>
        <p:spPr>
          <a:xfrm>
            <a:off x="4253457" y="421550"/>
            <a:ext cx="3951193" cy="707886"/>
          </a:xfrm>
          <a:prstGeom prst="rect">
            <a:avLst/>
          </a:prstGeom>
          <a:noFill/>
        </p:spPr>
        <p:txBody>
          <a:bodyPr wrap="square" rtlCol="0">
            <a:spAutoFit/>
          </a:bodyPr>
          <a:lstStyle/>
          <a:p>
            <a:r>
              <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rPr>
              <a:t>the</a:t>
            </a: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4000" dirty="0">
                <a:solidFill>
                  <a:schemeClr val="bg1"/>
                </a:solidFill>
                <a:latin typeface="Verdana" panose="020B0604030504040204" pitchFamily="34" charset="0"/>
                <a:ea typeface="Verdana" panose="020B0604030504040204" pitchFamily="34" charset="0"/>
                <a:cs typeface="Verdana" panose="020B0604030504040204" pitchFamily="34" charset="0"/>
              </a:rPr>
              <a:t>GUT</a:t>
            </a:r>
            <a:endParaRPr lang="en-US" sz="4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TextBox 14">
            <a:extLst>
              <a:ext uri="{FF2B5EF4-FFF2-40B4-BE49-F238E27FC236}">
                <a16:creationId xmlns:a16="http://schemas.microsoft.com/office/drawing/2014/main" id="{2A6A722F-1912-4998-97B7-896B55FDAC53}"/>
              </a:ext>
            </a:extLst>
          </p:cNvPr>
          <p:cNvSpPr txBox="1"/>
          <p:nvPr/>
        </p:nvSpPr>
        <p:spPr>
          <a:xfrm>
            <a:off x="5304367" y="775493"/>
            <a:ext cx="6544163" cy="707886"/>
          </a:xfrm>
          <a:prstGeom prst="rect">
            <a:avLst/>
          </a:prstGeom>
          <a:noFill/>
        </p:spPr>
        <p:txBody>
          <a:bodyPr wrap="square" rtlCol="0">
            <a:spAutoFit/>
          </a:bodyPr>
          <a:lstStyle/>
          <a:p>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with</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4000" dirty="0">
                <a:solidFill>
                  <a:schemeClr val="bg1"/>
                </a:solidFill>
                <a:latin typeface="Verdana" panose="020B0604030504040204" pitchFamily="34" charset="0"/>
                <a:ea typeface="Verdana" panose="020B0604030504040204" pitchFamily="34" charset="0"/>
                <a:cs typeface="Verdana" panose="020B0604030504040204" pitchFamily="34" charset="0"/>
              </a:rPr>
              <a:t>NUTRITION</a:t>
            </a:r>
            <a:endPar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6" name="Graphic 15">
            <a:extLst>
              <a:ext uri="{FF2B5EF4-FFF2-40B4-BE49-F238E27FC236}">
                <a16:creationId xmlns:a16="http://schemas.microsoft.com/office/drawing/2014/main" id="{508A2193-A5C2-44A0-927A-C972B8B26D38}"/>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167562" y="2385496"/>
            <a:ext cx="4095750" cy="1009650"/>
          </a:xfrm>
          <a:prstGeom prst="rect">
            <a:avLst/>
          </a:prstGeom>
        </p:spPr>
      </p:pic>
      <p:pic>
        <p:nvPicPr>
          <p:cNvPr id="17" name="Graphic 16">
            <a:extLst>
              <a:ext uri="{FF2B5EF4-FFF2-40B4-BE49-F238E27FC236}">
                <a16:creationId xmlns:a16="http://schemas.microsoft.com/office/drawing/2014/main" id="{52225468-680A-4359-9CD8-6B0E11909EFD}"/>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0" y="3843170"/>
            <a:ext cx="6229054" cy="1262230"/>
          </a:xfrm>
          <a:prstGeom prst="rect">
            <a:avLst/>
          </a:prstGeom>
        </p:spPr>
      </p:pic>
      <p:pic>
        <p:nvPicPr>
          <p:cNvPr id="18" name="Graphic 17">
            <a:extLst>
              <a:ext uri="{FF2B5EF4-FFF2-40B4-BE49-F238E27FC236}">
                <a16:creationId xmlns:a16="http://schemas.microsoft.com/office/drawing/2014/main" id="{22A7CC4B-FB0B-4CF6-8320-B0E0ECB90D8A}"/>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7015607" y="3924443"/>
            <a:ext cx="4257675" cy="857250"/>
          </a:xfrm>
          <a:prstGeom prst="rect">
            <a:avLst/>
          </a:prstGeom>
        </p:spPr>
      </p:pic>
      <p:pic>
        <p:nvPicPr>
          <p:cNvPr id="19" name="Graphic 18">
            <a:extLst>
              <a:ext uri="{FF2B5EF4-FFF2-40B4-BE49-F238E27FC236}">
                <a16:creationId xmlns:a16="http://schemas.microsoft.com/office/drawing/2014/main" id="{D1ECD943-B20A-4C9C-8819-591F0E6DA09B}"/>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7072312" y="5493806"/>
            <a:ext cx="4286250" cy="895350"/>
          </a:xfrm>
          <a:prstGeom prst="rect">
            <a:avLst/>
          </a:prstGeom>
        </p:spPr>
      </p:pic>
      <p:sp>
        <p:nvSpPr>
          <p:cNvPr id="21" name="Rectangle 20">
            <a:extLst>
              <a:ext uri="{FF2B5EF4-FFF2-40B4-BE49-F238E27FC236}">
                <a16:creationId xmlns:a16="http://schemas.microsoft.com/office/drawing/2014/main" id="{FFD44FEF-4735-4248-A573-8946C500AA5B}"/>
              </a:ext>
            </a:extLst>
          </p:cNvPr>
          <p:cNvSpPr/>
          <p:nvPr/>
        </p:nvSpPr>
        <p:spPr>
          <a:xfrm>
            <a:off x="11695" y="3832412"/>
            <a:ext cx="6238874" cy="1262230"/>
          </a:xfrm>
          <a:prstGeom prst="rect">
            <a:avLst/>
          </a:prstGeom>
          <a:solidFill>
            <a:srgbClr val="4837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22" name="Rectangle 21">
            <a:extLst>
              <a:ext uri="{FF2B5EF4-FFF2-40B4-BE49-F238E27FC236}">
                <a16:creationId xmlns:a16="http://schemas.microsoft.com/office/drawing/2014/main" id="{C3538D95-7B15-4A11-8F13-F66DAC3B7452}"/>
              </a:ext>
            </a:extLst>
          </p:cNvPr>
          <p:cNvSpPr/>
          <p:nvPr/>
        </p:nvSpPr>
        <p:spPr>
          <a:xfrm>
            <a:off x="15834" y="2324913"/>
            <a:ext cx="6238874" cy="1262230"/>
          </a:xfrm>
          <a:prstGeom prst="rect">
            <a:avLst/>
          </a:prstGeom>
          <a:solidFill>
            <a:srgbClr val="4837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23" name="TextBox 22">
            <a:extLst>
              <a:ext uri="{FF2B5EF4-FFF2-40B4-BE49-F238E27FC236}">
                <a16:creationId xmlns:a16="http://schemas.microsoft.com/office/drawing/2014/main" id="{982279D1-1F3A-4BAD-AC76-8BD04913B180}"/>
              </a:ext>
            </a:extLst>
          </p:cNvPr>
          <p:cNvSpPr txBox="1"/>
          <p:nvPr/>
        </p:nvSpPr>
        <p:spPr>
          <a:xfrm>
            <a:off x="-9821" y="2347010"/>
            <a:ext cx="6192441" cy="1200329"/>
          </a:xfrm>
          <a:prstGeom prst="rect">
            <a:avLst/>
          </a:prstGeom>
          <a:noFill/>
        </p:spPr>
        <p:txBody>
          <a:bodyPr wrap="square" rtlCol="0">
            <a:spAutoFit/>
          </a:bodyPr>
          <a:lstStyle/>
          <a:p>
            <a:pPr algn="ctr"/>
            <a:r>
              <a:rPr lang="en-US" sz="1600" b="1" dirty="0">
                <a:solidFill>
                  <a:schemeClr val="bg1"/>
                </a:solidFill>
                <a:latin typeface="Verdana" panose="020B0604030504040204" pitchFamily="34" charset="0"/>
                <a:ea typeface="Verdana" panose="020B0604030504040204" pitchFamily="34" charset="0"/>
                <a:cs typeface="Verdana" panose="020B0604030504040204" pitchFamily="34" charset="0"/>
              </a:rPr>
              <a:t>PROBIOTICS</a:t>
            </a:r>
          </a:p>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Probiotic foods contain live “good bacteria” which support mental wellness and aid digestion. Examples include fermented foods such as yogurt, kefir, kimchi, kombucha, sauerkraut, miso, tempeh, and probiotic supplements.</a:t>
            </a:r>
          </a:p>
        </p:txBody>
      </p:sp>
      <p:sp>
        <p:nvSpPr>
          <p:cNvPr id="24" name="TextBox 23">
            <a:extLst>
              <a:ext uri="{FF2B5EF4-FFF2-40B4-BE49-F238E27FC236}">
                <a16:creationId xmlns:a16="http://schemas.microsoft.com/office/drawing/2014/main" id="{A1EFFDBC-0B49-4D08-A16C-AE90B72D40EF}"/>
              </a:ext>
            </a:extLst>
          </p:cNvPr>
          <p:cNvSpPr txBox="1"/>
          <p:nvPr/>
        </p:nvSpPr>
        <p:spPr>
          <a:xfrm>
            <a:off x="29610" y="3912990"/>
            <a:ext cx="6153010" cy="1077218"/>
          </a:xfrm>
          <a:prstGeom prst="rect">
            <a:avLst/>
          </a:prstGeom>
          <a:noFill/>
        </p:spPr>
        <p:txBody>
          <a:bodyPr wrap="square" rtlCol="0">
            <a:spAutoFit/>
          </a:bodyPr>
          <a:lstStyle/>
          <a:p>
            <a:pPr algn="ctr"/>
            <a:r>
              <a:rPr lang="en-US" sz="1600" b="1" dirty="0">
                <a:solidFill>
                  <a:schemeClr val="bg1"/>
                </a:solidFill>
                <a:latin typeface="Verdana" panose="020B0604030504040204" pitchFamily="34" charset="0"/>
                <a:ea typeface="Verdana" panose="020B0604030504040204" pitchFamily="34" charset="0"/>
                <a:cs typeface="Verdana" panose="020B0604030504040204" pitchFamily="34" charset="0"/>
              </a:rPr>
              <a:t>PREBIOTICS</a:t>
            </a:r>
          </a:p>
          <a:p>
            <a:pPr algn="ct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Prebiotic foods contain fibers and carbohydrates that can be fermented and digested by gut bacteria to serve as a fuel source and encourage growth of beneficial bacteria. Examples include asparagus, bananas, green leafy vegetables, garlic, leeks, onions, chicory, ginger, and prebiotic supplements.</a:t>
            </a:r>
          </a:p>
        </p:txBody>
      </p:sp>
      <p:sp>
        <p:nvSpPr>
          <p:cNvPr id="25" name="Rectangle 24">
            <a:extLst>
              <a:ext uri="{FF2B5EF4-FFF2-40B4-BE49-F238E27FC236}">
                <a16:creationId xmlns:a16="http://schemas.microsoft.com/office/drawing/2014/main" id="{0FCA0574-2870-4D4D-9482-7B8D6E2FE837}"/>
              </a:ext>
            </a:extLst>
          </p:cNvPr>
          <p:cNvSpPr/>
          <p:nvPr/>
        </p:nvSpPr>
        <p:spPr>
          <a:xfrm>
            <a:off x="1" y="5379715"/>
            <a:ext cx="6238874" cy="1262230"/>
          </a:xfrm>
          <a:prstGeom prst="rect">
            <a:avLst/>
          </a:prstGeom>
          <a:solidFill>
            <a:srgbClr val="4837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27" name="TextBox 26">
            <a:extLst>
              <a:ext uri="{FF2B5EF4-FFF2-40B4-BE49-F238E27FC236}">
                <a16:creationId xmlns:a16="http://schemas.microsoft.com/office/drawing/2014/main" id="{15CDCA78-60B7-4553-A1AA-AC3477DFBF4C}"/>
              </a:ext>
            </a:extLst>
          </p:cNvPr>
          <p:cNvSpPr txBox="1"/>
          <p:nvPr/>
        </p:nvSpPr>
        <p:spPr>
          <a:xfrm>
            <a:off x="29610" y="5410665"/>
            <a:ext cx="6153010" cy="1200329"/>
          </a:xfrm>
          <a:prstGeom prst="rect">
            <a:avLst/>
          </a:prstGeom>
          <a:noFill/>
        </p:spPr>
        <p:txBody>
          <a:bodyPr wrap="square" rtlCol="0">
            <a:spAutoFit/>
          </a:bodyPr>
          <a:lstStyle/>
          <a:p>
            <a:pPr algn="ctr"/>
            <a:r>
              <a:rPr lang="en-US" sz="1600" b="1" dirty="0">
                <a:solidFill>
                  <a:schemeClr val="bg1"/>
                </a:solidFill>
                <a:latin typeface="Verdana" panose="020B0604030504040204" pitchFamily="34" charset="0"/>
                <a:ea typeface="Verdana" panose="020B0604030504040204" pitchFamily="34" charset="0"/>
                <a:cs typeface="Verdana" panose="020B0604030504040204" pitchFamily="34" charset="0"/>
              </a:rPr>
              <a:t>PHYTOBIOTICS</a:t>
            </a:r>
          </a:p>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Phytobiotic foods are rich in flavonoids which protect good bacteria and establish a hospitable environment for the growth of good and displacement of bad bacteria. </a:t>
            </a:r>
          </a:p>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Examples include apples, grapes, dark chocolate, and berries.</a:t>
            </a:r>
          </a:p>
        </p:txBody>
      </p:sp>
    </p:spTree>
    <p:extLst>
      <p:ext uri="{BB962C8B-B14F-4D97-AF65-F5344CB8AC3E}">
        <p14:creationId xmlns:p14="http://schemas.microsoft.com/office/powerpoint/2010/main" val="1764843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C98E0411-4FC5-48D4-9DA1-CC98E623B3C0}"/>
              </a:ext>
            </a:extLst>
          </p:cNvPr>
          <p:cNvSpPr txBox="1"/>
          <p:nvPr/>
        </p:nvSpPr>
        <p:spPr>
          <a:xfrm>
            <a:off x="8993928" y="3739517"/>
            <a:ext cx="3025728" cy="892552"/>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rPr>
              <a:t>Take time to</a:t>
            </a:r>
          </a:p>
          <a:p>
            <a:pPr algn="ctr"/>
            <a:r>
              <a:rPr lang="en-US" sz="3200" dirty="0">
                <a:solidFill>
                  <a:schemeClr val="bg1"/>
                </a:solidFill>
                <a:latin typeface="Verdana" panose="020B0604030504040204" pitchFamily="34" charset="0"/>
                <a:ea typeface="Verdana" panose="020B0604030504040204" pitchFamily="34" charset="0"/>
              </a:rPr>
              <a:t>SLEEP</a:t>
            </a:r>
          </a:p>
        </p:txBody>
      </p:sp>
      <p:sp>
        <p:nvSpPr>
          <p:cNvPr id="21" name="TextBox 20">
            <a:extLst>
              <a:ext uri="{FF2B5EF4-FFF2-40B4-BE49-F238E27FC236}">
                <a16:creationId xmlns:a16="http://schemas.microsoft.com/office/drawing/2014/main" id="{BB169FEF-0BCF-4A6B-B84E-1D0C04905BB0}"/>
              </a:ext>
            </a:extLst>
          </p:cNvPr>
          <p:cNvSpPr txBox="1"/>
          <p:nvPr/>
        </p:nvSpPr>
        <p:spPr>
          <a:xfrm>
            <a:off x="381749" y="5466238"/>
            <a:ext cx="3025728" cy="892552"/>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rPr>
              <a:t>Take time to</a:t>
            </a:r>
          </a:p>
          <a:p>
            <a:pPr algn="ctr"/>
            <a:r>
              <a:rPr lang="en-US" sz="3200" dirty="0">
                <a:solidFill>
                  <a:schemeClr val="bg1"/>
                </a:solidFill>
                <a:latin typeface="Verdana" panose="020B0604030504040204" pitchFamily="34" charset="0"/>
                <a:ea typeface="Verdana" panose="020B0604030504040204" pitchFamily="34" charset="0"/>
              </a:rPr>
              <a:t>MOVE</a:t>
            </a:r>
          </a:p>
        </p:txBody>
      </p:sp>
      <p:sp>
        <p:nvSpPr>
          <p:cNvPr id="3" name="TextBox 2">
            <a:extLst>
              <a:ext uri="{FF2B5EF4-FFF2-40B4-BE49-F238E27FC236}">
                <a16:creationId xmlns:a16="http://schemas.microsoft.com/office/drawing/2014/main" id="{5AE85FBD-086A-4B7E-BD65-94DE80625B14}"/>
              </a:ext>
            </a:extLst>
          </p:cNvPr>
          <p:cNvSpPr txBox="1"/>
          <p:nvPr/>
        </p:nvSpPr>
        <p:spPr>
          <a:xfrm>
            <a:off x="392136" y="2153934"/>
            <a:ext cx="3025728" cy="738664"/>
          </a:xfrm>
          <a:prstGeom prst="rect">
            <a:avLst/>
          </a:prstGeom>
          <a:noFill/>
        </p:spPr>
        <p:txBody>
          <a:bodyPr wrap="square" rtlCol="0">
            <a:spAutoFit/>
          </a:bodyPr>
          <a:lstStyle/>
          <a:p>
            <a:pPr algn="ctr"/>
            <a:r>
              <a:rPr lang="en-US" sz="2400" dirty="0">
                <a:solidFill>
                  <a:schemeClr val="bg1"/>
                </a:solidFill>
                <a:latin typeface="Verdana" panose="020B0604030504040204" pitchFamily="34" charset="0"/>
                <a:ea typeface="Verdana" panose="020B0604030504040204" pitchFamily="34" charset="0"/>
              </a:rPr>
              <a:t>Take time for a</a:t>
            </a:r>
          </a:p>
          <a:p>
            <a:pPr algn="ctr"/>
            <a:r>
              <a:rPr lang="en-US" dirty="0">
                <a:solidFill>
                  <a:schemeClr val="bg1"/>
                </a:solidFill>
                <a:latin typeface="Verdana" panose="020B0604030504040204" pitchFamily="34" charset="0"/>
                <a:ea typeface="Verdana" panose="020B0604030504040204" pitchFamily="34" charset="0"/>
              </a:rPr>
              <a:t>MINDFUL MEDITATION</a:t>
            </a:r>
          </a:p>
        </p:txBody>
      </p:sp>
      <p:pic>
        <p:nvPicPr>
          <p:cNvPr id="20" name="Graphic 19">
            <a:extLst>
              <a:ext uri="{FF2B5EF4-FFF2-40B4-BE49-F238E27FC236}">
                <a16:creationId xmlns:a16="http://schemas.microsoft.com/office/drawing/2014/main" id="{CCBE54A7-82BA-486E-AA22-F750FD1CD92A}"/>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46901" y="5879580"/>
            <a:ext cx="5669156" cy="45719"/>
          </a:xfrm>
          <a:prstGeom prst="rect">
            <a:avLst/>
          </a:prstGeom>
        </p:spPr>
      </p:pic>
      <p:pic>
        <p:nvPicPr>
          <p:cNvPr id="26" name="Graphic 25">
            <a:extLst>
              <a:ext uri="{FF2B5EF4-FFF2-40B4-BE49-F238E27FC236}">
                <a16:creationId xmlns:a16="http://schemas.microsoft.com/office/drawing/2014/main" id="{13ACA1E8-0ECA-442A-8C5E-22C27DDA19BA}"/>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56426" y="4293844"/>
            <a:ext cx="5669156" cy="45719"/>
          </a:xfrm>
          <a:prstGeom prst="rect">
            <a:avLst/>
          </a:prstGeom>
        </p:spPr>
      </p:pic>
      <p:pic>
        <p:nvPicPr>
          <p:cNvPr id="28" name="Graphic 27">
            <a:extLst>
              <a:ext uri="{FF2B5EF4-FFF2-40B4-BE49-F238E27FC236}">
                <a16:creationId xmlns:a16="http://schemas.microsoft.com/office/drawing/2014/main" id="{0BF04FB1-7046-4B11-87C1-164FDA56E45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48025" y="2560612"/>
            <a:ext cx="5669156" cy="45719"/>
          </a:xfrm>
          <a:prstGeom prst="rect">
            <a:avLst/>
          </a:prstGeom>
        </p:spPr>
      </p:pic>
      <p:pic>
        <p:nvPicPr>
          <p:cNvPr id="29" name="Graphic 28">
            <a:extLst>
              <a:ext uri="{FF2B5EF4-FFF2-40B4-BE49-F238E27FC236}">
                <a16:creationId xmlns:a16="http://schemas.microsoft.com/office/drawing/2014/main" id="{3C365F90-CB25-4C84-AAFE-F88A09126AEC}"/>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905000" y="12504"/>
            <a:ext cx="10287000" cy="2677886"/>
          </a:xfrm>
          <a:prstGeom prst="rect">
            <a:avLst/>
          </a:prstGeom>
        </p:spPr>
      </p:pic>
      <p:pic>
        <p:nvPicPr>
          <p:cNvPr id="30" name="Graphic 29">
            <a:extLst>
              <a:ext uri="{FF2B5EF4-FFF2-40B4-BE49-F238E27FC236}">
                <a16:creationId xmlns:a16="http://schemas.microsoft.com/office/drawing/2014/main" id="{C21BEBC8-9EFA-4297-BDF2-D84F45597DA7}"/>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271207" y="179714"/>
            <a:ext cx="5620544" cy="1706236"/>
          </a:xfrm>
          <a:prstGeom prst="rect">
            <a:avLst/>
          </a:prstGeom>
        </p:spPr>
      </p:pic>
      <p:pic>
        <p:nvPicPr>
          <p:cNvPr id="31" name="Graphic 30">
            <a:extLst>
              <a:ext uri="{FF2B5EF4-FFF2-40B4-BE49-F238E27FC236}">
                <a16:creationId xmlns:a16="http://schemas.microsoft.com/office/drawing/2014/main" id="{58ABE401-D624-4072-B394-C55BFA6C2D42}"/>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474970" y="1890290"/>
            <a:ext cx="1251585" cy="1564481"/>
          </a:xfrm>
          <a:prstGeom prst="rect">
            <a:avLst/>
          </a:prstGeom>
        </p:spPr>
      </p:pic>
      <p:pic>
        <p:nvPicPr>
          <p:cNvPr id="33" name="Graphic 32">
            <a:extLst>
              <a:ext uri="{FF2B5EF4-FFF2-40B4-BE49-F238E27FC236}">
                <a16:creationId xmlns:a16="http://schemas.microsoft.com/office/drawing/2014/main" id="{6545F6CF-F5CD-4F31-BF7D-CA963E4822B6}"/>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8952367" y="1781299"/>
            <a:ext cx="3128797" cy="1838201"/>
          </a:xfrm>
          <a:prstGeom prst="rect">
            <a:avLst/>
          </a:prstGeom>
        </p:spPr>
      </p:pic>
      <p:sp>
        <p:nvSpPr>
          <p:cNvPr id="34" name="TextBox 33">
            <a:extLst>
              <a:ext uri="{FF2B5EF4-FFF2-40B4-BE49-F238E27FC236}">
                <a16:creationId xmlns:a16="http://schemas.microsoft.com/office/drawing/2014/main" id="{8893CCDA-A83B-44EF-9937-F688C0437D06}"/>
              </a:ext>
            </a:extLst>
          </p:cNvPr>
          <p:cNvSpPr txBox="1"/>
          <p:nvPr/>
        </p:nvSpPr>
        <p:spPr>
          <a:xfrm>
            <a:off x="9013445" y="1901316"/>
            <a:ext cx="2992627" cy="1631216"/>
          </a:xfrm>
          <a:prstGeom prst="rect">
            <a:avLst/>
          </a:prstGeom>
          <a:noFill/>
        </p:spPr>
        <p:txBody>
          <a:bodyPr wrap="square" rtlCol="0">
            <a:spAutoFit/>
          </a:bodyPr>
          <a:lstStyle/>
          <a:p>
            <a:pPr algn="ctr"/>
            <a:r>
              <a:rPr lang="en-US" sz="2000" b="1" dirty="0">
                <a:solidFill>
                  <a:srgbClr val="2B1054"/>
                </a:solidFill>
                <a:latin typeface="Verdana" panose="020B0604030504040204" pitchFamily="34" charset="0"/>
                <a:ea typeface="Verdana" panose="020B0604030504040204" pitchFamily="34" charset="0"/>
                <a:cs typeface="Verdana" panose="020B0604030504040204" pitchFamily="34" charset="0"/>
              </a:rPr>
              <a:t>Mindfulness</a:t>
            </a:r>
            <a:br>
              <a:rPr lang="en-US" sz="1600" b="1" dirty="0">
                <a:solidFill>
                  <a:srgbClr val="2B1054"/>
                </a:solidFill>
                <a:latin typeface="Verdana" panose="020B0604030504040204" pitchFamily="34" charset="0"/>
                <a:ea typeface="Verdana" panose="020B0604030504040204" pitchFamily="34" charset="0"/>
                <a:cs typeface="Verdana" panose="020B0604030504040204" pitchFamily="34" charset="0"/>
              </a:rPr>
            </a:br>
            <a:r>
              <a:rPr lang="en-US" sz="1600" dirty="0">
                <a:solidFill>
                  <a:srgbClr val="2B1054"/>
                </a:solidFill>
                <a:latin typeface="Verdana" panose="020B0604030504040204" pitchFamily="34" charset="0"/>
                <a:ea typeface="Verdana" panose="020B0604030504040204" pitchFamily="34" charset="0"/>
                <a:cs typeface="Verdana" panose="020B0604030504040204" pitchFamily="34" charset="0"/>
              </a:rPr>
              <a:t>Practice such as </a:t>
            </a:r>
            <a:br>
              <a:rPr lang="en-US" sz="1600" dirty="0">
                <a:solidFill>
                  <a:srgbClr val="2B1054"/>
                </a:solidFill>
                <a:latin typeface="Verdana" panose="020B0604030504040204" pitchFamily="34" charset="0"/>
                <a:ea typeface="Verdana" panose="020B0604030504040204" pitchFamily="34" charset="0"/>
                <a:cs typeface="Verdana" panose="020B0604030504040204" pitchFamily="34" charset="0"/>
              </a:rPr>
            </a:br>
            <a:r>
              <a:rPr lang="en-US" sz="1600" dirty="0">
                <a:solidFill>
                  <a:srgbClr val="2B1054"/>
                </a:solidFill>
                <a:latin typeface="Verdana" panose="020B0604030504040204" pitchFamily="34" charset="0"/>
                <a:ea typeface="Verdana" panose="020B0604030504040204" pitchFamily="34" charset="0"/>
                <a:cs typeface="Verdana" panose="020B0604030504040204" pitchFamily="34" charset="0"/>
              </a:rPr>
              <a:t>meditation, yoga, gratitude, and mindful breathing reduce stress and anxiety</a:t>
            </a:r>
          </a:p>
        </p:txBody>
      </p:sp>
      <p:pic>
        <p:nvPicPr>
          <p:cNvPr id="35" name="Graphic 34">
            <a:extLst>
              <a:ext uri="{FF2B5EF4-FFF2-40B4-BE49-F238E27FC236}">
                <a16:creationId xmlns:a16="http://schemas.microsoft.com/office/drawing/2014/main" id="{F7390290-78B9-4564-B377-784B3672E031}"/>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580633" y="3132802"/>
            <a:ext cx="2607447" cy="2269390"/>
          </a:xfrm>
          <a:prstGeom prst="rect">
            <a:avLst/>
          </a:prstGeom>
        </p:spPr>
      </p:pic>
      <p:pic>
        <p:nvPicPr>
          <p:cNvPr id="36" name="Graphic 35">
            <a:extLst>
              <a:ext uri="{FF2B5EF4-FFF2-40B4-BE49-F238E27FC236}">
                <a16:creationId xmlns:a16="http://schemas.microsoft.com/office/drawing/2014/main" id="{727673F4-77B0-4D0D-B087-AAC911E82015}"/>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5413892" y="3529463"/>
            <a:ext cx="1095375" cy="1476375"/>
          </a:xfrm>
          <a:prstGeom prst="rect">
            <a:avLst/>
          </a:prstGeom>
        </p:spPr>
      </p:pic>
      <p:sp>
        <p:nvSpPr>
          <p:cNvPr id="37" name="TextBox 36">
            <a:extLst>
              <a:ext uri="{FF2B5EF4-FFF2-40B4-BE49-F238E27FC236}">
                <a16:creationId xmlns:a16="http://schemas.microsoft.com/office/drawing/2014/main" id="{BC74F11A-4952-4B75-9A53-63050FE00588}"/>
              </a:ext>
            </a:extLst>
          </p:cNvPr>
          <p:cNvSpPr txBox="1"/>
          <p:nvPr/>
        </p:nvSpPr>
        <p:spPr>
          <a:xfrm>
            <a:off x="643636" y="3208900"/>
            <a:ext cx="2501954" cy="2123658"/>
          </a:xfrm>
          <a:prstGeom prst="rect">
            <a:avLst/>
          </a:prstGeom>
          <a:noFill/>
        </p:spPr>
        <p:txBody>
          <a:bodyPr wrap="square" rtlCol="0">
            <a:spAutoFit/>
          </a:bodyPr>
          <a:lstStyle/>
          <a:p>
            <a:pPr algn="ctr"/>
            <a:r>
              <a:rPr lang="en-US" sz="2000" b="1" dirty="0">
                <a:solidFill>
                  <a:srgbClr val="2B1054"/>
                </a:solidFill>
                <a:latin typeface="Verdana" panose="020B0604030504040204" pitchFamily="34" charset="0"/>
                <a:ea typeface="Verdana" panose="020B0604030504040204" pitchFamily="34" charset="0"/>
                <a:cs typeface="Verdana" panose="020B0604030504040204" pitchFamily="34" charset="0"/>
              </a:rPr>
              <a:t>Sleep</a:t>
            </a:r>
            <a:br>
              <a:rPr lang="en-US" sz="1600" b="1" dirty="0">
                <a:solidFill>
                  <a:srgbClr val="2B1054"/>
                </a:solidFill>
                <a:latin typeface="Verdana" panose="020B0604030504040204" pitchFamily="34" charset="0"/>
                <a:ea typeface="Verdana" panose="020B0604030504040204" pitchFamily="34" charset="0"/>
                <a:cs typeface="Verdana" panose="020B0604030504040204" pitchFamily="34" charset="0"/>
              </a:rPr>
            </a:br>
            <a:r>
              <a:rPr lang="en-US" sz="1600" dirty="0">
                <a:solidFill>
                  <a:srgbClr val="2B1054"/>
                </a:solidFill>
                <a:latin typeface="Verdana" panose="020B0604030504040204" pitchFamily="34" charset="0"/>
                <a:ea typeface="Verdana" panose="020B0604030504040204" pitchFamily="34" charset="0"/>
                <a:cs typeface="Verdana" panose="020B0604030504040204" pitchFamily="34" charset="0"/>
              </a:rPr>
              <a:t>Inadequate or poor quality sleep increases stress hormone exposure (cortisol) and interferes with mood and mental function</a:t>
            </a:r>
          </a:p>
        </p:txBody>
      </p:sp>
      <p:pic>
        <p:nvPicPr>
          <p:cNvPr id="38" name="Graphic 37">
            <a:extLst>
              <a:ext uri="{FF2B5EF4-FFF2-40B4-BE49-F238E27FC236}">
                <a16:creationId xmlns:a16="http://schemas.microsoft.com/office/drawing/2014/main" id="{56B77A25-07AD-44F6-918D-C87826799293}"/>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5291137" y="5369039"/>
            <a:ext cx="1609725" cy="1066800"/>
          </a:xfrm>
          <a:prstGeom prst="rect">
            <a:avLst/>
          </a:prstGeom>
        </p:spPr>
      </p:pic>
      <p:pic>
        <p:nvPicPr>
          <p:cNvPr id="40" name="Graphic 39">
            <a:extLst>
              <a:ext uri="{FF2B5EF4-FFF2-40B4-BE49-F238E27FC236}">
                <a16:creationId xmlns:a16="http://schemas.microsoft.com/office/drawing/2014/main" id="{D309CD08-0E9B-4416-85EF-3DCCCD59A5DF}"/>
              </a:ext>
            </a:extLst>
          </p:cNvPr>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8952367" y="4672672"/>
            <a:ext cx="3128797" cy="1709352"/>
          </a:xfrm>
          <a:prstGeom prst="rect">
            <a:avLst/>
          </a:prstGeom>
        </p:spPr>
      </p:pic>
      <p:sp>
        <p:nvSpPr>
          <p:cNvPr id="41" name="TextBox 40">
            <a:extLst>
              <a:ext uri="{FF2B5EF4-FFF2-40B4-BE49-F238E27FC236}">
                <a16:creationId xmlns:a16="http://schemas.microsoft.com/office/drawing/2014/main" id="{81AD18F1-BED1-47FB-B3F6-257F9D8BEA3E}"/>
              </a:ext>
            </a:extLst>
          </p:cNvPr>
          <p:cNvSpPr txBox="1"/>
          <p:nvPr/>
        </p:nvSpPr>
        <p:spPr>
          <a:xfrm>
            <a:off x="9013445" y="4711740"/>
            <a:ext cx="2992627" cy="1631216"/>
          </a:xfrm>
          <a:prstGeom prst="rect">
            <a:avLst/>
          </a:prstGeom>
          <a:noFill/>
        </p:spPr>
        <p:txBody>
          <a:bodyPr wrap="square" rtlCol="0">
            <a:spAutoFit/>
          </a:bodyPr>
          <a:lstStyle/>
          <a:p>
            <a:pPr algn="ctr"/>
            <a:r>
              <a:rPr lang="en-US" sz="2000" b="1" dirty="0">
                <a:solidFill>
                  <a:srgbClr val="2B1054"/>
                </a:solidFill>
                <a:latin typeface="Verdana" panose="020B0604030504040204" pitchFamily="34" charset="0"/>
                <a:ea typeface="Verdana" panose="020B0604030504040204" pitchFamily="34" charset="0"/>
                <a:cs typeface="Verdana" panose="020B0604030504040204" pitchFamily="34" charset="0"/>
              </a:rPr>
              <a:t>Physical Activity</a:t>
            </a:r>
            <a:br>
              <a:rPr lang="en-US" sz="1600" b="1" i="1" dirty="0">
                <a:solidFill>
                  <a:srgbClr val="2B1054"/>
                </a:solidFill>
                <a:latin typeface="Verdana" panose="020B0604030504040204" pitchFamily="34" charset="0"/>
                <a:ea typeface="Verdana" panose="020B0604030504040204" pitchFamily="34" charset="0"/>
                <a:cs typeface="Verdana" panose="020B0604030504040204" pitchFamily="34" charset="0"/>
              </a:rPr>
            </a:br>
            <a:r>
              <a:rPr lang="en-US" sz="1600" dirty="0">
                <a:solidFill>
                  <a:srgbClr val="2B1054"/>
                </a:solidFill>
                <a:latin typeface="Verdana" panose="020B0604030504040204" pitchFamily="34" charset="0"/>
                <a:ea typeface="Verdana" panose="020B0604030504040204" pitchFamily="34" charset="0"/>
                <a:cs typeface="Verdana" panose="020B0604030504040204" pitchFamily="34" charset="0"/>
              </a:rPr>
              <a:t>Regular exercise is shown to reduce stress, anxiety and depression as effectively as antidepressant drugs</a:t>
            </a:r>
          </a:p>
        </p:txBody>
      </p:sp>
    </p:spTree>
    <p:extLst>
      <p:ext uri="{BB962C8B-B14F-4D97-AF65-F5344CB8AC3E}">
        <p14:creationId xmlns:p14="http://schemas.microsoft.com/office/powerpoint/2010/main" val="57770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F2A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2" name="Shape 10"/>
          <p:cNvSpPr/>
          <p:nvPr/>
        </p:nvSpPr>
        <p:spPr>
          <a:xfrm>
            <a:off x="1149186" y="2833049"/>
            <a:ext cx="45719" cy="1470009"/>
          </a:xfrm>
          <a:prstGeom prst="rect">
            <a:avLst/>
          </a:prstGeom>
          <a:solidFill>
            <a:schemeClr val="bg1"/>
          </a:solidFill>
          <a:ln>
            <a:noFill/>
          </a:ln>
        </p:spPr>
        <p:txBody>
          <a:bodyPr lIns="91425" tIns="91425" rIns="91425" bIns="91425" anchor="ctr" anchorCtr="0">
            <a:noAutofit/>
          </a:bodyPr>
          <a:lstStyle/>
          <a:p>
            <a:pPr lvl="0" rtl="0">
              <a:spcBef>
                <a:spcPts val="0"/>
              </a:spcBef>
              <a:buNone/>
            </a:pPr>
            <a:endParaRPr dirty="0">
              <a:solidFill>
                <a:schemeClr val="tx1">
                  <a:lumMod val="50000"/>
                  <a:lumOff val="50000"/>
                </a:schemeClr>
              </a:solidFill>
              <a:latin typeface="Verdana" panose="020B0604030504040204" pitchFamily="34" charset="0"/>
            </a:endParaRPr>
          </a:p>
        </p:txBody>
      </p:sp>
      <p:sp>
        <p:nvSpPr>
          <p:cNvPr id="3" name="TextBox 2"/>
          <p:cNvSpPr txBox="1"/>
          <p:nvPr/>
        </p:nvSpPr>
        <p:spPr>
          <a:xfrm>
            <a:off x="1546411" y="2188170"/>
            <a:ext cx="8813913" cy="923330"/>
          </a:xfrm>
          <a:prstGeom prst="rect">
            <a:avLst/>
          </a:prstGeom>
          <a:noFill/>
        </p:spPr>
        <p:txBody>
          <a:bodyPr wrap="square" rtlCol="0">
            <a:spAutoFit/>
          </a:bodyPr>
          <a:lstStyle/>
          <a:p>
            <a:r>
              <a:rPr lang="en-US" sz="5400" b="1"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OUR MISSION…</a:t>
            </a:r>
          </a:p>
        </p:txBody>
      </p:sp>
      <p:sp>
        <p:nvSpPr>
          <p:cNvPr id="6" name="TextBox 5"/>
          <p:cNvSpPr txBox="1"/>
          <p:nvPr/>
        </p:nvSpPr>
        <p:spPr>
          <a:xfrm>
            <a:off x="1546412" y="3111500"/>
            <a:ext cx="9502588" cy="2062103"/>
          </a:xfrm>
          <a:prstGeom prst="rect">
            <a:avLst/>
          </a:prstGeom>
          <a:noFill/>
        </p:spPr>
        <p:txBody>
          <a:bodyPr wrap="square" rtlCol="0">
            <a:spAutoFit/>
          </a:bodyPr>
          <a:lstStyle/>
          <a:p>
            <a:r>
              <a:rPr lang="en-US" sz="3200" dirty="0">
                <a:solidFill>
                  <a:schemeClr val="bg1">
                    <a:lumMod val="85000"/>
                  </a:schemeClr>
                </a:solidFill>
                <a:latin typeface="Verdana" panose="020B0604030504040204" pitchFamily="34" charset="0"/>
                <a:ea typeface="Verdana" panose="020B0604030504040204" pitchFamily="34" charset="0"/>
                <a:cs typeface="Verdana" panose="020B0604030504040204" pitchFamily="34" charset="0"/>
              </a:rPr>
              <a:t>is to create a holistic mental wellness platform that connects a purpose-driven community of passionate people.</a:t>
            </a:r>
          </a:p>
          <a:p>
            <a:endParaRPr lang="en-US" sz="3200" dirty="0">
              <a:solidFill>
                <a:schemeClr val="bg1">
                  <a:lumMod val="8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Picture 6">
            <a:extLst>
              <a:ext uri="{FF2B5EF4-FFF2-40B4-BE49-F238E27FC236}">
                <a16:creationId xmlns:a16="http://schemas.microsoft.com/office/drawing/2014/main" id="{61921050-00E3-4F47-8DBC-ABF5E6400B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4854" y="6356350"/>
            <a:ext cx="4626864" cy="360450"/>
          </a:xfrm>
          <a:prstGeom prst="rect">
            <a:avLst/>
          </a:prstGeom>
        </p:spPr>
      </p:pic>
    </p:spTree>
    <p:extLst>
      <p:ext uri="{BB962C8B-B14F-4D97-AF65-F5344CB8AC3E}">
        <p14:creationId xmlns:p14="http://schemas.microsoft.com/office/powerpoint/2010/main" val="1445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02F78DD-0543-4BCD-9934-4D6E7B411284}"/>
              </a:ext>
            </a:extLst>
          </p:cNvPr>
          <p:cNvPicPr>
            <a:picLocks noChangeAspect="1"/>
          </p:cNvPicPr>
          <p:nvPr/>
        </p:nvPicPr>
        <p:blipFill rotWithShape="1">
          <a:blip r:embed="rId2" cstate="print">
            <a:alphaModFix/>
            <a:extLst>
              <a:ext uri="{28A0092B-C50C-407E-A947-70E740481C1C}">
                <a14:useLocalDpi xmlns:a14="http://schemas.microsoft.com/office/drawing/2010/main"/>
              </a:ext>
            </a:extLst>
          </a:blip>
          <a:srcRect t="1395" b="7752"/>
          <a:stretch/>
        </p:blipFill>
        <p:spPr>
          <a:xfrm>
            <a:off x="0" y="0"/>
            <a:ext cx="12192000" cy="6230679"/>
          </a:xfrm>
          <a:prstGeom prst="rect">
            <a:avLst/>
          </a:prstGeom>
        </p:spPr>
      </p:pic>
      <p:sp>
        <p:nvSpPr>
          <p:cNvPr id="8" name="Title 1">
            <a:extLst>
              <a:ext uri="{FF2B5EF4-FFF2-40B4-BE49-F238E27FC236}">
                <a16:creationId xmlns:a16="http://schemas.microsoft.com/office/drawing/2014/main" id="{40DD5A03-CE52-47DB-8122-F0A07D6148C9}"/>
              </a:ext>
            </a:extLst>
          </p:cNvPr>
          <p:cNvSpPr>
            <a:spLocks noGrp="1"/>
          </p:cNvSpPr>
          <p:nvPr>
            <p:ph type="title"/>
          </p:nvPr>
        </p:nvSpPr>
        <p:spPr>
          <a:xfrm>
            <a:off x="0" y="159488"/>
            <a:ext cx="12192000" cy="935665"/>
          </a:xfrm>
        </p:spPr>
        <p:txBody>
          <a:bodyPr anchor="ctr">
            <a:normAutofit/>
          </a:bodyPr>
          <a:lstStyle/>
          <a:p>
            <a:pPr algn="ctr"/>
            <a:r>
              <a:rPr lang="en-US" sz="4400" b="1" dirty="0">
                <a:solidFill>
                  <a:srgbClr val="3F2A56"/>
                </a:solidFill>
                <a:latin typeface="Verdana" panose="020B0604030504040204" pitchFamily="34" charset="0"/>
                <a:ea typeface="Verdana" panose="020B0604030504040204" pitchFamily="34" charset="0"/>
                <a:cs typeface="Verdana" panose="020B0604030504040204" pitchFamily="34" charset="0"/>
              </a:rPr>
              <a:t>IS YOUR GUT HEALTHY?</a:t>
            </a:r>
          </a:p>
        </p:txBody>
      </p:sp>
      <p:sp>
        <p:nvSpPr>
          <p:cNvPr id="12" name="Rectangle 11">
            <a:extLst>
              <a:ext uri="{FF2B5EF4-FFF2-40B4-BE49-F238E27FC236}">
                <a16:creationId xmlns:a16="http://schemas.microsoft.com/office/drawing/2014/main" id="{805E7D1A-E370-479B-8CC1-93344A2F666D}"/>
              </a:ext>
            </a:extLst>
          </p:cNvPr>
          <p:cNvSpPr/>
          <p:nvPr/>
        </p:nvSpPr>
        <p:spPr>
          <a:xfrm>
            <a:off x="282387" y="1445820"/>
            <a:ext cx="3065931" cy="3839787"/>
          </a:xfrm>
          <a:prstGeom prst="rect">
            <a:avLst/>
          </a:prstGeom>
          <a:solidFill>
            <a:srgbClr val="3F2A5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Verdana" panose="020B0604030504040204" pitchFamily="34" charset="0"/>
            </a:endParaRPr>
          </a:p>
        </p:txBody>
      </p:sp>
      <p:sp>
        <p:nvSpPr>
          <p:cNvPr id="13" name="TextBox 12">
            <a:extLst>
              <a:ext uri="{FF2B5EF4-FFF2-40B4-BE49-F238E27FC236}">
                <a16:creationId xmlns:a16="http://schemas.microsoft.com/office/drawing/2014/main" id="{625600F3-1006-4ADE-9376-C775D7BD7449}"/>
              </a:ext>
            </a:extLst>
          </p:cNvPr>
          <p:cNvSpPr txBox="1"/>
          <p:nvPr/>
        </p:nvSpPr>
        <p:spPr>
          <a:xfrm>
            <a:off x="282387" y="2459258"/>
            <a:ext cx="3065931" cy="2554545"/>
          </a:xfrm>
          <a:prstGeom prst="rect">
            <a:avLst/>
          </a:prstGeom>
          <a:noFill/>
        </p:spPr>
        <p:txBody>
          <a:bodyPr wrap="square" rtlCol="0">
            <a:spAutoFit/>
          </a:bodyPr>
          <a:lstStyle/>
          <a:p>
            <a:pPr marL="285750" indent="-285750">
              <a:buClr>
                <a:srgbClr val="FFFFFF"/>
              </a:buClr>
              <a:buSzPct val="150000"/>
              <a:buFont typeface="Arial" charset="0"/>
              <a:buChar char="•"/>
            </a:pPr>
            <a:r>
              <a:rPr lang="en-US" sz="2000" dirty="0">
                <a:solidFill>
                  <a:srgbClr val="FFFFFF"/>
                </a:solidFill>
                <a:latin typeface="Verdana" panose="020B0604030504040204" pitchFamily="34" charset="0"/>
                <a:ea typeface="Verdana" panose="020B0604030504040204" pitchFamily="34" charset="0"/>
                <a:cs typeface="Aller" charset="0"/>
              </a:rPr>
              <a:t>Normal behavior, cognition function and emotional state</a:t>
            </a:r>
          </a:p>
          <a:p>
            <a:pPr marL="285750" indent="-285750">
              <a:buClr>
                <a:srgbClr val="FFFFFF"/>
              </a:buClr>
              <a:buSzPct val="150000"/>
              <a:buFont typeface="Arial" charset="0"/>
              <a:buChar char="•"/>
            </a:pPr>
            <a:r>
              <a:rPr lang="en-US" sz="2000" dirty="0">
                <a:solidFill>
                  <a:srgbClr val="FFFFFF"/>
                </a:solidFill>
                <a:latin typeface="Verdana" panose="020B0604030504040204" pitchFamily="34" charset="0"/>
                <a:ea typeface="Verdana" panose="020B0604030504040204" pitchFamily="34" charset="0"/>
                <a:cs typeface="Aller" charset="0"/>
              </a:rPr>
              <a:t>Healthy levels of inflammatory cells and/or mediators</a:t>
            </a:r>
          </a:p>
          <a:p>
            <a:pPr marL="285750" indent="-285750">
              <a:buClr>
                <a:srgbClr val="FFFFFF"/>
              </a:buClr>
              <a:buSzPct val="150000"/>
              <a:buFont typeface="Arial" charset="0"/>
              <a:buChar char="•"/>
            </a:pPr>
            <a:r>
              <a:rPr lang="en-US" sz="2000" dirty="0">
                <a:solidFill>
                  <a:srgbClr val="FFFFFF"/>
                </a:solidFill>
                <a:latin typeface="Verdana" panose="020B0604030504040204" pitchFamily="34" charset="0"/>
                <a:ea typeface="Verdana" panose="020B0604030504040204" pitchFamily="34" charset="0"/>
                <a:cs typeface="Aller" charset="0"/>
              </a:rPr>
              <a:t>Healthy gut microbiota</a:t>
            </a:r>
          </a:p>
        </p:txBody>
      </p:sp>
      <p:sp>
        <p:nvSpPr>
          <p:cNvPr id="14" name="TextBox 13">
            <a:extLst>
              <a:ext uri="{FF2B5EF4-FFF2-40B4-BE49-F238E27FC236}">
                <a16:creationId xmlns:a16="http://schemas.microsoft.com/office/drawing/2014/main" id="{C4409356-1D63-44C3-A0E0-EBE12D33634E}"/>
              </a:ext>
            </a:extLst>
          </p:cNvPr>
          <p:cNvSpPr txBox="1"/>
          <p:nvPr/>
        </p:nvSpPr>
        <p:spPr>
          <a:xfrm>
            <a:off x="282387" y="1565407"/>
            <a:ext cx="2931459" cy="830997"/>
          </a:xfrm>
          <a:prstGeom prst="rect">
            <a:avLst/>
          </a:prstGeom>
          <a:noFill/>
        </p:spPr>
        <p:txBody>
          <a:bodyPr wrap="square" rtlCol="0">
            <a:spAutoFit/>
          </a:bodyPr>
          <a:lstStyle/>
          <a:p>
            <a:pPr algn="ctr">
              <a:buClr>
                <a:srgbClr val="FFFFFF"/>
              </a:buClr>
              <a:buSzPct val="150000"/>
            </a:pPr>
            <a:r>
              <a:rPr lang="en-US" sz="2400" b="1" dirty="0">
                <a:solidFill>
                  <a:srgbClr val="FFFFFF"/>
                </a:solidFill>
                <a:latin typeface="Verdana" panose="020B0604030504040204" pitchFamily="34" charset="0"/>
                <a:ea typeface="Verdana" panose="020B0604030504040204" pitchFamily="34" charset="0"/>
                <a:cs typeface="Aller" charset="0"/>
              </a:rPr>
              <a:t>HEALTHY </a:t>
            </a:r>
          </a:p>
          <a:p>
            <a:pPr algn="ctr">
              <a:buClr>
                <a:srgbClr val="FFFFFF"/>
              </a:buClr>
              <a:buSzPct val="150000"/>
            </a:pPr>
            <a:r>
              <a:rPr lang="en-US" sz="2400" b="1" dirty="0">
                <a:solidFill>
                  <a:srgbClr val="FFFFFF"/>
                </a:solidFill>
                <a:latin typeface="Verdana" panose="020B0604030504040204" pitchFamily="34" charset="0"/>
                <a:ea typeface="Verdana" panose="020B0604030504040204" pitchFamily="34" charset="0"/>
                <a:cs typeface="Aller" charset="0"/>
              </a:rPr>
              <a:t>STATUS</a:t>
            </a:r>
          </a:p>
        </p:txBody>
      </p:sp>
      <p:sp>
        <p:nvSpPr>
          <p:cNvPr id="15" name="Rectangle 14">
            <a:extLst>
              <a:ext uri="{FF2B5EF4-FFF2-40B4-BE49-F238E27FC236}">
                <a16:creationId xmlns:a16="http://schemas.microsoft.com/office/drawing/2014/main" id="{AC747198-412A-43C8-96CC-BA60508D643F}"/>
              </a:ext>
            </a:extLst>
          </p:cNvPr>
          <p:cNvSpPr/>
          <p:nvPr/>
        </p:nvSpPr>
        <p:spPr>
          <a:xfrm>
            <a:off x="8794368" y="1445820"/>
            <a:ext cx="3065931" cy="3839787"/>
          </a:xfrm>
          <a:prstGeom prst="rect">
            <a:avLst/>
          </a:prstGeom>
          <a:solidFill>
            <a:srgbClr val="3F2A5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Verdana" panose="020B0604030504040204" pitchFamily="34" charset="0"/>
            </a:endParaRPr>
          </a:p>
        </p:txBody>
      </p:sp>
      <p:sp>
        <p:nvSpPr>
          <p:cNvPr id="16" name="TextBox 15">
            <a:extLst>
              <a:ext uri="{FF2B5EF4-FFF2-40B4-BE49-F238E27FC236}">
                <a16:creationId xmlns:a16="http://schemas.microsoft.com/office/drawing/2014/main" id="{D26B6A35-08CB-4439-8B87-2AF950EA2101}"/>
              </a:ext>
            </a:extLst>
          </p:cNvPr>
          <p:cNvSpPr txBox="1"/>
          <p:nvPr/>
        </p:nvSpPr>
        <p:spPr>
          <a:xfrm>
            <a:off x="8794368" y="2459258"/>
            <a:ext cx="3065931" cy="2554545"/>
          </a:xfrm>
          <a:prstGeom prst="rect">
            <a:avLst/>
          </a:prstGeom>
          <a:noFill/>
        </p:spPr>
        <p:txBody>
          <a:bodyPr wrap="square" rtlCol="0">
            <a:spAutoFit/>
          </a:bodyPr>
          <a:lstStyle/>
          <a:p>
            <a:pPr marL="285750" indent="-285750">
              <a:buClr>
                <a:srgbClr val="FFFFFF"/>
              </a:buClr>
              <a:buSzPct val="150000"/>
              <a:buFont typeface="Arial" charset="0"/>
              <a:buChar char="•"/>
            </a:pPr>
            <a:r>
              <a:rPr lang="en-US" sz="2000" dirty="0">
                <a:solidFill>
                  <a:srgbClr val="FFFFFF"/>
                </a:solidFill>
                <a:latin typeface="Verdana" panose="020B0604030504040204" pitchFamily="34" charset="0"/>
                <a:ea typeface="Verdana" panose="020B0604030504040204" pitchFamily="34" charset="0"/>
                <a:cs typeface="Aller" charset="0"/>
              </a:rPr>
              <a:t>Alterations in behavior, cognition, emotion and nociception</a:t>
            </a:r>
          </a:p>
          <a:p>
            <a:pPr marL="285750" indent="-285750">
              <a:buClr>
                <a:srgbClr val="FFFFFF"/>
              </a:buClr>
              <a:buSzPct val="150000"/>
              <a:buFont typeface="Arial" charset="0"/>
              <a:buChar char="•"/>
            </a:pPr>
            <a:r>
              <a:rPr lang="en-US" sz="2000" dirty="0">
                <a:solidFill>
                  <a:srgbClr val="FFFFFF"/>
                </a:solidFill>
                <a:latin typeface="Verdana" panose="020B0604030504040204" pitchFamily="34" charset="0"/>
                <a:ea typeface="Verdana" panose="020B0604030504040204" pitchFamily="34" charset="0"/>
                <a:cs typeface="Aller" charset="0"/>
              </a:rPr>
              <a:t>Altered levels of inflammatory cells and/or mediators</a:t>
            </a:r>
          </a:p>
          <a:p>
            <a:pPr marL="285750" indent="-285750">
              <a:buClr>
                <a:srgbClr val="FFFFFF"/>
              </a:buClr>
              <a:buSzPct val="150000"/>
              <a:buFont typeface="Arial" charset="0"/>
              <a:buChar char="•"/>
            </a:pPr>
            <a:r>
              <a:rPr lang="en-US" sz="2000" dirty="0">
                <a:solidFill>
                  <a:srgbClr val="FFFFFF"/>
                </a:solidFill>
                <a:latin typeface="Verdana" panose="020B0604030504040204" pitchFamily="34" charset="0"/>
                <a:ea typeface="Verdana" panose="020B0604030504040204" pitchFamily="34" charset="0"/>
                <a:cs typeface="Aller" charset="0"/>
              </a:rPr>
              <a:t>Intestinal dysbiosis</a:t>
            </a:r>
          </a:p>
        </p:txBody>
      </p:sp>
      <p:sp>
        <p:nvSpPr>
          <p:cNvPr id="17" name="TextBox 16">
            <a:extLst>
              <a:ext uri="{FF2B5EF4-FFF2-40B4-BE49-F238E27FC236}">
                <a16:creationId xmlns:a16="http://schemas.microsoft.com/office/drawing/2014/main" id="{1D031AAD-7AD1-48A9-BC31-8C4FA363007C}"/>
              </a:ext>
            </a:extLst>
          </p:cNvPr>
          <p:cNvSpPr txBox="1"/>
          <p:nvPr/>
        </p:nvSpPr>
        <p:spPr>
          <a:xfrm>
            <a:off x="8794368" y="1572393"/>
            <a:ext cx="3065931" cy="830997"/>
          </a:xfrm>
          <a:prstGeom prst="rect">
            <a:avLst/>
          </a:prstGeom>
          <a:noFill/>
        </p:spPr>
        <p:txBody>
          <a:bodyPr wrap="square" rtlCol="0">
            <a:spAutoFit/>
          </a:bodyPr>
          <a:lstStyle/>
          <a:p>
            <a:pPr algn="ctr">
              <a:buClr>
                <a:srgbClr val="FFFFFF"/>
              </a:buClr>
              <a:buSzPct val="150000"/>
            </a:pPr>
            <a:r>
              <a:rPr lang="en-US" sz="2400" b="1" dirty="0">
                <a:solidFill>
                  <a:srgbClr val="FFFFFF"/>
                </a:solidFill>
                <a:latin typeface="Verdana" panose="020B0604030504040204" pitchFamily="34" charset="0"/>
                <a:ea typeface="Verdana" panose="020B0604030504040204" pitchFamily="34" charset="0"/>
                <a:cs typeface="Aller" charset="0"/>
              </a:rPr>
              <a:t>UNHEALTHY </a:t>
            </a:r>
          </a:p>
          <a:p>
            <a:pPr algn="ctr">
              <a:buClr>
                <a:srgbClr val="FFFFFF"/>
              </a:buClr>
              <a:buSzPct val="150000"/>
            </a:pPr>
            <a:r>
              <a:rPr lang="en-US" sz="2400" b="1" dirty="0">
                <a:solidFill>
                  <a:srgbClr val="FFFFFF"/>
                </a:solidFill>
                <a:latin typeface="Verdana" panose="020B0604030504040204" pitchFamily="34" charset="0"/>
                <a:ea typeface="Verdana" panose="020B0604030504040204" pitchFamily="34" charset="0"/>
                <a:cs typeface="Aller" charset="0"/>
              </a:rPr>
              <a:t>STATUS</a:t>
            </a:r>
          </a:p>
        </p:txBody>
      </p:sp>
    </p:spTree>
    <p:extLst>
      <p:ext uri="{BB962C8B-B14F-4D97-AF65-F5344CB8AC3E}">
        <p14:creationId xmlns:p14="http://schemas.microsoft.com/office/powerpoint/2010/main" val="1110058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838200" y="3303548"/>
            <a:ext cx="10515600" cy="411238"/>
          </a:xfrm>
          <a:prstGeom prst="rect">
            <a:avLst/>
          </a:prstGeom>
          <a:gradFill>
            <a:gsLst>
              <a:gs pos="0">
                <a:srgbClr val="800000"/>
              </a:gs>
              <a:gs pos="21000">
                <a:srgbClr val="FF6600"/>
              </a:gs>
              <a:gs pos="35000">
                <a:srgbClr val="FFFF00"/>
              </a:gs>
              <a:gs pos="9000">
                <a:srgbClr val="FF0000"/>
              </a:gs>
              <a:gs pos="53000">
                <a:srgbClr val="008000"/>
              </a:gs>
              <a:gs pos="62000">
                <a:srgbClr val="0000FF"/>
              </a:gs>
              <a:gs pos="80000">
                <a:srgbClr val="000090"/>
              </a:gs>
              <a:gs pos="99000">
                <a:srgbClr val="660066"/>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8" name="TextBox 7"/>
          <p:cNvSpPr txBox="1"/>
          <p:nvPr/>
        </p:nvSpPr>
        <p:spPr>
          <a:xfrm>
            <a:off x="580571" y="3792529"/>
            <a:ext cx="3844776" cy="461665"/>
          </a:xfrm>
          <a:prstGeom prst="rect">
            <a:avLst/>
          </a:prstGeom>
          <a:noFill/>
        </p:spPr>
        <p:txBody>
          <a:bodyPr wrap="square" rtlCol="0">
            <a:spAutoFit/>
          </a:bodyPr>
          <a:lstStyle/>
          <a:p>
            <a:pPr algn="ctr"/>
            <a:r>
              <a:rPr lang="en-US" sz="2400" b="1" dirty="0">
                <a:solidFill>
                  <a:srgbClr val="3F2A56"/>
                </a:solidFill>
                <a:latin typeface="Verdana" panose="020B0604030504040204" pitchFamily="34" charset="0"/>
                <a:cs typeface="Verdana" panose="020B0604030504040204" pitchFamily="34" charset="0"/>
              </a:rPr>
              <a:t>DISEASE STATUS</a:t>
            </a:r>
          </a:p>
        </p:txBody>
      </p:sp>
      <p:sp>
        <p:nvSpPr>
          <p:cNvPr id="9" name="TextBox 8"/>
          <p:cNvSpPr txBox="1"/>
          <p:nvPr/>
        </p:nvSpPr>
        <p:spPr>
          <a:xfrm>
            <a:off x="4171347" y="3792529"/>
            <a:ext cx="3844776" cy="461665"/>
          </a:xfrm>
          <a:prstGeom prst="rect">
            <a:avLst/>
          </a:prstGeom>
          <a:noFill/>
        </p:spPr>
        <p:txBody>
          <a:bodyPr wrap="square" rtlCol="0">
            <a:spAutoFit/>
          </a:bodyPr>
          <a:lstStyle/>
          <a:p>
            <a:pPr algn="ctr"/>
            <a:r>
              <a:rPr lang="en-US" sz="2400" b="1" dirty="0">
                <a:solidFill>
                  <a:srgbClr val="3F2A56"/>
                </a:solidFill>
                <a:latin typeface="Verdana" panose="020B0604030504040204" pitchFamily="34" charset="0"/>
                <a:cs typeface="Verdana" panose="020B0604030504040204" pitchFamily="34" charset="0"/>
              </a:rPr>
              <a:t>“NORMAL”</a:t>
            </a:r>
          </a:p>
        </p:txBody>
      </p:sp>
      <p:sp>
        <p:nvSpPr>
          <p:cNvPr id="11" name="TextBox 10"/>
          <p:cNvSpPr txBox="1"/>
          <p:nvPr/>
        </p:nvSpPr>
        <p:spPr>
          <a:xfrm>
            <a:off x="7802938" y="3792529"/>
            <a:ext cx="3844776" cy="461665"/>
          </a:xfrm>
          <a:prstGeom prst="rect">
            <a:avLst/>
          </a:prstGeom>
          <a:noFill/>
        </p:spPr>
        <p:txBody>
          <a:bodyPr wrap="square" rtlCol="0">
            <a:spAutoFit/>
          </a:bodyPr>
          <a:lstStyle/>
          <a:p>
            <a:pPr algn="ctr"/>
            <a:r>
              <a:rPr lang="en-US" sz="2400" b="1" dirty="0">
                <a:solidFill>
                  <a:srgbClr val="3F2A56"/>
                </a:solidFill>
                <a:latin typeface="Verdana" panose="020B0604030504040204" pitchFamily="34" charset="0"/>
                <a:cs typeface="Verdana" panose="020B0604030504040204" pitchFamily="34" charset="0"/>
              </a:rPr>
              <a:t>OPTIMIZED</a:t>
            </a:r>
          </a:p>
        </p:txBody>
      </p:sp>
      <p:sp>
        <p:nvSpPr>
          <p:cNvPr id="13" name="TextBox 12"/>
          <p:cNvSpPr txBox="1"/>
          <p:nvPr/>
        </p:nvSpPr>
        <p:spPr>
          <a:xfrm>
            <a:off x="1378857" y="4193719"/>
            <a:ext cx="1251857" cy="1200329"/>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Depression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Anxiety</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Diabetes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Obesity</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Heart Disease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Autoimmune</a:t>
            </a:r>
          </a:p>
        </p:txBody>
      </p:sp>
      <p:sp>
        <p:nvSpPr>
          <p:cNvPr id="15" name="TextBox 14"/>
          <p:cNvSpPr txBox="1"/>
          <p:nvPr/>
        </p:nvSpPr>
        <p:spPr>
          <a:xfrm>
            <a:off x="5159283" y="4193719"/>
            <a:ext cx="1061357" cy="1384995"/>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Fatigue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Tension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Sad</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Brain Fog</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Headaches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Acne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Eczema</a:t>
            </a:r>
          </a:p>
        </p:txBody>
      </p:sp>
      <p:sp>
        <p:nvSpPr>
          <p:cNvPr id="16" name="TextBox 15"/>
          <p:cNvSpPr txBox="1"/>
          <p:nvPr/>
        </p:nvSpPr>
        <p:spPr>
          <a:xfrm>
            <a:off x="8816075" y="4193719"/>
            <a:ext cx="977027" cy="1200329"/>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Energetic </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Calmness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Happy</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Sharp</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Creative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Clear Skin</a:t>
            </a:r>
          </a:p>
        </p:txBody>
      </p:sp>
      <p:sp>
        <p:nvSpPr>
          <p:cNvPr id="3" name="Rectangle 2"/>
          <p:cNvSpPr/>
          <p:nvPr/>
        </p:nvSpPr>
        <p:spPr>
          <a:xfrm>
            <a:off x="2530928" y="4193719"/>
            <a:ext cx="1188357" cy="1200329"/>
          </a:xfrm>
          <a:prstGeom prst="rect">
            <a:avLst/>
          </a:prstGeom>
        </p:spPr>
        <p:txBody>
          <a:bodyPr wrap="square">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Arthritis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Fibromyalgia</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CFS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Dementia</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ADD / ADHD</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Alzheimer’s</a:t>
            </a:r>
          </a:p>
        </p:txBody>
      </p:sp>
      <p:sp>
        <p:nvSpPr>
          <p:cNvPr id="12" name="Rectangle 11"/>
          <p:cNvSpPr/>
          <p:nvPr/>
        </p:nvSpPr>
        <p:spPr>
          <a:xfrm>
            <a:off x="6157139" y="4193719"/>
            <a:ext cx="1188357" cy="1200329"/>
          </a:xfrm>
          <a:prstGeom prst="rect">
            <a:avLst/>
          </a:prstGeom>
        </p:spPr>
        <p:txBody>
          <a:bodyPr wrap="square">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Congestion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URTIs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Joint Pain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Muscle Pain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Bloated </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Chubby</a:t>
            </a:r>
          </a:p>
        </p:txBody>
      </p:sp>
      <p:sp>
        <p:nvSpPr>
          <p:cNvPr id="14" name="TextBox 13"/>
          <p:cNvSpPr txBox="1"/>
          <p:nvPr/>
        </p:nvSpPr>
        <p:spPr>
          <a:xfrm>
            <a:off x="9822667" y="4193719"/>
            <a:ext cx="1123239" cy="1015663"/>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Rarely Sick</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Flexible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Lean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Strong</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Resilient</a:t>
            </a:r>
          </a:p>
        </p:txBody>
      </p:sp>
      <p:sp>
        <p:nvSpPr>
          <p:cNvPr id="18" name="TextBox 17"/>
          <p:cNvSpPr txBox="1"/>
          <p:nvPr/>
        </p:nvSpPr>
        <p:spPr>
          <a:xfrm>
            <a:off x="10594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1</a:t>
            </a:r>
          </a:p>
        </p:txBody>
      </p:sp>
      <p:sp>
        <p:nvSpPr>
          <p:cNvPr id="19" name="TextBox 18"/>
          <p:cNvSpPr txBox="1"/>
          <p:nvPr/>
        </p:nvSpPr>
        <p:spPr>
          <a:xfrm>
            <a:off x="912281"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RED</a:t>
            </a:r>
          </a:p>
        </p:txBody>
      </p:sp>
      <p:sp>
        <p:nvSpPr>
          <p:cNvPr id="20" name="TextBox 19"/>
          <p:cNvSpPr txBox="1"/>
          <p:nvPr/>
        </p:nvSpPr>
        <p:spPr>
          <a:xfrm>
            <a:off x="2474382"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ORANGE</a:t>
            </a:r>
          </a:p>
        </p:txBody>
      </p:sp>
      <p:sp>
        <p:nvSpPr>
          <p:cNvPr id="21" name="TextBox 20"/>
          <p:cNvSpPr txBox="1"/>
          <p:nvPr/>
        </p:nvSpPr>
        <p:spPr>
          <a:xfrm>
            <a:off x="4036483"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YELLOW</a:t>
            </a:r>
          </a:p>
        </p:txBody>
      </p:sp>
      <p:sp>
        <p:nvSpPr>
          <p:cNvPr id="22" name="TextBox 21"/>
          <p:cNvSpPr txBox="1"/>
          <p:nvPr/>
        </p:nvSpPr>
        <p:spPr>
          <a:xfrm>
            <a:off x="5588001"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GREEN</a:t>
            </a:r>
          </a:p>
        </p:txBody>
      </p:sp>
      <p:sp>
        <p:nvSpPr>
          <p:cNvPr id="23" name="TextBox 22"/>
          <p:cNvSpPr txBox="1"/>
          <p:nvPr/>
        </p:nvSpPr>
        <p:spPr>
          <a:xfrm>
            <a:off x="7171268"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BLUE</a:t>
            </a:r>
          </a:p>
        </p:txBody>
      </p:sp>
      <p:sp>
        <p:nvSpPr>
          <p:cNvPr id="24" name="TextBox 23"/>
          <p:cNvSpPr txBox="1"/>
          <p:nvPr/>
        </p:nvSpPr>
        <p:spPr>
          <a:xfrm>
            <a:off x="8722786"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INDIGO</a:t>
            </a:r>
          </a:p>
        </p:txBody>
      </p:sp>
      <p:sp>
        <p:nvSpPr>
          <p:cNvPr id="25" name="TextBox 24"/>
          <p:cNvSpPr txBox="1"/>
          <p:nvPr/>
        </p:nvSpPr>
        <p:spPr>
          <a:xfrm>
            <a:off x="10295467"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VIOLET</a:t>
            </a:r>
          </a:p>
        </p:txBody>
      </p:sp>
      <p:sp>
        <p:nvSpPr>
          <p:cNvPr id="26" name="Rectangle 25"/>
          <p:cNvSpPr/>
          <p:nvPr/>
        </p:nvSpPr>
        <p:spPr>
          <a:xfrm>
            <a:off x="838200" y="5646043"/>
            <a:ext cx="10515600" cy="411238"/>
          </a:xfrm>
          <a:prstGeom prst="rect">
            <a:avLst/>
          </a:prstGeom>
          <a:gradFill>
            <a:gsLst>
              <a:gs pos="0">
                <a:srgbClr val="800000"/>
              </a:gs>
              <a:gs pos="21000">
                <a:srgbClr val="FF6600"/>
              </a:gs>
              <a:gs pos="35000">
                <a:srgbClr val="FFFF00"/>
              </a:gs>
              <a:gs pos="9000">
                <a:srgbClr val="FF0000"/>
              </a:gs>
              <a:gs pos="53000">
                <a:srgbClr val="008000"/>
              </a:gs>
              <a:gs pos="62000">
                <a:srgbClr val="0000FF"/>
              </a:gs>
              <a:gs pos="80000">
                <a:srgbClr val="000090"/>
              </a:gs>
              <a:gs pos="99000">
                <a:srgbClr val="660066"/>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27" name="TextBox 26"/>
          <p:cNvSpPr txBox="1"/>
          <p:nvPr/>
        </p:nvSpPr>
        <p:spPr>
          <a:xfrm>
            <a:off x="210832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2</a:t>
            </a:r>
          </a:p>
        </p:txBody>
      </p:sp>
      <p:sp>
        <p:nvSpPr>
          <p:cNvPr id="28" name="TextBox 27"/>
          <p:cNvSpPr txBox="1"/>
          <p:nvPr/>
        </p:nvSpPr>
        <p:spPr>
          <a:xfrm>
            <a:off x="31571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3</a:t>
            </a:r>
          </a:p>
        </p:txBody>
      </p:sp>
      <p:sp>
        <p:nvSpPr>
          <p:cNvPr id="29" name="TextBox 28"/>
          <p:cNvSpPr txBox="1"/>
          <p:nvPr/>
        </p:nvSpPr>
        <p:spPr>
          <a:xfrm>
            <a:off x="420602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4</a:t>
            </a:r>
          </a:p>
        </p:txBody>
      </p:sp>
      <p:sp>
        <p:nvSpPr>
          <p:cNvPr id="30" name="TextBox 29"/>
          <p:cNvSpPr txBox="1"/>
          <p:nvPr/>
        </p:nvSpPr>
        <p:spPr>
          <a:xfrm>
            <a:off x="52548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5</a:t>
            </a:r>
          </a:p>
        </p:txBody>
      </p:sp>
      <p:sp>
        <p:nvSpPr>
          <p:cNvPr id="31" name="TextBox 30"/>
          <p:cNvSpPr txBox="1"/>
          <p:nvPr/>
        </p:nvSpPr>
        <p:spPr>
          <a:xfrm>
            <a:off x="630372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6</a:t>
            </a:r>
          </a:p>
        </p:txBody>
      </p:sp>
      <p:sp>
        <p:nvSpPr>
          <p:cNvPr id="32" name="TextBox 31"/>
          <p:cNvSpPr txBox="1"/>
          <p:nvPr/>
        </p:nvSpPr>
        <p:spPr>
          <a:xfrm>
            <a:off x="73525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7</a:t>
            </a:r>
          </a:p>
        </p:txBody>
      </p:sp>
      <p:sp>
        <p:nvSpPr>
          <p:cNvPr id="33" name="TextBox 32"/>
          <p:cNvSpPr txBox="1"/>
          <p:nvPr/>
        </p:nvSpPr>
        <p:spPr>
          <a:xfrm>
            <a:off x="840142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8</a:t>
            </a:r>
          </a:p>
        </p:txBody>
      </p:sp>
      <p:sp>
        <p:nvSpPr>
          <p:cNvPr id="34" name="TextBox 33"/>
          <p:cNvSpPr txBox="1"/>
          <p:nvPr/>
        </p:nvSpPr>
        <p:spPr>
          <a:xfrm>
            <a:off x="94502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9</a:t>
            </a:r>
          </a:p>
        </p:txBody>
      </p:sp>
      <p:sp>
        <p:nvSpPr>
          <p:cNvPr id="35" name="TextBox 34"/>
          <p:cNvSpPr txBox="1"/>
          <p:nvPr/>
        </p:nvSpPr>
        <p:spPr>
          <a:xfrm>
            <a:off x="10499126"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10</a:t>
            </a:r>
          </a:p>
        </p:txBody>
      </p:sp>
      <p:sp>
        <p:nvSpPr>
          <p:cNvPr id="36" name="Title 1"/>
          <p:cNvSpPr>
            <a:spLocks noGrp="1"/>
          </p:cNvSpPr>
          <p:nvPr>
            <p:ph type="title"/>
          </p:nvPr>
        </p:nvSpPr>
        <p:spPr>
          <a:xfrm>
            <a:off x="838200" y="503237"/>
            <a:ext cx="10515600" cy="1325563"/>
          </a:xfrm>
        </p:spPr>
        <p:txBody>
          <a:bodyPr>
            <a:noAutofit/>
          </a:bodyPr>
          <a:lstStyle/>
          <a:p>
            <a:r>
              <a:rPr lang="en-US" sz="2800" b="0" dirty="0">
                <a:solidFill>
                  <a:srgbClr val="822E7F"/>
                </a:solidFill>
                <a:latin typeface="Verdana" panose="020B0604030504040204" pitchFamily="34" charset="0"/>
                <a:ea typeface="Verdana" panose="020B0604030504040204" pitchFamily="34" charset="0"/>
                <a:cs typeface="Verdana" panose="020B0604030504040204" pitchFamily="34" charset="0"/>
              </a:rPr>
              <a:t>THE THREE THINGS YOU SHOULD KNOW ABOUT</a:t>
            </a:r>
            <a:br>
              <a:rPr lang="en-US"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dirty="0">
                <a:solidFill>
                  <a:srgbClr val="402B56"/>
                </a:solidFill>
                <a:latin typeface="Verdana" panose="020B0604030504040204" pitchFamily="34" charset="0"/>
                <a:ea typeface="Verdana" panose="020B0604030504040204" pitchFamily="34" charset="0"/>
                <a:cs typeface="Verdana" panose="020B0604030504040204" pitchFamily="34" charset="0"/>
              </a:rPr>
              <a:t>MENTAL WELLNESS</a:t>
            </a:r>
            <a:br>
              <a:rPr lang="en-US" dirty="0">
                <a:solidFill>
                  <a:srgbClr val="402B56"/>
                </a:solidFill>
                <a:latin typeface="Verdana" panose="020B0604030504040204" pitchFamily="34" charset="0"/>
                <a:ea typeface="Verdana" panose="020B0604030504040204" pitchFamily="34" charset="0"/>
                <a:cs typeface="Verdana" panose="020B0604030504040204" pitchFamily="34" charset="0"/>
              </a:rPr>
            </a:br>
            <a:endParaRPr lang="en-US" sz="2400" dirty="0">
              <a:solidFill>
                <a:srgbClr val="822E7F"/>
              </a:solidFill>
              <a:latin typeface="Verdana" panose="020B0604030504040204" pitchFamily="34" charset="0"/>
              <a:ea typeface="Verdana" panose="020B0604030504040204" pitchFamily="34" charset="0"/>
              <a:cs typeface="Verdana" panose="020B0604030504040204" pitchFamily="34" charset="0"/>
            </a:endParaRPr>
          </a:p>
        </p:txBody>
      </p:sp>
      <p:sp>
        <p:nvSpPr>
          <p:cNvPr id="37" name="Text Placeholder 2"/>
          <p:cNvSpPr>
            <a:spLocks noGrp="1"/>
          </p:cNvSpPr>
          <p:nvPr>
            <p:ph type="body" sz="quarter" idx="11"/>
          </p:nvPr>
        </p:nvSpPr>
        <p:spPr>
          <a:xfrm>
            <a:off x="974002" y="1700814"/>
            <a:ext cx="11370398" cy="1111996"/>
          </a:xfrm>
          <a:prstGeom prst="rect">
            <a:avLst/>
          </a:prstGeom>
        </p:spPr>
        <p:txBody>
          <a:bodyPr>
            <a:noAutofit/>
          </a:bodyPr>
          <a:lstStyle/>
          <a:p>
            <a:pPr>
              <a:buFont typeface="+mj-lt"/>
              <a:buAutoNum type="arabicPeriod"/>
            </a:pPr>
            <a:r>
              <a:rPr lang="en-US" sz="1800" dirty="0">
                <a:solidFill>
                  <a:srgbClr val="4A3B6B"/>
                </a:solidFill>
                <a:latin typeface="Verdana" panose="020B0604030504040204" pitchFamily="34" charset="0"/>
                <a:ea typeface="Verdana" panose="020B0604030504040204" pitchFamily="34" charset="0"/>
              </a:rPr>
              <a:t> How you feel is not just in your head — it’s also in your gut.</a:t>
            </a:r>
          </a:p>
          <a:p>
            <a:pPr>
              <a:buFont typeface="+mj-lt"/>
              <a:buAutoNum type="arabicPeriod"/>
            </a:pPr>
            <a:r>
              <a:rPr lang="en-US" sz="1800" dirty="0">
                <a:solidFill>
                  <a:srgbClr val="4A3B6B"/>
                </a:solidFill>
                <a:latin typeface="Verdana" panose="020B0604030504040204" pitchFamily="34" charset="0"/>
                <a:ea typeface="Verdana" panose="020B0604030504040204" pitchFamily="34" charset="0"/>
              </a:rPr>
              <a:t> Our “second brain” includes the microbiome and plays a major role in mental wellness.</a:t>
            </a:r>
          </a:p>
          <a:p>
            <a:pPr>
              <a:buFont typeface="+mj-lt"/>
              <a:buAutoNum type="arabicPeriod"/>
            </a:pPr>
            <a:r>
              <a:rPr lang="en-US" sz="1800" dirty="0">
                <a:solidFill>
                  <a:srgbClr val="4A3B6B"/>
                </a:solidFill>
                <a:latin typeface="Verdana" panose="020B0604030504040204" pitchFamily="34" charset="0"/>
                <a:ea typeface="Verdana" panose="020B0604030504040204" pitchFamily="34" charset="0"/>
              </a:rPr>
              <a:t> You can now DO something NATURALLY to improve your mental wellness. </a:t>
            </a:r>
          </a:p>
        </p:txBody>
      </p:sp>
      <p:sp>
        <p:nvSpPr>
          <p:cNvPr id="38" name="TextBox 37"/>
          <p:cNvSpPr txBox="1"/>
          <p:nvPr/>
        </p:nvSpPr>
        <p:spPr>
          <a:xfrm>
            <a:off x="838200" y="2997288"/>
            <a:ext cx="10515600" cy="307777"/>
          </a:xfrm>
          <a:prstGeom prst="rect">
            <a:avLst/>
          </a:prstGeom>
          <a:noFill/>
        </p:spPr>
        <p:txBody>
          <a:bodyPr wrap="square" rtlCol="0">
            <a:spAutoFit/>
          </a:bodyPr>
          <a:lstStyle/>
          <a:p>
            <a:r>
              <a:rPr lang="en-US" sz="1400" b="1" dirty="0">
                <a:solidFill>
                  <a:srgbClr val="3F2A56"/>
                </a:solidFill>
                <a:latin typeface="Verdana" panose="020B0604030504040204" pitchFamily="34" charset="0"/>
                <a:ea typeface="Verdana" panose="020B0604030504040204" pitchFamily="34" charset="0"/>
                <a:cs typeface="Verdana" panose="020B0604030504040204" pitchFamily="34" charset="0"/>
              </a:rPr>
              <a:t>WHERE ARE YOU ON THE MENTAL WELLNESS CONTINUUM? </a:t>
            </a:r>
            <a:r>
              <a:rPr lang="en-US" sz="1400" i="1" dirty="0">
                <a:solidFill>
                  <a:srgbClr val="3F2A56"/>
                </a:solidFill>
                <a:latin typeface="Verdana" panose="020B0604030504040204" pitchFamily="34" charset="0"/>
                <a:ea typeface="Verdana" panose="020B0604030504040204" pitchFamily="34" charset="0"/>
                <a:cs typeface="Verdana" panose="020B0604030504040204" pitchFamily="34" charset="0"/>
              </a:rPr>
              <a:t>(Circle your current number)</a:t>
            </a:r>
          </a:p>
        </p:txBody>
      </p:sp>
      <p:sp>
        <p:nvSpPr>
          <p:cNvPr id="5" name="Oval 4"/>
          <p:cNvSpPr/>
          <p:nvPr/>
        </p:nvSpPr>
        <p:spPr>
          <a:xfrm>
            <a:off x="1133463" y="5561207"/>
            <a:ext cx="564775" cy="564775"/>
          </a:xfrm>
          <a:prstGeom prst="ellipse">
            <a:avLst/>
          </a:prstGeom>
          <a:solidFill>
            <a:srgbClr val="8000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39" name="Oval 38"/>
          <p:cNvSpPr/>
          <p:nvPr/>
        </p:nvSpPr>
        <p:spPr>
          <a:xfrm>
            <a:off x="2697437" y="5561207"/>
            <a:ext cx="564775" cy="564775"/>
          </a:xfrm>
          <a:prstGeom prst="ellipse">
            <a:avLst/>
          </a:prstGeom>
          <a:solidFill>
            <a:srgbClr val="FF66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40" name="Oval 39"/>
          <p:cNvSpPr/>
          <p:nvPr/>
        </p:nvSpPr>
        <p:spPr>
          <a:xfrm>
            <a:off x="4261411" y="5561207"/>
            <a:ext cx="564775" cy="564775"/>
          </a:xfrm>
          <a:prstGeom prst="ellipse">
            <a:avLst/>
          </a:prstGeom>
          <a:solidFill>
            <a:srgbClr val="FFFF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41" name="Oval 40"/>
          <p:cNvSpPr/>
          <p:nvPr/>
        </p:nvSpPr>
        <p:spPr>
          <a:xfrm>
            <a:off x="5825385" y="5561207"/>
            <a:ext cx="564775" cy="564775"/>
          </a:xfrm>
          <a:prstGeom prst="ellipse">
            <a:avLst/>
          </a:prstGeom>
          <a:solidFill>
            <a:srgbClr val="0080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42" name="Oval 41"/>
          <p:cNvSpPr/>
          <p:nvPr/>
        </p:nvSpPr>
        <p:spPr>
          <a:xfrm>
            <a:off x="7389359" y="5561207"/>
            <a:ext cx="564775" cy="564775"/>
          </a:xfrm>
          <a:prstGeom prst="ellipse">
            <a:avLst/>
          </a:prstGeom>
          <a:solidFill>
            <a:srgbClr val="0000FF"/>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43" name="Oval 42"/>
          <p:cNvSpPr/>
          <p:nvPr/>
        </p:nvSpPr>
        <p:spPr>
          <a:xfrm>
            <a:off x="8953333" y="5561207"/>
            <a:ext cx="564775" cy="564775"/>
          </a:xfrm>
          <a:prstGeom prst="ellipse">
            <a:avLst/>
          </a:prstGeom>
          <a:solidFill>
            <a:srgbClr val="00009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44" name="Oval 43"/>
          <p:cNvSpPr/>
          <p:nvPr/>
        </p:nvSpPr>
        <p:spPr>
          <a:xfrm>
            <a:off x="10517306" y="5561207"/>
            <a:ext cx="564775" cy="564775"/>
          </a:xfrm>
          <a:prstGeom prst="ellipse">
            <a:avLst/>
          </a:prstGeom>
          <a:solidFill>
            <a:srgbClr val="660066"/>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Tree>
    <p:extLst>
      <p:ext uri="{BB962C8B-B14F-4D97-AF65-F5344CB8AC3E}">
        <p14:creationId xmlns:p14="http://schemas.microsoft.com/office/powerpoint/2010/main" val="4213889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7D103F-B98E-4CED-AC4F-9ED62ADED13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9162"/>
          <a:stretch/>
        </p:blipFill>
        <p:spPr>
          <a:xfrm flipH="1">
            <a:off x="-24384" y="1"/>
            <a:ext cx="12216384" cy="6240779"/>
          </a:xfrm>
          <a:prstGeom prst="rect">
            <a:avLst/>
          </a:prstGeom>
        </p:spPr>
      </p:pic>
      <p:sp>
        <p:nvSpPr>
          <p:cNvPr id="11" name="Rectangle 10">
            <a:extLst>
              <a:ext uri="{FF2B5EF4-FFF2-40B4-BE49-F238E27FC236}">
                <a16:creationId xmlns:a16="http://schemas.microsoft.com/office/drawing/2014/main" id="{1A96F64D-4C9B-4960-8C9D-922B46AA7CC2}"/>
              </a:ext>
            </a:extLst>
          </p:cNvPr>
          <p:cNvSpPr/>
          <p:nvPr/>
        </p:nvSpPr>
        <p:spPr>
          <a:xfrm rot="5400000">
            <a:off x="2198560" y="2343340"/>
            <a:ext cx="1674496" cy="6120384"/>
          </a:xfrm>
          <a:prstGeom prst="rect">
            <a:avLst/>
          </a:prstGeom>
          <a:gradFill>
            <a:gsLst>
              <a:gs pos="0">
                <a:schemeClr val="accent1">
                  <a:lumMod val="5000"/>
                  <a:lumOff val="95000"/>
                  <a:alpha val="0"/>
                </a:schemeClr>
              </a:gs>
              <a:gs pos="74000">
                <a:srgbClr val="3F2A56"/>
              </a:gs>
              <a:gs pos="83000">
                <a:srgbClr val="3F2A56"/>
              </a:gs>
              <a:gs pos="100000">
                <a:srgbClr val="3F2A5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10" name="Rectangle 9">
            <a:extLst>
              <a:ext uri="{FF2B5EF4-FFF2-40B4-BE49-F238E27FC236}">
                <a16:creationId xmlns:a16="http://schemas.microsoft.com/office/drawing/2014/main" id="{AC720FB7-4753-472F-A0CD-658CF25AE045}"/>
              </a:ext>
            </a:extLst>
          </p:cNvPr>
          <p:cNvSpPr/>
          <p:nvPr/>
        </p:nvSpPr>
        <p:spPr>
          <a:xfrm>
            <a:off x="368808" y="4849534"/>
            <a:ext cx="5334000" cy="1107996"/>
          </a:xfrm>
          <a:prstGeom prst="rect">
            <a:avLst/>
          </a:prstGeom>
        </p:spPr>
        <p:txBody>
          <a:bodyPr wrap="square">
            <a:spAutoFit/>
          </a:bodyPr>
          <a:lstStyle/>
          <a:p>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Dr. Shawn Talbott</a:t>
            </a:r>
          </a:p>
          <a:p>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Amare’s Chief Science Officer</a:t>
            </a:r>
          </a:p>
          <a:p>
            <a:r>
              <a:rPr lang="en-US" i="1" dirty="0">
                <a:solidFill>
                  <a:schemeClr val="bg1"/>
                </a:solidFill>
                <a:latin typeface="Verdana" panose="020B0604030504040204" pitchFamily="34" charset="0"/>
                <a:ea typeface="Verdana" panose="020B0604030504040204" pitchFamily="34" charset="0"/>
                <a:cs typeface="Verdana" panose="020B0604030504040204" pitchFamily="34" charset="0"/>
              </a:rPr>
              <a:t>PhD, CNS, LDN, FACSM, FAIS, FACN</a:t>
            </a:r>
            <a:endPar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6" name="Rectangle 5">
            <a:extLst>
              <a:ext uri="{FF2B5EF4-FFF2-40B4-BE49-F238E27FC236}">
                <a16:creationId xmlns:a16="http://schemas.microsoft.com/office/drawing/2014/main" id="{96EEFEAF-3570-4262-8D7E-3CCB4DCE1DA9}"/>
              </a:ext>
            </a:extLst>
          </p:cNvPr>
          <p:cNvSpPr/>
          <p:nvPr/>
        </p:nvSpPr>
        <p:spPr>
          <a:xfrm>
            <a:off x="6388608" y="0"/>
            <a:ext cx="5803392" cy="6240779"/>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7" name="Rectangle 6">
            <a:extLst>
              <a:ext uri="{FF2B5EF4-FFF2-40B4-BE49-F238E27FC236}">
                <a16:creationId xmlns:a16="http://schemas.microsoft.com/office/drawing/2014/main" id="{9D32DDD9-C909-4D15-B69C-665AF20869A0}"/>
              </a:ext>
            </a:extLst>
          </p:cNvPr>
          <p:cNvSpPr/>
          <p:nvPr/>
        </p:nvSpPr>
        <p:spPr>
          <a:xfrm>
            <a:off x="6477380" y="54470"/>
            <a:ext cx="5625847" cy="6186309"/>
          </a:xfrm>
          <a:prstGeom prst="rect">
            <a:avLst/>
          </a:prstGeom>
        </p:spPr>
        <p:txBody>
          <a:bodyPr wrap="square">
            <a:spAutoFit/>
          </a:bodyPr>
          <a:lstStyle/>
          <a:p>
            <a:pPr marL="285750" indent="-285750">
              <a:buFont typeface="Arial" panose="020B0604020202020204" pitchFamily="34" charset="0"/>
              <a:buChar char="•"/>
            </a:pPr>
            <a:r>
              <a:rPr lang="en-US" dirty="0">
                <a:latin typeface="Verdana" panose="020B0604030504040204" pitchFamily="34" charset="0"/>
              </a:rPr>
              <a:t>20+ years of experience developing nutritional products.</a:t>
            </a:r>
          </a:p>
          <a:p>
            <a:pPr marL="285750" indent="-285750">
              <a:buFont typeface="Arial" panose="020B0604020202020204" pitchFamily="34" charset="0"/>
              <a:buChar char="•"/>
            </a:pPr>
            <a:endParaRPr lang="en-US" dirty="0">
              <a:latin typeface="Verdana" panose="020B0604030504040204" pitchFamily="34" charset="0"/>
            </a:endParaRPr>
          </a:p>
          <a:p>
            <a:pPr marL="285750" indent="-285750">
              <a:buFont typeface="Arial" panose="020B0604020202020204" pitchFamily="34" charset="0"/>
              <a:buChar char="•"/>
            </a:pPr>
            <a:r>
              <a:rPr lang="en-US" dirty="0">
                <a:latin typeface="Verdana" panose="020B0604030504040204" pitchFamily="34" charset="0"/>
              </a:rPr>
              <a:t>Fellow of the American College of Nutrition, the American College of Sports Medicine, and the American Institute of Stress.</a:t>
            </a:r>
          </a:p>
          <a:p>
            <a:pPr marL="285750" indent="-285750">
              <a:buFont typeface="Arial" panose="020B0604020202020204" pitchFamily="34" charset="0"/>
              <a:buChar char="•"/>
            </a:pPr>
            <a:endParaRPr lang="en-US" dirty="0">
              <a:latin typeface="Verdana" panose="020B0604030504040204" pitchFamily="34" charset="0"/>
            </a:endParaRPr>
          </a:p>
          <a:p>
            <a:pPr marL="285750" indent="-285750">
              <a:buFont typeface="Arial" panose="020B0604020202020204" pitchFamily="34" charset="0"/>
              <a:buChar char="•"/>
            </a:pPr>
            <a:r>
              <a:rPr lang="en-US" dirty="0">
                <a:latin typeface="Verdana" panose="020B0604030504040204" pitchFamily="34" charset="0"/>
              </a:rPr>
              <a:t>Author of two academic textbooks, an award-winning documentary film, and several best-selling books that have been translated into multiple languages.</a:t>
            </a:r>
          </a:p>
          <a:p>
            <a:pPr marL="285750" indent="-285750">
              <a:buFont typeface="Arial" panose="020B0604020202020204" pitchFamily="34" charset="0"/>
              <a:buChar char="•"/>
            </a:pPr>
            <a:endParaRPr lang="en-US" dirty="0">
              <a:latin typeface="Verdana" panose="020B0604030504040204" pitchFamily="34" charset="0"/>
            </a:endParaRPr>
          </a:p>
          <a:p>
            <a:pPr marL="285750" indent="-285750">
              <a:buFont typeface="Arial" panose="020B0604020202020204" pitchFamily="34" charset="0"/>
              <a:buChar char="•"/>
            </a:pPr>
            <a:r>
              <a:rPr lang="en-US" dirty="0">
                <a:latin typeface="Verdana" panose="020B0604030504040204" pitchFamily="34" charset="0"/>
              </a:rPr>
              <a:t>Featured guest on the “Dr. Oz Show,” “Ask Dr. Nandi,” The TED stage and the White House.</a:t>
            </a:r>
          </a:p>
          <a:p>
            <a:pPr marL="285750" indent="-285750">
              <a:buFont typeface="Arial" panose="020B0604020202020204" pitchFamily="34" charset="0"/>
              <a:buChar char="•"/>
            </a:pPr>
            <a:endParaRPr lang="en-US" dirty="0">
              <a:latin typeface="Verdana" panose="020B0604030504040204" pitchFamily="34" charset="0"/>
            </a:endParaRPr>
          </a:p>
          <a:p>
            <a:pPr marL="285750" indent="-285750">
              <a:buFont typeface="Arial" panose="020B0604020202020204" pitchFamily="34" charset="0"/>
              <a:buChar char="•"/>
            </a:pPr>
            <a:r>
              <a:rPr lang="en-US" dirty="0">
                <a:latin typeface="Verdana" panose="020B0604030504040204" pitchFamily="34" charset="0"/>
              </a:rPr>
              <a:t>Served as a nutrition educator for elite-level athletes.</a:t>
            </a:r>
          </a:p>
          <a:p>
            <a:pPr marL="285750" indent="-285750">
              <a:buFont typeface="Arial" panose="020B0604020202020204" pitchFamily="34" charset="0"/>
              <a:buChar char="•"/>
            </a:pPr>
            <a:endParaRPr lang="en-US" dirty="0">
              <a:latin typeface="Verdana" panose="020B0604030504040204" pitchFamily="34" charset="0"/>
            </a:endParaRPr>
          </a:p>
          <a:p>
            <a:pPr marL="285750" indent="-285750">
              <a:buFont typeface="Arial" panose="020B0604020202020204" pitchFamily="34" charset="0"/>
              <a:buChar char="•"/>
            </a:pPr>
            <a:r>
              <a:rPr lang="en-US" dirty="0">
                <a:latin typeface="Verdana" panose="020B0604030504040204" pitchFamily="34" charset="0"/>
              </a:rPr>
              <a:t>Diplomate of the International Olympic Committee’s (IOC) Sports Nutrition program.</a:t>
            </a:r>
          </a:p>
        </p:txBody>
      </p:sp>
    </p:spTree>
    <p:extLst>
      <p:ext uri="{BB962C8B-B14F-4D97-AF65-F5344CB8AC3E}">
        <p14:creationId xmlns:p14="http://schemas.microsoft.com/office/powerpoint/2010/main" val="420848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27A99-DD26-473E-87B3-75BF48922DDF}"/>
              </a:ext>
            </a:extLst>
          </p:cNvPr>
          <p:cNvSpPr>
            <a:spLocks noGrp="1"/>
          </p:cNvSpPr>
          <p:nvPr>
            <p:ph type="title"/>
          </p:nvPr>
        </p:nvSpPr>
        <p:spPr/>
        <p:txBody>
          <a:bodyPr>
            <a:normAutofit/>
          </a:bodyPr>
          <a:lstStyle/>
          <a:p>
            <a:r>
              <a:rPr lang="en-US" b="1" dirty="0">
                <a:solidFill>
                  <a:srgbClr val="3F2A56"/>
                </a:solidFill>
                <a:latin typeface="Verdana" panose="020B0604030504040204" pitchFamily="34" charset="0"/>
                <a:ea typeface="Verdana" panose="020B0604030504040204" pitchFamily="34" charset="0"/>
                <a:cs typeface="Verdana" panose="020B0604030504040204" pitchFamily="34" charset="0"/>
              </a:rPr>
              <a:t>Scientific Advisory Board</a:t>
            </a:r>
            <a:endParaRPr lang="en-US" dirty="0">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a:extLst>
              <a:ext uri="{FF2B5EF4-FFF2-40B4-BE49-F238E27FC236}">
                <a16:creationId xmlns:a16="http://schemas.microsoft.com/office/drawing/2014/main" id="{0D490A15-82D1-4AC5-8065-3E2C4CE13A3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633016" y="1477002"/>
            <a:ext cx="1645920" cy="1645920"/>
          </a:xfrm>
          <a:prstGeom prst="rect">
            <a:avLst/>
          </a:prstGeom>
        </p:spPr>
      </p:pic>
      <p:pic>
        <p:nvPicPr>
          <p:cNvPr id="7" name="Picture 6">
            <a:extLst>
              <a:ext uri="{FF2B5EF4-FFF2-40B4-BE49-F238E27FC236}">
                <a16:creationId xmlns:a16="http://schemas.microsoft.com/office/drawing/2014/main" id="{D22362F3-D16B-41F9-8B80-FB3460864C6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58873" y="1467201"/>
            <a:ext cx="1645920" cy="1645920"/>
          </a:xfrm>
          <a:prstGeom prst="rect">
            <a:avLst/>
          </a:prstGeom>
        </p:spPr>
      </p:pic>
      <p:pic>
        <p:nvPicPr>
          <p:cNvPr id="9" name="Picture 8">
            <a:extLst>
              <a:ext uri="{FF2B5EF4-FFF2-40B4-BE49-F238E27FC236}">
                <a16:creationId xmlns:a16="http://schemas.microsoft.com/office/drawing/2014/main" id="{C9F0E113-D3DE-4B3A-A23C-5B4AB73BA46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884730" y="1477002"/>
            <a:ext cx="1645920" cy="1645920"/>
          </a:xfrm>
          <a:prstGeom prst="rect">
            <a:avLst/>
          </a:prstGeom>
        </p:spPr>
      </p:pic>
      <p:pic>
        <p:nvPicPr>
          <p:cNvPr id="11" name="Picture 10">
            <a:extLst>
              <a:ext uri="{FF2B5EF4-FFF2-40B4-BE49-F238E27FC236}">
                <a16:creationId xmlns:a16="http://schemas.microsoft.com/office/drawing/2014/main" id="{C4E3858E-9471-48E5-8189-F7048D24011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126822" y="4015538"/>
            <a:ext cx="1645920" cy="1645920"/>
          </a:xfrm>
          <a:prstGeom prst="rect">
            <a:avLst/>
          </a:prstGeom>
        </p:spPr>
      </p:pic>
      <p:pic>
        <p:nvPicPr>
          <p:cNvPr id="13" name="Picture 12">
            <a:extLst>
              <a:ext uri="{FF2B5EF4-FFF2-40B4-BE49-F238E27FC236}">
                <a16:creationId xmlns:a16="http://schemas.microsoft.com/office/drawing/2014/main" id="{C4C5B2B4-7EAE-4DEC-BC63-A36550445C7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087673" y="3927746"/>
            <a:ext cx="1645920" cy="1645920"/>
          </a:xfrm>
          <a:prstGeom prst="rect">
            <a:avLst/>
          </a:prstGeom>
        </p:spPr>
      </p:pic>
      <p:sp>
        <p:nvSpPr>
          <p:cNvPr id="14" name="TextBox 13">
            <a:extLst>
              <a:ext uri="{FF2B5EF4-FFF2-40B4-BE49-F238E27FC236}">
                <a16:creationId xmlns:a16="http://schemas.microsoft.com/office/drawing/2014/main" id="{DBE665E0-1D55-471A-BBEA-2FDAB2B1A643}"/>
              </a:ext>
            </a:extLst>
          </p:cNvPr>
          <p:cNvSpPr txBox="1"/>
          <p:nvPr/>
        </p:nvSpPr>
        <p:spPr>
          <a:xfrm>
            <a:off x="678275" y="3127527"/>
            <a:ext cx="3555401" cy="800219"/>
          </a:xfrm>
          <a:prstGeom prst="rect">
            <a:avLst/>
          </a:prstGeom>
          <a:noFill/>
        </p:spPr>
        <p:txBody>
          <a:bodyPr wrap="square" rtlCol="0" anchor="t">
            <a:spAutoFit/>
          </a:bodyPr>
          <a:lstStyle/>
          <a:p>
            <a:pPr algn="ctr"/>
            <a:r>
              <a:rPr lang="en-US" b="1" dirty="0">
                <a:solidFill>
                  <a:srgbClr val="3F2A56"/>
                </a:solidFill>
                <a:latin typeface="Verdana" panose="020B0604030504040204" pitchFamily="34" charset="0"/>
                <a:ea typeface="Verdana" panose="020B0604030504040204" pitchFamily="34" charset="0"/>
                <a:cs typeface="Verdana" panose="020B0604030504040204" pitchFamily="34" charset="0"/>
              </a:rPr>
              <a:t>Shawn Talbott</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latin typeface="Verdana" panose="020B0604030504040204" pitchFamily="34" charset="0"/>
                <a:ea typeface="Verdana" panose="020B0604030504040204" pitchFamily="34" charset="0"/>
                <a:cs typeface="Verdana" panose="020B0604030504040204" pitchFamily="34" charset="0"/>
              </a:rPr>
              <a:t>PhD, CNS, LDN, FACSM, FAIS, FACN</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latin typeface="Verdana" panose="020B0604030504040204" pitchFamily="34" charset="0"/>
                <a:ea typeface="Verdana" panose="020B0604030504040204" pitchFamily="34" charset="0"/>
                <a:cs typeface="Verdana" panose="020B0604030504040204" pitchFamily="34" charset="0"/>
              </a:rPr>
              <a:t>Chief Science Officer</a:t>
            </a:r>
          </a:p>
        </p:txBody>
      </p:sp>
      <p:sp>
        <p:nvSpPr>
          <p:cNvPr id="15" name="TextBox 14">
            <a:extLst>
              <a:ext uri="{FF2B5EF4-FFF2-40B4-BE49-F238E27FC236}">
                <a16:creationId xmlns:a16="http://schemas.microsoft.com/office/drawing/2014/main" id="{074F2248-3359-4340-B4DE-8325C3A32A23}"/>
              </a:ext>
            </a:extLst>
          </p:cNvPr>
          <p:cNvSpPr txBox="1"/>
          <p:nvPr/>
        </p:nvSpPr>
        <p:spPr>
          <a:xfrm>
            <a:off x="4359244" y="3127527"/>
            <a:ext cx="3439416" cy="800219"/>
          </a:xfrm>
          <a:prstGeom prst="rect">
            <a:avLst/>
          </a:prstGeom>
          <a:noFill/>
        </p:spPr>
        <p:txBody>
          <a:bodyPr wrap="square" rtlCol="0" anchor="t">
            <a:spAutoFit/>
          </a:bodyPr>
          <a:lstStyle/>
          <a:p>
            <a:pPr algn="ctr"/>
            <a:r>
              <a:rPr lang="en-US" b="1" dirty="0">
                <a:solidFill>
                  <a:srgbClr val="3F2A56"/>
                </a:solidFill>
                <a:latin typeface="Verdana" panose="020B0604030504040204" pitchFamily="34" charset="0"/>
                <a:ea typeface="Verdana" panose="020B0604030504040204" pitchFamily="34" charset="0"/>
                <a:cs typeface="Verdana" panose="020B0604030504040204" pitchFamily="34" charset="0"/>
              </a:rPr>
              <a:t>Tamara Tifft</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latin typeface="Verdana" panose="020B0604030504040204" pitchFamily="34" charset="0"/>
                <a:ea typeface="Verdana" panose="020B0604030504040204" pitchFamily="34" charset="0"/>
                <a:cs typeface="Verdana" panose="020B0604030504040204" pitchFamily="34" charset="0"/>
              </a:rPr>
              <a:t>L.Ac., OMM</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latin typeface="Verdana" panose="020B0604030504040204" pitchFamily="34" charset="0"/>
                <a:ea typeface="Verdana" panose="020B0604030504040204" pitchFamily="34" charset="0"/>
                <a:cs typeface="Verdana" panose="020B0604030504040204" pitchFamily="34" charset="0"/>
              </a:rPr>
              <a:t>Scientific Advisory Board Member</a:t>
            </a:r>
          </a:p>
        </p:txBody>
      </p:sp>
      <p:sp>
        <p:nvSpPr>
          <p:cNvPr id="17" name="TextBox 16">
            <a:extLst>
              <a:ext uri="{FF2B5EF4-FFF2-40B4-BE49-F238E27FC236}">
                <a16:creationId xmlns:a16="http://schemas.microsoft.com/office/drawing/2014/main" id="{67B16F56-5A32-46B6-8B46-7D8B2F734520}"/>
              </a:ext>
            </a:extLst>
          </p:cNvPr>
          <p:cNvSpPr txBox="1"/>
          <p:nvPr/>
        </p:nvSpPr>
        <p:spPr>
          <a:xfrm>
            <a:off x="8071485" y="3127527"/>
            <a:ext cx="3272409" cy="800219"/>
          </a:xfrm>
          <a:prstGeom prst="rect">
            <a:avLst/>
          </a:prstGeom>
          <a:noFill/>
        </p:spPr>
        <p:txBody>
          <a:bodyPr wrap="square" rtlCol="0" anchor="t">
            <a:spAutoFit/>
          </a:bodyPr>
          <a:lstStyle/>
          <a:p>
            <a:pPr algn="ctr"/>
            <a:r>
              <a:rPr lang="en-US" b="1" dirty="0">
                <a:solidFill>
                  <a:srgbClr val="3F2A56"/>
                </a:solidFill>
                <a:latin typeface="Verdana" panose="020B0604030504040204" pitchFamily="34" charset="0"/>
                <a:ea typeface="Verdana" panose="020B0604030504040204" pitchFamily="34" charset="0"/>
                <a:cs typeface="Verdana" panose="020B0604030504040204" pitchFamily="34" charset="0"/>
              </a:rPr>
              <a:t>Kerry Hughes</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latin typeface="Verdana" panose="020B0604030504040204" pitchFamily="34" charset="0"/>
                <a:ea typeface="Verdana" panose="020B0604030504040204" pitchFamily="34" charset="0"/>
                <a:cs typeface="Verdana" panose="020B0604030504040204" pitchFamily="34" charset="0"/>
              </a:rPr>
              <a:t>M.Sc.</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latin typeface="Verdana" panose="020B0604030504040204" pitchFamily="34" charset="0"/>
                <a:ea typeface="Verdana" panose="020B0604030504040204" pitchFamily="34" charset="0"/>
                <a:cs typeface="Verdana" panose="020B0604030504040204" pitchFamily="34" charset="0"/>
              </a:rPr>
              <a:t>Scientific Advisory Board Member</a:t>
            </a:r>
          </a:p>
        </p:txBody>
      </p:sp>
      <p:sp>
        <p:nvSpPr>
          <p:cNvPr id="18" name="TextBox 17">
            <a:extLst>
              <a:ext uri="{FF2B5EF4-FFF2-40B4-BE49-F238E27FC236}">
                <a16:creationId xmlns:a16="http://schemas.microsoft.com/office/drawing/2014/main" id="{7AE1022A-23A3-4C79-B6F9-F9DB523FBE3B}"/>
              </a:ext>
            </a:extLst>
          </p:cNvPr>
          <p:cNvSpPr txBox="1"/>
          <p:nvPr/>
        </p:nvSpPr>
        <p:spPr>
          <a:xfrm>
            <a:off x="2287775" y="5573666"/>
            <a:ext cx="3324013" cy="800219"/>
          </a:xfrm>
          <a:prstGeom prst="rect">
            <a:avLst/>
          </a:prstGeom>
          <a:noFill/>
        </p:spPr>
        <p:txBody>
          <a:bodyPr wrap="square" rtlCol="0" anchor="t">
            <a:spAutoFit/>
          </a:bodyPr>
          <a:lstStyle/>
          <a:p>
            <a:pPr algn="ctr"/>
            <a:r>
              <a:rPr lang="en-US" b="1" dirty="0">
                <a:solidFill>
                  <a:srgbClr val="3F2A56"/>
                </a:solidFill>
                <a:latin typeface="Verdana" panose="020B0604030504040204" pitchFamily="34" charset="0"/>
                <a:ea typeface="Verdana" panose="020B0604030504040204" pitchFamily="34" charset="0"/>
                <a:cs typeface="Verdana" panose="020B0604030504040204" pitchFamily="34" charset="0"/>
              </a:rPr>
              <a:t>Emeran Mayer</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latin typeface="Verdana" panose="020B0604030504040204" pitchFamily="34" charset="0"/>
                <a:ea typeface="Verdana" panose="020B0604030504040204" pitchFamily="34" charset="0"/>
                <a:cs typeface="Verdana" panose="020B0604030504040204" pitchFamily="34" charset="0"/>
              </a:rPr>
              <a:t>MD, PhD</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latin typeface="Verdana" panose="020B0604030504040204" pitchFamily="34" charset="0"/>
                <a:ea typeface="Verdana" panose="020B0604030504040204" pitchFamily="34" charset="0"/>
                <a:cs typeface="Verdana" panose="020B0604030504040204" pitchFamily="34" charset="0"/>
              </a:rPr>
              <a:t>Scientific Advisory Board Member</a:t>
            </a:r>
          </a:p>
        </p:txBody>
      </p:sp>
      <p:sp>
        <p:nvSpPr>
          <p:cNvPr id="19" name="TextBox 18">
            <a:extLst>
              <a:ext uri="{FF2B5EF4-FFF2-40B4-BE49-F238E27FC236}">
                <a16:creationId xmlns:a16="http://schemas.microsoft.com/office/drawing/2014/main" id="{0B3773B7-7F76-4448-A3B6-D98CEF8CEA4F}"/>
              </a:ext>
            </a:extLst>
          </p:cNvPr>
          <p:cNvSpPr txBox="1"/>
          <p:nvPr/>
        </p:nvSpPr>
        <p:spPr>
          <a:xfrm>
            <a:off x="6273179" y="5573666"/>
            <a:ext cx="3274907" cy="800219"/>
          </a:xfrm>
          <a:prstGeom prst="rect">
            <a:avLst/>
          </a:prstGeom>
          <a:noFill/>
        </p:spPr>
        <p:txBody>
          <a:bodyPr wrap="square" rtlCol="0" anchor="t">
            <a:spAutoFit/>
          </a:bodyPr>
          <a:lstStyle/>
          <a:p>
            <a:pPr algn="ctr"/>
            <a:r>
              <a:rPr lang="en-US" b="1" dirty="0">
                <a:solidFill>
                  <a:srgbClr val="3F2A56"/>
                </a:solidFill>
                <a:latin typeface="Verdana" panose="020B0604030504040204" pitchFamily="34" charset="0"/>
                <a:ea typeface="Verdana" panose="020B0604030504040204" pitchFamily="34" charset="0"/>
                <a:cs typeface="Verdana" panose="020B0604030504040204" pitchFamily="34" charset="0"/>
              </a:rPr>
              <a:t>Trish Henrie-Barrus</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latin typeface="Verdana" panose="020B0604030504040204" pitchFamily="34" charset="0"/>
                <a:ea typeface="Verdana" panose="020B0604030504040204" pitchFamily="34" charset="0"/>
                <a:cs typeface="Verdana" panose="020B0604030504040204" pitchFamily="34" charset="0"/>
              </a:rPr>
              <a:t>PhD</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latin typeface="Verdana" panose="020B0604030504040204" pitchFamily="34" charset="0"/>
                <a:ea typeface="Verdana" panose="020B0604030504040204" pitchFamily="34" charset="0"/>
                <a:cs typeface="Verdana" panose="020B0604030504040204" pitchFamily="34" charset="0"/>
              </a:rPr>
              <a:t>Scientific Advisory Board Member</a:t>
            </a:r>
          </a:p>
        </p:txBody>
      </p:sp>
    </p:spTree>
    <p:extLst>
      <p:ext uri="{BB962C8B-B14F-4D97-AF65-F5344CB8AC3E}">
        <p14:creationId xmlns:p14="http://schemas.microsoft.com/office/powerpoint/2010/main" val="2556076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8">
            <a:extLst>
              <a:ext uri="{FF2B5EF4-FFF2-40B4-BE49-F238E27FC236}">
                <a16:creationId xmlns:a16="http://schemas.microsoft.com/office/drawing/2014/main" id="{F053FF18-C79D-4905-B3E2-720EBE745A5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533"/>
          <a:stretch/>
        </p:blipFill>
        <p:spPr>
          <a:xfrm>
            <a:off x="947239" y="1690688"/>
            <a:ext cx="4321401" cy="4606184"/>
          </a:xfrm>
          <a:prstGeom prst="rect">
            <a:avLst/>
          </a:prstGeom>
        </p:spPr>
      </p:pic>
      <p:sp>
        <p:nvSpPr>
          <p:cNvPr id="2" name="Title 1">
            <a:extLst>
              <a:ext uri="{FF2B5EF4-FFF2-40B4-BE49-F238E27FC236}">
                <a16:creationId xmlns:a16="http://schemas.microsoft.com/office/drawing/2014/main" id="{DA9FDBA8-C458-41DC-BC5E-A9037F51FC4F}"/>
              </a:ext>
            </a:extLst>
          </p:cNvPr>
          <p:cNvSpPr>
            <a:spLocks noGrp="1"/>
          </p:cNvSpPr>
          <p:nvPr>
            <p:ph type="title"/>
          </p:nvPr>
        </p:nvSpPr>
        <p:spPr/>
        <p:txBody>
          <a:bodyPr>
            <a:normAutofit/>
          </a:bodyPr>
          <a:lstStyle/>
          <a:p>
            <a:r>
              <a:rPr lang="en-US" sz="3600" b="1" dirty="0">
                <a:solidFill>
                  <a:srgbClr val="3F2A56"/>
                </a:solidFill>
                <a:latin typeface="Verdana" panose="020B0604030504040204" pitchFamily="34" charset="0"/>
                <a:ea typeface="Verdana" panose="020B0604030504040204" pitchFamily="34" charset="0"/>
              </a:rPr>
              <a:t>Amare Quality </a:t>
            </a:r>
            <a:br>
              <a:rPr lang="en-US" sz="3600" b="1" dirty="0">
                <a:solidFill>
                  <a:srgbClr val="3F2A56"/>
                </a:solidFill>
                <a:latin typeface="Verdana" panose="020B0604030504040204" pitchFamily="34" charset="0"/>
                <a:ea typeface="Verdana" panose="020B0604030504040204" pitchFamily="34" charset="0"/>
              </a:rPr>
            </a:br>
            <a:r>
              <a:rPr lang="en-US" sz="3600" b="1" dirty="0">
                <a:solidFill>
                  <a:srgbClr val="3F2A56"/>
                </a:solidFill>
                <a:latin typeface="Verdana" panose="020B0604030504040204" pitchFamily="34" charset="0"/>
                <a:ea typeface="Verdana" panose="020B0604030504040204" pitchFamily="34" charset="0"/>
              </a:rPr>
              <a:t>Control</a:t>
            </a:r>
          </a:p>
        </p:txBody>
      </p:sp>
      <p:sp>
        <p:nvSpPr>
          <p:cNvPr id="6" name="Text Placeholder 4">
            <a:extLst>
              <a:ext uri="{FF2B5EF4-FFF2-40B4-BE49-F238E27FC236}">
                <a16:creationId xmlns:a16="http://schemas.microsoft.com/office/drawing/2014/main" id="{B3A09069-FAED-4D1E-A2CA-6A1BBB409A91}"/>
              </a:ext>
            </a:extLst>
          </p:cNvPr>
          <p:cNvSpPr txBox="1">
            <a:spLocks/>
          </p:cNvSpPr>
          <p:nvPr/>
        </p:nvSpPr>
        <p:spPr>
          <a:xfrm>
            <a:off x="5594976" y="838634"/>
            <a:ext cx="6311240" cy="55549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900" b="1" dirty="0">
                <a:solidFill>
                  <a:srgbClr val="3F2A56"/>
                </a:solidFill>
                <a:cs typeface="Verdana" panose="020B0604030504040204" pitchFamily="34" charset="0"/>
              </a:rPr>
              <a:t>A</a:t>
            </a:r>
            <a:r>
              <a:rPr lang="en-US" sz="2200" dirty="0">
                <a:solidFill>
                  <a:srgbClr val="3F2A56"/>
                </a:solidFill>
                <a:cs typeface="Verdana" panose="020B0604030504040204" pitchFamily="34" charset="0"/>
              </a:rPr>
              <a:t>NCIENT WISDOM</a:t>
            </a:r>
            <a:br>
              <a:rPr lang="en-US" sz="2000" dirty="0">
                <a:solidFill>
                  <a:srgbClr val="3F2A56"/>
                </a:solidFill>
                <a:cs typeface="Verdana" panose="020B0604030504040204" pitchFamily="34" charset="0"/>
              </a:rPr>
            </a:br>
            <a:br>
              <a:rPr lang="en-US" b="1" dirty="0">
                <a:solidFill>
                  <a:srgbClr val="3F2A56"/>
                </a:solidFill>
                <a:cs typeface="Verdana" panose="020B0604030504040204" pitchFamily="34" charset="0"/>
              </a:rPr>
            </a:br>
            <a:endParaRPr lang="en-US" sz="900" b="1" dirty="0">
              <a:solidFill>
                <a:srgbClr val="3F2A56"/>
              </a:solidFill>
              <a:cs typeface="Verdana" panose="020B0604030504040204" pitchFamily="34" charset="0"/>
            </a:endParaRPr>
          </a:p>
          <a:p>
            <a:pPr marL="0" indent="0">
              <a:buNone/>
            </a:pPr>
            <a:r>
              <a:rPr lang="en-US" sz="3900" b="1" dirty="0">
                <a:solidFill>
                  <a:srgbClr val="3F2A56"/>
                </a:solidFill>
                <a:cs typeface="Verdana" panose="020B0604030504040204" pitchFamily="34" charset="0"/>
              </a:rPr>
              <a:t>M</a:t>
            </a:r>
            <a:r>
              <a:rPr lang="en-US" sz="2200" dirty="0">
                <a:solidFill>
                  <a:srgbClr val="3F2A56"/>
                </a:solidFill>
                <a:cs typeface="Verdana" panose="020B0604030504040204" pitchFamily="34" charset="0"/>
              </a:rPr>
              <a:t>ODERN INNOVATION</a:t>
            </a:r>
            <a:br>
              <a:rPr lang="en-US" sz="2000" dirty="0">
                <a:solidFill>
                  <a:srgbClr val="3F2A56"/>
                </a:solidFill>
                <a:cs typeface="Verdana" panose="020B0604030504040204" pitchFamily="34" charset="0"/>
              </a:rPr>
            </a:br>
            <a:br>
              <a:rPr lang="en-US" b="1" dirty="0">
                <a:solidFill>
                  <a:srgbClr val="3F2A56"/>
                </a:solidFill>
                <a:cs typeface="Verdana" panose="020B0604030504040204" pitchFamily="34" charset="0"/>
              </a:rPr>
            </a:br>
            <a:endParaRPr lang="en-US" sz="1600" b="1" dirty="0">
              <a:solidFill>
                <a:srgbClr val="3F2A56"/>
              </a:solidFill>
              <a:cs typeface="Verdana" panose="020B0604030504040204" pitchFamily="34" charset="0"/>
            </a:endParaRPr>
          </a:p>
          <a:p>
            <a:pPr marL="0" indent="0">
              <a:buNone/>
            </a:pPr>
            <a:r>
              <a:rPr lang="en-US" sz="3900" b="1" dirty="0">
                <a:solidFill>
                  <a:srgbClr val="3F2A56"/>
                </a:solidFill>
                <a:cs typeface="Verdana" panose="020B0604030504040204" pitchFamily="34" charset="0"/>
              </a:rPr>
              <a:t>A</a:t>
            </a:r>
            <a:r>
              <a:rPr lang="en-US" sz="2200" dirty="0">
                <a:solidFill>
                  <a:srgbClr val="3F2A56"/>
                </a:solidFill>
                <a:cs typeface="Verdana" panose="020B0604030504040204" pitchFamily="34" charset="0"/>
              </a:rPr>
              <a:t>NALYTICAL VERIFICATION</a:t>
            </a:r>
            <a:br>
              <a:rPr lang="en-US" sz="2000" dirty="0">
                <a:solidFill>
                  <a:srgbClr val="3F2A56"/>
                </a:solidFill>
                <a:cs typeface="Verdana" panose="020B0604030504040204" pitchFamily="34" charset="0"/>
              </a:rPr>
            </a:br>
            <a:br>
              <a:rPr lang="en-US" sz="3200" b="1" dirty="0">
                <a:solidFill>
                  <a:srgbClr val="3F2A56"/>
                </a:solidFill>
                <a:cs typeface="Verdana" panose="020B0604030504040204" pitchFamily="34" charset="0"/>
              </a:rPr>
            </a:br>
            <a:endParaRPr lang="en-US" sz="900" b="1" dirty="0">
              <a:solidFill>
                <a:srgbClr val="3F2A56"/>
              </a:solidFill>
              <a:cs typeface="Verdana" panose="020B0604030504040204" pitchFamily="34" charset="0"/>
            </a:endParaRPr>
          </a:p>
          <a:p>
            <a:pPr marL="0" indent="0">
              <a:buNone/>
            </a:pPr>
            <a:r>
              <a:rPr lang="en-US" sz="3900" b="1" dirty="0">
                <a:solidFill>
                  <a:srgbClr val="3F2A56"/>
                </a:solidFill>
                <a:cs typeface="Verdana" panose="020B0604030504040204" pitchFamily="34" charset="0"/>
              </a:rPr>
              <a:t>R</a:t>
            </a:r>
            <a:r>
              <a:rPr lang="en-US" sz="2200" dirty="0">
                <a:solidFill>
                  <a:srgbClr val="3F2A56"/>
                </a:solidFill>
                <a:cs typeface="Verdana" panose="020B0604030504040204" pitchFamily="34" charset="0"/>
              </a:rPr>
              <a:t>ESEARCH PROVEN</a:t>
            </a:r>
            <a:br>
              <a:rPr lang="en-US" sz="2000" dirty="0">
                <a:solidFill>
                  <a:srgbClr val="3F2A56"/>
                </a:solidFill>
                <a:cs typeface="Verdana" panose="020B0604030504040204" pitchFamily="34" charset="0"/>
              </a:rPr>
            </a:br>
            <a:endParaRPr lang="en-US" sz="3200" b="1" dirty="0">
              <a:solidFill>
                <a:srgbClr val="3F2A56"/>
              </a:solidFill>
              <a:cs typeface="Verdana" panose="020B0604030504040204" pitchFamily="34" charset="0"/>
            </a:endParaRPr>
          </a:p>
          <a:p>
            <a:pPr marL="0" indent="0">
              <a:buNone/>
            </a:pPr>
            <a:endParaRPr lang="en-US" sz="700" b="1" dirty="0">
              <a:solidFill>
                <a:srgbClr val="3F2A56"/>
              </a:solidFill>
              <a:cs typeface="Verdana" panose="020B0604030504040204" pitchFamily="34" charset="0"/>
            </a:endParaRPr>
          </a:p>
          <a:p>
            <a:pPr marL="0" indent="0">
              <a:buNone/>
            </a:pPr>
            <a:r>
              <a:rPr lang="en-US" sz="3900" b="1" dirty="0">
                <a:solidFill>
                  <a:srgbClr val="3F2A56"/>
                </a:solidFill>
                <a:cs typeface="Verdana" panose="020B0604030504040204" pitchFamily="34" charset="0"/>
              </a:rPr>
              <a:t>E</a:t>
            </a:r>
            <a:r>
              <a:rPr lang="en-US" sz="2200" dirty="0">
                <a:solidFill>
                  <a:srgbClr val="3F2A56"/>
                </a:solidFill>
                <a:cs typeface="Verdana" panose="020B0604030504040204" pitchFamily="34" charset="0"/>
              </a:rPr>
              <a:t>THICAL SOURCING</a:t>
            </a:r>
            <a:endParaRPr lang="en-US" sz="4400" dirty="0"/>
          </a:p>
        </p:txBody>
      </p:sp>
      <p:sp>
        <p:nvSpPr>
          <p:cNvPr id="7" name="TextBox 6">
            <a:extLst>
              <a:ext uri="{FF2B5EF4-FFF2-40B4-BE49-F238E27FC236}">
                <a16:creationId xmlns:a16="http://schemas.microsoft.com/office/drawing/2014/main" id="{52F77F0B-0FF0-4774-8276-03F5F08A0F80}"/>
              </a:ext>
            </a:extLst>
          </p:cNvPr>
          <p:cNvSpPr txBox="1"/>
          <p:nvPr/>
        </p:nvSpPr>
        <p:spPr>
          <a:xfrm>
            <a:off x="6096000" y="1322595"/>
            <a:ext cx="5257800" cy="646331"/>
          </a:xfrm>
          <a:prstGeom prst="rect">
            <a:avLst/>
          </a:prstGeom>
          <a:noFill/>
        </p:spPr>
        <p:txBody>
          <a:bodyPr wrap="square" rtlCol="0">
            <a:spAutoFit/>
          </a:bodyPr>
          <a:lstStyle/>
          <a:p>
            <a:r>
              <a:rPr lang="en-US" i="1" dirty="0">
                <a:latin typeface="Verdana" panose="020B0604030504040204" pitchFamily="34" charset="0"/>
                <a:ea typeface="Verdana" panose="020B0604030504040204" pitchFamily="34" charset="0"/>
              </a:rPr>
              <a:t>from the 5,000-year-old practice of traditional Chinese medicine and Ayurveda</a:t>
            </a:r>
          </a:p>
        </p:txBody>
      </p:sp>
      <p:sp>
        <p:nvSpPr>
          <p:cNvPr id="8" name="TextBox 7">
            <a:extLst>
              <a:ext uri="{FF2B5EF4-FFF2-40B4-BE49-F238E27FC236}">
                <a16:creationId xmlns:a16="http://schemas.microsoft.com/office/drawing/2014/main" id="{15B25F9E-D0CB-4C53-A4A9-A389B8694F99}"/>
              </a:ext>
            </a:extLst>
          </p:cNvPr>
          <p:cNvSpPr txBox="1"/>
          <p:nvPr/>
        </p:nvSpPr>
        <p:spPr>
          <a:xfrm>
            <a:off x="6096000" y="2429778"/>
            <a:ext cx="4982856" cy="646331"/>
          </a:xfrm>
          <a:prstGeom prst="rect">
            <a:avLst/>
          </a:prstGeom>
          <a:noFill/>
        </p:spPr>
        <p:txBody>
          <a:bodyPr wrap="square" rtlCol="0">
            <a:spAutoFit/>
          </a:bodyPr>
          <a:lstStyle/>
          <a:p>
            <a:r>
              <a:rPr lang="en-US" i="1" dirty="0">
                <a:latin typeface="Verdana" panose="020B0604030504040204" pitchFamily="34" charset="0"/>
                <a:ea typeface="Verdana" panose="020B0604030504040204" pitchFamily="34" charset="0"/>
              </a:rPr>
              <a:t>using bio-psycho-neuro-immunology to create new proprietary formulas</a:t>
            </a:r>
          </a:p>
        </p:txBody>
      </p:sp>
      <p:sp>
        <p:nvSpPr>
          <p:cNvPr id="9" name="TextBox 8">
            <a:extLst>
              <a:ext uri="{FF2B5EF4-FFF2-40B4-BE49-F238E27FC236}">
                <a16:creationId xmlns:a16="http://schemas.microsoft.com/office/drawing/2014/main" id="{6EC83BD8-D4CA-46D7-A78B-73C957A8051D}"/>
              </a:ext>
            </a:extLst>
          </p:cNvPr>
          <p:cNvSpPr txBox="1"/>
          <p:nvPr/>
        </p:nvSpPr>
        <p:spPr>
          <a:xfrm>
            <a:off x="6096000" y="3550368"/>
            <a:ext cx="5647048" cy="646331"/>
          </a:xfrm>
          <a:prstGeom prst="rect">
            <a:avLst/>
          </a:prstGeom>
          <a:noFill/>
        </p:spPr>
        <p:txBody>
          <a:bodyPr wrap="square" rtlCol="0">
            <a:spAutoFit/>
          </a:bodyPr>
          <a:lstStyle/>
          <a:p>
            <a:r>
              <a:rPr lang="en-US" i="1" dirty="0">
                <a:latin typeface="Verdana" panose="020B0604030504040204" pitchFamily="34" charset="0"/>
                <a:ea typeface="Verdana" panose="020B0604030504040204" pitchFamily="34" charset="0"/>
              </a:rPr>
              <a:t>of our safe, pure, potent and traceable all-natural, standardized active compounds</a:t>
            </a:r>
          </a:p>
        </p:txBody>
      </p:sp>
      <p:sp>
        <p:nvSpPr>
          <p:cNvPr id="10" name="TextBox 9">
            <a:extLst>
              <a:ext uri="{FF2B5EF4-FFF2-40B4-BE49-F238E27FC236}">
                <a16:creationId xmlns:a16="http://schemas.microsoft.com/office/drawing/2014/main" id="{B3EC91D4-9ECA-43C3-AFB2-EC82406FF81C}"/>
              </a:ext>
            </a:extLst>
          </p:cNvPr>
          <p:cNvSpPr txBox="1"/>
          <p:nvPr/>
        </p:nvSpPr>
        <p:spPr>
          <a:xfrm>
            <a:off x="6096000" y="4648306"/>
            <a:ext cx="4982856" cy="646331"/>
          </a:xfrm>
          <a:prstGeom prst="rect">
            <a:avLst/>
          </a:prstGeom>
          <a:noFill/>
        </p:spPr>
        <p:txBody>
          <a:bodyPr wrap="square" rtlCol="0">
            <a:spAutoFit/>
          </a:bodyPr>
          <a:lstStyle/>
          <a:p>
            <a:r>
              <a:rPr lang="en-US" i="1" dirty="0">
                <a:latin typeface="Verdana" panose="020B0604030504040204" pitchFamily="34" charset="0"/>
                <a:ea typeface="Verdana" panose="020B0604030504040204" pitchFamily="34" charset="0"/>
              </a:rPr>
              <a:t>claims, substantiation and studies that prove our products work</a:t>
            </a:r>
          </a:p>
        </p:txBody>
      </p:sp>
      <p:sp>
        <p:nvSpPr>
          <p:cNvPr id="11" name="TextBox 10">
            <a:extLst>
              <a:ext uri="{FF2B5EF4-FFF2-40B4-BE49-F238E27FC236}">
                <a16:creationId xmlns:a16="http://schemas.microsoft.com/office/drawing/2014/main" id="{647ED76F-5E4E-498C-AA59-CCCFBCD35E0C}"/>
              </a:ext>
            </a:extLst>
          </p:cNvPr>
          <p:cNvSpPr txBox="1"/>
          <p:nvPr/>
        </p:nvSpPr>
        <p:spPr>
          <a:xfrm>
            <a:off x="6096000" y="5846544"/>
            <a:ext cx="5647048" cy="646331"/>
          </a:xfrm>
          <a:prstGeom prst="rect">
            <a:avLst/>
          </a:prstGeom>
          <a:noFill/>
        </p:spPr>
        <p:txBody>
          <a:bodyPr wrap="square" rtlCol="0">
            <a:spAutoFit/>
          </a:bodyPr>
          <a:lstStyle/>
          <a:p>
            <a:r>
              <a:rPr lang="en-US" i="1" dirty="0">
                <a:latin typeface="Verdana" panose="020B0604030504040204" pitchFamily="34" charset="0"/>
                <a:ea typeface="Verdana" panose="020B0604030504040204" pitchFamily="34" charset="0"/>
              </a:rPr>
              <a:t>of exotic ingredients through our global supply chain of sustainability-focused partners</a:t>
            </a:r>
          </a:p>
        </p:txBody>
      </p:sp>
    </p:spTree>
    <p:extLst>
      <p:ext uri="{BB962C8B-B14F-4D97-AF65-F5344CB8AC3E}">
        <p14:creationId xmlns:p14="http://schemas.microsoft.com/office/powerpoint/2010/main" val="1519552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47699A-782C-4EA2-A6BE-43AFCC90B670}"/>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p:blipFill>
        <p:spPr>
          <a:xfrm>
            <a:off x="699439" y="131012"/>
            <a:ext cx="4751996" cy="61319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087EF6D3-C72A-4AF9-8A0B-5F4728FE8F9F}"/>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rcRect l="2069" t="4377" r="1913" b="8561"/>
          <a:stretch/>
        </p:blipFill>
        <p:spPr>
          <a:xfrm>
            <a:off x="6096000" y="131012"/>
            <a:ext cx="5396561" cy="61319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74340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371AC8-DC04-4332-97F6-8ABF8BFF62BE}"/>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l="1350" t="5305" r="9131" b="6332"/>
          <a:stretch/>
        </p:blipFill>
        <p:spPr>
          <a:xfrm>
            <a:off x="6411145" y="131013"/>
            <a:ext cx="5259727" cy="60028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80F592F1-0160-4787-9735-677FE014F81B}"/>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rcRect l="1652" t="4679" r="1524" b="6332"/>
          <a:stretch/>
        </p:blipFill>
        <p:spPr>
          <a:xfrm>
            <a:off x="676844" y="131012"/>
            <a:ext cx="5211852" cy="60028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91873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220387"/>
            <a:ext cx="10515600" cy="707319"/>
          </a:xfrm>
          <a:prstGeom prst="rect">
            <a:avLst/>
          </a:prstGeom>
        </p:spPr>
        <p:txBody>
          <a:bodyPr/>
          <a:lstStyle>
            <a:lvl1pPr algn="l" defTabSz="914400" rtl="0" eaLnBrk="1" latinLnBrk="0" hangingPunct="1">
              <a:lnSpc>
                <a:spcPct val="90000"/>
              </a:lnSpc>
              <a:spcBef>
                <a:spcPct val="0"/>
              </a:spcBef>
              <a:buNone/>
              <a:defRPr sz="4400" b="1" i="0" kern="1200">
                <a:solidFill>
                  <a:schemeClr val="bg2">
                    <a:lumMod val="25000"/>
                  </a:schemeClr>
                </a:solidFill>
                <a:latin typeface="Aller"/>
                <a:ea typeface="Aller Light" charset="0"/>
                <a:cs typeface="Aller"/>
              </a:defRPr>
            </a:lvl1pPr>
          </a:lstStyle>
          <a:p>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INTRODUCING AMARE GLOBAL PRODUCTS</a:t>
            </a:r>
          </a:p>
        </p:txBody>
      </p:sp>
    </p:spTree>
    <p:extLst>
      <p:ext uri="{BB962C8B-B14F-4D97-AF65-F5344CB8AC3E}">
        <p14:creationId xmlns:p14="http://schemas.microsoft.com/office/powerpoint/2010/main" val="1785323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5FF8ADC-AFF2-49A8-80D8-433D082B147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 y="0"/>
            <a:ext cx="12192000" cy="6858000"/>
          </a:xfrm>
          <a:prstGeom prst="rect">
            <a:avLst/>
          </a:prstGeom>
        </p:spPr>
      </p:pic>
      <p:sp>
        <p:nvSpPr>
          <p:cNvPr id="3" name="Rectangle 2"/>
          <p:cNvSpPr/>
          <p:nvPr/>
        </p:nvSpPr>
        <p:spPr>
          <a:xfrm>
            <a:off x="1" y="1319040"/>
            <a:ext cx="12192000" cy="707141"/>
          </a:xfrm>
          <a:prstGeom prst="rect">
            <a:avLst/>
          </a:prstGeom>
          <a:solidFill>
            <a:srgbClr val="402B5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4" name="Title 1"/>
          <p:cNvSpPr txBox="1">
            <a:spLocks/>
          </p:cNvSpPr>
          <p:nvPr/>
        </p:nvSpPr>
        <p:spPr>
          <a:xfrm>
            <a:off x="2964392" y="1286089"/>
            <a:ext cx="6263218" cy="854604"/>
          </a:xfrm>
          <a:prstGeom prst="rect">
            <a:avLst/>
          </a:prstGeom>
        </p:spPr>
        <p:txBody>
          <a:bodyPr anchor="ctr"/>
          <a:lstStyle>
            <a:lvl1pPr algn="l" defTabSz="914400" rtl="0" eaLnBrk="1" latinLnBrk="0" hangingPunct="1">
              <a:lnSpc>
                <a:spcPct val="90000"/>
              </a:lnSpc>
              <a:spcBef>
                <a:spcPct val="0"/>
              </a:spcBef>
              <a:buNone/>
              <a:defRPr sz="4400" b="1" i="0" kern="1200">
                <a:solidFill>
                  <a:schemeClr val="tx1">
                    <a:lumMod val="75000"/>
                    <a:lumOff val="25000"/>
                  </a:schemeClr>
                </a:solidFill>
                <a:latin typeface="Aller"/>
                <a:ea typeface="Aller Light" charset="0"/>
                <a:cs typeface="Aller"/>
              </a:defRPr>
            </a:lvl1p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FUNDAMENTALS</a:t>
            </a:r>
            <a:endParaRPr lang="en-US" b="0" dirty="0">
              <a:solidFill>
                <a:schemeClr val="tx2">
                  <a:lumMod val="40000"/>
                  <a:lumOff val="6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 Placeholder 2"/>
          <p:cNvSpPr txBox="1">
            <a:spLocks/>
          </p:cNvSpPr>
          <p:nvPr/>
        </p:nvSpPr>
        <p:spPr>
          <a:xfrm>
            <a:off x="3677653" y="207694"/>
            <a:ext cx="8514349" cy="870702"/>
          </a:xfrm>
          <a:prstGeom prst="rect">
            <a:avLst/>
          </a:prstGeom>
        </p:spPr>
        <p:txBody>
          <a:bodyPr anchor="t">
            <a:noAutofit/>
          </a:bodyPr>
          <a:lstStyle>
            <a:lvl1pPr marL="457200" indent="-457200" algn="l" defTabSz="914400" rtl="0" eaLnBrk="1" latinLnBrk="0" hangingPunct="1">
              <a:lnSpc>
                <a:spcPct val="90000"/>
              </a:lnSpc>
              <a:spcBef>
                <a:spcPts val="1000"/>
              </a:spcBef>
              <a:buSzPct val="100000"/>
              <a:buFont typeface="Arial"/>
              <a:buChar char="•"/>
              <a:defRPr sz="2800" b="0" i="0" kern="1200">
                <a:solidFill>
                  <a:schemeClr val="tx1">
                    <a:lumMod val="75000"/>
                    <a:lumOff val="25000"/>
                  </a:schemeClr>
                </a:solidFill>
                <a:latin typeface="Aller"/>
                <a:ea typeface="+mn-ea"/>
                <a:cs typeface="Aller"/>
              </a:defRPr>
            </a:lvl1pPr>
            <a:lvl2pPr marL="685800" indent="-228600" algn="l" defTabSz="914400" rtl="0" eaLnBrk="1" latinLnBrk="0" hangingPunct="1">
              <a:lnSpc>
                <a:spcPct val="90000"/>
              </a:lnSpc>
              <a:spcBef>
                <a:spcPts val="500"/>
              </a:spcBef>
              <a:buFont typeface="Arial"/>
              <a:buChar char="•"/>
              <a:defRPr sz="2400" b="0" i="0" kern="1200">
                <a:solidFill>
                  <a:schemeClr val="tx1">
                    <a:lumMod val="65000"/>
                    <a:lumOff val="35000"/>
                  </a:schemeClr>
                </a:solidFill>
                <a:latin typeface="Aller Light"/>
                <a:ea typeface="+mn-ea"/>
                <a:cs typeface="Aller Light"/>
              </a:defRPr>
            </a:lvl2pPr>
            <a:lvl3pPr marL="1143000" indent="-228600" algn="l" defTabSz="914400" rtl="0" eaLnBrk="1" latinLnBrk="0" hangingPunct="1">
              <a:lnSpc>
                <a:spcPct val="90000"/>
              </a:lnSpc>
              <a:spcBef>
                <a:spcPts val="500"/>
              </a:spcBef>
              <a:buSzPct val="75000"/>
              <a:buFont typeface="Courier New"/>
              <a:buChar char="o"/>
              <a:defRPr sz="2000" b="0" i="0" kern="1200" baseline="0">
                <a:solidFill>
                  <a:srgbClr val="595959"/>
                </a:solidFill>
                <a:latin typeface="Aller Light"/>
                <a:ea typeface="+mn-ea"/>
                <a:cs typeface="Aller Light"/>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ct val="20000"/>
              </a:spcBef>
              <a:buSzTx/>
              <a:buNone/>
              <a:defRPr/>
            </a:pPr>
            <a:r>
              <a:rPr lang="en-US" sz="1800" dirty="0">
                <a:solidFill>
                  <a:schemeClr val="bg1"/>
                </a:solidFill>
                <a:latin typeface="Verdana" panose="020B0604030504040204" pitchFamily="34" charset="0"/>
                <a:ea typeface="Verdana" panose="020B0604030504040204" pitchFamily="34" charset="0"/>
                <a:cs typeface="Verdana" panose="020B0604030504040204" pitchFamily="34" charset="0"/>
              </a:rPr>
              <a:t>Amare’s flagship product line features our most popular cornerstone products! The products are designed to improve every aspect of the gut-brain axis for optimal mental wellness.*</a:t>
            </a:r>
          </a:p>
        </p:txBody>
      </p:sp>
      <p:sp>
        <p:nvSpPr>
          <p:cNvPr id="9" name="TextBox 8">
            <a:extLst>
              <a:ext uri="{FF2B5EF4-FFF2-40B4-BE49-F238E27FC236}">
                <a16:creationId xmlns:a16="http://schemas.microsoft.com/office/drawing/2014/main" id="{0DCAEA5E-118A-4B72-83D3-9B6171D9F4E2}"/>
              </a:ext>
            </a:extLst>
          </p:cNvPr>
          <p:cNvSpPr txBox="1"/>
          <p:nvPr/>
        </p:nvSpPr>
        <p:spPr>
          <a:xfrm>
            <a:off x="295275" y="6396952"/>
            <a:ext cx="3076078" cy="369332"/>
          </a:xfrm>
          <a:prstGeom prst="rect">
            <a:avLst/>
          </a:prstGeom>
          <a:noFill/>
          <a:ln>
            <a:solidFill>
              <a:schemeClr val="bg1"/>
            </a:solidFill>
          </a:ln>
        </p:spPr>
        <p:txBody>
          <a:bodyPr wrap="square" rtlCol="0">
            <a:spAutoFit/>
          </a:bodyPr>
          <a:lstStyle/>
          <a:p>
            <a:r>
              <a:rPr lang="en-US" sz="600" dirty="0">
                <a:solidFill>
                  <a:schemeClr val="bg1"/>
                </a:solidFill>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pic>
        <p:nvPicPr>
          <p:cNvPr id="12" name="Picture 11">
            <a:extLst>
              <a:ext uri="{FF2B5EF4-FFF2-40B4-BE49-F238E27FC236}">
                <a16:creationId xmlns:a16="http://schemas.microsoft.com/office/drawing/2014/main" id="{E10D396A-10B6-4A03-BEBD-E477DC27DF2C}"/>
              </a:ext>
            </a:extLst>
          </p:cNvPr>
          <p:cNvPicPr>
            <a:picLocks noChangeAspect="1"/>
          </p:cNvPicPr>
          <p:nvPr/>
        </p:nvPicPr>
        <p:blipFill rotWithShape="1">
          <a:blip r:embed="rId4"/>
          <a:srcRect l="12225" t="20420" r="6788" b="33301"/>
          <a:stretch/>
        </p:blipFill>
        <p:spPr>
          <a:xfrm>
            <a:off x="685114" y="334755"/>
            <a:ext cx="2695575" cy="923925"/>
          </a:xfrm>
          <a:prstGeom prst="rect">
            <a:avLst/>
          </a:prstGeom>
        </p:spPr>
      </p:pic>
    </p:spTree>
    <p:extLst>
      <p:ext uri="{BB962C8B-B14F-4D97-AF65-F5344CB8AC3E}">
        <p14:creationId xmlns:p14="http://schemas.microsoft.com/office/powerpoint/2010/main" val="1207735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E991E-CCF2-4EE3-BFC9-BD5395149DAF}"/>
              </a:ext>
            </a:extLst>
          </p:cNvPr>
          <p:cNvSpPr>
            <a:spLocks noGrp="1"/>
          </p:cNvSpPr>
          <p:nvPr>
            <p:ph type="title"/>
          </p:nvPr>
        </p:nvSpPr>
        <p:spPr/>
        <p:txBody>
          <a:bodyPr/>
          <a:lstStyle/>
          <a:p>
            <a:r>
              <a:rPr lang="en-US" b="1" dirty="0">
                <a:solidFill>
                  <a:srgbClr val="3F2A56"/>
                </a:solidFill>
              </a:rPr>
              <a:t>Why is FundaMentals Different?</a:t>
            </a:r>
            <a:endParaRPr lang="en-US" dirty="0"/>
          </a:p>
        </p:txBody>
      </p:sp>
      <p:sp>
        <p:nvSpPr>
          <p:cNvPr id="3" name="Text Placeholder 2">
            <a:extLst>
              <a:ext uri="{FF2B5EF4-FFF2-40B4-BE49-F238E27FC236}">
                <a16:creationId xmlns:a16="http://schemas.microsoft.com/office/drawing/2014/main" id="{99060830-7AAF-45BA-B463-5B2E0F55F551}"/>
              </a:ext>
            </a:extLst>
          </p:cNvPr>
          <p:cNvSpPr>
            <a:spLocks noGrp="1"/>
          </p:cNvSpPr>
          <p:nvPr>
            <p:ph type="body" sz="quarter" idx="11"/>
          </p:nvPr>
        </p:nvSpPr>
        <p:spPr>
          <a:xfrm>
            <a:off x="838200" y="2003425"/>
            <a:ext cx="10515600" cy="4278503"/>
          </a:xfrm>
        </p:spPr>
        <p:txBody>
          <a:bodyPr>
            <a:normAutofit fontScale="92500" lnSpcReduction="20000"/>
          </a:bodyPr>
          <a:lstStyle/>
          <a:p>
            <a:r>
              <a:rPr lang="en-US" sz="1900" b="1" dirty="0">
                <a:solidFill>
                  <a:srgbClr val="68478D"/>
                </a:solidFill>
              </a:rPr>
              <a:t>World’s 1</a:t>
            </a:r>
            <a:r>
              <a:rPr lang="en-US" sz="1900" b="1" baseline="30000" dirty="0">
                <a:solidFill>
                  <a:srgbClr val="68478D"/>
                </a:solidFill>
              </a:rPr>
              <a:t>st</a:t>
            </a:r>
            <a:r>
              <a:rPr lang="en-US" sz="1900" b="1" dirty="0">
                <a:solidFill>
                  <a:srgbClr val="68478D"/>
                </a:solidFill>
              </a:rPr>
              <a:t> comprehensive/holistic GBX system</a:t>
            </a:r>
          </a:p>
          <a:p>
            <a:pPr lvl="1"/>
            <a:r>
              <a:rPr lang="en-US" sz="1900" dirty="0">
                <a:solidFill>
                  <a:schemeClr val="tx1"/>
                </a:solidFill>
              </a:rPr>
              <a:t>Addresses each level of GBX balance</a:t>
            </a:r>
          </a:p>
          <a:p>
            <a:pPr lvl="1"/>
            <a:r>
              <a:rPr lang="en-US" sz="1900" dirty="0">
                <a:solidFill>
                  <a:schemeClr val="tx1"/>
                </a:solidFill>
              </a:rPr>
              <a:t>Microbiome modulation</a:t>
            </a:r>
          </a:p>
          <a:p>
            <a:pPr lvl="1"/>
            <a:r>
              <a:rPr lang="en-US" sz="1900" dirty="0">
                <a:solidFill>
                  <a:schemeClr val="tx1"/>
                </a:solidFill>
              </a:rPr>
              <a:t>Gut integrity</a:t>
            </a:r>
          </a:p>
          <a:p>
            <a:pPr lvl="1"/>
            <a:r>
              <a:rPr lang="en-US" sz="1900" dirty="0">
                <a:solidFill>
                  <a:schemeClr val="tx1"/>
                </a:solidFill>
              </a:rPr>
              <a:t>Immune priming</a:t>
            </a:r>
          </a:p>
          <a:p>
            <a:pPr lvl="1"/>
            <a:r>
              <a:rPr lang="en-US" sz="1900" dirty="0">
                <a:solidFill>
                  <a:schemeClr val="tx1"/>
                </a:solidFill>
              </a:rPr>
              <a:t>Inflammatory balance</a:t>
            </a:r>
          </a:p>
          <a:p>
            <a:pPr lvl="1"/>
            <a:r>
              <a:rPr lang="en-US" sz="1900" dirty="0">
                <a:solidFill>
                  <a:schemeClr val="tx1"/>
                </a:solidFill>
              </a:rPr>
              <a:t>Neurotransmitter signaling</a:t>
            </a:r>
          </a:p>
          <a:p>
            <a:r>
              <a:rPr lang="en-US" sz="1900" b="1" dirty="0">
                <a:solidFill>
                  <a:srgbClr val="68478D"/>
                </a:solidFill>
              </a:rPr>
              <a:t>Specific probiotic strains for depression/anxiety/stress</a:t>
            </a:r>
          </a:p>
          <a:p>
            <a:r>
              <a:rPr lang="en-US" sz="1900" b="1" dirty="0">
                <a:solidFill>
                  <a:srgbClr val="68478D"/>
                </a:solidFill>
              </a:rPr>
              <a:t>Specific prebiotics fibers for stress/resilience</a:t>
            </a:r>
          </a:p>
          <a:p>
            <a:r>
              <a:rPr lang="en-US" sz="1900" b="1" dirty="0">
                <a:solidFill>
                  <a:srgbClr val="68478D"/>
                </a:solidFill>
              </a:rPr>
              <a:t>Patent-pending phytonutrients for GBX support </a:t>
            </a:r>
          </a:p>
          <a:p>
            <a:r>
              <a:rPr lang="en-US" sz="1900" b="1" dirty="0">
                <a:solidFill>
                  <a:srgbClr val="68478D"/>
                </a:solidFill>
              </a:rPr>
              <a:t>Scientifically-supported formula</a:t>
            </a:r>
          </a:p>
          <a:p>
            <a:pPr lvl="1"/>
            <a:r>
              <a:rPr lang="en-US" sz="1900" dirty="0">
                <a:solidFill>
                  <a:schemeClr val="tx1"/>
                </a:solidFill>
              </a:rPr>
              <a:t>7 peer-reviewed scientific presentations and </a:t>
            </a:r>
            <a:r>
              <a:rPr lang="en-US" sz="1900">
                <a:solidFill>
                  <a:schemeClr val="tx1"/>
                </a:solidFill>
              </a:rPr>
              <a:t>publications*</a:t>
            </a:r>
          </a:p>
          <a:p>
            <a:pPr marL="457200" lvl="1" indent="0">
              <a:buNone/>
            </a:pPr>
            <a:r>
              <a:rPr lang="en-US" sz="1200">
                <a:solidFill>
                  <a:schemeClr val="tx1"/>
                </a:solidFill>
              </a:rPr>
              <a:t>*Effect of Coordinated Probiotic/Prebiotic/</a:t>
            </a:r>
            <a:r>
              <a:rPr lang="en-US" sz="1200" dirty="0" err="1">
                <a:solidFill>
                  <a:schemeClr val="tx1"/>
                </a:solidFill>
              </a:rPr>
              <a:t>Phytobiotic</a:t>
            </a:r>
            <a:r>
              <a:rPr lang="en-US" sz="1200" dirty="0">
                <a:solidFill>
                  <a:schemeClr val="tx1"/>
                </a:solidFill>
              </a:rPr>
              <a:t> Supplementation on Microbiome Balance and Psychological Mood State in Healthy Stressed Adults</a:t>
            </a:r>
            <a:br>
              <a:rPr lang="en-US" sz="1200" dirty="0">
                <a:solidFill>
                  <a:schemeClr val="tx1"/>
                </a:solidFill>
              </a:rPr>
            </a:br>
            <a:r>
              <a:rPr lang="en-US" sz="1200" dirty="0">
                <a:solidFill>
                  <a:schemeClr val="tx1"/>
                </a:solidFill>
              </a:rPr>
              <a:t>Functional Foods in Health &amp; Disease Journal</a:t>
            </a:r>
            <a:br>
              <a:rPr lang="en-US" sz="1200" dirty="0">
                <a:solidFill>
                  <a:schemeClr val="tx1"/>
                </a:solidFill>
              </a:rPr>
            </a:br>
            <a:r>
              <a:rPr lang="en-US" sz="1200" dirty="0">
                <a:solidFill>
                  <a:schemeClr val="tx1"/>
                </a:solidFill>
              </a:rPr>
              <a:t>FFHD: Online ISSN:2160-3855</a:t>
            </a:r>
            <a:br>
              <a:rPr lang="en-US" sz="1200" dirty="0">
                <a:solidFill>
                  <a:schemeClr val="tx1"/>
                </a:solidFill>
              </a:rPr>
            </a:br>
            <a:r>
              <a:rPr lang="en-US" sz="1200" dirty="0">
                <a:solidFill>
                  <a:schemeClr val="tx1"/>
                </a:solidFill>
              </a:rPr>
              <a:t>Vol 9, No 4 (2019)</a:t>
            </a:r>
            <a:br>
              <a:rPr lang="en-US" sz="1200" dirty="0"/>
            </a:br>
            <a:r>
              <a:rPr lang="en-US" sz="1200" dirty="0">
                <a:hlinkClick r:id="rId2" tooltip="https://www.ffhdj.com/index.php/ffhd/article/view/599/"/>
              </a:rPr>
              <a:t>https://www.ffhdj.com/index.php/ffhd/article/view/599/</a:t>
            </a:r>
            <a:endParaRPr lang="en-US" sz="1200" dirty="0">
              <a:solidFill>
                <a:schemeClr val="tx1"/>
              </a:solidFill>
            </a:endParaRPr>
          </a:p>
        </p:txBody>
      </p:sp>
    </p:spTree>
    <p:extLst>
      <p:ext uri="{BB962C8B-B14F-4D97-AF65-F5344CB8AC3E}">
        <p14:creationId xmlns:p14="http://schemas.microsoft.com/office/powerpoint/2010/main" val="2044268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12192000" cy="6858000"/>
          </a:xfrm>
          <a:prstGeom prst="rect">
            <a:avLst/>
          </a:prstGeom>
        </p:spPr>
      </p:pic>
      <p:pic>
        <p:nvPicPr>
          <p:cNvPr id="4" name="Picture 3">
            <a:extLst>
              <a:ext uri="{FF2B5EF4-FFF2-40B4-BE49-F238E27FC236}">
                <a16:creationId xmlns:a16="http://schemas.microsoft.com/office/drawing/2014/main" id="{ECB20C43-6B04-48A2-A53C-EECE8DB1C374}"/>
              </a:ext>
            </a:extLst>
          </p:cNvPr>
          <p:cNvPicPr>
            <a:picLocks noChangeAspect="1"/>
          </p:cNvPicPr>
          <p:nvPr/>
        </p:nvPicPr>
        <p:blipFill rotWithShape="1">
          <a:blip r:embed="rId4"/>
          <a:srcRect l="14801" t="21851" r="7361" b="33302"/>
          <a:stretch/>
        </p:blipFill>
        <p:spPr>
          <a:xfrm>
            <a:off x="758278" y="304283"/>
            <a:ext cx="2994572" cy="1034890"/>
          </a:xfrm>
          <a:prstGeom prst="rect">
            <a:avLst/>
          </a:prstGeom>
        </p:spPr>
      </p:pic>
      <p:sp>
        <p:nvSpPr>
          <p:cNvPr id="3" name="Title 1"/>
          <p:cNvSpPr txBox="1">
            <a:spLocks/>
          </p:cNvSpPr>
          <p:nvPr/>
        </p:nvSpPr>
        <p:spPr>
          <a:xfrm>
            <a:off x="4388735" y="488124"/>
            <a:ext cx="6888865" cy="707319"/>
          </a:xfrm>
          <a:prstGeom prst="rect">
            <a:avLst/>
          </a:prstGeom>
        </p:spPr>
        <p:txBody>
          <a:bodyPr/>
          <a:lstStyle>
            <a:lvl1pPr algn="l" defTabSz="914400" rtl="0" eaLnBrk="1" latinLnBrk="0" hangingPunct="1">
              <a:lnSpc>
                <a:spcPct val="90000"/>
              </a:lnSpc>
              <a:spcBef>
                <a:spcPct val="0"/>
              </a:spcBef>
              <a:buNone/>
              <a:defRPr sz="4400" b="1" i="0" kern="1200">
                <a:solidFill>
                  <a:schemeClr val="bg2">
                    <a:lumMod val="25000"/>
                  </a:schemeClr>
                </a:solidFill>
                <a:latin typeface="Aller"/>
                <a:ea typeface="Aller Light" charset="0"/>
                <a:cs typeface="Aller"/>
              </a:defRPr>
            </a:lvl1pPr>
          </a:lstStyle>
          <a:p>
            <a:pPr algn="ctr"/>
            <a:r>
              <a:rPr lang="en-US" sz="4800" dirty="0">
                <a:solidFill>
                  <a:srgbClr val="3F2A56"/>
                </a:solidFill>
                <a:latin typeface="Verdana" panose="020B0604030504040204" pitchFamily="34" charset="0"/>
                <a:ea typeface="Verdana" panose="020B0604030504040204" pitchFamily="34" charset="0"/>
                <a:cs typeface="Verdana" panose="020B0604030504040204" pitchFamily="34" charset="0"/>
              </a:rPr>
              <a:t>MENTAL WELLNESS</a:t>
            </a:r>
          </a:p>
        </p:txBody>
      </p:sp>
    </p:spTree>
    <p:extLst>
      <p:ext uri="{BB962C8B-B14F-4D97-AF65-F5344CB8AC3E}">
        <p14:creationId xmlns:p14="http://schemas.microsoft.com/office/powerpoint/2010/main" val="954441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4D5FBB9-0971-447E-9B6B-E09A91C541B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p:cNvSpPr/>
          <p:nvPr/>
        </p:nvSpPr>
        <p:spPr>
          <a:xfrm>
            <a:off x="1" y="1319040"/>
            <a:ext cx="12192000" cy="707141"/>
          </a:xfrm>
          <a:prstGeom prst="rect">
            <a:avLst/>
          </a:prstGeom>
          <a:solidFill>
            <a:srgbClr val="402B5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4" name="Title 1"/>
          <p:cNvSpPr txBox="1">
            <a:spLocks/>
          </p:cNvSpPr>
          <p:nvPr/>
        </p:nvSpPr>
        <p:spPr>
          <a:xfrm>
            <a:off x="295275" y="1286089"/>
            <a:ext cx="11602558" cy="854604"/>
          </a:xfrm>
          <a:prstGeom prst="rect">
            <a:avLst/>
          </a:prstGeom>
        </p:spPr>
        <p:txBody>
          <a:bodyPr anchor="ctr"/>
          <a:lstStyle>
            <a:lvl1pPr algn="l" defTabSz="914400" rtl="0" eaLnBrk="1" latinLnBrk="0" hangingPunct="1">
              <a:lnSpc>
                <a:spcPct val="90000"/>
              </a:lnSpc>
              <a:spcBef>
                <a:spcPct val="0"/>
              </a:spcBef>
              <a:buNone/>
              <a:defRPr sz="4400" b="1" i="0" kern="1200">
                <a:solidFill>
                  <a:schemeClr val="tx1">
                    <a:lumMod val="75000"/>
                    <a:lumOff val="25000"/>
                  </a:schemeClr>
                </a:solidFill>
                <a:latin typeface="Aller"/>
                <a:ea typeface="Aller Light" charset="0"/>
                <a:cs typeface="Aller"/>
              </a:defRPr>
            </a:lvl1pPr>
          </a:lstStyle>
          <a:p>
            <a:pPr algn="ctr"/>
            <a:r>
              <a:rPr lang="en-US" sz="3600" dirty="0">
                <a:solidFill>
                  <a:schemeClr val="bg1"/>
                </a:solidFill>
                <a:latin typeface="Verdana" panose="020B0604030504040204" pitchFamily="34" charset="0"/>
                <a:ea typeface="Verdana" panose="020B0604030504040204" pitchFamily="34" charset="0"/>
                <a:cs typeface="Verdana" panose="020B0604030504040204" pitchFamily="34" charset="0"/>
              </a:rPr>
              <a:t>AMARE FUNDAMENTALS PACK</a:t>
            </a:r>
            <a:endParaRPr lang="en-US" sz="3600" b="0" dirty="0">
              <a:solidFill>
                <a:schemeClr val="tx2">
                  <a:lumMod val="40000"/>
                  <a:lumOff val="6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 Placeholder 2"/>
          <p:cNvSpPr txBox="1">
            <a:spLocks/>
          </p:cNvSpPr>
          <p:nvPr/>
        </p:nvSpPr>
        <p:spPr>
          <a:xfrm>
            <a:off x="7197099" y="2173644"/>
            <a:ext cx="2594685" cy="1722962"/>
          </a:xfrm>
          <a:prstGeom prst="rect">
            <a:avLst/>
          </a:prstGeom>
        </p:spPr>
        <p:txBody>
          <a:bodyPr anchor="t">
            <a:noAutofit/>
          </a:bodyPr>
          <a:lstStyle>
            <a:lvl1pPr marL="457200" indent="-457200" algn="l" defTabSz="914400" rtl="0" eaLnBrk="1" latinLnBrk="0" hangingPunct="1">
              <a:lnSpc>
                <a:spcPct val="90000"/>
              </a:lnSpc>
              <a:spcBef>
                <a:spcPts val="1000"/>
              </a:spcBef>
              <a:buSzPct val="100000"/>
              <a:buFont typeface="Arial"/>
              <a:buChar char="•"/>
              <a:defRPr sz="2800" b="0" i="0" kern="1200">
                <a:solidFill>
                  <a:schemeClr val="tx1">
                    <a:lumMod val="75000"/>
                    <a:lumOff val="25000"/>
                  </a:schemeClr>
                </a:solidFill>
                <a:latin typeface="Aller"/>
                <a:ea typeface="+mn-ea"/>
                <a:cs typeface="Aller"/>
              </a:defRPr>
            </a:lvl1pPr>
            <a:lvl2pPr marL="685800" indent="-228600" algn="l" defTabSz="914400" rtl="0" eaLnBrk="1" latinLnBrk="0" hangingPunct="1">
              <a:lnSpc>
                <a:spcPct val="90000"/>
              </a:lnSpc>
              <a:spcBef>
                <a:spcPts val="500"/>
              </a:spcBef>
              <a:buFont typeface="Arial"/>
              <a:buChar char="•"/>
              <a:defRPr sz="2400" b="0" i="0" kern="1200">
                <a:solidFill>
                  <a:schemeClr val="tx1">
                    <a:lumMod val="65000"/>
                    <a:lumOff val="35000"/>
                  </a:schemeClr>
                </a:solidFill>
                <a:latin typeface="Aller Light"/>
                <a:ea typeface="+mn-ea"/>
                <a:cs typeface="Aller Light"/>
              </a:defRPr>
            </a:lvl2pPr>
            <a:lvl3pPr marL="1143000" indent="-228600" algn="l" defTabSz="914400" rtl="0" eaLnBrk="1" latinLnBrk="0" hangingPunct="1">
              <a:lnSpc>
                <a:spcPct val="90000"/>
              </a:lnSpc>
              <a:spcBef>
                <a:spcPts val="500"/>
              </a:spcBef>
              <a:buSzPct val="75000"/>
              <a:buFont typeface="Courier New"/>
              <a:buChar char="o"/>
              <a:defRPr sz="2000" b="0" i="0" kern="1200" baseline="0">
                <a:solidFill>
                  <a:srgbClr val="595959"/>
                </a:solidFill>
                <a:latin typeface="Aller Light"/>
                <a:ea typeface="+mn-ea"/>
                <a:cs typeface="Aller Light"/>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ct val="20000"/>
              </a:spcBef>
              <a:buSzTx/>
              <a:buNone/>
              <a:defRPr/>
            </a:pPr>
            <a: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2018 NutrAward Winner for </a:t>
            </a:r>
            <a:b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“BEST NEW FINISHED PRODUCT”</a:t>
            </a:r>
            <a:endParaRPr lang="ru-RU"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extBox 1">
            <a:extLst>
              <a:ext uri="{FF2B5EF4-FFF2-40B4-BE49-F238E27FC236}">
                <a16:creationId xmlns:a16="http://schemas.microsoft.com/office/drawing/2014/main" id="{5CA425EA-516D-4CF1-896C-AB6B8848C4EE}"/>
              </a:ext>
            </a:extLst>
          </p:cNvPr>
          <p:cNvSpPr txBox="1"/>
          <p:nvPr/>
        </p:nvSpPr>
        <p:spPr>
          <a:xfrm>
            <a:off x="9892046" y="1444291"/>
            <a:ext cx="364202" cy="307777"/>
          </a:xfrm>
          <a:prstGeom prst="rect">
            <a:avLst/>
          </a:prstGeom>
          <a:noFill/>
        </p:spPr>
        <p:txBody>
          <a:bodyPr wrap="none" rtlCol="0">
            <a:spAutoFit/>
          </a:bodyPr>
          <a:lstStyle/>
          <a:p>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a:t>
            </a:r>
          </a:p>
        </p:txBody>
      </p:sp>
      <p:sp>
        <p:nvSpPr>
          <p:cNvPr id="9" name="TextBox 8">
            <a:extLst>
              <a:ext uri="{FF2B5EF4-FFF2-40B4-BE49-F238E27FC236}">
                <a16:creationId xmlns:a16="http://schemas.microsoft.com/office/drawing/2014/main" id="{0DCAEA5E-118A-4B72-83D3-9B6171D9F4E2}"/>
              </a:ext>
            </a:extLst>
          </p:cNvPr>
          <p:cNvSpPr txBox="1"/>
          <p:nvPr/>
        </p:nvSpPr>
        <p:spPr>
          <a:xfrm>
            <a:off x="295275" y="6396952"/>
            <a:ext cx="3076078" cy="369332"/>
          </a:xfrm>
          <a:prstGeom prst="rect">
            <a:avLst/>
          </a:prstGeom>
          <a:noFill/>
          <a:ln>
            <a:solidFill>
              <a:schemeClr val="bg1"/>
            </a:solidFill>
          </a:ln>
        </p:spPr>
        <p:txBody>
          <a:bodyPr wrap="square" rtlCol="0">
            <a:spAutoFit/>
          </a:bodyPr>
          <a:lstStyle/>
          <a:p>
            <a:r>
              <a:rPr lang="en-US" sz="600" dirty="0">
                <a:solidFill>
                  <a:schemeClr val="bg1"/>
                </a:solidFill>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pic>
        <p:nvPicPr>
          <p:cNvPr id="12" name="Picture 11">
            <a:extLst>
              <a:ext uri="{FF2B5EF4-FFF2-40B4-BE49-F238E27FC236}">
                <a16:creationId xmlns:a16="http://schemas.microsoft.com/office/drawing/2014/main" id="{E74A6AD2-D241-4AEC-87DB-A71EE76B0947}"/>
              </a:ext>
            </a:extLst>
          </p:cNvPr>
          <p:cNvPicPr>
            <a:picLocks noChangeAspect="1"/>
          </p:cNvPicPr>
          <p:nvPr/>
        </p:nvPicPr>
        <p:blipFill>
          <a:blip r:embed="rId4"/>
          <a:stretch>
            <a:fillRect/>
          </a:stretch>
        </p:blipFill>
        <p:spPr>
          <a:xfrm>
            <a:off x="10143461" y="2906649"/>
            <a:ext cx="1903228" cy="3070884"/>
          </a:xfrm>
          <a:prstGeom prst="rect">
            <a:avLst/>
          </a:prstGeom>
        </p:spPr>
      </p:pic>
      <p:sp>
        <p:nvSpPr>
          <p:cNvPr id="15" name="Text Placeholder 2">
            <a:extLst>
              <a:ext uri="{FF2B5EF4-FFF2-40B4-BE49-F238E27FC236}">
                <a16:creationId xmlns:a16="http://schemas.microsoft.com/office/drawing/2014/main" id="{2234429E-F072-4E27-83E8-7B634D3EC7F5}"/>
              </a:ext>
            </a:extLst>
          </p:cNvPr>
          <p:cNvSpPr txBox="1">
            <a:spLocks/>
          </p:cNvSpPr>
          <p:nvPr/>
        </p:nvSpPr>
        <p:spPr>
          <a:xfrm>
            <a:off x="3693351" y="503454"/>
            <a:ext cx="8007869" cy="684803"/>
          </a:xfrm>
          <a:prstGeom prst="rect">
            <a:avLst/>
          </a:prstGeom>
        </p:spPr>
        <p:txBody>
          <a:bodyPr>
            <a:noAutofit/>
          </a:bodyPr>
          <a:lstStyle>
            <a:lvl1pPr marL="457200" indent="-457200" algn="l" defTabSz="914400" rtl="0" eaLnBrk="1" latinLnBrk="0" hangingPunct="1">
              <a:lnSpc>
                <a:spcPct val="90000"/>
              </a:lnSpc>
              <a:spcBef>
                <a:spcPts val="1000"/>
              </a:spcBef>
              <a:buSzPct val="100000"/>
              <a:buFont typeface="Arial"/>
              <a:buChar char="•"/>
              <a:defRPr sz="2800" b="0" i="0" kern="1200">
                <a:solidFill>
                  <a:schemeClr val="tx1">
                    <a:lumMod val="75000"/>
                    <a:lumOff val="25000"/>
                  </a:schemeClr>
                </a:solidFill>
                <a:latin typeface="Aller"/>
                <a:ea typeface="+mn-ea"/>
                <a:cs typeface="Aller"/>
              </a:defRPr>
            </a:lvl1pPr>
            <a:lvl2pPr marL="685800" indent="-228600" algn="l" defTabSz="914400" rtl="0" eaLnBrk="1" latinLnBrk="0" hangingPunct="1">
              <a:lnSpc>
                <a:spcPct val="90000"/>
              </a:lnSpc>
              <a:spcBef>
                <a:spcPts val="500"/>
              </a:spcBef>
              <a:buFont typeface="Arial"/>
              <a:buChar char="•"/>
              <a:defRPr sz="2400" b="0" i="0" kern="1200">
                <a:solidFill>
                  <a:schemeClr val="tx1">
                    <a:lumMod val="65000"/>
                    <a:lumOff val="35000"/>
                  </a:schemeClr>
                </a:solidFill>
                <a:latin typeface="Aller Light"/>
                <a:ea typeface="+mn-ea"/>
                <a:cs typeface="Aller Light"/>
              </a:defRPr>
            </a:lvl2pPr>
            <a:lvl3pPr marL="1143000" indent="-228600" algn="l" defTabSz="914400" rtl="0" eaLnBrk="1" latinLnBrk="0" hangingPunct="1">
              <a:lnSpc>
                <a:spcPct val="90000"/>
              </a:lnSpc>
              <a:spcBef>
                <a:spcPts val="500"/>
              </a:spcBef>
              <a:buSzPct val="75000"/>
              <a:buFont typeface="Courier New"/>
              <a:buChar char="o"/>
              <a:defRPr sz="2000" b="0" i="0" kern="1200" baseline="0">
                <a:solidFill>
                  <a:srgbClr val="595959"/>
                </a:solidFill>
                <a:latin typeface="Aller Light"/>
                <a:ea typeface="+mn-ea"/>
                <a:cs typeface="Aller Light"/>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lnSpc>
                <a:spcPct val="100000"/>
              </a:lnSpc>
              <a:spcBef>
                <a:spcPct val="20000"/>
              </a:spcBef>
              <a:buSzTx/>
              <a:buNone/>
              <a:defRPr/>
            </a:pPr>
            <a: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The World’s First Award-Winning Gut-Brain Axis </a:t>
            </a:r>
            <a:b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Nutrition System</a:t>
            </a:r>
            <a:endParaRPr lang="ru-RU"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a:extLst>
              <a:ext uri="{FF2B5EF4-FFF2-40B4-BE49-F238E27FC236}">
                <a16:creationId xmlns:a16="http://schemas.microsoft.com/office/drawing/2014/main" id="{4C06C228-3625-40BE-8A29-458A05126A18}"/>
              </a:ext>
            </a:extLst>
          </p:cNvPr>
          <p:cNvPicPr>
            <a:picLocks noChangeAspect="1"/>
          </p:cNvPicPr>
          <p:nvPr/>
        </p:nvPicPr>
        <p:blipFill rotWithShape="1">
          <a:blip r:embed="rId5"/>
          <a:srcRect l="12225" t="20420" r="6788" b="33301"/>
          <a:stretch/>
        </p:blipFill>
        <p:spPr>
          <a:xfrm>
            <a:off x="685114" y="334755"/>
            <a:ext cx="2695575" cy="923925"/>
          </a:xfrm>
          <a:prstGeom prst="rect">
            <a:avLst/>
          </a:prstGeom>
        </p:spPr>
      </p:pic>
    </p:spTree>
    <p:extLst>
      <p:ext uri="{BB962C8B-B14F-4D97-AF65-F5344CB8AC3E}">
        <p14:creationId xmlns:p14="http://schemas.microsoft.com/office/powerpoint/2010/main" val="3889878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887AA17-4B2D-4CAB-840B-B6A5AC036BEB}"/>
              </a:ext>
            </a:extLst>
          </p:cNvPr>
          <p:cNvPicPr>
            <a:picLocks noChangeAspect="1"/>
          </p:cNvPicPr>
          <p:nvPr/>
        </p:nvPicPr>
        <p:blipFill>
          <a:blip r:embed="rId3"/>
          <a:stretch>
            <a:fillRect/>
          </a:stretch>
        </p:blipFill>
        <p:spPr>
          <a:xfrm>
            <a:off x="801624" y="0"/>
            <a:ext cx="3904299" cy="1952149"/>
          </a:xfrm>
          <a:prstGeom prst="rect">
            <a:avLst/>
          </a:prstGeom>
        </p:spPr>
      </p:pic>
      <p:sp>
        <p:nvSpPr>
          <p:cNvPr id="2" name="Title 1">
            <a:extLst>
              <a:ext uri="{FF2B5EF4-FFF2-40B4-BE49-F238E27FC236}">
                <a16:creationId xmlns:a16="http://schemas.microsoft.com/office/drawing/2014/main" id="{FEB113D1-77F1-4D04-9718-13538D120C87}"/>
              </a:ext>
            </a:extLst>
          </p:cNvPr>
          <p:cNvSpPr>
            <a:spLocks noGrp="1"/>
          </p:cNvSpPr>
          <p:nvPr>
            <p:ph type="title"/>
          </p:nvPr>
        </p:nvSpPr>
        <p:spPr>
          <a:xfrm>
            <a:off x="838200" y="365125"/>
            <a:ext cx="10515600" cy="1325563"/>
          </a:xfrm>
        </p:spPr>
        <p:txBody>
          <a:bodyPr>
            <a:normAutofit/>
          </a:bodyPr>
          <a:lstStyle/>
          <a:p>
            <a:r>
              <a:rPr lang="en-US" sz="4800" b="1" dirty="0">
                <a:solidFill>
                  <a:srgbClr val="3F2A56"/>
                </a:solidFill>
                <a:latin typeface="Verdana" panose="020B0604030504040204" pitchFamily="34" charset="0"/>
                <a:ea typeface="Verdana" panose="020B0604030504040204" pitchFamily="34" charset="0"/>
                <a:cs typeface="Verdana" panose="020B0604030504040204" pitchFamily="34" charset="0"/>
              </a:rPr>
              <a:t>				 CLINICAL STUDY</a:t>
            </a:r>
          </a:p>
        </p:txBody>
      </p:sp>
      <p:sp>
        <p:nvSpPr>
          <p:cNvPr id="3" name="Text Placeholder 2">
            <a:extLst>
              <a:ext uri="{FF2B5EF4-FFF2-40B4-BE49-F238E27FC236}">
                <a16:creationId xmlns:a16="http://schemas.microsoft.com/office/drawing/2014/main" id="{A4C26A9C-C778-4025-B841-6F0B730513B7}"/>
              </a:ext>
            </a:extLst>
          </p:cNvPr>
          <p:cNvSpPr>
            <a:spLocks noGrp="1"/>
          </p:cNvSpPr>
          <p:nvPr>
            <p:ph type="body" sz="quarter" idx="11"/>
          </p:nvPr>
        </p:nvSpPr>
        <p:spPr>
          <a:xfrm>
            <a:off x="762000" y="1719172"/>
            <a:ext cx="10848975" cy="1348161"/>
          </a:xfrm>
        </p:spPr>
        <p:txBody>
          <a:bodyPr>
            <a:normAutofit/>
          </a:bodyPr>
          <a:lstStyle/>
          <a:p>
            <a:pPr marL="0" indent="0">
              <a:lnSpc>
                <a:spcPct val="100000"/>
              </a:lnSpc>
              <a:buNone/>
            </a:pPr>
            <a:r>
              <a:rPr lang="en-US" sz="2400" b="1" dirty="0">
                <a:solidFill>
                  <a:srgbClr val="68478D"/>
                </a:solidFill>
                <a:latin typeface="Verdana" panose="020B0604030504040204" pitchFamily="34" charset="0"/>
                <a:ea typeface="Verdana" panose="020B0604030504040204" pitchFamily="34" charset="0"/>
                <a:cs typeface="Verdana" panose="020B0604030504040204" pitchFamily="34" charset="0"/>
              </a:rPr>
              <a:t>The Amare FundaMentals Pack has been clinically proven to:</a:t>
            </a:r>
          </a:p>
        </p:txBody>
      </p:sp>
      <p:pic>
        <p:nvPicPr>
          <p:cNvPr id="6" name="Picture 5">
            <a:extLst>
              <a:ext uri="{FF2B5EF4-FFF2-40B4-BE49-F238E27FC236}">
                <a16:creationId xmlns:a16="http://schemas.microsoft.com/office/drawing/2014/main" id="{7E08122E-205F-4EA3-9750-876C55396741}"/>
              </a:ext>
            </a:extLst>
          </p:cNvPr>
          <p:cNvPicPr>
            <a:picLocks noChangeAspect="1"/>
          </p:cNvPicPr>
          <p:nvPr/>
        </p:nvPicPr>
        <p:blipFill>
          <a:blip r:embed="rId4"/>
          <a:stretch>
            <a:fillRect/>
          </a:stretch>
        </p:blipFill>
        <p:spPr>
          <a:xfrm>
            <a:off x="762000" y="2250377"/>
            <a:ext cx="10668000" cy="4076700"/>
          </a:xfrm>
          <a:prstGeom prst="rect">
            <a:avLst/>
          </a:prstGeom>
        </p:spPr>
      </p:pic>
    </p:spTree>
    <p:extLst>
      <p:ext uri="{BB962C8B-B14F-4D97-AF65-F5344CB8AC3E}">
        <p14:creationId xmlns:p14="http://schemas.microsoft.com/office/powerpoint/2010/main" val="8769075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29A7A05-015C-44F4-B643-09586CE111E6}"/>
              </a:ext>
            </a:extLst>
          </p:cNvPr>
          <p:cNvPicPr>
            <a:picLocks noChangeAspect="1"/>
          </p:cNvPicPr>
          <p:nvPr/>
        </p:nvPicPr>
        <p:blipFill>
          <a:blip r:embed="rId3"/>
          <a:stretch>
            <a:fillRect/>
          </a:stretch>
        </p:blipFill>
        <p:spPr>
          <a:xfrm>
            <a:off x="504825" y="2034095"/>
            <a:ext cx="5718601" cy="3806212"/>
          </a:xfrm>
          <a:prstGeom prst="rect">
            <a:avLst/>
          </a:prstGeom>
        </p:spPr>
      </p:pic>
      <p:sp>
        <p:nvSpPr>
          <p:cNvPr id="2" name="Title 1">
            <a:extLst>
              <a:ext uri="{FF2B5EF4-FFF2-40B4-BE49-F238E27FC236}">
                <a16:creationId xmlns:a16="http://schemas.microsoft.com/office/drawing/2014/main" id="{FEB113D1-77F1-4D04-9718-13538D120C87}"/>
              </a:ext>
            </a:extLst>
          </p:cNvPr>
          <p:cNvSpPr>
            <a:spLocks noGrp="1"/>
          </p:cNvSpPr>
          <p:nvPr>
            <p:ph type="title"/>
          </p:nvPr>
        </p:nvSpPr>
        <p:spPr>
          <a:xfrm>
            <a:off x="838200" y="365125"/>
            <a:ext cx="10515600" cy="1325563"/>
          </a:xfrm>
        </p:spPr>
        <p:txBody>
          <a:bodyPr>
            <a:normAutofit/>
          </a:bodyPr>
          <a:lstStyle/>
          <a:p>
            <a:r>
              <a:rPr lang="en-US" sz="4800" b="1" dirty="0">
                <a:solidFill>
                  <a:srgbClr val="3F2A56"/>
                </a:solidFill>
                <a:latin typeface="Verdana" panose="020B0604030504040204" pitchFamily="34" charset="0"/>
                <a:ea typeface="Verdana" panose="020B0604030504040204" pitchFamily="34" charset="0"/>
                <a:cs typeface="Verdana" panose="020B0604030504040204" pitchFamily="34" charset="0"/>
              </a:rPr>
              <a:t>				 CLINICAL STUDY</a:t>
            </a:r>
          </a:p>
        </p:txBody>
      </p:sp>
      <p:sp>
        <p:nvSpPr>
          <p:cNvPr id="7" name="TextBox 6">
            <a:extLst>
              <a:ext uri="{FF2B5EF4-FFF2-40B4-BE49-F238E27FC236}">
                <a16:creationId xmlns:a16="http://schemas.microsoft.com/office/drawing/2014/main" id="{FD8FC534-BBC2-43CC-9043-3BCAA1E8FF2A}"/>
              </a:ext>
            </a:extLst>
          </p:cNvPr>
          <p:cNvSpPr txBox="1"/>
          <p:nvPr/>
        </p:nvSpPr>
        <p:spPr>
          <a:xfrm>
            <a:off x="6657975" y="2034095"/>
            <a:ext cx="5029200" cy="2246769"/>
          </a:xfrm>
          <a:prstGeom prst="rect">
            <a:avLst/>
          </a:prstGeom>
          <a:noFill/>
        </p:spPr>
        <p:txBody>
          <a:bodyPr wrap="square" rtlCol="0">
            <a:spAutoFit/>
          </a:bodyPr>
          <a:lstStyle/>
          <a:p>
            <a:r>
              <a:rPr lang="en-US" sz="2000" dirty="0">
                <a:solidFill>
                  <a:srgbClr val="3F2A56"/>
                </a:solidFill>
                <a:latin typeface="Verdana" panose="020B0604030504040204" pitchFamily="34" charset="0"/>
                <a:ea typeface="Verdana" panose="020B0604030504040204" pitchFamily="34" charset="0"/>
                <a:cs typeface="Verdana" panose="020B0604030504040204" pitchFamily="34" charset="0"/>
              </a:rPr>
              <a:t>The subjects in this study were </a:t>
            </a:r>
            <a:r>
              <a:rPr lang="en-US" sz="2000" b="1" dirty="0">
                <a:solidFill>
                  <a:srgbClr val="3F2A56"/>
                </a:solidFill>
                <a:latin typeface="Verdana" panose="020B0604030504040204" pitchFamily="34" charset="0"/>
                <a:ea typeface="Verdana" panose="020B0604030504040204" pitchFamily="34" charset="0"/>
                <a:cs typeface="Verdana" panose="020B0604030504040204" pitchFamily="34" charset="0"/>
              </a:rPr>
              <a:t>“healthy stressed” </a:t>
            </a:r>
            <a:r>
              <a:rPr lang="en-US" sz="2000" dirty="0">
                <a:solidFill>
                  <a:srgbClr val="3F2A56"/>
                </a:solidFill>
                <a:latin typeface="Verdana" panose="020B0604030504040204" pitchFamily="34" charset="0"/>
                <a:ea typeface="Verdana" panose="020B0604030504040204" pitchFamily="34" charset="0"/>
                <a:cs typeface="Verdana" panose="020B0604030504040204" pitchFamily="34" charset="0"/>
              </a:rPr>
              <a:t>individuals — meaning they represent the vast majority of the population who have stress, fatigue, brain fog, and the modern 21st century “syndrome of the blahs.”</a:t>
            </a:r>
          </a:p>
        </p:txBody>
      </p:sp>
      <p:pic>
        <p:nvPicPr>
          <p:cNvPr id="6" name="Picture 5">
            <a:extLst>
              <a:ext uri="{FF2B5EF4-FFF2-40B4-BE49-F238E27FC236}">
                <a16:creationId xmlns:a16="http://schemas.microsoft.com/office/drawing/2014/main" id="{BACEDD64-69E1-4B2B-8299-F88B5F8646BD}"/>
              </a:ext>
            </a:extLst>
          </p:cNvPr>
          <p:cNvPicPr>
            <a:picLocks noChangeAspect="1"/>
          </p:cNvPicPr>
          <p:nvPr/>
        </p:nvPicPr>
        <p:blipFill>
          <a:blip r:embed="rId4"/>
          <a:stretch>
            <a:fillRect/>
          </a:stretch>
        </p:blipFill>
        <p:spPr>
          <a:xfrm>
            <a:off x="801624" y="0"/>
            <a:ext cx="3904299" cy="1952149"/>
          </a:xfrm>
          <a:prstGeom prst="rect">
            <a:avLst/>
          </a:prstGeom>
        </p:spPr>
      </p:pic>
    </p:spTree>
    <p:extLst>
      <p:ext uri="{BB962C8B-B14F-4D97-AF65-F5344CB8AC3E}">
        <p14:creationId xmlns:p14="http://schemas.microsoft.com/office/powerpoint/2010/main" val="40943950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113D1-77F1-4D04-9718-13538D120C87}"/>
              </a:ext>
            </a:extLst>
          </p:cNvPr>
          <p:cNvSpPr>
            <a:spLocks noGrp="1"/>
          </p:cNvSpPr>
          <p:nvPr>
            <p:ph type="title"/>
          </p:nvPr>
        </p:nvSpPr>
        <p:spPr>
          <a:xfrm>
            <a:off x="838200" y="365125"/>
            <a:ext cx="10515600" cy="1325563"/>
          </a:xfrm>
        </p:spPr>
        <p:txBody>
          <a:bodyPr>
            <a:normAutofit/>
          </a:bodyPr>
          <a:lstStyle/>
          <a:p>
            <a:r>
              <a:rPr lang="en-US" sz="4800" b="1" dirty="0">
                <a:solidFill>
                  <a:srgbClr val="3F2A56"/>
                </a:solidFill>
                <a:latin typeface="Verdana" panose="020B0604030504040204" pitchFamily="34" charset="0"/>
                <a:ea typeface="Verdana" panose="020B0604030504040204" pitchFamily="34" charset="0"/>
                <a:cs typeface="Verdana" panose="020B0604030504040204" pitchFamily="34" charset="0"/>
              </a:rPr>
              <a:t>				 CLINICAL STUDY</a:t>
            </a:r>
          </a:p>
        </p:txBody>
      </p:sp>
      <p:pic>
        <p:nvPicPr>
          <p:cNvPr id="4" name="Picture 3">
            <a:extLst>
              <a:ext uri="{FF2B5EF4-FFF2-40B4-BE49-F238E27FC236}">
                <a16:creationId xmlns:a16="http://schemas.microsoft.com/office/drawing/2014/main" id="{2A640939-6D59-4E9F-AA8F-11CFACE03C40}"/>
              </a:ext>
            </a:extLst>
          </p:cNvPr>
          <p:cNvPicPr>
            <a:picLocks noChangeAspect="1"/>
          </p:cNvPicPr>
          <p:nvPr/>
        </p:nvPicPr>
        <p:blipFill>
          <a:blip r:embed="rId3"/>
          <a:stretch>
            <a:fillRect/>
          </a:stretch>
        </p:blipFill>
        <p:spPr>
          <a:xfrm>
            <a:off x="6400801" y="2393252"/>
            <a:ext cx="5195887" cy="3830345"/>
          </a:xfrm>
          <a:prstGeom prst="rect">
            <a:avLst/>
          </a:prstGeom>
        </p:spPr>
      </p:pic>
      <p:sp>
        <p:nvSpPr>
          <p:cNvPr id="7" name="TextBox 6">
            <a:extLst>
              <a:ext uri="{FF2B5EF4-FFF2-40B4-BE49-F238E27FC236}">
                <a16:creationId xmlns:a16="http://schemas.microsoft.com/office/drawing/2014/main" id="{FD8FC534-BBC2-43CC-9043-3BCAA1E8FF2A}"/>
              </a:ext>
            </a:extLst>
          </p:cNvPr>
          <p:cNvSpPr txBox="1"/>
          <p:nvPr/>
        </p:nvSpPr>
        <p:spPr>
          <a:xfrm>
            <a:off x="762001" y="2393252"/>
            <a:ext cx="5029200" cy="3477875"/>
          </a:xfrm>
          <a:prstGeom prst="rect">
            <a:avLst/>
          </a:prstGeom>
          <a:noFill/>
        </p:spPr>
        <p:txBody>
          <a:bodyPr wrap="square" rtlCol="0">
            <a:spAutoFit/>
          </a:bodyPr>
          <a:lstStyle/>
          <a:p>
            <a:r>
              <a:rPr lang="en-US" sz="2000" dirty="0">
                <a:solidFill>
                  <a:srgbClr val="3F2A56"/>
                </a:solidFill>
                <a:latin typeface="Verdana" panose="020B0604030504040204" pitchFamily="34" charset="0"/>
                <a:ea typeface="Verdana" panose="020B0604030504040204" pitchFamily="34" charset="0"/>
                <a:cs typeface="Verdana" panose="020B0604030504040204" pitchFamily="34" charset="0"/>
              </a:rPr>
              <a:t>Following 30 days of supplementation with the Amare FundaMentals Pack (MentaBiotics, MentaFocus and MentaSync), the FundaMentals group showed significant improvements (compared to Placebo) in populations of good gut bacteria and overall microbiome balance, as well as significantly better psychological mood states. </a:t>
            </a:r>
            <a:br>
              <a:rPr lang="en-US" sz="2000" dirty="0">
                <a:solidFill>
                  <a:srgbClr val="3F2A56"/>
                </a:solidFill>
                <a:latin typeface="Verdana" panose="020B0604030504040204" pitchFamily="34" charset="0"/>
                <a:ea typeface="Verdana" panose="020B0604030504040204" pitchFamily="34" charset="0"/>
                <a:cs typeface="Verdana" panose="020B0604030504040204" pitchFamily="34" charset="0"/>
              </a:rPr>
            </a:br>
            <a:endParaRPr lang="en-US" sz="2000" dirty="0">
              <a:solidFill>
                <a:srgbClr val="3F2A56"/>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Picture 5">
            <a:extLst>
              <a:ext uri="{FF2B5EF4-FFF2-40B4-BE49-F238E27FC236}">
                <a16:creationId xmlns:a16="http://schemas.microsoft.com/office/drawing/2014/main" id="{7203E4B2-3573-43DF-95E9-A4B11A34C259}"/>
              </a:ext>
            </a:extLst>
          </p:cNvPr>
          <p:cNvPicPr>
            <a:picLocks noChangeAspect="1"/>
          </p:cNvPicPr>
          <p:nvPr/>
        </p:nvPicPr>
        <p:blipFill>
          <a:blip r:embed="rId4"/>
          <a:stretch>
            <a:fillRect/>
          </a:stretch>
        </p:blipFill>
        <p:spPr>
          <a:xfrm>
            <a:off x="801624" y="0"/>
            <a:ext cx="3904299" cy="1952149"/>
          </a:xfrm>
          <a:prstGeom prst="rect">
            <a:avLst/>
          </a:prstGeom>
        </p:spPr>
      </p:pic>
    </p:spTree>
    <p:extLst>
      <p:ext uri="{BB962C8B-B14F-4D97-AF65-F5344CB8AC3E}">
        <p14:creationId xmlns:p14="http://schemas.microsoft.com/office/powerpoint/2010/main" val="9597982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113D1-77F1-4D04-9718-13538D120C87}"/>
              </a:ext>
            </a:extLst>
          </p:cNvPr>
          <p:cNvSpPr>
            <a:spLocks noGrp="1"/>
          </p:cNvSpPr>
          <p:nvPr>
            <p:ph type="title"/>
          </p:nvPr>
        </p:nvSpPr>
        <p:spPr/>
        <p:txBody>
          <a:bodyPr>
            <a:normAutofit/>
          </a:bodyPr>
          <a:lstStyle/>
          <a:p>
            <a:r>
              <a:rPr lang="en-US" sz="3600" b="1" dirty="0">
                <a:solidFill>
                  <a:srgbClr val="68478D"/>
                </a:solidFill>
                <a:latin typeface="Verdana" panose="020B0604030504040204" pitchFamily="34" charset="0"/>
                <a:ea typeface="Verdana" panose="020B0604030504040204" pitchFamily="34" charset="0"/>
                <a:cs typeface="Verdana" panose="020B0604030504040204" pitchFamily="34" charset="0"/>
              </a:rPr>
              <a:t>World’s First Award-Winning </a:t>
            </a:r>
            <a:br>
              <a:rPr lang="en-US" sz="3600" b="1" dirty="0">
                <a:solidFill>
                  <a:srgbClr val="68478D"/>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68478D"/>
                </a:solidFill>
                <a:latin typeface="Verdana" panose="020B0604030504040204" pitchFamily="34" charset="0"/>
                <a:ea typeface="Verdana" panose="020B0604030504040204" pitchFamily="34" charset="0"/>
                <a:cs typeface="Verdana" panose="020B0604030504040204" pitchFamily="34" charset="0"/>
              </a:rPr>
              <a:t>Gut-Brain Axis Nutrition System!</a:t>
            </a:r>
          </a:p>
        </p:txBody>
      </p:sp>
      <p:sp>
        <p:nvSpPr>
          <p:cNvPr id="3" name="Text Placeholder 2">
            <a:extLst>
              <a:ext uri="{FF2B5EF4-FFF2-40B4-BE49-F238E27FC236}">
                <a16:creationId xmlns:a16="http://schemas.microsoft.com/office/drawing/2014/main" id="{A4C26A9C-C778-4025-B841-6F0B730513B7}"/>
              </a:ext>
            </a:extLst>
          </p:cNvPr>
          <p:cNvSpPr>
            <a:spLocks noGrp="1"/>
          </p:cNvSpPr>
          <p:nvPr>
            <p:ph type="body" sz="quarter" idx="11"/>
          </p:nvPr>
        </p:nvSpPr>
        <p:spPr>
          <a:xfrm>
            <a:off x="838200" y="1719172"/>
            <a:ext cx="10515600" cy="1348161"/>
          </a:xfrm>
        </p:spPr>
        <p:txBody>
          <a:bodyPr>
            <a:normAutofit/>
          </a:bodyPr>
          <a:lstStyle/>
          <a:p>
            <a:pPr marL="0" indent="0">
              <a:lnSpc>
                <a:spcPct val="100000"/>
              </a:lnSpc>
              <a:buNone/>
            </a:pPr>
            <a:r>
              <a:rPr lang="en-US" sz="2200" dirty="0">
                <a:solidFill>
                  <a:schemeClr val="tx1"/>
                </a:solidFill>
                <a:latin typeface="Verdana" panose="020B0604030504040204" pitchFamily="34" charset="0"/>
                <a:ea typeface="Verdana" panose="020B0604030504040204" pitchFamily="34" charset="0"/>
                <a:cs typeface="Verdana" panose="020B0604030504040204" pitchFamily="34" charset="0"/>
              </a:rPr>
              <a:t>The NutrAward recognizes companies that are investing in rigorous and measurable scientific studies to prove the efficacy of their proprietary ingredients or technologies.</a:t>
            </a:r>
          </a:p>
        </p:txBody>
      </p:sp>
      <p:sp>
        <p:nvSpPr>
          <p:cNvPr id="7" name="Text Placeholder 2">
            <a:extLst>
              <a:ext uri="{FF2B5EF4-FFF2-40B4-BE49-F238E27FC236}">
                <a16:creationId xmlns:a16="http://schemas.microsoft.com/office/drawing/2014/main" id="{BE4868EB-9AC1-4357-8765-4BCDC9EDA548}"/>
              </a:ext>
            </a:extLst>
          </p:cNvPr>
          <p:cNvSpPr txBox="1">
            <a:spLocks/>
          </p:cNvSpPr>
          <p:nvPr/>
        </p:nvSpPr>
        <p:spPr>
          <a:xfrm>
            <a:off x="838200" y="2913321"/>
            <a:ext cx="4148470" cy="326778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200" dirty="0">
                <a:solidFill>
                  <a:schemeClr val="tx1"/>
                </a:solidFill>
                <a:latin typeface="Verdana" panose="020B0604030504040204" pitchFamily="34" charset="0"/>
                <a:ea typeface="Verdana" panose="020B0604030504040204" pitchFamily="34" charset="0"/>
                <a:cs typeface="Verdana" panose="020B0604030504040204" pitchFamily="34" charset="0"/>
              </a:rPr>
              <a:t>Submissions are judged on their merit in the following areas: </a:t>
            </a:r>
          </a:p>
          <a:p>
            <a:r>
              <a:rPr lang="en-US" sz="2100" dirty="0">
                <a:solidFill>
                  <a:schemeClr val="tx1"/>
                </a:solidFill>
                <a:latin typeface="Verdana" panose="020B0604030504040204" pitchFamily="34" charset="0"/>
                <a:ea typeface="Verdana" panose="020B0604030504040204" pitchFamily="34" charset="0"/>
                <a:cs typeface="Verdana" panose="020B0604030504040204" pitchFamily="34" charset="0"/>
              </a:rPr>
              <a:t>Viable product</a:t>
            </a:r>
          </a:p>
          <a:p>
            <a:r>
              <a:rPr lang="en-US" sz="2100" dirty="0">
                <a:solidFill>
                  <a:schemeClr val="tx1"/>
                </a:solidFill>
                <a:latin typeface="Verdana" panose="020B0604030504040204" pitchFamily="34" charset="0"/>
                <a:ea typeface="Verdana" panose="020B0604030504040204" pitchFamily="34" charset="0"/>
                <a:cs typeface="Verdana" panose="020B0604030504040204" pitchFamily="34" charset="0"/>
              </a:rPr>
              <a:t>Emerging category</a:t>
            </a:r>
          </a:p>
          <a:p>
            <a:r>
              <a:rPr lang="en-US" sz="2100" dirty="0">
                <a:solidFill>
                  <a:schemeClr val="tx1"/>
                </a:solidFill>
                <a:latin typeface="Verdana" panose="020B0604030504040204" pitchFamily="34" charset="0"/>
                <a:ea typeface="Verdana" panose="020B0604030504040204" pitchFamily="34" charset="0"/>
                <a:cs typeface="Verdana" panose="020B0604030504040204" pitchFamily="34" charset="0"/>
              </a:rPr>
              <a:t>Creative product concept</a:t>
            </a:r>
          </a:p>
          <a:p>
            <a:r>
              <a:rPr lang="en-US" sz="2100" dirty="0">
                <a:solidFill>
                  <a:schemeClr val="tx1"/>
                </a:solidFill>
                <a:latin typeface="Verdana" panose="020B0604030504040204" pitchFamily="34" charset="0"/>
                <a:ea typeface="Verdana" panose="020B0604030504040204" pitchFamily="34" charset="0"/>
                <a:cs typeface="Verdana" panose="020B0604030504040204" pitchFamily="34" charset="0"/>
              </a:rPr>
              <a:t>Distinct health application</a:t>
            </a:r>
          </a:p>
          <a:p>
            <a:r>
              <a:rPr lang="en-US" sz="2100" dirty="0">
                <a:solidFill>
                  <a:schemeClr val="tx1"/>
                </a:solidFill>
                <a:latin typeface="Verdana" panose="020B0604030504040204" pitchFamily="34" charset="0"/>
                <a:ea typeface="Verdana" panose="020B0604030504040204" pitchFamily="34" charset="0"/>
                <a:cs typeface="Verdana" panose="020B0604030504040204" pitchFamily="34" charset="0"/>
              </a:rPr>
              <a:t>Unique packaging</a:t>
            </a:r>
          </a:p>
          <a:p>
            <a:r>
              <a:rPr lang="en-US" sz="2100" dirty="0">
                <a:solidFill>
                  <a:schemeClr val="tx1"/>
                </a:solidFill>
                <a:latin typeface="Verdana" panose="020B0604030504040204" pitchFamily="34" charset="0"/>
                <a:ea typeface="Verdana" panose="020B0604030504040204" pitchFamily="34" charset="0"/>
                <a:cs typeface="Verdana" panose="020B0604030504040204" pitchFamily="34" charset="0"/>
              </a:rPr>
              <a:t>Matchless marketing</a:t>
            </a:r>
          </a:p>
          <a:p>
            <a:endParaRPr lang="en-US" sz="22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a:extLst>
              <a:ext uri="{FF2B5EF4-FFF2-40B4-BE49-F238E27FC236}">
                <a16:creationId xmlns:a16="http://schemas.microsoft.com/office/drawing/2014/main" id="{B0DED124-51C7-4364-8AA9-E6F3C7668F31}"/>
              </a:ext>
            </a:extLst>
          </p:cNvPr>
          <p:cNvPicPr>
            <a:picLocks noChangeAspect="1"/>
          </p:cNvPicPr>
          <p:nvPr/>
        </p:nvPicPr>
        <p:blipFill>
          <a:blip r:embed="rId3"/>
          <a:stretch>
            <a:fillRect/>
          </a:stretch>
        </p:blipFill>
        <p:spPr>
          <a:xfrm>
            <a:off x="4986670" y="2594344"/>
            <a:ext cx="6376461" cy="3586759"/>
          </a:xfrm>
          <a:prstGeom prst="rect">
            <a:avLst/>
          </a:prstGeom>
        </p:spPr>
      </p:pic>
      <p:pic>
        <p:nvPicPr>
          <p:cNvPr id="11" name="Picture 10">
            <a:extLst>
              <a:ext uri="{FF2B5EF4-FFF2-40B4-BE49-F238E27FC236}">
                <a16:creationId xmlns:a16="http://schemas.microsoft.com/office/drawing/2014/main" id="{5FED9BD2-BB93-4EFC-BD9C-3364DF4FE528}"/>
              </a:ext>
            </a:extLst>
          </p:cNvPr>
          <p:cNvPicPr>
            <a:picLocks noChangeAspect="1"/>
          </p:cNvPicPr>
          <p:nvPr/>
        </p:nvPicPr>
        <p:blipFill>
          <a:blip r:embed="rId4"/>
          <a:stretch>
            <a:fillRect/>
          </a:stretch>
        </p:blipFill>
        <p:spPr>
          <a:xfrm>
            <a:off x="9291687" y="0"/>
            <a:ext cx="2289884" cy="1918662"/>
          </a:xfrm>
          <a:prstGeom prst="rect">
            <a:avLst/>
          </a:prstGeom>
        </p:spPr>
      </p:pic>
    </p:spTree>
    <p:extLst>
      <p:ext uri="{BB962C8B-B14F-4D97-AF65-F5344CB8AC3E}">
        <p14:creationId xmlns:p14="http://schemas.microsoft.com/office/powerpoint/2010/main" val="31998613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74611AEF-C853-4A51-BF1B-DC42A82156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70629" y="436566"/>
            <a:ext cx="1701032" cy="1596353"/>
          </a:xfrm>
          <a:prstGeom prst="rect">
            <a:avLst/>
          </a:prstGeom>
        </p:spPr>
      </p:pic>
      <p:pic>
        <p:nvPicPr>
          <p:cNvPr id="3" name="Picture 2">
            <a:extLst>
              <a:ext uri="{FF2B5EF4-FFF2-40B4-BE49-F238E27FC236}">
                <a16:creationId xmlns:a16="http://schemas.microsoft.com/office/drawing/2014/main" id="{996C9897-DEC6-4A56-936B-B2CE8273A23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335852" y="2034184"/>
            <a:ext cx="3478183" cy="3896394"/>
          </a:xfrm>
          <a:prstGeom prst="rect">
            <a:avLst/>
          </a:prstGeom>
        </p:spPr>
      </p:pic>
      <p:sp>
        <p:nvSpPr>
          <p:cNvPr id="7" name="Rectangle 6"/>
          <p:cNvSpPr/>
          <p:nvPr/>
        </p:nvSpPr>
        <p:spPr>
          <a:xfrm>
            <a:off x="933864" y="3007665"/>
            <a:ext cx="4796317" cy="2308324"/>
          </a:xfrm>
          <a:prstGeom prst="rect">
            <a:avLst/>
          </a:prstGeom>
        </p:spPr>
        <p:txBody>
          <a:bodyPr wrap="square" anchor="t">
            <a:spAutoFit/>
          </a:bodyPr>
          <a:lstStyle/>
          <a:p>
            <a:pPr algn="ctr"/>
            <a:r>
              <a:rPr lang="en-US" sz="2400" dirty="0">
                <a:solidFill>
                  <a:srgbClr val="3F2A56"/>
                </a:solidFill>
                <a:latin typeface="Verdana" panose="020B0604030504040204" pitchFamily="34" charset="0"/>
                <a:ea typeface="Verdana" panose="020B0604030504040204" pitchFamily="34" charset="0"/>
                <a:cs typeface="Verdana" panose="020B0604030504040204" pitchFamily="34" charset="0"/>
              </a:rPr>
              <a:t>The most comprehensive combination of unique strains of probiotics, prebiotics and phytobiotics that have been scientifically shown to improve mental wellness.*</a:t>
            </a:r>
          </a:p>
        </p:txBody>
      </p:sp>
      <p:sp>
        <p:nvSpPr>
          <p:cNvPr id="16" name="TextBox 15">
            <a:extLst>
              <a:ext uri="{FF2B5EF4-FFF2-40B4-BE49-F238E27FC236}">
                <a16:creationId xmlns:a16="http://schemas.microsoft.com/office/drawing/2014/main" id="{6A007DA1-A4DC-4E00-A52F-273BA08C785D}"/>
              </a:ext>
            </a:extLst>
          </p:cNvPr>
          <p:cNvSpPr txBox="1"/>
          <p:nvPr/>
        </p:nvSpPr>
        <p:spPr>
          <a:xfrm>
            <a:off x="6585561" y="773077"/>
            <a:ext cx="1467986" cy="923330"/>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AMARE’S FLAGSHIP PRODUCT</a:t>
            </a:r>
          </a:p>
        </p:txBody>
      </p:sp>
      <p:pic>
        <p:nvPicPr>
          <p:cNvPr id="21" name="Graphic 12">
            <a:extLst>
              <a:ext uri="{FF2B5EF4-FFF2-40B4-BE49-F238E27FC236}">
                <a16:creationId xmlns:a16="http://schemas.microsoft.com/office/drawing/2014/main" id="{74611AEF-C853-4A51-BF1B-DC42A82156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70013" y="446498"/>
            <a:ext cx="1690449" cy="1586421"/>
          </a:xfrm>
          <a:prstGeom prst="rect">
            <a:avLst/>
          </a:prstGeom>
        </p:spPr>
      </p:pic>
      <p:sp>
        <p:nvSpPr>
          <p:cNvPr id="18" name="TextBox 17">
            <a:extLst>
              <a:ext uri="{FF2B5EF4-FFF2-40B4-BE49-F238E27FC236}">
                <a16:creationId xmlns:a16="http://schemas.microsoft.com/office/drawing/2014/main" id="{489ED6E2-21F5-4694-8A38-5F166B2448A5}"/>
              </a:ext>
            </a:extLst>
          </p:cNvPr>
          <p:cNvSpPr txBox="1"/>
          <p:nvPr/>
        </p:nvSpPr>
        <p:spPr>
          <a:xfrm>
            <a:off x="8345043" y="665355"/>
            <a:ext cx="1540387" cy="1015663"/>
          </a:xfrm>
          <a:prstGeom prst="rect">
            <a:avLst/>
          </a:prstGeom>
          <a:noFill/>
        </p:spPr>
        <p:txBody>
          <a:bodyPr wrap="square" rtlCol="0">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SUPPORTS FEEL-GOOD </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NEUROTRANS-MITTERS</a:t>
            </a:r>
          </a:p>
        </p:txBody>
      </p:sp>
      <p:pic>
        <p:nvPicPr>
          <p:cNvPr id="23" name="Graphic 12">
            <a:extLst>
              <a:ext uri="{FF2B5EF4-FFF2-40B4-BE49-F238E27FC236}">
                <a16:creationId xmlns:a16="http://schemas.microsoft.com/office/drawing/2014/main" id="{74611AEF-C853-4A51-BF1B-DC42A82156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72580" y="436565"/>
            <a:ext cx="1701033" cy="1596354"/>
          </a:xfrm>
          <a:prstGeom prst="rect">
            <a:avLst/>
          </a:prstGeom>
        </p:spPr>
      </p:pic>
      <p:sp>
        <p:nvSpPr>
          <p:cNvPr id="19" name="TextBox 18">
            <a:extLst>
              <a:ext uri="{FF2B5EF4-FFF2-40B4-BE49-F238E27FC236}">
                <a16:creationId xmlns:a16="http://schemas.microsoft.com/office/drawing/2014/main" id="{7E952B41-55AA-4411-841E-19D4A172FD36}"/>
              </a:ext>
            </a:extLst>
          </p:cNvPr>
          <p:cNvSpPr txBox="1"/>
          <p:nvPr/>
        </p:nvSpPr>
        <p:spPr>
          <a:xfrm>
            <a:off x="10118068" y="773077"/>
            <a:ext cx="1602682" cy="923330"/>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INCREASES GOOD BACTERIA</a:t>
            </a:r>
          </a:p>
        </p:txBody>
      </p:sp>
      <p:sp>
        <p:nvSpPr>
          <p:cNvPr id="25" name="TextBox 24">
            <a:extLst>
              <a:ext uri="{FF2B5EF4-FFF2-40B4-BE49-F238E27FC236}">
                <a16:creationId xmlns:a16="http://schemas.microsoft.com/office/drawing/2014/main" id="{8CC05D11-1BD7-479A-9B05-CB6A0C58BA63}"/>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31" name="Rectangle: Rounded Corners 30">
            <a:extLst>
              <a:ext uri="{FF2B5EF4-FFF2-40B4-BE49-F238E27FC236}">
                <a16:creationId xmlns:a16="http://schemas.microsoft.com/office/drawing/2014/main" id="{2EDE9B94-8185-48DC-9584-94E516FCBD73}"/>
              </a:ext>
            </a:extLst>
          </p:cNvPr>
          <p:cNvSpPr/>
          <p:nvPr/>
        </p:nvSpPr>
        <p:spPr>
          <a:xfrm>
            <a:off x="7324660" y="4829175"/>
            <a:ext cx="3549715" cy="1177925"/>
          </a:xfrm>
          <a:prstGeom prst="roundRect">
            <a:avLst/>
          </a:prstGeom>
          <a:noFill/>
          <a:ln w="38100">
            <a:solidFill>
              <a:srgbClr val="822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ndParaRPr>
          </a:p>
        </p:txBody>
      </p:sp>
      <p:sp>
        <p:nvSpPr>
          <p:cNvPr id="32" name="TextBox 31">
            <a:extLst>
              <a:ext uri="{FF2B5EF4-FFF2-40B4-BE49-F238E27FC236}">
                <a16:creationId xmlns:a16="http://schemas.microsoft.com/office/drawing/2014/main" id="{C963E7AA-1A37-4BE7-8E59-C0C2CB199E4C}"/>
              </a:ext>
            </a:extLst>
          </p:cNvPr>
          <p:cNvSpPr txBox="1"/>
          <p:nvPr/>
        </p:nvSpPr>
        <p:spPr>
          <a:xfrm>
            <a:off x="7361800" y="4941083"/>
            <a:ext cx="2042550" cy="954107"/>
          </a:xfrm>
          <a:prstGeom prst="rect">
            <a:avLst/>
          </a:prstGeom>
          <a:noFill/>
        </p:spPr>
        <p:txBody>
          <a:bodyPr wrap="square" rtlCol="0" anchor="t">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Item Code: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Retail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Wholesale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Subscribe &amp; Save:</a:t>
            </a:r>
          </a:p>
        </p:txBody>
      </p:sp>
      <p:sp>
        <p:nvSpPr>
          <p:cNvPr id="33" name="TextBox 32">
            <a:extLst>
              <a:ext uri="{FF2B5EF4-FFF2-40B4-BE49-F238E27FC236}">
                <a16:creationId xmlns:a16="http://schemas.microsoft.com/office/drawing/2014/main" id="{57865CF2-6CE4-4463-857E-17DD07996C47}"/>
              </a:ext>
            </a:extLst>
          </p:cNvPr>
          <p:cNvSpPr txBox="1"/>
          <p:nvPr/>
        </p:nvSpPr>
        <p:spPr>
          <a:xfrm>
            <a:off x="9296400" y="4940554"/>
            <a:ext cx="1643337" cy="954107"/>
          </a:xfrm>
          <a:prstGeom prst="rect">
            <a:avLst/>
          </a:prstGeom>
          <a:noFill/>
        </p:spPr>
        <p:txBody>
          <a:bodyPr wrap="square" rtlCol="0" anchor="t">
            <a:spAutoFit/>
          </a:bodyPr>
          <a:lstStyle/>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S001</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$100.00</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$74.95 / 65 PV</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$66.95 / 58 PV</a:t>
            </a:r>
          </a:p>
        </p:txBody>
      </p:sp>
      <p:pic>
        <p:nvPicPr>
          <p:cNvPr id="20" name="Picture 19">
            <a:extLst>
              <a:ext uri="{FF2B5EF4-FFF2-40B4-BE49-F238E27FC236}">
                <a16:creationId xmlns:a16="http://schemas.microsoft.com/office/drawing/2014/main" id="{C9101CB9-77B0-4431-9021-0E55E024A7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8900" y="350945"/>
            <a:ext cx="4206240" cy="2103120"/>
          </a:xfrm>
          <a:prstGeom prst="rect">
            <a:avLst/>
          </a:prstGeom>
        </p:spPr>
      </p:pic>
    </p:spTree>
    <p:extLst>
      <p:ext uri="{BB962C8B-B14F-4D97-AF65-F5344CB8AC3E}">
        <p14:creationId xmlns:p14="http://schemas.microsoft.com/office/powerpoint/2010/main" val="1166234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82287E"/>
                </a:solidFill>
                <a:latin typeface="Verdana" panose="020B0604030504040204" pitchFamily="34" charset="0"/>
                <a:ea typeface="Verdana" panose="020B0604030504040204" pitchFamily="34" charset="0"/>
                <a:cs typeface="Verdana" panose="020B0604030504040204" pitchFamily="34" charset="0"/>
              </a:rPr>
              <a:t>MENTABIOTICS</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402B56"/>
                </a:solidFill>
                <a:latin typeface="Verdana" panose="020B0604030504040204" pitchFamily="34" charset="0"/>
                <a:ea typeface="Verdana" panose="020B0604030504040204" pitchFamily="34" charset="0"/>
                <a:cs typeface="Verdana" panose="020B0604030504040204" pitchFamily="34" charset="0"/>
              </a:rPr>
              <a:t>KEY BENEFITS &amp; FEATURES</a:t>
            </a:r>
            <a:endParaRPr lang="en-US" sz="3200" dirty="0">
              <a:solidFill>
                <a:srgbClr val="82287E"/>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ext Placeholder 2"/>
          <p:cNvSpPr>
            <a:spLocks noGrp="1"/>
          </p:cNvSpPr>
          <p:nvPr>
            <p:ph type="body" sz="quarter" idx="11"/>
          </p:nvPr>
        </p:nvSpPr>
        <p:spPr>
          <a:xfrm>
            <a:off x="319088" y="2003425"/>
            <a:ext cx="6299332" cy="4174615"/>
          </a:xfrm>
        </p:spPr>
        <p:txBody>
          <a:bodyPr vert="horz" lIns="91440" tIns="45720" rIns="91440" bIns="45720" rtlCol="0" anchor="t">
            <a:noAutofit/>
          </a:bodyPr>
          <a:lstStyle/>
          <a:p>
            <a:pPr>
              <a:lnSpc>
                <a:spcPct val="100000"/>
              </a:lnSpc>
            </a:pPr>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Improves aspects of mental wellness by populating the microbiome system with specific strains of probiotics and prebiotics*</a:t>
            </a:r>
          </a:p>
          <a:p>
            <a:pPr>
              <a:lnSpc>
                <a:spcPct val="100000"/>
              </a:lnSpc>
            </a:pPr>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Supports the growth and vitality of a range of beneficial gut bacteria*</a:t>
            </a:r>
          </a:p>
          <a:p>
            <a:pPr>
              <a:lnSpc>
                <a:spcPct val="100000"/>
              </a:lnSpc>
            </a:pPr>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Helps normalize gut, immune and brain function*   </a:t>
            </a:r>
          </a:p>
          <a:p>
            <a:pPr>
              <a:lnSpc>
                <a:spcPct val="100000"/>
              </a:lnSpc>
            </a:pPr>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Reduces stress and promotes a positive mood* </a:t>
            </a:r>
          </a:p>
          <a:p>
            <a:pPr>
              <a:lnSpc>
                <a:spcPct val="100000"/>
              </a:lnSpc>
            </a:pPr>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Ingredients proven to improve mood and reduce tension in human clinical trials*</a:t>
            </a:r>
          </a:p>
          <a:p>
            <a:endPar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12695" y="2003425"/>
            <a:ext cx="4767999" cy="3173506"/>
          </a:xfrm>
          <a:prstGeom prst="rect">
            <a:avLst/>
          </a:prstGeom>
        </p:spPr>
      </p:pic>
      <p:sp>
        <p:nvSpPr>
          <p:cNvPr id="8" name="TextBox 7">
            <a:extLst>
              <a:ext uri="{FF2B5EF4-FFF2-40B4-BE49-F238E27FC236}">
                <a16:creationId xmlns:a16="http://schemas.microsoft.com/office/drawing/2014/main" id="{06AA9FB7-86A5-4124-B9B0-CB01011CD013}"/>
              </a:ext>
            </a:extLst>
          </p:cNvPr>
          <p:cNvSpPr txBox="1"/>
          <p:nvPr/>
        </p:nvSpPr>
        <p:spPr>
          <a:xfrm>
            <a:off x="5139795" y="473686"/>
            <a:ext cx="364202" cy="307777"/>
          </a:xfrm>
          <a:prstGeom prst="rect">
            <a:avLst/>
          </a:prstGeom>
          <a:noFill/>
        </p:spPr>
        <p:txBody>
          <a:bodyPr wrap="none" rtlCol="0">
            <a:spAutoFit/>
          </a:bodyPr>
          <a:lstStyle/>
          <a:p>
            <a:r>
              <a:rPr lang="en-US" sz="1400" dirty="0">
                <a:solidFill>
                  <a:srgbClr val="82287E"/>
                </a:solidFill>
                <a:latin typeface="Verdana" panose="020B0604030504040204" pitchFamily="34" charset="0"/>
                <a:ea typeface="Verdana" panose="020B0604030504040204" pitchFamily="34" charset="0"/>
                <a:cs typeface="Verdana" panose="020B0604030504040204" pitchFamily="34" charset="0"/>
              </a:rPr>
              <a:t>®</a:t>
            </a:r>
          </a:p>
        </p:txBody>
      </p:sp>
      <p:sp>
        <p:nvSpPr>
          <p:cNvPr id="7" name="TextBox 6">
            <a:extLst>
              <a:ext uri="{FF2B5EF4-FFF2-40B4-BE49-F238E27FC236}">
                <a16:creationId xmlns:a16="http://schemas.microsoft.com/office/drawing/2014/main" id="{9D1A9752-7947-49ED-A884-F24CCB716299}"/>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13264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25BC90D6-92A8-436E-9FFC-42C44B9C93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31195" y="748659"/>
            <a:ext cx="1922162" cy="5627382"/>
          </a:xfrm>
          <a:prstGeom prst="rect">
            <a:avLst/>
          </a:prstGeom>
        </p:spPr>
      </p:pic>
      <p:pic>
        <p:nvPicPr>
          <p:cNvPr id="6" name="Picture 5">
            <a:extLst>
              <a:ext uri="{FF2B5EF4-FFF2-40B4-BE49-F238E27FC236}">
                <a16:creationId xmlns:a16="http://schemas.microsoft.com/office/drawing/2014/main" id="{FDB14D75-E1D2-4C07-98A7-E1CBCADAB0ED}"/>
              </a:ext>
            </a:extLst>
          </p:cNvPr>
          <p:cNvPicPr>
            <a:picLocks noChangeAspect="1"/>
          </p:cNvPicPr>
          <p:nvPr/>
        </p:nvPicPr>
        <p:blipFill>
          <a:blip r:embed="rId5"/>
          <a:stretch>
            <a:fillRect/>
          </a:stretch>
        </p:blipFill>
        <p:spPr>
          <a:xfrm>
            <a:off x="725109" y="2593298"/>
            <a:ext cx="1187268" cy="1187268"/>
          </a:xfrm>
          <a:prstGeom prst="rect">
            <a:avLst/>
          </a:prstGeom>
        </p:spPr>
      </p:pic>
      <p:pic>
        <p:nvPicPr>
          <p:cNvPr id="12" name="Picture 11">
            <a:extLst>
              <a:ext uri="{FF2B5EF4-FFF2-40B4-BE49-F238E27FC236}">
                <a16:creationId xmlns:a16="http://schemas.microsoft.com/office/drawing/2014/main" id="{E6CD738B-295E-4E6C-B462-D6C836A92A03}"/>
              </a:ext>
            </a:extLst>
          </p:cNvPr>
          <p:cNvPicPr>
            <a:picLocks noChangeAspect="1"/>
          </p:cNvPicPr>
          <p:nvPr/>
        </p:nvPicPr>
        <p:blipFill>
          <a:blip r:embed="rId6"/>
          <a:stretch>
            <a:fillRect/>
          </a:stretch>
        </p:blipFill>
        <p:spPr>
          <a:xfrm>
            <a:off x="725109" y="3845608"/>
            <a:ext cx="1188720" cy="1188720"/>
          </a:xfrm>
          <a:prstGeom prst="rect">
            <a:avLst/>
          </a:prstGeom>
        </p:spPr>
      </p:pic>
      <p:pic>
        <p:nvPicPr>
          <p:cNvPr id="19" name="Picture 18">
            <a:extLst>
              <a:ext uri="{FF2B5EF4-FFF2-40B4-BE49-F238E27FC236}">
                <a16:creationId xmlns:a16="http://schemas.microsoft.com/office/drawing/2014/main" id="{247375BF-4962-40E2-9EF9-3BCDFD1D9C62}"/>
              </a:ext>
            </a:extLst>
          </p:cNvPr>
          <p:cNvPicPr>
            <a:picLocks noChangeAspect="1"/>
          </p:cNvPicPr>
          <p:nvPr/>
        </p:nvPicPr>
        <p:blipFill>
          <a:blip r:embed="rId7"/>
          <a:stretch>
            <a:fillRect/>
          </a:stretch>
        </p:blipFill>
        <p:spPr>
          <a:xfrm>
            <a:off x="725109" y="5102253"/>
            <a:ext cx="1188720" cy="1188720"/>
          </a:xfrm>
          <a:prstGeom prst="rect">
            <a:avLst/>
          </a:prstGeom>
        </p:spPr>
      </p:pic>
      <p:sp>
        <p:nvSpPr>
          <p:cNvPr id="7" name="Rectangle 6"/>
          <p:cNvSpPr/>
          <p:nvPr/>
        </p:nvSpPr>
        <p:spPr>
          <a:xfrm>
            <a:off x="2013835" y="2650928"/>
            <a:ext cx="4661284" cy="1138773"/>
          </a:xfrm>
          <a:prstGeom prst="rect">
            <a:avLst/>
          </a:prstGeom>
        </p:spPr>
        <p:txBody>
          <a:bodyPr wrap="square">
            <a:spAutoFit/>
          </a:bodyPr>
          <a:lstStyle/>
          <a:p>
            <a:r>
              <a:rPr lang="en-US" sz="1600" b="1" dirty="0">
                <a:solidFill>
                  <a:srgbClr val="82287E"/>
                </a:solidFill>
                <a:latin typeface="Verdana" panose="020B0604030504040204" pitchFamily="34" charset="0"/>
                <a:ea typeface="Verdana" panose="020B0604030504040204" pitchFamily="34" charset="0"/>
                <a:cs typeface="Verdana" panose="020B0604030504040204" pitchFamily="34" charset="0"/>
              </a:rPr>
              <a:t>60% </a:t>
            </a:r>
            <a:r>
              <a:rPr lang="en-US" sz="1600" dirty="0">
                <a:latin typeface="Verdana" panose="020B0604030504040204" pitchFamily="34" charset="0"/>
                <a:ea typeface="Verdana" panose="020B0604030504040204" pitchFamily="34" charset="0"/>
                <a:cs typeface="Verdana" panose="020B0604030504040204" pitchFamily="34" charset="0"/>
              </a:rPr>
              <a:t>	Decrease in irritability scores*</a:t>
            </a:r>
            <a:r>
              <a:rPr lang="en-US" sz="1600" baseline="30000" dirty="0">
                <a:latin typeface="Verdana" panose="020B0604030504040204" pitchFamily="34" charset="0"/>
                <a:ea typeface="Verdana" panose="020B0604030504040204" pitchFamily="34" charset="0"/>
                <a:cs typeface="Verdana" panose="020B0604030504040204" pitchFamily="34" charset="0"/>
              </a:rPr>
              <a:t>‡</a:t>
            </a:r>
            <a:r>
              <a:rPr lang="en-US" dirty="0">
                <a:latin typeface="Verdana" panose="020B0604030504040204" pitchFamily="34" charset="0"/>
              </a:rPr>
              <a:t> </a:t>
            </a:r>
            <a:r>
              <a:rPr lang="en-US" sz="1600" dirty="0">
                <a:latin typeface="Verdana" panose="020B0604030504040204" pitchFamily="34" charset="0"/>
                <a:ea typeface="Verdana" panose="020B0604030504040204" pitchFamily="34" charset="0"/>
                <a:cs typeface="Verdana" panose="020B0604030504040204" pitchFamily="34" charset="0"/>
              </a:rPr>
              <a:t> </a:t>
            </a:r>
          </a:p>
          <a:p>
            <a:r>
              <a:rPr lang="en-US" sz="1600" b="1" dirty="0">
                <a:solidFill>
                  <a:srgbClr val="82287E"/>
                </a:solidFill>
                <a:latin typeface="Verdana" panose="020B0604030504040204" pitchFamily="34" charset="0"/>
                <a:ea typeface="Verdana" panose="020B0604030504040204" pitchFamily="34" charset="0"/>
                <a:cs typeface="Verdana" panose="020B0604030504040204" pitchFamily="34" charset="0"/>
              </a:rPr>
              <a:t>55% </a:t>
            </a:r>
            <a:r>
              <a:rPr lang="en-US" sz="1600" dirty="0">
                <a:latin typeface="Verdana" panose="020B0604030504040204" pitchFamily="34" charset="0"/>
                <a:ea typeface="Verdana" panose="020B0604030504040204" pitchFamily="34" charset="0"/>
                <a:cs typeface="Verdana" panose="020B0604030504040204" pitchFamily="34" charset="0"/>
              </a:rPr>
              <a:t>	Decrease in anxiety scores*</a:t>
            </a:r>
            <a:r>
              <a:rPr lang="en-US" sz="1600" baseline="30000" dirty="0">
                <a:latin typeface="Verdana" panose="020B0604030504040204" pitchFamily="34" charset="0"/>
                <a:ea typeface="Verdana" panose="020B0604030504040204" pitchFamily="34" charset="0"/>
                <a:cs typeface="Verdana" panose="020B0604030504040204" pitchFamily="34" charset="0"/>
              </a:rPr>
              <a:t>‡</a:t>
            </a:r>
            <a:r>
              <a:rPr lang="en-US" sz="1600" dirty="0">
                <a:latin typeface="Verdana" panose="020B0604030504040204" pitchFamily="34" charset="0"/>
                <a:ea typeface="Verdana" panose="020B0604030504040204" pitchFamily="34" charset="0"/>
                <a:cs typeface="Verdana" panose="020B0604030504040204" pitchFamily="34" charset="0"/>
              </a:rPr>
              <a:t> </a:t>
            </a:r>
          </a:p>
          <a:p>
            <a:r>
              <a:rPr lang="en-US" sz="1600" b="1" dirty="0">
                <a:solidFill>
                  <a:srgbClr val="82287E"/>
                </a:solidFill>
                <a:latin typeface="Verdana" panose="020B0604030504040204" pitchFamily="34" charset="0"/>
                <a:ea typeface="Verdana" panose="020B0604030504040204" pitchFamily="34" charset="0"/>
                <a:cs typeface="Verdana" panose="020B0604030504040204" pitchFamily="34" charset="0"/>
              </a:rPr>
              <a:t>50%</a:t>
            </a:r>
            <a:r>
              <a:rPr lang="en-US" sz="1600" dirty="0">
                <a:latin typeface="Verdana" panose="020B0604030504040204" pitchFamily="34" charset="0"/>
                <a:ea typeface="Verdana" panose="020B0604030504040204" pitchFamily="34" charset="0"/>
                <a:cs typeface="Verdana" panose="020B0604030504040204" pitchFamily="34" charset="0"/>
              </a:rPr>
              <a:t>	Decrease in depression scores*</a:t>
            </a:r>
            <a:r>
              <a:rPr lang="en-US" sz="1600" baseline="30000" dirty="0">
                <a:latin typeface="Verdana" panose="020B0604030504040204" pitchFamily="34" charset="0"/>
                <a:ea typeface="Verdana" panose="020B0604030504040204" pitchFamily="34" charset="0"/>
                <a:cs typeface="Verdana" panose="020B0604030504040204" pitchFamily="34" charset="0"/>
              </a:rPr>
              <a:t>‡</a:t>
            </a:r>
            <a:r>
              <a:rPr lang="en-US" dirty="0">
                <a:latin typeface="Verdana" panose="020B0604030504040204" pitchFamily="34" charset="0"/>
              </a:rPr>
              <a:t> </a:t>
            </a:r>
            <a:r>
              <a:rPr lang="en-US" sz="1600" dirty="0">
                <a:latin typeface="Verdana" panose="020B0604030504040204" pitchFamily="34" charset="0"/>
                <a:ea typeface="Verdana" panose="020B0604030504040204" pitchFamily="34" charset="0"/>
                <a:cs typeface="Verdana" panose="020B0604030504040204" pitchFamily="34" charset="0"/>
              </a:rPr>
              <a:t> </a:t>
            </a:r>
          </a:p>
          <a:p>
            <a:r>
              <a:rPr lang="en-US" sz="1600" b="1" dirty="0">
                <a:solidFill>
                  <a:srgbClr val="82287E"/>
                </a:solidFill>
                <a:latin typeface="Verdana" panose="020B0604030504040204" pitchFamily="34" charset="0"/>
                <a:ea typeface="Verdana" panose="020B0604030504040204" pitchFamily="34" charset="0"/>
                <a:cs typeface="Verdana" panose="020B0604030504040204" pitchFamily="34" charset="0"/>
              </a:rPr>
              <a:t>49% </a:t>
            </a:r>
            <a:r>
              <a:rPr lang="en-US" sz="1600" dirty="0">
                <a:latin typeface="Verdana" panose="020B0604030504040204" pitchFamily="34" charset="0"/>
                <a:ea typeface="Verdana" panose="020B0604030504040204" pitchFamily="34" charset="0"/>
                <a:cs typeface="Verdana" panose="020B0604030504040204" pitchFamily="34" charset="0"/>
              </a:rPr>
              <a:t>	Reduction in overall distress*</a:t>
            </a:r>
            <a:r>
              <a:rPr lang="en-US" sz="1600" baseline="30000" dirty="0">
                <a:latin typeface="Verdana" panose="020B0604030504040204" pitchFamily="34" charset="0"/>
                <a:ea typeface="Verdana" panose="020B0604030504040204" pitchFamily="34" charset="0"/>
                <a:cs typeface="Verdana" panose="020B0604030504040204" pitchFamily="34" charset="0"/>
              </a:rPr>
              <a:t>‡</a:t>
            </a:r>
            <a:r>
              <a:rPr lang="en-US" sz="1600" dirty="0">
                <a:latin typeface="Verdana" panose="020B0604030504040204" pitchFamily="34" charset="0"/>
                <a:ea typeface="Verdana" panose="020B0604030504040204" pitchFamily="34" charset="0"/>
                <a:cs typeface="Verdana" panose="020B0604030504040204" pitchFamily="34" charset="0"/>
              </a:rPr>
              <a:t> </a:t>
            </a:r>
          </a:p>
        </p:txBody>
      </p:sp>
      <p:sp>
        <p:nvSpPr>
          <p:cNvPr id="10" name="Oval 9"/>
          <p:cNvSpPr/>
          <p:nvPr/>
        </p:nvSpPr>
        <p:spPr>
          <a:xfrm>
            <a:off x="9514386" y="2384385"/>
            <a:ext cx="1574157" cy="1574157"/>
          </a:xfrm>
          <a:prstGeom prst="ellipse">
            <a:avLst/>
          </a:prstGeom>
          <a:noFill/>
          <a:ln w="38100">
            <a:solidFill>
              <a:srgbClr val="8228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2287E"/>
              </a:solidFill>
              <a:latin typeface="Verdana" panose="020B0604030504040204" pitchFamily="34" charset="0"/>
            </a:endParaRPr>
          </a:p>
        </p:txBody>
      </p:sp>
      <p:sp>
        <p:nvSpPr>
          <p:cNvPr id="11" name="Rectangle 10"/>
          <p:cNvSpPr/>
          <p:nvPr/>
        </p:nvSpPr>
        <p:spPr>
          <a:xfrm>
            <a:off x="6465099" y="2236785"/>
            <a:ext cx="2884473" cy="1477328"/>
          </a:xfrm>
          <a:prstGeom prst="rect">
            <a:avLst/>
          </a:prstGeom>
          <a:ln w="38100">
            <a:solidFill>
              <a:srgbClr val="82287E"/>
            </a:solidFill>
          </a:ln>
        </p:spPr>
        <p:txBody>
          <a:bodyPr wrap="square">
            <a:spAutoFit/>
          </a:bodyPr>
          <a:lstStyle/>
          <a:p>
            <a:r>
              <a:rPr lang="en-US" dirty="0">
                <a:solidFill>
                  <a:srgbClr val="6A6B6D"/>
                </a:solidFill>
                <a:latin typeface="Verdana" panose="020B0604030504040204" pitchFamily="34" charset="0"/>
                <a:ea typeface="Verdana" panose="020B0604030504040204" pitchFamily="34" charset="0"/>
                <a:cs typeface="Verdana" panose="020B0604030504040204" pitchFamily="34" charset="0"/>
              </a:rPr>
              <a:t>The growth and vitality of healthy beneficial bacteria in the gut is a key component to overall well-being. </a:t>
            </a:r>
            <a:endParaRPr lang="en-US" dirty="0">
              <a:solidFill>
                <a:srgbClr val="6A6B6D"/>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15" name="Rectangle 14"/>
          <p:cNvSpPr/>
          <p:nvPr/>
        </p:nvSpPr>
        <p:spPr>
          <a:xfrm>
            <a:off x="2013834" y="4227631"/>
            <a:ext cx="4661285" cy="369332"/>
          </a:xfrm>
          <a:prstGeom prst="rect">
            <a:avLst/>
          </a:prstGeom>
        </p:spPr>
        <p:txBody>
          <a:bodyPr wrap="square">
            <a:spAutoFit/>
          </a:bodyPr>
          <a:lstStyle/>
          <a:p>
            <a:r>
              <a:rPr lang="en-US" b="1" dirty="0">
                <a:solidFill>
                  <a:srgbClr val="82287E"/>
                </a:solidFill>
                <a:latin typeface="Verdana" panose="020B0604030504040204" pitchFamily="34" charset="0"/>
                <a:ea typeface="Verdana" panose="020B0604030504040204" pitchFamily="34" charset="0"/>
                <a:cs typeface="Verdana" panose="020B0604030504040204" pitchFamily="34" charset="0"/>
              </a:rPr>
              <a:t>70% 	</a:t>
            </a:r>
            <a:r>
              <a:rPr lang="en-US" dirty="0">
                <a:latin typeface="Verdana" panose="020B0604030504040204" pitchFamily="34" charset="0"/>
                <a:ea typeface="Verdana" panose="020B0604030504040204" pitchFamily="34" charset="0"/>
                <a:cs typeface="Verdana" panose="020B0604030504040204" pitchFamily="34" charset="0"/>
              </a:rPr>
              <a:t>Increase in “good” bacteria*</a:t>
            </a:r>
            <a:r>
              <a:rPr lang="en-US" baseline="30000" dirty="0">
                <a:latin typeface="Verdana" panose="020B0604030504040204" pitchFamily="34" charset="0"/>
                <a:ea typeface="Verdana" panose="020B0604030504040204" pitchFamily="34" charset="0"/>
                <a:cs typeface="Verdana" panose="020B0604030504040204" pitchFamily="34" charset="0"/>
              </a:rPr>
              <a:t>‡</a:t>
            </a:r>
            <a:r>
              <a:rPr lang="en-US" dirty="0">
                <a:latin typeface="Verdana" panose="020B0604030504040204" pitchFamily="34" charset="0"/>
                <a:ea typeface="Verdana" panose="020B0604030504040204" pitchFamily="34" charset="0"/>
                <a:cs typeface="Verdana" panose="020B0604030504040204" pitchFamily="34" charset="0"/>
              </a:rPr>
              <a:t> </a:t>
            </a:r>
          </a:p>
        </p:txBody>
      </p:sp>
      <p:sp>
        <p:nvSpPr>
          <p:cNvPr id="17" name="Rectangle 16"/>
          <p:cNvSpPr/>
          <p:nvPr/>
        </p:nvSpPr>
        <p:spPr>
          <a:xfrm>
            <a:off x="2013835" y="5234948"/>
            <a:ext cx="4448958" cy="923330"/>
          </a:xfrm>
          <a:prstGeom prst="rect">
            <a:avLst/>
          </a:prstGeom>
        </p:spPr>
        <p:txBody>
          <a:bodyPr wrap="square">
            <a:spAutoFit/>
          </a:bodyPr>
          <a:lstStyle/>
          <a:p>
            <a:r>
              <a:rPr lang="en-US" dirty="0">
                <a:latin typeface="Verdana" panose="020B0604030504040204" pitchFamily="34" charset="0"/>
                <a:ea typeface="Verdana" panose="020B0604030504040204" pitchFamily="34" charset="0"/>
                <a:cs typeface="Verdana" panose="020B0604030504040204" pitchFamily="34" charset="0"/>
              </a:rPr>
              <a:t>Improves overall mood by increasing positive mood and decreasing negative mood*</a:t>
            </a:r>
            <a:r>
              <a:rPr lang="en-US" baseline="30000" dirty="0">
                <a:latin typeface="Verdana" panose="020B0604030504040204" pitchFamily="34" charset="0"/>
                <a:ea typeface="Verdana" panose="020B0604030504040204" pitchFamily="34" charset="0"/>
                <a:cs typeface="Verdana" panose="020B0604030504040204" pitchFamily="34" charset="0"/>
              </a:rPr>
              <a:t>‡</a:t>
            </a:r>
            <a:endParaRPr lang="en-US" dirty="0">
              <a:latin typeface="Verdana" panose="020B0604030504040204" pitchFamily="34" charset="0"/>
              <a:ea typeface="Verdana" panose="020B0604030504040204" pitchFamily="34" charset="0"/>
              <a:cs typeface="Verdana" panose="020B0604030504040204" pitchFamily="34" charset="0"/>
            </a:endParaRPr>
          </a:p>
        </p:txBody>
      </p:sp>
      <p:cxnSp>
        <p:nvCxnSpPr>
          <p:cNvPr id="22" name="Elbow Connector 21"/>
          <p:cNvCxnSpPr>
            <a:stCxn id="11" idx="2"/>
            <a:endCxn id="10" idx="2"/>
          </p:cNvCxnSpPr>
          <p:nvPr/>
        </p:nvCxnSpPr>
        <p:spPr>
          <a:xfrm rot="5400000" flipH="1" flipV="1">
            <a:off x="8439536" y="2639264"/>
            <a:ext cx="542649" cy="1607050"/>
          </a:xfrm>
          <a:prstGeom prst="bentConnector4">
            <a:avLst>
              <a:gd name="adj1" fmla="val -42127"/>
              <a:gd name="adj2" fmla="val 94872"/>
            </a:avLst>
          </a:prstGeom>
          <a:ln w="38100">
            <a:solidFill>
              <a:srgbClr val="82287E"/>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3A5AAB8-7C2A-4EDA-AC2F-7DE068A15EB0}"/>
              </a:ext>
            </a:extLst>
          </p:cNvPr>
          <p:cNvSpPr txBox="1"/>
          <p:nvPr/>
        </p:nvSpPr>
        <p:spPr>
          <a:xfrm>
            <a:off x="6115713" y="1675065"/>
            <a:ext cx="3583243" cy="461665"/>
          </a:xfrm>
          <a:prstGeom prst="rect">
            <a:avLst/>
          </a:prstGeom>
          <a:noFill/>
        </p:spPr>
        <p:txBody>
          <a:bodyPr wrap="square" rtlCol="0">
            <a:spAutoFit/>
          </a:bodyPr>
          <a:lstStyle/>
          <a:p>
            <a:r>
              <a:rPr lang="en-US" sz="2400" dirty="0">
                <a:ln w="19050">
                  <a:solidFill>
                    <a:srgbClr val="3F2A56"/>
                  </a:solidFill>
                </a:ln>
                <a:solidFill>
                  <a:srgbClr val="3F2A56"/>
                </a:solidFill>
                <a:latin typeface="Verdana" panose="020B0604030504040204" pitchFamily="34" charset="0"/>
                <a:ea typeface="Verdana" panose="020B0604030504040204" pitchFamily="34" charset="0"/>
                <a:cs typeface="Verdana" panose="020B0604030504040204" pitchFamily="34" charset="0"/>
              </a:rPr>
              <a:t>GUT</a:t>
            </a:r>
            <a:r>
              <a:rPr lang="en-US" sz="2400" dirty="0">
                <a:ln w="19050">
                  <a:solidFill>
                    <a:srgbClr val="3F2A56"/>
                  </a:solidFill>
                </a:ln>
                <a:noFill/>
                <a:latin typeface="Verdana" panose="020B0604030504040204" pitchFamily="34" charset="0"/>
                <a:ea typeface="Verdana" panose="020B0604030504040204" pitchFamily="34" charset="0"/>
                <a:cs typeface="Verdana" panose="020B0604030504040204" pitchFamily="34" charset="0"/>
              </a:rPr>
              <a:t> – BRAIN - AXIS</a:t>
            </a:r>
          </a:p>
        </p:txBody>
      </p:sp>
      <p:sp>
        <p:nvSpPr>
          <p:cNvPr id="23" name="TextBox 22">
            <a:extLst>
              <a:ext uri="{FF2B5EF4-FFF2-40B4-BE49-F238E27FC236}">
                <a16:creationId xmlns:a16="http://schemas.microsoft.com/office/drawing/2014/main" id="{F31883FF-E878-4A91-BE13-E39C34C2CAF3}"/>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8" name="TextBox 17">
            <a:extLst>
              <a:ext uri="{FF2B5EF4-FFF2-40B4-BE49-F238E27FC236}">
                <a16:creationId xmlns:a16="http://schemas.microsoft.com/office/drawing/2014/main" id="{13A2A07A-2F8D-43BD-AC4B-7969C9A51DD7}"/>
              </a:ext>
            </a:extLst>
          </p:cNvPr>
          <p:cNvSpPr txBox="1"/>
          <p:nvPr/>
        </p:nvSpPr>
        <p:spPr>
          <a:xfrm>
            <a:off x="8763425" y="6550720"/>
            <a:ext cx="3076078" cy="215444"/>
          </a:xfrm>
          <a:prstGeom prst="rect">
            <a:avLst/>
          </a:prstGeom>
          <a:noFill/>
          <a:ln>
            <a:noFill/>
          </a:ln>
        </p:spPr>
        <p:txBody>
          <a:bodyPr wrap="square" rtlCol="0">
            <a:spAutoFit/>
          </a:bodyPr>
          <a:lstStyle/>
          <a:p>
            <a:r>
              <a:rPr lang="en-US" sz="800" dirty="0">
                <a:latin typeface="Verdana" panose="020B0604030504040204" pitchFamily="34" charset="0"/>
                <a:ea typeface="Verdana" panose="020B0604030504040204" pitchFamily="34" charset="0"/>
                <a:cs typeface="Verdana" panose="020B0604030504040204" pitchFamily="34" charset="0"/>
              </a:rPr>
              <a:t>‡BASED ON KEY INGREDIENTS CLINICAL STUDIES</a:t>
            </a:r>
          </a:p>
        </p:txBody>
      </p:sp>
      <p:pic>
        <p:nvPicPr>
          <p:cNvPr id="25" name="Picture 24">
            <a:extLst>
              <a:ext uri="{FF2B5EF4-FFF2-40B4-BE49-F238E27FC236}">
                <a16:creationId xmlns:a16="http://schemas.microsoft.com/office/drawing/2014/main" id="{18FEE466-963A-486A-8A00-92E300317E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28900" y="350945"/>
            <a:ext cx="4206240" cy="2103120"/>
          </a:xfrm>
          <a:prstGeom prst="rect">
            <a:avLst/>
          </a:prstGeom>
        </p:spPr>
      </p:pic>
    </p:spTree>
    <p:extLst>
      <p:ext uri="{BB962C8B-B14F-4D97-AF65-F5344CB8AC3E}">
        <p14:creationId xmlns:p14="http://schemas.microsoft.com/office/powerpoint/2010/main" val="740806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E01252A-147B-4204-98EE-7916D2C83561}"/>
              </a:ext>
            </a:extLst>
          </p:cNvPr>
          <p:cNvPicPr>
            <a:picLocks noChangeAspect="1"/>
          </p:cNvPicPr>
          <p:nvPr/>
        </p:nvPicPr>
        <p:blipFill>
          <a:blip r:embed="rId3"/>
          <a:stretch>
            <a:fillRect/>
          </a:stretch>
        </p:blipFill>
        <p:spPr>
          <a:xfrm>
            <a:off x="7681097" y="488040"/>
            <a:ext cx="4215408" cy="5774046"/>
          </a:xfrm>
          <a:prstGeom prst="rect">
            <a:avLst/>
          </a:prstGeom>
        </p:spPr>
      </p:pic>
      <p:sp>
        <p:nvSpPr>
          <p:cNvPr id="13" name="Title 1">
            <a:extLst>
              <a:ext uri="{FF2B5EF4-FFF2-40B4-BE49-F238E27FC236}">
                <a16:creationId xmlns:a16="http://schemas.microsoft.com/office/drawing/2014/main" id="{887584BA-5B6C-4DD9-91B3-7F40113810BD}"/>
              </a:ext>
            </a:extLst>
          </p:cNvPr>
          <p:cNvSpPr>
            <a:spLocks noGrp="1"/>
          </p:cNvSpPr>
          <p:nvPr>
            <p:ph type="title"/>
          </p:nvPr>
        </p:nvSpPr>
        <p:spPr/>
        <p:txBody>
          <a:bodyPr>
            <a:normAutofit/>
          </a:bodyPr>
          <a:lstStyle/>
          <a:p>
            <a:r>
              <a:rPr lang="en-US" dirty="0">
                <a:solidFill>
                  <a:srgbClr val="82287E"/>
                </a:solidFill>
                <a:latin typeface="Verdana" panose="020B0604030504040204" pitchFamily="34" charset="0"/>
                <a:ea typeface="Verdana" panose="020B0604030504040204" pitchFamily="34" charset="0"/>
                <a:cs typeface="Verdana" panose="020B0604030504040204" pitchFamily="34" charset="0"/>
              </a:rPr>
              <a:t>MENTABIOTICS</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402B56"/>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82287E"/>
              </a:solidFill>
              <a:latin typeface="Verdana" panose="020B0604030504040204" pitchFamily="34" charset="0"/>
              <a:ea typeface="Verdana" panose="020B0604030504040204" pitchFamily="34" charset="0"/>
              <a:cs typeface="Verdana" panose="020B0604030504040204" pitchFamily="34" charset="0"/>
            </a:endParaRPr>
          </a:p>
        </p:txBody>
      </p:sp>
      <p:sp>
        <p:nvSpPr>
          <p:cNvPr id="9" name="Text Placeholder 2">
            <a:extLst>
              <a:ext uri="{FF2B5EF4-FFF2-40B4-BE49-F238E27FC236}">
                <a16:creationId xmlns:a16="http://schemas.microsoft.com/office/drawing/2014/main" id="{435A3A90-4E7F-4DE6-9284-13D9E79B4DE8}"/>
              </a:ext>
            </a:extLst>
          </p:cNvPr>
          <p:cNvSpPr>
            <a:spLocks noGrp="1"/>
          </p:cNvSpPr>
          <p:nvPr>
            <p:ph type="body" sz="quarter" idx="11"/>
          </p:nvPr>
        </p:nvSpPr>
        <p:spPr>
          <a:xfrm>
            <a:off x="838200" y="2003425"/>
            <a:ext cx="5387788" cy="3173506"/>
          </a:xfrm>
        </p:spPr>
        <p:txBody>
          <a:bodyPr>
            <a:noAutofit/>
          </a:bodyPr>
          <a:lstStyle/>
          <a:p>
            <a:pPr marL="0" indent="0">
              <a:buNone/>
            </a:pP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Suntheanine </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Increases alpha waves </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“Relaxed alertness”</a:t>
            </a:r>
          </a:p>
        </p:txBody>
      </p:sp>
      <p:pic>
        <p:nvPicPr>
          <p:cNvPr id="10" name="Picture 9">
            <a:extLst>
              <a:ext uri="{FF2B5EF4-FFF2-40B4-BE49-F238E27FC236}">
                <a16:creationId xmlns:a16="http://schemas.microsoft.com/office/drawing/2014/main" id="{C3374498-CC0E-4CAB-9871-B9AC07DF566A}"/>
              </a:ext>
            </a:extLst>
          </p:cNvPr>
          <p:cNvPicPr>
            <a:picLocks noChangeAspect="1"/>
          </p:cNvPicPr>
          <p:nvPr/>
        </p:nvPicPr>
        <p:blipFill>
          <a:blip r:embed="rId4"/>
          <a:stretch>
            <a:fillRect/>
          </a:stretch>
        </p:blipFill>
        <p:spPr>
          <a:xfrm>
            <a:off x="3897600" y="3418302"/>
            <a:ext cx="2843784" cy="2843784"/>
          </a:xfrm>
          <a:prstGeom prst="rect">
            <a:avLst/>
          </a:prstGeom>
        </p:spPr>
      </p:pic>
      <p:sp>
        <p:nvSpPr>
          <p:cNvPr id="7" name="TextBox 6">
            <a:extLst>
              <a:ext uri="{FF2B5EF4-FFF2-40B4-BE49-F238E27FC236}">
                <a16:creationId xmlns:a16="http://schemas.microsoft.com/office/drawing/2014/main" id="{970CB59E-8BBE-4BA7-B462-BF47C5EB47D9}"/>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1" name="TextBox 10">
            <a:extLst>
              <a:ext uri="{FF2B5EF4-FFF2-40B4-BE49-F238E27FC236}">
                <a16:creationId xmlns:a16="http://schemas.microsoft.com/office/drawing/2014/main" id="{184A87A2-C2FB-4A0E-B5F2-2D9B1B39282E}"/>
              </a:ext>
            </a:extLst>
          </p:cNvPr>
          <p:cNvSpPr txBox="1"/>
          <p:nvPr/>
        </p:nvSpPr>
        <p:spPr>
          <a:xfrm>
            <a:off x="5139795" y="473686"/>
            <a:ext cx="364202" cy="307777"/>
          </a:xfrm>
          <a:prstGeom prst="rect">
            <a:avLst/>
          </a:prstGeom>
          <a:noFill/>
        </p:spPr>
        <p:txBody>
          <a:bodyPr wrap="none" rtlCol="0">
            <a:spAutoFit/>
          </a:bodyPr>
          <a:lstStyle/>
          <a:p>
            <a:r>
              <a:rPr lang="en-US" sz="1400" dirty="0">
                <a:solidFill>
                  <a:srgbClr val="82287E"/>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2201411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solidFill>
                  <a:srgbClr val="402B56"/>
                </a:solidFill>
                <a:latin typeface="Verdana" panose="020B0604030504040204" pitchFamily="34" charset="0"/>
                <a:ea typeface="Verdana" panose="020B0604030504040204" pitchFamily="34" charset="0"/>
                <a:cs typeface="Verdana" panose="020B0604030504040204" pitchFamily="34" charset="0"/>
              </a:rPr>
              <a:t>FOR YOUR GUT…</a:t>
            </a:r>
            <a:br>
              <a:rPr lang="en-US" sz="4800" dirty="0">
                <a:latin typeface="Verdana" panose="020B0604030504040204" pitchFamily="34" charset="0"/>
                <a:ea typeface="Verdana" panose="020B0604030504040204" pitchFamily="34" charset="0"/>
                <a:cs typeface="Verdana" panose="020B0604030504040204" pitchFamily="34" charset="0"/>
              </a:rPr>
            </a:br>
            <a:r>
              <a:rPr lang="en-US" sz="3600" dirty="0">
                <a:solidFill>
                  <a:srgbClr val="82287E"/>
                </a:solidFill>
                <a:latin typeface="Verdana" panose="020B0604030504040204" pitchFamily="34" charset="0"/>
                <a:ea typeface="Verdana" panose="020B0604030504040204" pitchFamily="34" charset="0"/>
                <a:cs typeface="Verdana" panose="020B0604030504040204" pitchFamily="34" charset="0"/>
              </a:rPr>
              <a:t>THE PROBIOTIC STRAIN MATTERS</a:t>
            </a:r>
          </a:p>
        </p:txBody>
      </p:sp>
      <p:sp>
        <p:nvSpPr>
          <p:cNvPr id="3" name="Text Placeholder 2"/>
          <p:cNvSpPr>
            <a:spLocks noGrp="1"/>
          </p:cNvSpPr>
          <p:nvPr>
            <p:ph type="body" sz="quarter" idx="11"/>
          </p:nvPr>
        </p:nvSpPr>
        <p:spPr>
          <a:xfrm>
            <a:off x="3657600" y="2063875"/>
            <a:ext cx="7696200" cy="1026595"/>
          </a:xfrm>
        </p:spPr>
        <p:txBody>
          <a:bodyPr vert="horz" lIns="91440" tIns="45720" rIns="91440" bIns="45720" rtlCol="0" anchor="t">
            <a:noAutofit/>
          </a:bodyPr>
          <a:lstStyle/>
          <a:p>
            <a:pPr marL="0" indent="0">
              <a:buNone/>
            </a:pPr>
            <a:r>
              <a:rPr lang="en-US" sz="24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Lactobacillus rhamnosus R0011:</a:t>
            </a:r>
            <a:br>
              <a:rPr lang="en-US" sz="360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Reduces stress by lowering cortisol exposure and improves GABA neurotransmission*</a:t>
            </a:r>
          </a:p>
          <a:p>
            <a:pPr marL="0" indent="0">
              <a:buNone/>
            </a:pPr>
            <a:endParaRPr lang="en-US" sz="20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13" name="Graphic 12">
            <a:extLst>
              <a:ext uri="{FF2B5EF4-FFF2-40B4-BE49-F238E27FC236}">
                <a16:creationId xmlns:a16="http://schemas.microsoft.com/office/drawing/2014/main" id="{A827F237-5CE0-4709-A14B-BE39205313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25759" y="3364849"/>
            <a:ext cx="1463040" cy="1463040"/>
          </a:xfrm>
          <a:prstGeom prst="rect">
            <a:avLst/>
          </a:prstGeom>
        </p:spPr>
      </p:pic>
      <p:pic>
        <p:nvPicPr>
          <p:cNvPr id="14" name="Graphic 13">
            <a:extLst>
              <a:ext uri="{FF2B5EF4-FFF2-40B4-BE49-F238E27FC236}">
                <a16:creationId xmlns:a16="http://schemas.microsoft.com/office/drawing/2014/main" id="{A7FB0526-30B3-41B6-ACDD-2753313CEC9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25759" y="1845653"/>
            <a:ext cx="1463040" cy="1463040"/>
          </a:xfrm>
          <a:prstGeom prst="rect">
            <a:avLst/>
          </a:prstGeom>
        </p:spPr>
      </p:pic>
      <p:pic>
        <p:nvPicPr>
          <p:cNvPr id="15" name="Graphic 14">
            <a:extLst>
              <a:ext uri="{FF2B5EF4-FFF2-40B4-BE49-F238E27FC236}">
                <a16:creationId xmlns:a16="http://schemas.microsoft.com/office/drawing/2014/main" id="{A48A02E2-6340-49BE-A5FD-DCF630F6C5A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25759" y="4884044"/>
            <a:ext cx="1463040" cy="1463040"/>
          </a:xfrm>
          <a:prstGeom prst="rect">
            <a:avLst/>
          </a:prstGeom>
        </p:spPr>
      </p:pic>
      <p:sp>
        <p:nvSpPr>
          <p:cNvPr id="16" name="Text Placeholder 2">
            <a:extLst>
              <a:ext uri="{FF2B5EF4-FFF2-40B4-BE49-F238E27FC236}">
                <a16:creationId xmlns:a16="http://schemas.microsoft.com/office/drawing/2014/main" id="{6FB49662-C2EA-40BD-8774-EA26BF3BAA64}"/>
              </a:ext>
            </a:extLst>
          </p:cNvPr>
          <p:cNvSpPr txBox="1">
            <a:spLocks/>
          </p:cNvSpPr>
          <p:nvPr/>
        </p:nvSpPr>
        <p:spPr>
          <a:xfrm>
            <a:off x="3657600" y="3579062"/>
            <a:ext cx="7696200" cy="102659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Bifidobacterium longum R0175:</a:t>
            </a:r>
            <a:br>
              <a:rPr lang="en-US" sz="360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Enhances calmness by decreasing anxiety indices and improves cognitive function*</a:t>
            </a:r>
          </a:p>
        </p:txBody>
      </p:sp>
      <p:sp>
        <p:nvSpPr>
          <p:cNvPr id="17" name="Text Placeholder 2">
            <a:extLst>
              <a:ext uri="{FF2B5EF4-FFF2-40B4-BE49-F238E27FC236}">
                <a16:creationId xmlns:a16="http://schemas.microsoft.com/office/drawing/2014/main" id="{C8CA0DE9-A252-4DA7-999A-641B131DD36B}"/>
              </a:ext>
            </a:extLst>
          </p:cNvPr>
          <p:cNvSpPr txBox="1">
            <a:spLocks/>
          </p:cNvSpPr>
          <p:nvPr/>
        </p:nvSpPr>
        <p:spPr>
          <a:xfrm>
            <a:off x="3657600" y="5102266"/>
            <a:ext cx="7696200" cy="102659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Lactobacillus helveticus R0052:</a:t>
            </a:r>
            <a:br>
              <a:rPr lang="en-US" sz="360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Improves mood by decreasing neuro-inflammation and increasing serotonin*</a:t>
            </a:r>
            <a:endParaRPr lang="en-US" sz="24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TextBox 9">
            <a:extLst>
              <a:ext uri="{FF2B5EF4-FFF2-40B4-BE49-F238E27FC236}">
                <a16:creationId xmlns:a16="http://schemas.microsoft.com/office/drawing/2014/main" id="{A8211EC1-086B-4929-84DF-0B08B570A787}"/>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1" name="Text Placeholder 2">
            <a:extLst>
              <a:ext uri="{FF2B5EF4-FFF2-40B4-BE49-F238E27FC236}">
                <a16:creationId xmlns:a16="http://schemas.microsoft.com/office/drawing/2014/main" id="{288FFACE-E330-46BF-875C-1CCC94C0E380}"/>
              </a:ext>
            </a:extLst>
          </p:cNvPr>
          <p:cNvSpPr txBox="1">
            <a:spLocks/>
          </p:cNvSpPr>
          <p:nvPr/>
        </p:nvSpPr>
        <p:spPr>
          <a:xfrm>
            <a:off x="264825" y="2392506"/>
            <a:ext cx="1577385" cy="36933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Stress</a:t>
            </a:r>
            <a:endParaRPr lang="en-US" sz="20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Text Placeholder 2">
            <a:extLst>
              <a:ext uri="{FF2B5EF4-FFF2-40B4-BE49-F238E27FC236}">
                <a16:creationId xmlns:a16="http://schemas.microsoft.com/office/drawing/2014/main" id="{73F7CC23-678A-4C7C-A0D8-3F7B56273D1F}"/>
              </a:ext>
            </a:extLst>
          </p:cNvPr>
          <p:cNvSpPr txBox="1">
            <a:spLocks/>
          </p:cNvSpPr>
          <p:nvPr/>
        </p:nvSpPr>
        <p:spPr>
          <a:xfrm>
            <a:off x="264825" y="3739651"/>
            <a:ext cx="1577385" cy="59797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Anxiety/</a:t>
            </a:r>
            <a:br>
              <a:rPr lang="en-US" sz="20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20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Cognition</a:t>
            </a:r>
            <a:endParaRPr lang="en-US" sz="18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8" name="Text Placeholder 2">
            <a:extLst>
              <a:ext uri="{FF2B5EF4-FFF2-40B4-BE49-F238E27FC236}">
                <a16:creationId xmlns:a16="http://schemas.microsoft.com/office/drawing/2014/main" id="{29738144-26D6-4667-A99E-7075D513002C}"/>
              </a:ext>
            </a:extLst>
          </p:cNvPr>
          <p:cNvSpPr txBox="1">
            <a:spLocks/>
          </p:cNvSpPr>
          <p:nvPr/>
        </p:nvSpPr>
        <p:spPr>
          <a:xfrm>
            <a:off x="264825" y="5430897"/>
            <a:ext cx="1577385" cy="36933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Mood</a:t>
            </a:r>
            <a:endParaRPr lang="en-US" sz="20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342668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EBCCD-B760-4A37-A63A-6D94ECBB671C}"/>
              </a:ext>
            </a:extLst>
          </p:cNvPr>
          <p:cNvSpPr>
            <a:spLocks noGrp="1"/>
          </p:cNvSpPr>
          <p:nvPr>
            <p:ph type="title"/>
          </p:nvPr>
        </p:nvSpPr>
        <p:spPr/>
        <p:txBody>
          <a:bodyPr>
            <a:normAutofit/>
          </a:bodyPr>
          <a:lstStyle/>
          <a:p>
            <a:r>
              <a:rPr lang="en-US" b="1" dirty="0">
                <a:solidFill>
                  <a:srgbClr val="3F2A56"/>
                </a:solidFill>
                <a:latin typeface="Verdana" panose="020B0604030504040204" pitchFamily="34" charset="0"/>
                <a:ea typeface="Verdana" panose="020B0604030504040204" pitchFamily="34" charset="0"/>
              </a:rPr>
              <a:t>Grim Reality</a:t>
            </a:r>
            <a:endParaRPr lang="en-US" b="1" dirty="0">
              <a:solidFill>
                <a:srgbClr val="3F2A56"/>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Picture 5">
            <a:extLst>
              <a:ext uri="{FF2B5EF4-FFF2-40B4-BE49-F238E27FC236}">
                <a16:creationId xmlns:a16="http://schemas.microsoft.com/office/drawing/2014/main" id="{3FA8B6AC-82AE-4803-B72B-FA2956F502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69380" y="1690688"/>
            <a:ext cx="5727553" cy="4294660"/>
          </a:xfrm>
          <a:prstGeom prst="rect">
            <a:avLst/>
          </a:prstGeom>
        </p:spPr>
      </p:pic>
      <p:sp>
        <p:nvSpPr>
          <p:cNvPr id="7" name="Text Placeholder 2">
            <a:extLst>
              <a:ext uri="{FF2B5EF4-FFF2-40B4-BE49-F238E27FC236}">
                <a16:creationId xmlns:a16="http://schemas.microsoft.com/office/drawing/2014/main" id="{4A5174B5-7FF9-42CA-B5C5-CB06919514F6}"/>
              </a:ext>
            </a:extLst>
          </p:cNvPr>
          <p:cNvSpPr txBox="1">
            <a:spLocks/>
          </p:cNvSpPr>
          <p:nvPr/>
        </p:nvSpPr>
        <p:spPr>
          <a:xfrm>
            <a:off x="838200" y="1585664"/>
            <a:ext cx="8029074" cy="4634718"/>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Verdan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l">
              <a:buFont typeface="Arial" panose="020B0604020202020204" pitchFamily="34" charset="0"/>
              <a:buChar char="•"/>
              <a:defRPr/>
            </a:pPr>
            <a:r>
              <a:rPr lang="en-US" sz="1800" b="1" dirty="0">
                <a:solidFill>
                  <a:srgbClr val="822E7F"/>
                </a:solidFill>
              </a:rPr>
              <a:t>Americans spend over $100 billion annually on “feel better” products</a:t>
            </a:r>
            <a:r>
              <a:rPr lang="en-US" sz="1800" dirty="0">
                <a:solidFill>
                  <a:srgbClr val="3F2A56"/>
                </a:solidFill>
              </a:rPr>
              <a:t>, from painkillers and anti-depressants to alternative and complementary therapies.</a:t>
            </a:r>
          </a:p>
          <a:p>
            <a:pPr algn="l">
              <a:defRPr/>
            </a:pPr>
            <a:endParaRPr lang="en-US" sz="1800" dirty="0">
              <a:solidFill>
                <a:srgbClr val="3F2A56"/>
              </a:solidFill>
            </a:endParaRPr>
          </a:p>
          <a:p>
            <a:pPr marL="285750" indent="-285750" algn="l">
              <a:buFont typeface="Arial" panose="020B0604020202020204" pitchFamily="34" charset="0"/>
              <a:buChar char="•"/>
              <a:defRPr/>
            </a:pPr>
            <a:r>
              <a:rPr lang="en-US" sz="1800" b="1" dirty="0">
                <a:solidFill>
                  <a:srgbClr val="822E7F"/>
                </a:solidFill>
              </a:rPr>
              <a:t>Nearly 100 million Americans suffer from occasional aches and pains </a:t>
            </a:r>
            <a:r>
              <a:rPr lang="en-US" sz="1800" dirty="0">
                <a:solidFill>
                  <a:srgbClr val="3F2A56"/>
                </a:solidFill>
              </a:rPr>
              <a:t>— and is one of the most common reasons that </a:t>
            </a:r>
            <a:r>
              <a:rPr lang="en-US" sz="1800" b="1" dirty="0">
                <a:solidFill>
                  <a:srgbClr val="822E7F"/>
                </a:solidFill>
              </a:rPr>
              <a:t>people look </a:t>
            </a:r>
            <a:r>
              <a:rPr lang="en-US" sz="1800" dirty="0">
                <a:solidFill>
                  <a:srgbClr val="3F2A56"/>
                </a:solidFill>
              </a:rPr>
              <a:t>to complementary and alternative medicine (CAM) </a:t>
            </a:r>
            <a:r>
              <a:rPr lang="en-US" sz="1800" b="1" dirty="0">
                <a:solidFill>
                  <a:srgbClr val="822E7F"/>
                </a:solidFill>
              </a:rPr>
              <a:t>for non-pharmaceutical options</a:t>
            </a:r>
            <a:r>
              <a:rPr lang="en-US" sz="1800" dirty="0">
                <a:solidFill>
                  <a:srgbClr val="3F2A56"/>
                </a:solidFill>
              </a:rPr>
              <a:t>.</a:t>
            </a:r>
            <a:br>
              <a:rPr lang="en-US" sz="1800" dirty="0">
                <a:solidFill>
                  <a:srgbClr val="3F2A56"/>
                </a:solidFill>
              </a:rPr>
            </a:br>
            <a:endParaRPr lang="en-US" sz="1800" dirty="0">
              <a:solidFill>
                <a:srgbClr val="3F2A56"/>
              </a:solidFill>
            </a:endParaRPr>
          </a:p>
          <a:p>
            <a:pPr marL="285750" indent="-285750" algn="l">
              <a:buFont typeface="Arial" panose="020B0604020202020204" pitchFamily="34" charset="0"/>
              <a:buChar char="•"/>
              <a:defRPr/>
            </a:pPr>
            <a:r>
              <a:rPr lang="en-US" sz="1800" dirty="0">
                <a:solidFill>
                  <a:srgbClr val="3F2A56"/>
                </a:solidFill>
              </a:rPr>
              <a:t>Globally, more than </a:t>
            </a:r>
            <a:r>
              <a:rPr lang="en-US" sz="1800" b="1" dirty="0">
                <a:solidFill>
                  <a:srgbClr val="822E7F"/>
                </a:solidFill>
              </a:rPr>
              <a:t>350 million people </a:t>
            </a:r>
            <a:r>
              <a:rPr lang="en-US" sz="1800" dirty="0">
                <a:solidFill>
                  <a:srgbClr val="3F2A56"/>
                </a:solidFill>
              </a:rPr>
              <a:t>are affected by </a:t>
            </a:r>
            <a:r>
              <a:rPr lang="en-US" sz="1800" b="1" dirty="0">
                <a:solidFill>
                  <a:srgbClr val="822E7F"/>
                </a:solidFill>
              </a:rPr>
              <a:t>feelings of depression</a:t>
            </a:r>
            <a:r>
              <a:rPr lang="en-US" sz="1800" dirty="0">
                <a:solidFill>
                  <a:srgbClr val="3F2A56"/>
                </a:solidFill>
              </a:rPr>
              <a:t> each year.</a:t>
            </a:r>
            <a:br>
              <a:rPr lang="en-US" sz="1800" dirty="0">
                <a:solidFill>
                  <a:srgbClr val="3F2A56"/>
                </a:solidFill>
              </a:rPr>
            </a:br>
            <a:endParaRPr lang="en-US" sz="1800" dirty="0">
              <a:solidFill>
                <a:srgbClr val="3F2A56"/>
              </a:solidFill>
            </a:endParaRPr>
          </a:p>
          <a:p>
            <a:pPr marL="285750" indent="-285750" algn="l">
              <a:buFont typeface="Arial" panose="020B0604020202020204" pitchFamily="34" charset="0"/>
              <a:buChar char="•"/>
              <a:defRPr/>
            </a:pPr>
            <a:r>
              <a:rPr lang="en-US" sz="1800" b="1" dirty="0">
                <a:solidFill>
                  <a:srgbClr val="822E7F"/>
                </a:solidFill>
              </a:rPr>
              <a:t>More than 80% </a:t>
            </a:r>
            <a:r>
              <a:rPr lang="en-US" sz="1800" dirty="0">
                <a:solidFill>
                  <a:srgbClr val="3F2A56"/>
                </a:solidFill>
              </a:rPr>
              <a:t>of the nation’s 20 million college students </a:t>
            </a:r>
            <a:r>
              <a:rPr lang="en-US" sz="1800" b="1" dirty="0">
                <a:solidFill>
                  <a:srgbClr val="822E7F"/>
                </a:solidFill>
              </a:rPr>
              <a:t>feel “exhausted and overwhelmed by stress” </a:t>
            </a:r>
            <a:r>
              <a:rPr lang="en-US" sz="1800" dirty="0">
                <a:solidFill>
                  <a:srgbClr val="3F2A56"/>
                </a:solidFill>
              </a:rPr>
              <a:t>— and more than one-third feel </a:t>
            </a:r>
            <a:r>
              <a:rPr lang="en-US" sz="1800" b="1" dirty="0">
                <a:solidFill>
                  <a:srgbClr val="822E7F"/>
                </a:solidFill>
              </a:rPr>
              <a:t>“depressed” to the point of dysfunction</a:t>
            </a:r>
            <a:r>
              <a:rPr lang="en-US" sz="1800" dirty="0">
                <a:solidFill>
                  <a:srgbClr val="3F2A56"/>
                </a:solidFill>
              </a:rPr>
              <a:t>.</a:t>
            </a:r>
          </a:p>
        </p:txBody>
      </p:sp>
    </p:spTree>
    <p:extLst>
      <p:ext uri="{BB962C8B-B14F-4D97-AF65-F5344CB8AC3E}">
        <p14:creationId xmlns:p14="http://schemas.microsoft.com/office/powerpoint/2010/main" val="2433814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0D1484D-88AB-4484-B606-6B216C46DEC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796588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A925A7-8700-411A-BEC8-C581C922533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057338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solidFill>
                  <a:srgbClr val="402B56"/>
                </a:solidFill>
                <a:latin typeface="Verdana" panose="020B0604030504040204" pitchFamily="34" charset="0"/>
                <a:ea typeface="Verdana" panose="020B0604030504040204" pitchFamily="34" charset="0"/>
                <a:cs typeface="Verdana" panose="020B0604030504040204" pitchFamily="34" charset="0"/>
              </a:rPr>
              <a:t>Prebiotic Proprietary Blend…</a:t>
            </a:r>
            <a:br>
              <a:rPr lang="en-US" sz="4800" dirty="0">
                <a:latin typeface="Verdana" panose="020B0604030504040204" pitchFamily="34" charset="0"/>
                <a:ea typeface="Verdana" panose="020B0604030504040204" pitchFamily="34" charset="0"/>
                <a:cs typeface="Verdana" panose="020B0604030504040204" pitchFamily="34" charset="0"/>
              </a:rPr>
            </a:br>
            <a:r>
              <a:rPr lang="en-US" sz="3600" dirty="0">
                <a:solidFill>
                  <a:srgbClr val="82287E"/>
                </a:solidFill>
                <a:latin typeface="Verdana" panose="020B0604030504040204" pitchFamily="34" charset="0"/>
                <a:ea typeface="Verdana" panose="020B0604030504040204" pitchFamily="34" charset="0"/>
                <a:cs typeface="Verdana" panose="020B0604030504040204" pitchFamily="34" charset="0"/>
              </a:rPr>
              <a:t>Supports the growth of preferred bacteria</a:t>
            </a:r>
          </a:p>
        </p:txBody>
      </p:sp>
      <p:sp>
        <p:nvSpPr>
          <p:cNvPr id="3" name="Text Placeholder 2"/>
          <p:cNvSpPr>
            <a:spLocks noGrp="1"/>
          </p:cNvSpPr>
          <p:nvPr>
            <p:ph type="body" sz="quarter" idx="11"/>
          </p:nvPr>
        </p:nvSpPr>
        <p:spPr>
          <a:xfrm>
            <a:off x="3371353" y="2870791"/>
            <a:ext cx="7696200" cy="1952098"/>
          </a:xfrm>
        </p:spPr>
        <p:txBody>
          <a:bodyPr vert="horz" lIns="91440" tIns="45720" rIns="91440" bIns="45720" rtlCol="0" anchor="t">
            <a:noAutofit/>
          </a:bodyPr>
          <a:lstStyle/>
          <a:p>
            <a:pPr marL="0" indent="0">
              <a:buNone/>
            </a:pPr>
            <a:r>
              <a:rPr lang="en-US" sz="2400" b="1" i="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Bimuno</a:t>
            </a:r>
            <a:r>
              <a:rPr lang="en-US" sz="2400" b="1" i="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n-US" sz="24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GOS (</a:t>
            </a:r>
            <a:r>
              <a:rPr lang="en-US" sz="2400" b="1" i="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Galacto</a:t>
            </a:r>
            <a:r>
              <a:rPr lang="en-US" sz="24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-Oligo-Saccharides)</a:t>
            </a:r>
            <a:br>
              <a:rPr lang="en-US" sz="320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Resets and increases friendly gut bacteria, maintains immune health, controls inflammation in the body, supports your microbiome balance, highly effective and natural way of increasing preferred bacteria in your gut.*</a:t>
            </a:r>
          </a:p>
          <a:p>
            <a:pPr marL="0" indent="0">
              <a:buNone/>
            </a:pPr>
            <a:endParaRPr lang="en-US" sz="18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6" name="Text Placeholder 2">
            <a:extLst>
              <a:ext uri="{FF2B5EF4-FFF2-40B4-BE49-F238E27FC236}">
                <a16:creationId xmlns:a16="http://schemas.microsoft.com/office/drawing/2014/main" id="{6FB49662-C2EA-40BD-8774-EA26BF3BAA64}"/>
              </a:ext>
            </a:extLst>
          </p:cNvPr>
          <p:cNvSpPr txBox="1">
            <a:spLocks/>
          </p:cNvSpPr>
          <p:nvPr/>
        </p:nvSpPr>
        <p:spPr>
          <a:xfrm>
            <a:off x="3371353" y="4887942"/>
            <a:ext cx="7696200" cy="132289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i="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SunFiber</a:t>
            </a:r>
            <a:r>
              <a:rPr lang="en-US" sz="2400" b="1" i="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r>
              <a:rPr lang="en-US" sz="24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Galactomannan Fiber — a.k.a. PHGG (partially hydrolyzed guar gum)</a:t>
            </a:r>
            <a:br>
              <a:rPr lang="en-US" sz="320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Helps improve the growth and vitality of beneficial bacteria, including </a:t>
            </a:r>
            <a:r>
              <a:rPr lang="en-US" sz="2000"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Bifidobacteria</a:t>
            </a: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and Lactobacillus.* </a:t>
            </a:r>
          </a:p>
        </p:txBody>
      </p:sp>
      <p:sp>
        <p:nvSpPr>
          <p:cNvPr id="11" name="TextBox 10">
            <a:extLst>
              <a:ext uri="{FF2B5EF4-FFF2-40B4-BE49-F238E27FC236}">
                <a16:creationId xmlns:a16="http://schemas.microsoft.com/office/drawing/2014/main" id="{83C7DFE8-5C44-4B41-85C5-25FF6A2B4B57}"/>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pic>
        <p:nvPicPr>
          <p:cNvPr id="5" name="Picture 4">
            <a:extLst>
              <a:ext uri="{FF2B5EF4-FFF2-40B4-BE49-F238E27FC236}">
                <a16:creationId xmlns:a16="http://schemas.microsoft.com/office/drawing/2014/main" id="{157C15FC-3DBD-4246-8631-F62515C50C68}"/>
              </a:ext>
            </a:extLst>
          </p:cNvPr>
          <p:cNvPicPr>
            <a:picLocks noChangeAspect="1"/>
          </p:cNvPicPr>
          <p:nvPr/>
        </p:nvPicPr>
        <p:blipFill>
          <a:blip r:embed="rId3"/>
          <a:stretch>
            <a:fillRect/>
          </a:stretch>
        </p:blipFill>
        <p:spPr>
          <a:xfrm>
            <a:off x="629843" y="2915434"/>
            <a:ext cx="2670829" cy="806183"/>
          </a:xfrm>
          <a:prstGeom prst="rect">
            <a:avLst/>
          </a:prstGeom>
        </p:spPr>
      </p:pic>
      <p:pic>
        <p:nvPicPr>
          <p:cNvPr id="7" name="Graphic 6">
            <a:extLst>
              <a:ext uri="{FF2B5EF4-FFF2-40B4-BE49-F238E27FC236}">
                <a16:creationId xmlns:a16="http://schemas.microsoft.com/office/drawing/2014/main" id="{34D3EC19-6F42-4D11-BB77-ADC83EEF53C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2639" y="5123448"/>
            <a:ext cx="2718033" cy="555583"/>
          </a:xfrm>
          <a:prstGeom prst="rect">
            <a:avLst/>
          </a:prstGeom>
        </p:spPr>
      </p:pic>
      <p:sp>
        <p:nvSpPr>
          <p:cNvPr id="14" name="Text Placeholder 2">
            <a:extLst>
              <a:ext uri="{FF2B5EF4-FFF2-40B4-BE49-F238E27FC236}">
                <a16:creationId xmlns:a16="http://schemas.microsoft.com/office/drawing/2014/main" id="{9C4BE845-9ECE-4ED5-B32E-4CBC7589B7D3}"/>
              </a:ext>
            </a:extLst>
          </p:cNvPr>
          <p:cNvSpPr txBox="1">
            <a:spLocks/>
          </p:cNvSpPr>
          <p:nvPr/>
        </p:nvSpPr>
        <p:spPr>
          <a:xfrm>
            <a:off x="838199" y="1899969"/>
            <a:ext cx="10229353" cy="80618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These prebiotics support the growth and vitality of a range of beneficial gut bacteria, particularly Lactobacillus and Bifidobacterium species (featured in MentaBiotics</a:t>
            </a:r>
            <a:r>
              <a:rPr lang="en-US" sz="1800"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p>
          <a:p>
            <a:pPr marL="0" indent="0">
              <a:buFont typeface="Arial" panose="020B0604020202020204" pitchFamily="34" charset="0"/>
              <a:buNone/>
            </a:pPr>
            <a:endParaRPr lang="en-US" sz="18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543535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solidFill>
                  <a:srgbClr val="402B56"/>
                </a:solidFill>
                <a:latin typeface="Verdana" panose="020B0604030504040204" pitchFamily="34" charset="0"/>
                <a:ea typeface="Verdana" panose="020B0604030504040204" pitchFamily="34" charset="0"/>
                <a:cs typeface="Verdana" panose="020B0604030504040204" pitchFamily="34" charset="0"/>
              </a:rPr>
              <a:t>GBX+ Proprietary Blend…</a:t>
            </a:r>
            <a:br>
              <a:rPr lang="en-US" sz="4800" dirty="0">
                <a:latin typeface="Verdana" panose="020B0604030504040204" pitchFamily="34" charset="0"/>
                <a:ea typeface="Verdana" panose="020B0604030504040204" pitchFamily="34" charset="0"/>
                <a:cs typeface="Verdana" panose="020B0604030504040204" pitchFamily="34" charset="0"/>
              </a:rPr>
            </a:br>
            <a:r>
              <a:rPr lang="en-US" sz="3600" dirty="0">
                <a:solidFill>
                  <a:srgbClr val="82287E"/>
                </a:solidFill>
                <a:latin typeface="Verdana" panose="020B0604030504040204" pitchFamily="34" charset="0"/>
                <a:ea typeface="Verdana" panose="020B0604030504040204" pitchFamily="34" charset="0"/>
                <a:cs typeface="Verdana" panose="020B0604030504040204" pitchFamily="34" charset="0"/>
              </a:rPr>
              <a:t>Patent Pending and Exclusive to Amare</a:t>
            </a:r>
          </a:p>
        </p:txBody>
      </p:sp>
      <p:sp>
        <p:nvSpPr>
          <p:cNvPr id="3" name="Text Placeholder 2"/>
          <p:cNvSpPr>
            <a:spLocks noGrp="1"/>
          </p:cNvSpPr>
          <p:nvPr>
            <p:ph type="body" sz="quarter" idx="11"/>
          </p:nvPr>
        </p:nvSpPr>
        <p:spPr>
          <a:xfrm>
            <a:off x="3371353" y="2066229"/>
            <a:ext cx="7696200" cy="1026595"/>
          </a:xfrm>
        </p:spPr>
        <p:txBody>
          <a:bodyPr vert="horz" lIns="91440" tIns="45720" rIns="91440" bIns="45720" rtlCol="0" anchor="t">
            <a:noAutofit/>
          </a:bodyPr>
          <a:lstStyle/>
          <a:p>
            <a:pPr marL="0" indent="0">
              <a:buNone/>
            </a:pPr>
            <a:r>
              <a:rPr lang="en-US" sz="2400" b="1" i="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Applephenon</a:t>
            </a:r>
            <a:r>
              <a:rPr lang="en-US" sz="2400" b="1" i="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r>
              <a:rPr lang="en-US" sz="24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Asian Apple Fruit Extract</a:t>
            </a:r>
            <a:br>
              <a:rPr lang="en-US" sz="320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Supports gut health, immune function and inflammatory balance*</a:t>
            </a:r>
          </a:p>
          <a:p>
            <a:pPr marL="0" indent="0">
              <a:buNone/>
            </a:pPr>
            <a:endParaRPr lang="en-US" sz="18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6" name="Text Placeholder 2">
            <a:extLst>
              <a:ext uri="{FF2B5EF4-FFF2-40B4-BE49-F238E27FC236}">
                <a16:creationId xmlns:a16="http://schemas.microsoft.com/office/drawing/2014/main" id="{6FB49662-C2EA-40BD-8774-EA26BF3BAA64}"/>
              </a:ext>
            </a:extLst>
          </p:cNvPr>
          <p:cNvSpPr txBox="1">
            <a:spLocks/>
          </p:cNvSpPr>
          <p:nvPr/>
        </p:nvSpPr>
        <p:spPr>
          <a:xfrm>
            <a:off x="3371353" y="3555462"/>
            <a:ext cx="7696200" cy="102659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i="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Enovita</a:t>
            </a:r>
            <a:r>
              <a:rPr lang="en-US" sz="2400" b="1" i="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r>
              <a:rPr lang="en-US" sz="24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French Grape Seed Extract</a:t>
            </a:r>
            <a:br>
              <a:rPr lang="en-US" sz="320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Enhances blood flow, cardiovascular tone and cellular defenses*</a:t>
            </a:r>
          </a:p>
        </p:txBody>
      </p:sp>
      <p:sp>
        <p:nvSpPr>
          <p:cNvPr id="17" name="Text Placeholder 2">
            <a:extLst>
              <a:ext uri="{FF2B5EF4-FFF2-40B4-BE49-F238E27FC236}">
                <a16:creationId xmlns:a16="http://schemas.microsoft.com/office/drawing/2014/main" id="{C8CA0DE9-A252-4DA7-999A-641B131DD36B}"/>
              </a:ext>
            </a:extLst>
          </p:cNvPr>
          <p:cNvSpPr txBox="1">
            <a:spLocks/>
          </p:cNvSpPr>
          <p:nvPr/>
        </p:nvSpPr>
        <p:spPr>
          <a:xfrm>
            <a:off x="3371353" y="5096579"/>
            <a:ext cx="7696200" cy="102659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i="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Enzogenol</a:t>
            </a:r>
            <a:r>
              <a:rPr lang="en-US" sz="2400" b="1" i="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r>
              <a:rPr lang="en-US" sz="24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New Zealand Pine Bark Extract</a:t>
            </a:r>
            <a:br>
              <a:rPr lang="en-US" sz="320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Improves neurotransmitter balance, mental focus and psychological vigor*</a:t>
            </a:r>
            <a:endParaRPr lang="en-US" sz="20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a:extLst>
              <a:ext uri="{FF2B5EF4-FFF2-40B4-BE49-F238E27FC236}">
                <a16:creationId xmlns:a16="http://schemas.microsoft.com/office/drawing/2014/main" id="{042F63EF-51FB-4EC1-97A1-89AEE6AC4934}"/>
              </a:ext>
            </a:extLst>
          </p:cNvPr>
          <p:cNvPicPr>
            <a:picLocks noChangeAspect="1"/>
          </p:cNvPicPr>
          <p:nvPr/>
        </p:nvPicPr>
        <p:blipFill>
          <a:blip r:embed="rId3"/>
          <a:stretch>
            <a:fillRect/>
          </a:stretch>
        </p:blipFill>
        <p:spPr>
          <a:xfrm>
            <a:off x="1577340" y="1848007"/>
            <a:ext cx="1463040" cy="1463040"/>
          </a:xfrm>
          <a:prstGeom prst="rect">
            <a:avLst/>
          </a:prstGeom>
        </p:spPr>
      </p:pic>
      <p:pic>
        <p:nvPicPr>
          <p:cNvPr id="10" name="Picture 9">
            <a:extLst>
              <a:ext uri="{FF2B5EF4-FFF2-40B4-BE49-F238E27FC236}">
                <a16:creationId xmlns:a16="http://schemas.microsoft.com/office/drawing/2014/main" id="{5D3E2E80-FABC-4EE4-8AE6-4C7C509821E7}"/>
              </a:ext>
            </a:extLst>
          </p:cNvPr>
          <p:cNvPicPr>
            <a:picLocks noChangeAspect="1"/>
          </p:cNvPicPr>
          <p:nvPr/>
        </p:nvPicPr>
        <p:blipFill>
          <a:blip r:embed="rId4"/>
          <a:stretch>
            <a:fillRect/>
          </a:stretch>
        </p:blipFill>
        <p:spPr>
          <a:xfrm>
            <a:off x="1575675" y="3337240"/>
            <a:ext cx="1463040" cy="1463040"/>
          </a:xfrm>
          <a:prstGeom prst="rect">
            <a:avLst/>
          </a:prstGeom>
        </p:spPr>
      </p:pic>
      <p:pic>
        <p:nvPicPr>
          <p:cNvPr id="13" name="Picture 12">
            <a:extLst>
              <a:ext uri="{FF2B5EF4-FFF2-40B4-BE49-F238E27FC236}">
                <a16:creationId xmlns:a16="http://schemas.microsoft.com/office/drawing/2014/main" id="{06AE23D8-60AE-4949-9235-B67627253DFA}"/>
              </a:ext>
            </a:extLst>
          </p:cNvPr>
          <p:cNvPicPr>
            <a:picLocks noChangeAspect="1"/>
          </p:cNvPicPr>
          <p:nvPr/>
        </p:nvPicPr>
        <p:blipFill>
          <a:blip r:embed="rId5"/>
          <a:stretch>
            <a:fillRect/>
          </a:stretch>
        </p:blipFill>
        <p:spPr>
          <a:xfrm>
            <a:off x="1575675" y="4878357"/>
            <a:ext cx="1463040" cy="1463040"/>
          </a:xfrm>
          <a:prstGeom prst="rect">
            <a:avLst/>
          </a:prstGeom>
        </p:spPr>
      </p:pic>
      <p:sp>
        <p:nvSpPr>
          <p:cNvPr id="11" name="TextBox 10">
            <a:extLst>
              <a:ext uri="{FF2B5EF4-FFF2-40B4-BE49-F238E27FC236}">
                <a16:creationId xmlns:a16="http://schemas.microsoft.com/office/drawing/2014/main" id="{83C7DFE8-5C44-4B41-85C5-25FF6A2B4B57}"/>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2682696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A69336-013C-4CB1-B3B4-10F20606DE3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416605" y="2042921"/>
            <a:ext cx="1529380" cy="3108960"/>
          </a:xfrm>
          <a:prstGeom prst="rect">
            <a:avLst/>
          </a:prstGeom>
        </p:spPr>
      </p:pic>
      <p:sp>
        <p:nvSpPr>
          <p:cNvPr id="18" name="Rectangle 17">
            <a:extLst>
              <a:ext uri="{FF2B5EF4-FFF2-40B4-BE49-F238E27FC236}">
                <a16:creationId xmlns:a16="http://schemas.microsoft.com/office/drawing/2014/main" id="{B5E9DB3A-6864-4161-811A-8D9A1288529E}"/>
              </a:ext>
            </a:extLst>
          </p:cNvPr>
          <p:cNvSpPr/>
          <p:nvPr/>
        </p:nvSpPr>
        <p:spPr>
          <a:xfrm>
            <a:off x="721521" y="2940249"/>
            <a:ext cx="4582519" cy="2308324"/>
          </a:xfrm>
          <a:prstGeom prst="rect">
            <a:avLst/>
          </a:prstGeom>
        </p:spPr>
        <p:txBody>
          <a:bodyPr wrap="square" anchor="t">
            <a:spAutoFit/>
          </a:bodyPr>
          <a:lstStyle/>
          <a:p>
            <a:pPr algn="ctr"/>
            <a:r>
              <a:rPr lang="en-US" sz="2400" dirty="0">
                <a:solidFill>
                  <a:srgbClr val="3F2A56"/>
                </a:solidFill>
                <a:latin typeface="Verdana" panose="020B0604030504040204" pitchFamily="34" charset="0"/>
                <a:ea typeface="Verdana" panose="020B0604030504040204" pitchFamily="34" charset="0"/>
                <a:cs typeface="Verdana" panose="020B0604030504040204" pitchFamily="34" charset="0"/>
              </a:rPr>
              <a:t>Supercharge your brain with key phytonutrients clinically shown to support focus, mental sharpness, clarity, creativity, and cognitive functioning.*</a:t>
            </a:r>
          </a:p>
        </p:txBody>
      </p:sp>
      <p:sp>
        <p:nvSpPr>
          <p:cNvPr id="23" name="Rectangle: Rounded Corners 22">
            <a:extLst>
              <a:ext uri="{FF2B5EF4-FFF2-40B4-BE49-F238E27FC236}">
                <a16:creationId xmlns:a16="http://schemas.microsoft.com/office/drawing/2014/main" id="{F0296A8A-0B30-49CB-847C-4CFD6CEC82BF}"/>
              </a:ext>
            </a:extLst>
          </p:cNvPr>
          <p:cNvSpPr/>
          <p:nvPr/>
        </p:nvSpPr>
        <p:spPr>
          <a:xfrm>
            <a:off x="7324660" y="4829175"/>
            <a:ext cx="3549715" cy="1177925"/>
          </a:xfrm>
          <a:prstGeom prst="roundRect">
            <a:avLst/>
          </a:prstGeom>
          <a:noFill/>
          <a:ln w="38100">
            <a:solidFill>
              <a:srgbClr val="822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ndParaRPr>
          </a:p>
        </p:txBody>
      </p:sp>
      <p:sp>
        <p:nvSpPr>
          <p:cNvPr id="21" name="TextBox 20">
            <a:extLst>
              <a:ext uri="{FF2B5EF4-FFF2-40B4-BE49-F238E27FC236}">
                <a16:creationId xmlns:a16="http://schemas.microsoft.com/office/drawing/2014/main" id="{1A7D7973-2A31-4FF5-952D-5FF3FE82E6A4}"/>
              </a:ext>
            </a:extLst>
          </p:cNvPr>
          <p:cNvSpPr txBox="1"/>
          <p:nvPr/>
        </p:nvSpPr>
        <p:spPr>
          <a:xfrm>
            <a:off x="7361800" y="4941083"/>
            <a:ext cx="2042550" cy="954107"/>
          </a:xfrm>
          <a:prstGeom prst="rect">
            <a:avLst/>
          </a:prstGeom>
          <a:noFill/>
        </p:spPr>
        <p:txBody>
          <a:bodyPr wrap="square" rtlCol="0" anchor="t">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Item Code: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Retail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Wholesale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Subscribe &amp; Save:</a:t>
            </a:r>
          </a:p>
        </p:txBody>
      </p:sp>
      <p:sp>
        <p:nvSpPr>
          <p:cNvPr id="22" name="TextBox 21">
            <a:extLst>
              <a:ext uri="{FF2B5EF4-FFF2-40B4-BE49-F238E27FC236}">
                <a16:creationId xmlns:a16="http://schemas.microsoft.com/office/drawing/2014/main" id="{7DABC2EF-B046-48E6-BC02-5D308E971155}"/>
              </a:ext>
            </a:extLst>
          </p:cNvPr>
          <p:cNvSpPr txBox="1"/>
          <p:nvPr/>
        </p:nvSpPr>
        <p:spPr>
          <a:xfrm>
            <a:off x="9296400" y="4940554"/>
            <a:ext cx="1643337" cy="954107"/>
          </a:xfrm>
          <a:prstGeom prst="rect">
            <a:avLst/>
          </a:prstGeom>
          <a:noFill/>
        </p:spPr>
        <p:txBody>
          <a:bodyPr wrap="square" rtlCol="0" anchor="t">
            <a:spAutoFit/>
          </a:bodyPr>
          <a:lstStyle/>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S002</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$60.00</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$44.95 / 39 PV</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$39.95 / 35 PV</a:t>
            </a:r>
          </a:p>
        </p:txBody>
      </p:sp>
      <p:pic>
        <p:nvPicPr>
          <p:cNvPr id="20" name="Graphic 12">
            <a:extLst>
              <a:ext uri="{FF2B5EF4-FFF2-40B4-BE49-F238E27FC236}">
                <a16:creationId xmlns:a16="http://schemas.microsoft.com/office/drawing/2014/main" id="{74611AEF-C853-4A51-BF1B-DC42A82156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66664" y="436566"/>
            <a:ext cx="1701032" cy="1596353"/>
          </a:xfrm>
          <a:prstGeom prst="rect">
            <a:avLst/>
          </a:prstGeom>
        </p:spPr>
      </p:pic>
      <p:sp>
        <p:nvSpPr>
          <p:cNvPr id="15" name="TextBox 14">
            <a:extLst>
              <a:ext uri="{FF2B5EF4-FFF2-40B4-BE49-F238E27FC236}">
                <a16:creationId xmlns:a16="http://schemas.microsoft.com/office/drawing/2014/main" id="{C3B3D185-97F2-4AFB-8944-4B9521F83C85}"/>
              </a:ext>
            </a:extLst>
          </p:cNvPr>
          <p:cNvSpPr txBox="1"/>
          <p:nvPr/>
        </p:nvSpPr>
        <p:spPr>
          <a:xfrm>
            <a:off x="6534165" y="696133"/>
            <a:ext cx="1566030" cy="1077218"/>
          </a:xfrm>
          <a:prstGeom prst="rect">
            <a:avLst/>
          </a:prstGeom>
          <a:noFill/>
        </p:spPr>
        <p:txBody>
          <a:bodyPr wrap="square" rtlCol="0">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AMPLIFIES ATTENTION &amp; ALERTNESS</a:t>
            </a:r>
          </a:p>
        </p:txBody>
      </p:sp>
      <p:pic>
        <p:nvPicPr>
          <p:cNvPr id="24" name="Graphic 12">
            <a:extLst>
              <a:ext uri="{FF2B5EF4-FFF2-40B4-BE49-F238E27FC236}">
                <a16:creationId xmlns:a16="http://schemas.microsoft.com/office/drawing/2014/main" id="{74611AEF-C853-4A51-BF1B-DC42A82156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70013" y="446498"/>
            <a:ext cx="1690449" cy="1586421"/>
          </a:xfrm>
          <a:prstGeom prst="rect">
            <a:avLst/>
          </a:prstGeom>
        </p:spPr>
      </p:pic>
      <p:pic>
        <p:nvPicPr>
          <p:cNvPr id="25" name="Graphic 12">
            <a:extLst>
              <a:ext uri="{FF2B5EF4-FFF2-40B4-BE49-F238E27FC236}">
                <a16:creationId xmlns:a16="http://schemas.microsoft.com/office/drawing/2014/main" id="{74611AEF-C853-4A51-BF1B-DC42A82156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47956" y="446567"/>
            <a:ext cx="1701033" cy="1596354"/>
          </a:xfrm>
          <a:prstGeom prst="rect">
            <a:avLst/>
          </a:prstGeom>
        </p:spPr>
      </p:pic>
      <p:sp>
        <p:nvSpPr>
          <p:cNvPr id="16" name="TextBox 15">
            <a:extLst>
              <a:ext uri="{FF2B5EF4-FFF2-40B4-BE49-F238E27FC236}">
                <a16:creationId xmlns:a16="http://schemas.microsoft.com/office/drawing/2014/main" id="{460821E7-8011-4AB8-A882-20DE209F6796}"/>
              </a:ext>
            </a:extLst>
          </p:cNvPr>
          <p:cNvSpPr txBox="1"/>
          <p:nvPr/>
        </p:nvSpPr>
        <p:spPr>
          <a:xfrm>
            <a:off x="8357555" y="819243"/>
            <a:ext cx="1515363" cy="830997"/>
          </a:xfrm>
          <a:prstGeom prst="rect">
            <a:avLst/>
          </a:prstGeom>
          <a:noFill/>
        </p:spPr>
        <p:txBody>
          <a:bodyPr wrap="square" rtlCol="0">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ENHANCES BRAIN ACTIVATION</a:t>
            </a:r>
          </a:p>
        </p:txBody>
      </p:sp>
      <p:sp>
        <p:nvSpPr>
          <p:cNvPr id="17" name="TextBox 16">
            <a:extLst>
              <a:ext uri="{FF2B5EF4-FFF2-40B4-BE49-F238E27FC236}">
                <a16:creationId xmlns:a16="http://schemas.microsoft.com/office/drawing/2014/main" id="{6EAC0F3F-B386-4FAF-AE3B-6CACF198574D}"/>
              </a:ext>
            </a:extLst>
          </p:cNvPr>
          <p:cNvSpPr txBox="1"/>
          <p:nvPr/>
        </p:nvSpPr>
        <p:spPr>
          <a:xfrm>
            <a:off x="10150272" y="706135"/>
            <a:ext cx="1496400" cy="1077218"/>
          </a:xfrm>
          <a:prstGeom prst="rect">
            <a:avLst/>
          </a:prstGeom>
          <a:noFill/>
        </p:spPr>
        <p:txBody>
          <a:bodyPr wrap="square" rtlCol="0">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PROMOTES CLARITY COGNITION CREATIVITY  </a:t>
            </a:r>
          </a:p>
        </p:txBody>
      </p:sp>
      <p:sp>
        <p:nvSpPr>
          <p:cNvPr id="27" name="TextBox 26">
            <a:extLst>
              <a:ext uri="{FF2B5EF4-FFF2-40B4-BE49-F238E27FC236}">
                <a16:creationId xmlns:a16="http://schemas.microsoft.com/office/drawing/2014/main" id="{2445828F-06CD-42D0-846F-76DB59D4D6C1}"/>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pic>
        <p:nvPicPr>
          <p:cNvPr id="32" name="Picture 31">
            <a:extLst>
              <a:ext uri="{FF2B5EF4-FFF2-40B4-BE49-F238E27FC236}">
                <a16:creationId xmlns:a16="http://schemas.microsoft.com/office/drawing/2014/main" id="{DA49F6B9-ABF5-4753-BA4B-C99D235193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6227" y="430257"/>
            <a:ext cx="4206240" cy="2103120"/>
          </a:xfrm>
          <a:prstGeom prst="rect">
            <a:avLst/>
          </a:prstGeom>
        </p:spPr>
      </p:pic>
    </p:spTree>
    <p:extLst>
      <p:ext uri="{BB962C8B-B14F-4D97-AF65-F5344CB8AC3E}">
        <p14:creationId xmlns:p14="http://schemas.microsoft.com/office/powerpoint/2010/main" val="1331632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A586A32-2ECC-4B10-8DBC-0B0B7FAC2483}"/>
              </a:ext>
            </a:extLst>
          </p:cNvPr>
          <p:cNvSpPr>
            <a:spLocks noGrp="1"/>
          </p:cNvSpPr>
          <p:nvPr>
            <p:ph type="title"/>
          </p:nvPr>
        </p:nvSpPr>
        <p:spPr/>
        <p:txBody>
          <a:bodyPr>
            <a:normAutofit/>
          </a:bodyPr>
          <a:lstStyle/>
          <a:p>
            <a:r>
              <a:rPr lang="en-US" dirty="0">
                <a:solidFill>
                  <a:srgbClr val="82287E"/>
                </a:solidFill>
                <a:latin typeface="Verdana" panose="020B0604030504040204" pitchFamily="34" charset="0"/>
                <a:ea typeface="Verdana" panose="020B0604030504040204" pitchFamily="34" charset="0"/>
                <a:cs typeface="Verdana" panose="020B0604030504040204" pitchFamily="34" charset="0"/>
              </a:rPr>
              <a:t>MENTAFOCUS</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402B56"/>
                </a:solidFill>
                <a:latin typeface="Verdana" panose="020B0604030504040204" pitchFamily="34" charset="0"/>
                <a:ea typeface="Verdana" panose="020B0604030504040204" pitchFamily="34" charset="0"/>
                <a:cs typeface="Verdana" panose="020B0604030504040204" pitchFamily="34" charset="0"/>
              </a:rPr>
              <a:t>KEY BENEFITS &amp; FEATURES</a:t>
            </a:r>
            <a:endParaRPr lang="en-US" sz="3200" dirty="0">
              <a:solidFill>
                <a:srgbClr val="82287E"/>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ext Placeholder 2"/>
          <p:cNvSpPr>
            <a:spLocks noGrp="1"/>
          </p:cNvSpPr>
          <p:nvPr>
            <p:ph type="body" sz="quarter" idx="11"/>
          </p:nvPr>
        </p:nvSpPr>
        <p:spPr>
          <a:xfrm>
            <a:off x="838199" y="1772746"/>
            <a:ext cx="5777389" cy="4487352"/>
          </a:xfrm>
        </p:spPr>
        <p:txBody>
          <a:bodyPr vert="horz" lIns="91440" tIns="45720" rIns="91440" bIns="45720" rtlCol="0" anchor="t">
            <a:noAutofit/>
          </a:bodyPr>
          <a:lstStyle/>
          <a:p>
            <a:pPr>
              <a:lnSpc>
                <a:spcPct val="100000"/>
              </a:lnSpc>
            </a:pP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Enhances clarity, cognition </a:t>
            </a:r>
            <a:b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and creativity*</a:t>
            </a:r>
          </a:p>
          <a:p>
            <a:pPr>
              <a:lnSpc>
                <a:spcPct val="100000"/>
              </a:lnSpc>
            </a:pP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Increases short-term and </a:t>
            </a:r>
            <a:b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long-term memory*</a:t>
            </a:r>
          </a:p>
          <a:p>
            <a:pPr>
              <a:lnSpc>
                <a:spcPct val="100000"/>
              </a:lnSpc>
            </a:pP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Empowers and sustains a sense of </a:t>
            </a:r>
            <a:b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mental focus*   </a:t>
            </a:r>
          </a:p>
          <a:p>
            <a:pPr>
              <a:lnSpc>
                <a:spcPct val="100000"/>
              </a:lnSpc>
            </a:pP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Improves concentration, attention </a:t>
            </a:r>
            <a:b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and alertness*</a:t>
            </a:r>
          </a:p>
          <a:p>
            <a:pPr>
              <a:lnSpc>
                <a:spcPct val="100000"/>
              </a:lnSpc>
            </a:pP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All-natural and stimulant-free*</a:t>
            </a:r>
          </a:p>
          <a:p>
            <a:pPr>
              <a:lnSpc>
                <a:spcPct val="100000"/>
              </a:lnSpc>
            </a:pP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Promotes stress reduction*</a:t>
            </a:r>
          </a:p>
        </p:txBody>
      </p:sp>
      <p:pic>
        <p:nvPicPr>
          <p:cNvPr id="11" name="Picture 10">
            <a:extLst>
              <a:ext uri="{FF2B5EF4-FFF2-40B4-BE49-F238E27FC236}">
                <a16:creationId xmlns:a16="http://schemas.microsoft.com/office/drawing/2014/main" id="{74D072E1-9C12-46A6-991F-60C37DFB469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615588" y="1864186"/>
            <a:ext cx="4767191" cy="3573224"/>
          </a:xfrm>
          <a:prstGeom prst="rect">
            <a:avLst/>
          </a:prstGeom>
        </p:spPr>
      </p:pic>
      <p:sp>
        <p:nvSpPr>
          <p:cNvPr id="13" name="TextBox 12">
            <a:extLst>
              <a:ext uri="{FF2B5EF4-FFF2-40B4-BE49-F238E27FC236}">
                <a16:creationId xmlns:a16="http://schemas.microsoft.com/office/drawing/2014/main" id="{8A94238C-1BF9-472D-BB77-0FA6E562D878}"/>
              </a:ext>
            </a:extLst>
          </p:cNvPr>
          <p:cNvSpPr txBox="1"/>
          <p:nvPr/>
        </p:nvSpPr>
        <p:spPr>
          <a:xfrm>
            <a:off x="4700883" y="473686"/>
            <a:ext cx="364202" cy="307777"/>
          </a:xfrm>
          <a:prstGeom prst="rect">
            <a:avLst/>
          </a:prstGeom>
          <a:noFill/>
        </p:spPr>
        <p:txBody>
          <a:bodyPr wrap="none" rtlCol="0">
            <a:spAutoFit/>
          </a:bodyPr>
          <a:lstStyle/>
          <a:p>
            <a:r>
              <a:rPr lang="en-US" sz="1400" dirty="0">
                <a:solidFill>
                  <a:srgbClr val="82287E"/>
                </a:solidFill>
                <a:latin typeface="Verdana" panose="020B0604030504040204" pitchFamily="34" charset="0"/>
                <a:ea typeface="Verdana" panose="020B0604030504040204" pitchFamily="34" charset="0"/>
                <a:cs typeface="Verdana" panose="020B0604030504040204" pitchFamily="34" charset="0"/>
              </a:rPr>
              <a:t>®</a:t>
            </a:r>
          </a:p>
        </p:txBody>
      </p:sp>
      <p:sp>
        <p:nvSpPr>
          <p:cNvPr id="14" name="TextBox 13">
            <a:extLst>
              <a:ext uri="{FF2B5EF4-FFF2-40B4-BE49-F238E27FC236}">
                <a16:creationId xmlns:a16="http://schemas.microsoft.com/office/drawing/2014/main" id="{04FA3598-94BC-41FC-B4FE-848AA33AF2FD}"/>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2003221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041D14-E79C-411C-A8C0-DAD9FA315CC0}"/>
              </a:ext>
            </a:extLst>
          </p:cNvPr>
          <p:cNvPicPr>
            <a:picLocks noChangeAspect="1"/>
          </p:cNvPicPr>
          <p:nvPr/>
        </p:nvPicPr>
        <p:blipFill>
          <a:blip r:embed="rId3"/>
          <a:stretch>
            <a:fillRect/>
          </a:stretch>
        </p:blipFill>
        <p:spPr>
          <a:xfrm>
            <a:off x="724383" y="2411443"/>
            <a:ext cx="1188720" cy="1188720"/>
          </a:xfrm>
          <a:prstGeom prst="rect">
            <a:avLst/>
          </a:prstGeom>
        </p:spPr>
      </p:pic>
      <p:pic>
        <p:nvPicPr>
          <p:cNvPr id="24" name="Picture 23">
            <a:extLst>
              <a:ext uri="{FF2B5EF4-FFF2-40B4-BE49-F238E27FC236}">
                <a16:creationId xmlns:a16="http://schemas.microsoft.com/office/drawing/2014/main" id="{DFAC4270-119C-498E-A62A-A83DC58C821D}"/>
              </a:ext>
            </a:extLst>
          </p:cNvPr>
          <p:cNvPicPr>
            <a:picLocks noChangeAspect="1"/>
          </p:cNvPicPr>
          <p:nvPr/>
        </p:nvPicPr>
        <p:blipFill>
          <a:blip r:embed="rId4"/>
          <a:stretch>
            <a:fillRect/>
          </a:stretch>
        </p:blipFill>
        <p:spPr>
          <a:xfrm>
            <a:off x="723657" y="3620026"/>
            <a:ext cx="1188720" cy="1188720"/>
          </a:xfrm>
          <a:prstGeom prst="rect">
            <a:avLst/>
          </a:prstGeom>
        </p:spPr>
      </p:pic>
      <p:pic>
        <p:nvPicPr>
          <p:cNvPr id="26" name="Picture 25">
            <a:extLst>
              <a:ext uri="{FF2B5EF4-FFF2-40B4-BE49-F238E27FC236}">
                <a16:creationId xmlns:a16="http://schemas.microsoft.com/office/drawing/2014/main" id="{0769F47F-6BA5-4377-A49D-FA48750FD734}"/>
              </a:ext>
            </a:extLst>
          </p:cNvPr>
          <p:cNvPicPr>
            <a:picLocks noChangeAspect="1"/>
          </p:cNvPicPr>
          <p:nvPr/>
        </p:nvPicPr>
        <p:blipFill>
          <a:blip r:embed="rId5"/>
          <a:stretch>
            <a:fillRect/>
          </a:stretch>
        </p:blipFill>
        <p:spPr>
          <a:xfrm>
            <a:off x="725109" y="4890770"/>
            <a:ext cx="1188720" cy="1188720"/>
          </a:xfrm>
          <a:prstGeom prst="rect">
            <a:avLst/>
          </a:prstGeom>
        </p:spPr>
      </p:pic>
      <p:pic>
        <p:nvPicPr>
          <p:cNvPr id="4" name="Graphic 3">
            <a:extLst>
              <a:ext uri="{FF2B5EF4-FFF2-40B4-BE49-F238E27FC236}">
                <a16:creationId xmlns:a16="http://schemas.microsoft.com/office/drawing/2014/main" id="{71B0ED60-6882-4618-BBFA-8930665EBE5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19480" y="717582"/>
            <a:ext cx="1941189" cy="5683087"/>
          </a:xfrm>
          <a:prstGeom prst="rect">
            <a:avLst/>
          </a:prstGeom>
        </p:spPr>
      </p:pic>
      <p:sp>
        <p:nvSpPr>
          <p:cNvPr id="10" name="Oval 9"/>
          <p:cNvSpPr/>
          <p:nvPr/>
        </p:nvSpPr>
        <p:spPr>
          <a:xfrm>
            <a:off x="9514386" y="373844"/>
            <a:ext cx="1574157" cy="1574157"/>
          </a:xfrm>
          <a:prstGeom prst="ellipse">
            <a:avLst/>
          </a:prstGeom>
          <a:noFill/>
          <a:ln w="38100">
            <a:solidFill>
              <a:srgbClr val="8228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2287E"/>
              </a:solidFill>
              <a:latin typeface="Verdana" panose="020B0604030504040204" pitchFamily="34" charset="0"/>
            </a:endParaRPr>
          </a:p>
        </p:txBody>
      </p:sp>
      <p:sp>
        <p:nvSpPr>
          <p:cNvPr id="11" name="Rectangle 10"/>
          <p:cNvSpPr/>
          <p:nvPr/>
        </p:nvSpPr>
        <p:spPr>
          <a:xfrm>
            <a:off x="6086330" y="1997201"/>
            <a:ext cx="2884473" cy="2031325"/>
          </a:xfrm>
          <a:prstGeom prst="rect">
            <a:avLst/>
          </a:prstGeom>
          <a:ln w="38100">
            <a:solidFill>
              <a:srgbClr val="82287E"/>
            </a:solidFill>
          </a:ln>
        </p:spPr>
        <p:txBody>
          <a:bodyPr wrap="square">
            <a:spAutoFit/>
          </a:bodyPr>
          <a:lstStyle/>
          <a:p>
            <a:r>
              <a:rPr lang="en-US" dirty="0">
                <a:solidFill>
                  <a:srgbClr val="6A6B6D"/>
                </a:solidFill>
                <a:latin typeface="Verdana" panose="020B0604030504040204" pitchFamily="34" charset="0"/>
                <a:ea typeface="Verdana" panose="020B0604030504040204" pitchFamily="34" charset="0"/>
                <a:cs typeface="Verdana" panose="020B0604030504040204" pitchFamily="34" charset="0"/>
              </a:rPr>
              <a:t>The brain is an extremely complex and powerful system. Fuel it with the right nutrients for enhanced mental focus and cognitive function.</a:t>
            </a:r>
            <a:endParaRPr lang="en-US" dirty="0">
              <a:solidFill>
                <a:srgbClr val="6A6B6D"/>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17" name="Rectangle 16"/>
          <p:cNvSpPr/>
          <p:nvPr/>
        </p:nvSpPr>
        <p:spPr>
          <a:xfrm>
            <a:off x="2013835" y="4912777"/>
            <a:ext cx="4072495" cy="1200329"/>
          </a:xfrm>
          <a:prstGeom prst="rect">
            <a:avLst/>
          </a:prstGeom>
        </p:spPr>
        <p:txBody>
          <a:bodyPr wrap="square">
            <a:spAutoFit/>
          </a:bodyPr>
          <a:lstStyle/>
          <a:p>
            <a:r>
              <a:rPr lang="en-US" dirty="0">
                <a:latin typeface="Verdana" panose="020B0604030504040204" pitchFamily="34" charset="0"/>
                <a:ea typeface="Verdana" panose="020B0604030504040204" pitchFamily="34" charset="0"/>
                <a:cs typeface="Verdana" panose="020B0604030504040204" pitchFamily="34" charset="0"/>
              </a:rPr>
              <a:t>Improves both working memory and recognition memory and reduces functional brain age by 12 years*</a:t>
            </a:r>
            <a:r>
              <a:rPr lang="en-US" baseline="30000" dirty="0">
                <a:latin typeface="Verdana" panose="020B0604030504040204" pitchFamily="34" charset="0"/>
                <a:ea typeface="Verdana" panose="020B0604030504040204" pitchFamily="34" charset="0"/>
                <a:cs typeface="Verdana" panose="020B0604030504040204" pitchFamily="34" charset="0"/>
              </a:rPr>
              <a:t>‡</a:t>
            </a:r>
            <a:r>
              <a:rPr lang="en-US" dirty="0">
                <a:latin typeface="Verdana" panose="020B0604030504040204" pitchFamily="34" charset="0"/>
                <a:ea typeface="Verdana" panose="020B0604030504040204" pitchFamily="34" charset="0"/>
                <a:cs typeface="Verdana" panose="020B0604030504040204" pitchFamily="34" charset="0"/>
              </a:rPr>
              <a:t>  </a:t>
            </a:r>
          </a:p>
        </p:txBody>
      </p:sp>
      <p:cxnSp>
        <p:nvCxnSpPr>
          <p:cNvPr id="22" name="Elbow Connector 21"/>
          <p:cNvCxnSpPr>
            <a:cxnSpLocks/>
            <a:stCxn id="11" idx="2"/>
            <a:endCxn id="10" idx="2"/>
          </p:cNvCxnSpPr>
          <p:nvPr/>
        </p:nvCxnSpPr>
        <p:spPr>
          <a:xfrm rot="5400000" flipH="1" flipV="1">
            <a:off x="7087674" y="1601815"/>
            <a:ext cx="2867603" cy="1985819"/>
          </a:xfrm>
          <a:prstGeom prst="bentConnector4">
            <a:avLst>
              <a:gd name="adj1" fmla="val -7972"/>
              <a:gd name="adj2" fmla="val 86313"/>
            </a:avLst>
          </a:prstGeom>
          <a:ln w="38100">
            <a:solidFill>
              <a:srgbClr val="82287E"/>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731537A7-D779-4FFA-B1C9-3BE15B99DDA1}"/>
              </a:ext>
            </a:extLst>
          </p:cNvPr>
          <p:cNvSpPr/>
          <p:nvPr/>
        </p:nvSpPr>
        <p:spPr>
          <a:xfrm>
            <a:off x="2013834" y="2682637"/>
            <a:ext cx="3719911" cy="646331"/>
          </a:xfrm>
          <a:prstGeom prst="rect">
            <a:avLst/>
          </a:prstGeom>
        </p:spPr>
        <p:txBody>
          <a:bodyPr wrap="square">
            <a:spAutoFit/>
          </a:bodyPr>
          <a:lstStyle/>
          <a:p>
            <a:r>
              <a:rPr lang="en-US" dirty="0">
                <a:latin typeface="Verdana" panose="020B0604030504040204" pitchFamily="34" charset="0"/>
                <a:ea typeface="Verdana" panose="020B0604030504040204" pitchFamily="34" charset="0"/>
                <a:cs typeface="Verdana" panose="020B0604030504040204" pitchFamily="34" charset="0"/>
              </a:rPr>
              <a:t>Restores “youthful” brain function*</a:t>
            </a:r>
            <a:r>
              <a:rPr lang="en-US" baseline="30000" dirty="0">
                <a:latin typeface="Verdana" panose="020B0604030504040204" pitchFamily="34" charset="0"/>
                <a:ea typeface="Verdana" panose="020B0604030504040204" pitchFamily="34" charset="0"/>
                <a:cs typeface="Verdana" panose="020B0604030504040204" pitchFamily="34" charset="0"/>
              </a:rPr>
              <a:t>‡</a:t>
            </a:r>
            <a:endParaRPr lang="en-US" b="1" dirty="0">
              <a:latin typeface="Verdana" panose="020B0604030504040204" pitchFamily="34" charset="0"/>
              <a:ea typeface="Verdana" panose="020B0604030504040204" pitchFamily="34" charset="0"/>
              <a:cs typeface="Verdana" panose="020B0604030504040204" pitchFamily="34" charset="0"/>
            </a:endParaRPr>
          </a:p>
        </p:txBody>
      </p:sp>
      <p:sp>
        <p:nvSpPr>
          <p:cNvPr id="18" name="Rectangle 17">
            <a:extLst>
              <a:ext uri="{FF2B5EF4-FFF2-40B4-BE49-F238E27FC236}">
                <a16:creationId xmlns:a16="http://schemas.microsoft.com/office/drawing/2014/main" id="{21E316FF-72FD-46F2-862A-20E55C31D974}"/>
              </a:ext>
            </a:extLst>
          </p:cNvPr>
          <p:cNvSpPr/>
          <p:nvPr/>
        </p:nvSpPr>
        <p:spPr>
          <a:xfrm>
            <a:off x="2013834" y="3614221"/>
            <a:ext cx="3596854" cy="1200329"/>
          </a:xfrm>
          <a:prstGeom prst="rect">
            <a:avLst/>
          </a:prstGeom>
        </p:spPr>
        <p:txBody>
          <a:bodyPr wrap="square">
            <a:spAutoFit/>
          </a:bodyPr>
          <a:lstStyle/>
          <a:p>
            <a:r>
              <a:rPr lang="en-US" dirty="0">
                <a:latin typeface="Verdana" panose="020B0604030504040204" pitchFamily="34" charset="0"/>
                <a:ea typeface="Verdana" panose="020B0604030504040204" pitchFamily="34" charset="0"/>
                <a:cs typeface="Verdana" panose="020B0604030504040204" pitchFamily="34" charset="0"/>
              </a:rPr>
              <a:t>Increases short-term and long-term memory by increasing visual and verbal recall by </a:t>
            </a:r>
            <a:r>
              <a:rPr lang="en-US" b="1" dirty="0">
                <a:solidFill>
                  <a:srgbClr val="82287E"/>
                </a:solidFill>
                <a:latin typeface="Verdana" panose="020B0604030504040204" pitchFamily="34" charset="0"/>
                <a:ea typeface="Verdana" panose="020B0604030504040204" pitchFamily="34" charset="0"/>
                <a:cs typeface="Verdana" panose="020B0604030504040204" pitchFamily="34" charset="0"/>
              </a:rPr>
              <a:t>28%</a:t>
            </a:r>
            <a:r>
              <a:rPr lang="en-US" dirty="0">
                <a:latin typeface="Verdana" panose="020B0604030504040204" pitchFamily="34" charset="0"/>
                <a:ea typeface="Verdana" panose="020B0604030504040204" pitchFamily="34" charset="0"/>
                <a:cs typeface="Verdana" panose="020B0604030504040204" pitchFamily="34" charset="0"/>
              </a:rPr>
              <a:t>*</a:t>
            </a:r>
            <a:r>
              <a:rPr lang="en-US" baseline="30000" dirty="0">
                <a:latin typeface="Verdana" panose="020B0604030504040204" pitchFamily="34" charset="0"/>
                <a:ea typeface="Verdana" panose="020B0604030504040204" pitchFamily="34" charset="0"/>
                <a:cs typeface="Verdana" panose="020B0604030504040204" pitchFamily="34" charset="0"/>
              </a:rPr>
              <a:t>‡</a:t>
            </a: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19" name="TextBox 18">
            <a:extLst>
              <a:ext uri="{FF2B5EF4-FFF2-40B4-BE49-F238E27FC236}">
                <a16:creationId xmlns:a16="http://schemas.microsoft.com/office/drawing/2014/main" id="{719F54E6-3F20-4489-994A-3771DC4272BA}"/>
              </a:ext>
            </a:extLst>
          </p:cNvPr>
          <p:cNvSpPr txBox="1"/>
          <p:nvPr/>
        </p:nvSpPr>
        <p:spPr>
          <a:xfrm>
            <a:off x="5823909" y="1513920"/>
            <a:ext cx="3409314" cy="461665"/>
          </a:xfrm>
          <a:prstGeom prst="rect">
            <a:avLst/>
          </a:prstGeom>
          <a:noFill/>
        </p:spPr>
        <p:txBody>
          <a:bodyPr wrap="square" rtlCol="0">
            <a:spAutoFit/>
          </a:bodyPr>
          <a:lstStyle/>
          <a:p>
            <a:r>
              <a:rPr lang="en-US" sz="2400" dirty="0">
                <a:ln w="19050">
                  <a:solidFill>
                    <a:srgbClr val="3F2A56"/>
                  </a:solidFill>
                </a:ln>
                <a:noFill/>
                <a:latin typeface="Verdana" panose="020B0604030504040204" pitchFamily="34" charset="0"/>
                <a:ea typeface="Verdana" panose="020B0604030504040204" pitchFamily="34" charset="0"/>
                <a:cs typeface="Verdana" panose="020B0604030504040204" pitchFamily="34" charset="0"/>
              </a:rPr>
              <a:t>GUT – </a:t>
            </a:r>
            <a:r>
              <a:rPr lang="en-US" sz="2400" dirty="0">
                <a:ln w="19050">
                  <a:solidFill>
                    <a:srgbClr val="3F2A56"/>
                  </a:solidFill>
                </a:ln>
                <a:solidFill>
                  <a:srgbClr val="2B1054"/>
                </a:solidFill>
                <a:latin typeface="Verdana" panose="020B0604030504040204" pitchFamily="34" charset="0"/>
                <a:ea typeface="Verdana" panose="020B0604030504040204" pitchFamily="34" charset="0"/>
                <a:cs typeface="Verdana" panose="020B0604030504040204" pitchFamily="34" charset="0"/>
              </a:rPr>
              <a:t>BRAIN</a:t>
            </a:r>
            <a:r>
              <a:rPr lang="en-US" sz="2400" dirty="0">
                <a:ln w="19050">
                  <a:solidFill>
                    <a:srgbClr val="3F2A56"/>
                  </a:solidFill>
                </a:ln>
                <a:noFill/>
                <a:latin typeface="Verdana" panose="020B0604030504040204" pitchFamily="34" charset="0"/>
                <a:ea typeface="Verdana" panose="020B0604030504040204" pitchFamily="34" charset="0"/>
                <a:cs typeface="Verdana" panose="020B0604030504040204" pitchFamily="34" charset="0"/>
              </a:rPr>
              <a:t> - AXIS</a:t>
            </a:r>
          </a:p>
        </p:txBody>
      </p:sp>
      <p:sp>
        <p:nvSpPr>
          <p:cNvPr id="20" name="TextBox 19">
            <a:extLst>
              <a:ext uri="{FF2B5EF4-FFF2-40B4-BE49-F238E27FC236}">
                <a16:creationId xmlns:a16="http://schemas.microsoft.com/office/drawing/2014/main" id="{1B3A3CB8-56E4-42F6-8316-08587BBC89A9}"/>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5" name="TextBox 14">
            <a:extLst>
              <a:ext uri="{FF2B5EF4-FFF2-40B4-BE49-F238E27FC236}">
                <a16:creationId xmlns:a16="http://schemas.microsoft.com/office/drawing/2014/main" id="{0ADECCF3-04AC-4A59-AF08-2062686919A9}"/>
              </a:ext>
            </a:extLst>
          </p:cNvPr>
          <p:cNvSpPr txBox="1"/>
          <p:nvPr/>
        </p:nvSpPr>
        <p:spPr>
          <a:xfrm>
            <a:off x="8763425" y="6550720"/>
            <a:ext cx="3076078" cy="215444"/>
          </a:xfrm>
          <a:prstGeom prst="rect">
            <a:avLst/>
          </a:prstGeom>
          <a:noFill/>
          <a:ln>
            <a:noFill/>
          </a:ln>
        </p:spPr>
        <p:txBody>
          <a:bodyPr wrap="square" rtlCol="0">
            <a:spAutoFit/>
          </a:bodyPr>
          <a:lstStyle/>
          <a:p>
            <a:r>
              <a:rPr lang="en-US" sz="800" dirty="0">
                <a:latin typeface="Verdana" panose="020B0604030504040204" pitchFamily="34" charset="0"/>
                <a:ea typeface="Verdana" panose="020B0604030504040204" pitchFamily="34" charset="0"/>
                <a:cs typeface="Verdana" panose="020B0604030504040204" pitchFamily="34" charset="0"/>
              </a:rPr>
              <a:t>‡BASED ON KEY INGREDIENTS CLINICAL STUDIES</a:t>
            </a:r>
          </a:p>
        </p:txBody>
      </p:sp>
      <p:pic>
        <p:nvPicPr>
          <p:cNvPr id="25" name="Picture 24">
            <a:extLst>
              <a:ext uri="{FF2B5EF4-FFF2-40B4-BE49-F238E27FC236}">
                <a16:creationId xmlns:a16="http://schemas.microsoft.com/office/drawing/2014/main" id="{0C585EE5-7ABB-4C45-9E78-BC0BE3AAFD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6227" y="430257"/>
            <a:ext cx="4206240" cy="2103120"/>
          </a:xfrm>
          <a:prstGeom prst="rect">
            <a:avLst/>
          </a:prstGeom>
        </p:spPr>
      </p:pic>
    </p:spTree>
    <p:extLst>
      <p:ext uri="{BB962C8B-B14F-4D97-AF65-F5344CB8AC3E}">
        <p14:creationId xmlns:p14="http://schemas.microsoft.com/office/powerpoint/2010/main" val="1328272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49896CA-8866-44FB-AF40-A71A46E19DD2}"/>
              </a:ext>
            </a:extLst>
          </p:cNvPr>
          <p:cNvSpPr>
            <a:spLocks noGrp="1"/>
          </p:cNvSpPr>
          <p:nvPr>
            <p:ph type="title"/>
          </p:nvPr>
        </p:nvSpPr>
        <p:spPr/>
        <p:txBody>
          <a:bodyPr>
            <a:normAutofit/>
          </a:bodyPr>
          <a:lstStyle/>
          <a:p>
            <a:r>
              <a:rPr lang="en-US" dirty="0">
                <a:solidFill>
                  <a:srgbClr val="82287E"/>
                </a:solidFill>
                <a:latin typeface="Verdana" panose="020B0604030504040204" pitchFamily="34" charset="0"/>
                <a:ea typeface="Verdana" panose="020B0604030504040204" pitchFamily="34" charset="0"/>
                <a:cs typeface="Verdana" panose="020B0604030504040204" pitchFamily="34" charset="0"/>
              </a:rPr>
              <a:t>MENTAFOCUS</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402B56"/>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82287E"/>
              </a:solidFill>
              <a:latin typeface="Verdana" panose="020B0604030504040204" pitchFamily="34" charset="0"/>
              <a:ea typeface="Verdana" panose="020B0604030504040204" pitchFamily="34" charset="0"/>
              <a:cs typeface="Verdana" panose="020B0604030504040204" pitchFamily="34" charset="0"/>
            </a:endParaRPr>
          </a:p>
        </p:txBody>
      </p:sp>
      <p:sp>
        <p:nvSpPr>
          <p:cNvPr id="9" name="Text Placeholder 2">
            <a:extLst>
              <a:ext uri="{FF2B5EF4-FFF2-40B4-BE49-F238E27FC236}">
                <a16:creationId xmlns:a16="http://schemas.microsoft.com/office/drawing/2014/main" id="{435A3A90-4E7F-4DE6-9284-13D9E79B4DE8}"/>
              </a:ext>
            </a:extLst>
          </p:cNvPr>
          <p:cNvSpPr>
            <a:spLocks noGrp="1"/>
          </p:cNvSpPr>
          <p:nvPr>
            <p:ph type="body" sz="quarter" idx="11"/>
          </p:nvPr>
        </p:nvSpPr>
        <p:spPr>
          <a:xfrm>
            <a:off x="838200" y="2003425"/>
            <a:ext cx="5387788" cy="3173506"/>
          </a:xfrm>
        </p:spPr>
        <p:txBody>
          <a:bodyPr>
            <a:noAutofit/>
          </a:bodyPr>
          <a:lstStyle/>
          <a:p>
            <a:pPr marL="0" indent="0">
              <a:buNone/>
            </a:pP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POMx </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Enhances brain activation</a:t>
            </a:r>
          </a:p>
        </p:txBody>
      </p:sp>
      <p:pic>
        <p:nvPicPr>
          <p:cNvPr id="7" name="Picture 6">
            <a:extLst>
              <a:ext uri="{FF2B5EF4-FFF2-40B4-BE49-F238E27FC236}">
                <a16:creationId xmlns:a16="http://schemas.microsoft.com/office/drawing/2014/main" id="{9FE508B7-76DE-4C58-BADB-D4915F919FB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91612" y="365125"/>
            <a:ext cx="3216619" cy="6283128"/>
          </a:xfrm>
          <a:prstGeom prst="rect">
            <a:avLst/>
          </a:prstGeom>
        </p:spPr>
      </p:pic>
      <p:pic>
        <p:nvPicPr>
          <p:cNvPr id="5" name="Picture 4">
            <a:extLst>
              <a:ext uri="{FF2B5EF4-FFF2-40B4-BE49-F238E27FC236}">
                <a16:creationId xmlns:a16="http://schemas.microsoft.com/office/drawing/2014/main" id="{7EE2E54C-1072-442A-B500-C73F08313DEE}"/>
              </a:ext>
            </a:extLst>
          </p:cNvPr>
          <p:cNvPicPr>
            <a:picLocks noChangeAspect="1"/>
          </p:cNvPicPr>
          <p:nvPr/>
        </p:nvPicPr>
        <p:blipFill>
          <a:blip r:embed="rId4"/>
          <a:stretch>
            <a:fillRect/>
          </a:stretch>
        </p:blipFill>
        <p:spPr>
          <a:xfrm>
            <a:off x="838200" y="3317947"/>
            <a:ext cx="2843784" cy="2843784"/>
          </a:xfrm>
          <a:prstGeom prst="rect">
            <a:avLst/>
          </a:prstGeom>
        </p:spPr>
      </p:pic>
      <p:sp>
        <p:nvSpPr>
          <p:cNvPr id="8" name="TextBox 7">
            <a:extLst>
              <a:ext uri="{FF2B5EF4-FFF2-40B4-BE49-F238E27FC236}">
                <a16:creationId xmlns:a16="http://schemas.microsoft.com/office/drawing/2014/main" id="{48DF2BD4-AC6D-4E62-862D-7476C3F7F03A}"/>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3" name="TextBox 12">
            <a:extLst>
              <a:ext uri="{FF2B5EF4-FFF2-40B4-BE49-F238E27FC236}">
                <a16:creationId xmlns:a16="http://schemas.microsoft.com/office/drawing/2014/main" id="{4CA84BE4-F443-4648-A384-9F4170B53EF6}"/>
              </a:ext>
            </a:extLst>
          </p:cNvPr>
          <p:cNvSpPr txBox="1"/>
          <p:nvPr/>
        </p:nvSpPr>
        <p:spPr>
          <a:xfrm>
            <a:off x="4700883" y="473686"/>
            <a:ext cx="364202" cy="307777"/>
          </a:xfrm>
          <a:prstGeom prst="rect">
            <a:avLst/>
          </a:prstGeom>
          <a:noFill/>
        </p:spPr>
        <p:txBody>
          <a:bodyPr wrap="none" rtlCol="0">
            <a:spAutoFit/>
          </a:bodyPr>
          <a:lstStyle/>
          <a:p>
            <a:r>
              <a:rPr lang="en-US" sz="1400" dirty="0">
                <a:solidFill>
                  <a:srgbClr val="82287E"/>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939505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1E9613-FB31-4B4A-8018-74CF3B49A1D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96001" y="1594688"/>
            <a:ext cx="5590032" cy="4820761"/>
          </a:xfrm>
          <a:prstGeom prst="rect">
            <a:avLst/>
          </a:prstGeom>
        </p:spPr>
      </p:pic>
      <p:sp>
        <p:nvSpPr>
          <p:cNvPr id="11" name="Title 1">
            <a:extLst>
              <a:ext uri="{FF2B5EF4-FFF2-40B4-BE49-F238E27FC236}">
                <a16:creationId xmlns:a16="http://schemas.microsoft.com/office/drawing/2014/main" id="{44BCEF47-FBED-4146-88AB-810D66E26BAE}"/>
              </a:ext>
            </a:extLst>
          </p:cNvPr>
          <p:cNvSpPr>
            <a:spLocks noGrp="1"/>
          </p:cNvSpPr>
          <p:nvPr>
            <p:ph type="title"/>
          </p:nvPr>
        </p:nvSpPr>
        <p:spPr/>
        <p:txBody>
          <a:bodyPr>
            <a:normAutofit/>
          </a:bodyPr>
          <a:lstStyle/>
          <a:p>
            <a:r>
              <a:rPr lang="en-US" dirty="0">
                <a:solidFill>
                  <a:srgbClr val="82287E"/>
                </a:solidFill>
                <a:latin typeface="Verdana" panose="020B0604030504040204" pitchFamily="34" charset="0"/>
                <a:ea typeface="Verdana" panose="020B0604030504040204" pitchFamily="34" charset="0"/>
                <a:cs typeface="Verdana" panose="020B0604030504040204" pitchFamily="34" charset="0"/>
              </a:rPr>
              <a:t>MENTAFOCUS</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402B56"/>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82287E"/>
              </a:solidFill>
              <a:latin typeface="Verdana" panose="020B0604030504040204" pitchFamily="34" charset="0"/>
              <a:ea typeface="Verdana" panose="020B0604030504040204" pitchFamily="34" charset="0"/>
              <a:cs typeface="Verdana" panose="020B0604030504040204" pitchFamily="34" charset="0"/>
            </a:endParaRPr>
          </a:p>
        </p:txBody>
      </p:sp>
      <p:sp>
        <p:nvSpPr>
          <p:cNvPr id="9" name="Text Placeholder 2">
            <a:extLst>
              <a:ext uri="{FF2B5EF4-FFF2-40B4-BE49-F238E27FC236}">
                <a16:creationId xmlns:a16="http://schemas.microsoft.com/office/drawing/2014/main" id="{435A3A90-4E7F-4DE6-9284-13D9E79B4DE8}"/>
              </a:ext>
            </a:extLst>
          </p:cNvPr>
          <p:cNvSpPr>
            <a:spLocks noGrp="1"/>
          </p:cNvSpPr>
          <p:nvPr>
            <p:ph type="body" sz="quarter" idx="11"/>
          </p:nvPr>
        </p:nvSpPr>
        <p:spPr>
          <a:xfrm>
            <a:off x="838200" y="2003425"/>
            <a:ext cx="5387788" cy="3173506"/>
          </a:xfrm>
        </p:spPr>
        <p:txBody>
          <a:bodyPr>
            <a:noAutofit/>
          </a:bodyPr>
          <a:lstStyle/>
          <a:p>
            <a:pPr marL="0" indent="0">
              <a:buNone/>
            </a:pPr>
            <a:r>
              <a:rPr lang="en-US" sz="3200" b="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Enzogenol</a:t>
            </a:r>
            <a:r>
              <a:rPr lang="en-US" sz="3200" b="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Improves memory</a:t>
            </a:r>
          </a:p>
        </p:txBody>
      </p:sp>
      <p:pic>
        <p:nvPicPr>
          <p:cNvPr id="10" name="Picture 9">
            <a:extLst>
              <a:ext uri="{FF2B5EF4-FFF2-40B4-BE49-F238E27FC236}">
                <a16:creationId xmlns:a16="http://schemas.microsoft.com/office/drawing/2014/main" id="{04D1AD73-1618-4697-A2E1-E1267E69690D}"/>
              </a:ext>
            </a:extLst>
          </p:cNvPr>
          <p:cNvPicPr>
            <a:picLocks noChangeAspect="1"/>
          </p:cNvPicPr>
          <p:nvPr/>
        </p:nvPicPr>
        <p:blipFill>
          <a:blip r:embed="rId4"/>
          <a:stretch>
            <a:fillRect/>
          </a:stretch>
        </p:blipFill>
        <p:spPr>
          <a:xfrm>
            <a:off x="838200" y="3489369"/>
            <a:ext cx="2843784" cy="2843784"/>
          </a:xfrm>
          <a:prstGeom prst="rect">
            <a:avLst/>
          </a:prstGeom>
        </p:spPr>
      </p:pic>
      <p:sp>
        <p:nvSpPr>
          <p:cNvPr id="7" name="TextBox 6">
            <a:extLst>
              <a:ext uri="{FF2B5EF4-FFF2-40B4-BE49-F238E27FC236}">
                <a16:creationId xmlns:a16="http://schemas.microsoft.com/office/drawing/2014/main" id="{9571E9BA-60DB-4667-A4F8-F56E6B8C8C00}"/>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3" name="TextBox 12">
            <a:extLst>
              <a:ext uri="{FF2B5EF4-FFF2-40B4-BE49-F238E27FC236}">
                <a16:creationId xmlns:a16="http://schemas.microsoft.com/office/drawing/2014/main" id="{783F09E1-6850-4228-8030-FBF365C1F0F1}"/>
              </a:ext>
            </a:extLst>
          </p:cNvPr>
          <p:cNvSpPr txBox="1"/>
          <p:nvPr/>
        </p:nvSpPr>
        <p:spPr>
          <a:xfrm>
            <a:off x="4700883" y="473686"/>
            <a:ext cx="364202" cy="307777"/>
          </a:xfrm>
          <a:prstGeom prst="rect">
            <a:avLst/>
          </a:prstGeom>
          <a:noFill/>
        </p:spPr>
        <p:txBody>
          <a:bodyPr wrap="none" rtlCol="0">
            <a:spAutoFit/>
          </a:bodyPr>
          <a:lstStyle/>
          <a:p>
            <a:r>
              <a:rPr lang="en-US" sz="1400" dirty="0">
                <a:solidFill>
                  <a:srgbClr val="82287E"/>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2252301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9230F9A-60B1-4D3B-AC20-6F89A6907AB3}"/>
              </a:ext>
            </a:extLst>
          </p:cNvPr>
          <p:cNvSpPr>
            <a:spLocks noGrp="1"/>
          </p:cNvSpPr>
          <p:nvPr>
            <p:ph type="title"/>
          </p:nvPr>
        </p:nvSpPr>
        <p:spPr/>
        <p:txBody>
          <a:bodyPr>
            <a:normAutofit/>
          </a:bodyPr>
          <a:lstStyle/>
          <a:p>
            <a:r>
              <a:rPr lang="en-US" dirty="0">
                <a:solidFill>
                  <a:srgbClr val="82287E"/>
                </a:solidFill>
                <a:latin typeface="Verdana" panose="020B0604030504040204" pitchFamily="34" charset="0"/>
                <a:ea typeface="Verdana" panose="020B0604030504040204" pitchFamily="34" charset="0"/>
                <a:cs typeface="Verdana" panose="020B0604030504040204" pitchFamily="34" charset="0"/>
              </a:rPr>
              <a:t>MENTAFOCUS</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402B56"/>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82287E"/>
              </a:solidFill>
              <a:latin typeface="Verdana" panose="020B0604030504040204" pitchFamily="34" charset="0"/>
              <a:ea typeface="Verdana" panose="020B0604030504040204" pitchFamily="34" charset="0"/>
              <a:cs typeface="Verdana" panose="020B0604030504040204" pitchFamily="34" charset="0"/>
            </a:endParaRPr>
          </a:p>
        </p:txBody>
      </p:sp>
      <p:sp>
        <p:nvSpPr>
          <p:cNvPr id="9" name="Text Placeholder 2">
            <a:extLst>
              <a:ext uri="{FF2B5EF4-FFF2-40B4-BE49-F238E27FC236}">
                <a16:creationId xmlns:a16="http://schemas.microsoft.com/office/drawing/2014/main" id="{435A3A90-4E7F-4DE6-9284-13D9E79B4DE8}"/>
              </a:ext>
            </a:extLst>
          </p:cNvPr>
          <p:cNvSpPr>
            <a:spLocks noGrp="1"/>
          </p:cNvSpPr>
          <p:nvPr>
            <p:ph type="body" sz="quarter" idx="11"/>
          </p:nvPr>
        </p:nvSpPr>
        <p:spPr>
          <a:xfrm>
            <a:off x="838200" y="2003425"/>
            <a:ext cx="3632886" cy="3173506"/>
          </a:xfrm>
        </p:spPr>
        <p:txBody>
          <a:bodyPr>
            <a:noAutofit/>
          </a:bodyPr>
          <a:lstStyle/>
          <a:p>
            <a:pPr marL="0" indent="0">
              <a:buNone/>
            </a:pPr>
            <a:r>
              <a:rPr lang="en-US" sz="3200" b="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Enzogenol</a:t>
            </a:r>
            <a:r>
              <a:rPr lang="en-US" sz="3200" b="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Restores </a:t>
            </a:r>
            <a:b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“youthful” brain function</a:t>
            </a:r>
          </a:p>
        </p:txBody>
      </p:sp>
      <p:pic>
        <p:nvPicPr>
          <p:cNvPr id="7" name="Picture 6">
            <a:extLst>
              <a:ext uri="{FF2B5EF4-FFF2-40B4-BE49-F238E27FC236}">
                <a16:creationId xmlns:a16="http://schemas.microsoft.com/office/drawing/2014/main" id="{41ABA49E-B1F3-469E-A349-C0206A2E203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71086" y="1690688"/>
            <a:ext cx="7676830" cy="4678778"/>
          </a:xfrm>
          <a:prstGeom prst="rect">
            <a:avLst/>
          </a:prstGeom>
        </p:spPr>
      </p:pic>
      <p:sp>
        <p:nvSpPr>
          <p:cNvPr id="13" name="TextBox 12">
            <a:extLst>
              <a:ext uri="{FF2B5EF4-FFF2-40B4-BE49-F238E27FC236}">
                <a16:creationId xmlns:a16="http://schemas.microsoft.com/office/drawing/2014/main" id="{6934FD16-ED93-499F-9766-8235C7E88F2D}"/>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0" name="TextBox 9">
            <a:extLst>
              <a:ext uri="{FF2B5EF4-FFF2-40B4-BE49-F238E27FC236}">
                <a16:creationId xmlns:a16="http://schemas.microsoft.com/office/drawing/2014/main" id="{9354F124-9AD6-4EF4-9F61-16F8663EA08B}"/>
              </a:ext>
            </a:extLst>
          </p:cNvPr>
          <p:cNvSpPr txBox="1"/>
          <p:nvPr/>
        </p:nvSpPr>
        <p:spPr>
          <a:xfrm>
            <a:off x="4700883" y="473686"/>
            <a:ext cx="364202" cy="307777"/>
          </a:xfrm>
          <a:prstGeom prst="rect">
            <a:avLst/>
          </a:prstGeom>
          <a:noFill/>
        </p:spPr>
        <p:txBody>
          <a:bodyPr wrap="none" rtlCol="0">
            <a:spAutoFit/>
          </a:bodyPr>
          <a:lstStyle/>
          <a:p>
            <a:r>
              <a:rPr lang="en-US" sz="1400" dirty="0">
                <a:solidFill>
                  <a:srgbClr val="82287E"/>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2759515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EBCCD-B760-4A37-A63A-6D94ECBB671C}"/>
              </a:ext>
            </a:extLst>
          </p:cNvPr>
          <p:cNvSpPr>
            <a:spLocks noGrp="1"/>
          </p:cNvSpPr>
          <p:nvPr>
            <p:ph type="title"/>
          </p:nvPr>
        </p:nvSpPr>
        <p:spPr/>
        <p:txBody>
          <a:bodyPr>
            <a:normAutofit/>
          </a:bodyPr>
          <a:lstStyle/>
          <a:p>
            <a:r>
              <a:rPr lang="en-US" b="1" dirty="0">
                <a:solidFill>
                  <a:srgbClr val="3F2A56"/>
                </a:solidFill>
                <a:latin typeface="Verdana" panose="020B0604030504040204" pitchFamily="34" charset="0"/>
                <a:ea typeface="Verdana" panose="020B0604030504040204" pitchFamily="34" charset="0"/>
              </a:rPr>
              <a:t>Grim Reality</a:t>
            </a:r>
            <a:endParaRPr lang="en-US" b="1" dirty="0">
              <a:solidFill>
                <a:srgbClr val="3F2A56"/>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Picture 5">
            <a:extLst>
              <a:ext uri="{FF2B5EF4-FFF2-40B4-BE49-F238E27FC236}">
                <a16:creationId xmlns:a16="http://schemas.microsoft.com/office/drawing/2014/main" id="{3FA8B6AC-82AE-4803-B72B-FA2956F502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69380" y="1690688"/>
            <a:ext cx="5727553" cy="4294660"/>
          </a:xfrm>
          <a:prstGeom prst="rect">
            <a:avLst/>
          </a:prstGeom>
        </p:spPr>
      </p:pic>
      <p:sp>
        <p:nvSpPr>
          <p:cNvPr id="7" name="Text Placeholder 2">
            <a:extLst>
              <a:ext uri="{FF2B5EF4-FFF2-40B4-BE49-F238E27FC236}">
                <a16:creationId xmlns:a16="http://schemas.microsoft.com/office/drawing/2014/main" id="{4A5174B5-7FF9-42CA-B5C5-CB06919514F6}"/>
              </a:ext>
            </a:extLst>
          </p:cNvPr>
          <p:cNvSpPr txBox="1">
            <a:spLocks/>
          </p:cNvSpPr>
          <p:nvPr/>
        </p:nvSpPr>
        <p:spPr>
          <a:xfrm>
            <a:off x="838200" y="1585664"/>
            <a:ext cx="8029074" cy="4634718"/>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Verdan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l">
              <a:buFont typeface="Arial" panose="020B0604020202020204" pitchFamily="34" charset="0"/>
              <a:buChar char="•"/>
            </a:pPr>
            <a:r>
              <a:rPr lang="en-US" sz="1800" b="1" dirty="0">
                <a:solidFill>
                  <a:srgbClr val="822E7F"/>
                </a:solidFill>
                <a:ea typeface="Verdana" panose="020B0604030504040204" pitchFamily="34" charset="0"/>
                <a:cs typeface="Verdana" panose="020B0604030504040204" pitchFamily="34" charset="0"/>
              </a:rPr>
              <a:t>800,000 people die of suicide each year </a:t>
            </a:r>
            <a:r>
              <a:rPr lang="en-US" sz="1800" dirty="0">
                <a:solidFill>
                  <a:srgbClr val="3F2A56"/>
                </a:solidFill>
                <a:ea typeface="Verdana" panose="020B0604030504040204" pitchFamily="34" charset="0"/>
                <a:cs typeface="Verdana" panose="020B0604030504040204" pitchFamily="34" charset="0"/>
              </a:rPr>
              <a:t>— that’s more </a:t>
            </a:r>
            <a:br>
              <a:rPr lang="en-US" sz="1800" dirty="0">
                <a:solidFill>
                  <a:srgbClr val="3F2A56"/>
                </a:solidFill>
                <a:ea typeface="Verdana" panose="020B0604030504040204" pitchFamily="34" charset="0"/>
                <a:cs typeface="Verdana" panose="020B0604030504040204" pitchFamily="34" charset="0"/>
              </a:rPr>
            </a:br>
            <a:r>
              <a:rPr lang="en-US" sz="1800" dirty="0">
                <a:solidFill>
                  <a:srgbClr val="3F2A56"/>
                </a:solidFill>
                <a:ea typeface="Verdana" panose="020B0604030504040204" pitchFamily="34" charset="0"/>
                <a:cs typeface="Verdana" panose="020B0604030504040204" pitchFamily="34" charset="0"/>
              </a:rPr>
              <a:t>than 2,000 suicides per day.</a:t>
            </a:r>
          </a:p>
          <a:p>
            <a:pPr algn="l"/>
            <a:r>
              <a:rPr lang="en-US" sz="1800" dirty="0">
                <a:solidFill>
                  <a:srgbClr val="3F2A56"/>
                </a:solidFill>
                <a:ea typeface="Verdana" panose="020B0604030504040204" pitchFamily="34" charset="0"/>
                <a:cs typeface="Verdana" panose="020B0604030504040204" pitchFamily="34" charset="0"/>
              </a:rPr>
              <a:t> </a:t>
            </a:r>
          </a:p>
          <a:p>
            <a:pPr marL="285750" indent="-285750" algn="l">
              <a:buFont typeface="Arial" panose="020B0604020202020204" pitchFamily="34" charset="0"/>
              <a:buChar char="•"/>
            </a:pPr>
            <a:r>
              <a:rPr lang="en-US" sz="1800" b="1" dirty="0">
                <a:solidFill>
                  <a:srgbClr val="822E7F"/>
                </a:solidFill>
                <a:ea typeface="Verdana" panose="020B0604030504040204" pitchFamily="34" charset="0"/>
                <a:cs typeface="Verdana" panose="020B0604030504040204" pitchFamily="34" charset="0"/>
              </a:rPr>
              <a:t>24 million people</a:t>
            </a:r>
            <a:r>
              <a:rPr lang="en-US" sz="1800" dirty="0">
                <a:solidFill>
                  <a:srgbClr val="3F2A56"/>
                </a:solidFill>
                <a:ea typeface="Verdana" panose="020B0604030504040204" pitchFamily="34" charset="0"/>
                <a:cs typeface="Verdana" panose="020B0604030504040204" pitchFamily="34" charset="0"/>
              </a:rPr>
              <a:t>, some as young as 12 years old, received treatment for illicit drug or alcohol abuse in 2016.</a:t>
            </a:r>
          </a:p>
          <a:p>
            <a:pPr algn="l"/>
            <a:r>
              <a:rPr lang="en-US" sz="1800" dirty="0">
                <a:solidFill>
                  <a:srgbClr val="3F2A56"/>
                </a:solidFill>
                <a:ea typeface="Verdana" panose="020B0604030504040204" pitchFamily="34" charset="0"/>
                <a:cs typeface="Verdana" panose="020B0604030504040204" pitchFamily="34" charset="0"/>
              </a:rPr>
              <a:t> </a:t>
            </a:r>
          </a:p>
          <a:p>
            <a:pPr marL="285750" indent="-285750" algn="l">
              <a:buFont typeface="Arial" panose="020B0604020202020204" pitchFamily="34" charset="0"/>
              <a:buChar char="•"/>
            </a:pPr>
            <a:r>
              <a:rPr lang="en-US" sz="1800" b="1" dirty="0">
                <a:solidFill>
                  <a:srgbClr val="822E7F"/>
                </a:solidFill>
                <a:ea typeface="Verdana" panose="020B0604030504040204" pitchFamily="34" charset="0"/>
                <a:cs typeface="Verdana" panose="020B0604030504040204" pitchFamily="34" charset="0"/>
              </a:rPr>
              <a:t>1 in 5 new mothers in the US</a:t>
            </a:r>
            <a:r>
              <a:rPr lang="en-US" sz="1800" dirty="0">
                <a:solidFill>
                  <a:srgbClr val="3F2A56"/>
                </a:solidFill>
                <a:ea typeface="Verdana" panose="020B0604030504040204" pitchFamily="34" charset="0"/>
                <a:cs typeface="Verdana" panose="020B0604030504040204" pitchFamily="34" charset="0"/>
              </a:rPr>
              <a:t> report postpartum depression each year.</a:t>
            </a:r>
          </a:p>
          <a:p>
            <a:pPr algn="l"/>
            <a:r>
              <a:rPr lang="en-US" sz="1800" dirty="0">
                <a:solidFill>
                  <a:srgbClr val="3F2A56"/>
                </a:solidFill>
                <a:ea typeface="Verdana" panose="020B0604030504040204" pitchFamily="34" charset="0"/>
                <a:cs typeface="Verdana" panose="020B0604030504040204" pitchFamily="34" charset="0"/>
              </a:rPr>
              <a:t> </a:t>
            </a:r>
          </a:p>
          <a:p>
            <a:pPr marL="285750" indent="-285750" algn="l">
              <a:buFont typeface="Arial" panose="020B0604020202020204" pitchFamily="34" charset="0"/>
              <a:buChar char="•"/>
            </a:pPr>
            <a:r>
              <a:rPr lang="en-US" sz="1800" dirty="0">
                <a:solidFill>
                  <a:srgbClr val="3F2A56"/>
                </a:solidFill>
                <a:ea typeface="Verdana" panose="020B0604030504040204" pitchFamily="34" charset="0"/>
                <a:cs typeface="Verdana" panose="020B0604030504040204" pitchFamily="34" charset="0"/>
              </a:rPr>
              <a:t>The World Health Organization (WHO) calls stress </a:t>
            </a:r>
            <a:r>
              <a:rPr lang="en-US" sz="1800" b="1" dirty="0">
                <a:solidFill>
                  <a:srgbClr val="822E7F"/>
                </a:solidFill>
                <a:ea typeface="Verdana" panose="020B0604030504040204" pitchFamily="34" charset="0"/>
                <a:cs typeface="Verdana" panose="020B0604030504040204" pitchFamily="34" charset="0"/>
              </a:rPr>
              <a:t>“the health epidemic of the 21st century.”</a:t>
            </a:r>
          </a:p>
          <a:p>
            <a:pPr algn="l"/>
            <a:r>
              <a:rPr lang="en-US" sz="1800" dirty="0">
                <a:solidFill>
                  <a:srgbClr val="3F2A56"/>
                </a:solidFill>
                <a:ea typeface="Verdana" panose="020B0604030504040204" pitchFamily="34" charset="0"/>
                <a:cs typeface="Verdana" panose="020B0604030504040204" pitchFamily="34" charset="0"/>
              </a:rPr>
              <a:t> </a:t>
            </a:r>
          </a:p>
          <a:p>
            <a:pPr marL="285750" indent="-285750" algn="l">
              <a:buFont typeface="Arial" panose="020B0604020202020204" pitchFamily="34" charset="0"/>
              <a:buChar char="•"/>
            </a:pPr>
            <a:r>
              <a:rPr lang="en-US" sz="1800" b="1" dirty="0">
                <a:solidFill>
                  <a:srgbClr val="822E7F"/>
                </a:solidFill>
                <a:ea typeface="Verdana" panose="020B0604030504040204" pitchFamily="34" charset="0"/>
                <a:cs typeface="Verdana" panose="020B0604030504040204" pitchFamily="34" charset="0"/>
              </a:rPr>
              <a:t>85% of the nation’s 20 million college students </a:t>
            </a:r>
            <a:r>
              <a:rPr lang="en-US" sz="1800" dirty="0">
                <a:solidFill>
                  <a:srgbClr val="3F2A56"/>
                </a:solidFill>
                <a:ea typeface="Verdana" panose="020B0604030504040204" pitchFamily="34" charset="0"/>
                <a:cs typeface="Verdana" panose="020B0604030504040204" pitchFamily="34" charset="0"/>
              </a:rPr>
              <a:t>reported feeling overwhelmed by stress, and </a:t>
            </a:r>
            <a:r>
              <a:rPr lang="en-US" sz="1800" b="1" dirty="0">
                <a:solidFill>
                  <a:srgbClr val="822E7F"/>
                </a:solidFill>
                <a:ea typeface="Verdana" panose="020B0604030504040204" pitchFamily="34" charset="0"/>
                <a:cs typeface="Verdana" panose="020B0604030504040204" pitchFamily="34" charset="0"/>
              </a:rPr>
              <a:t>more than 35% </a:t>
            </a:r>
            <a:r>
              <a:rPr lang="en-US" sz="1800" dirty="0">
                <a:solidFill>
                  <a:srgbClr val="3F2A56"/>
                </a:solidFill>
                <a:ea typeface="Verdana" panose="020B0604030504040204" pitchFamily="34" charset="0"/>
                <a:cs typeface="Verdana" panose="020B0604030504040204" pitchFamily="34" charset="0"/>
              </a:rPr>
              <a:t>reported feeling “depressed” to the point of dysfunction.</a:t>
            </a:r>
          </a:p>
        </p:txBody>
      </p:sp>
    </p:spTree>
    <p:extLst>
      <p:ext uri="{BB962C8B-B14F-4D97-AF65-F5344CB8AC3E}">
        <p14:creationId xmlns:p14="http://schemas.microsoft.com/office/powerpoint/2010/main" val="4290219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579BD4F-FEC0-42A9-8841-B7368FB62C6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076501" y="1948965"/>
            <a:ext cx="2202742" cy="3268682"/>
          </a:xfrm>
          <a:prstGeom prst="rect">
            <a:avLst/>
          </a:prstGeom>
        </p:spPr>
      </p:pic>
      <p:sp>
        <p:nvSpPr>
          <p:cNvPr id="18" name="Rectangle 17">
            <a:extLst>
              <a:ext uri="{FF2B5EF4-FFF2-40B4-BE49-F238E27FC236}">
                <a16:creationId xmlns:a16="http://schemas.microsoft.com/office/drawing/2014/main" id="{B5E9DB3A-6864-4161-811A-8D9A1288529E}"/>
              </a:ext>
            </a:extLst>
          </p:cNvPr>
          <p:cNvSpPr/>
          <p:nvPr/>
        </p:nvSpPr>
        <p:spPr>
          <a:xfrm>
            <a:off x="865619" y="2861051"/>
            <a:ext cx="5002107" cy="2308324"/>
          </a:xfrm>
          <a:prstGeom prst="rect">
            <a:avLst/>
          </a:prstGeom>
        </p:spPr>
        <p:txBody>
          <a:bodyPr wrap="square">
            <a:spAutoFit/>
          </a:bodyPr>
          <a:lstStyle/>
          <a:p>
            <a:pPr algn="ctr"/>
            <a:r>
              <a:rPr lang="en-US" sz="2400" dirty="0">
                <a:solidFill>
                  <a:srgbClr val="3F2A56"/>
                </a:solidFill>
                <a:latin typeface="Verdana" panose="020B0604030504040204" pitchFamily="34" charset="0"/>
                <a:ea typeface="Verdana" panose="020B0604030504040204" pitchFamily="34" charset="0"/>
                <a:cs typeface="Verdana" panose="020B0604030504040204" pitchFamily="34" charset="0"/>
              </a:rPr>
              <a:t>Optimize the communication sync of chemical messengers between your brain and your gut with the clinically studied key ingredients in MentaSync.*</a:t>
            </a:r>
          </a:p>
        </p:txBody>
      </p:sp>
      <p:pic>
        <p:nvPicPr>
          <p:cNvPr id="26" name="Graphic 12">
            <a:extLst>
              <a:ext uri="{FF2B5EF4-FFF2-40B4-BE49-F238E27FC236}">
                <a16:creationId xmlns:a16="http://schemas.microsoft.com/office/drawing/2014/main" id="{74611AEF-C853-4A51-BF1B-DC42A82156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18412" y="436566"/>
            <a:ext cx="1701032" cy="1596353"/>
          </a:xfrm>
          <a:prstGeom prst="rect">
            <a:avLst/>
          </a:prstGeom>
        </p:spPr>
      </p:pic>
      <p:pic>
        <p:nvPicPr>
          <p:cNvPr id="27" name="Graphic 12">
            <a:extLst>
              <a:ext uri="{FF2B5EF4-FFF2-40B4-BE49-F238E27FC236}">
                <a16:creationId xmlns:a16="http://schemas.microsoft.com/office/drawing/2014/main" id="{74611AEF-C853-4A51-BF1B-DC42A82156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70013" y="446498"/>
            <a:ext cx="1690449" cy="1586421"/>
          </a:xfrm>
          <a:prstGeom prst="rect">
            <a:avLst/>
          </a:prstGeom>
        </p:spPr>
      </p:pic>
      <p:pic>
        <p:nvPicPr>
          <p:cNvPr id="28" name="Graphic 12">
            <a:extLst>
              <a:ext uri="{FF2B5EF4-FFF2-40B4-BE49-F238E27FC236}">
                <a16:creationId xmlns:a16="http://schemas.microsoft.com/office/drawing/2014/main" id="{74611AEF-C853-4A51-BF1B-DC42A82156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47956" y="446567"/>
            <a:ext cx="1701033" cy="1596354"/>
          </a:xfrm>
          <a:prstGeom prst="rect">
            <a:avLst/>
          </a:prstGeom>
        </p:spPr>
      </p:pic>
      <p:sp>
        <p:nvSpPr>
          <p:cNvPr id="15" name="TextBox 14">
            <a:extLst>
              <a:ext uri="{FF2B5EF4-FFF2-40B4-BE49-F238E27FC236}">
                <a16:creationId xmlns:a16="http://schemas.microsoft.com/office/drawing/2014/main" id="{C3B3D185-97F2-4AFB-8944-4B9521F83C85}"/>
              </a:ext>
            </a:extLst>
          </p:cNvPr>
          <p:cNvSpPr txBox="1"/>
          <p:nvPr/>
        </p:nvSpPr>
        <p:spPr>
          <a:xfrm>
            <a:off x="6293898" y="777267"/>
            <a:ext cx="1888621" cy="830997"/>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IMPROVES </a:t>
            </a:r>
            <a:b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GUT-BRAIN</a:t>
            </a: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 COMMUNICATION</a:t>
            </a:r>
          </a:p>
        </p:txBody>
      </p:sp>
      <p:sp>
        <p:nvSpPr>
          <p:cNvPr id="16" name="TextBox 15">
            <a:extLst>
              <a:ext uri="{FF2B5EF4-FFF2-40B4-BE49-F238E27FC236}">
                <a16:creationId xmlns:a16="http://schemas.microsoft.com/office/drawing/2014/main" id="{460821E7-8011-4AB8-A882-20DE209F6796}"/>
              </a:ext>
            </a:extLst>
          </p:cNvPr>
          <p:cNvSpPr txBox="1"/>
          <p:nvPr/>
        </p:nvSpPr>
        <p:spPr>
          <a:xfrm>
            <a:off x="8260455" y="649886"/>
            <a:ext cx="1709563" cy="1200329"/>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BALANCES SIGNALING BETWEEN CELLS</a:t>
            </a:r>
          </a:p>
        </p:txBody>
      </p:sp>
      <p:sp>
        <p:nvSpPr>
          <p:cNvPr id="17" name="TextBox 16">
            <a:extLst>
              <a:ext uri="{FF2B5EF4-FFF2-40B4-BE49-F238E27FC236}">
                <a16:creationId xmlns:a16="http://schemas.microsoft.com/office/drawing/2014/main" id="{6EAC0F3F-B386-4FAF-AE3B-6CACF198574D}"/>
              </a:ext>
            </a:extLst>
          </p:cNvPr>
          <p:cNvSpPr txBox="1"/>
          <p:nvPr/>
        </p:nvSpPr>
        <p:spPr>
          <a:xfrm>
            <a:off x="9933688" y="813046"/>
            <a:ext cx="1871872" cy="769441"/>
          </a:xfrm>
          <a:prstGeom prst="rect">
            <a:avLst/>
          </a:prstGeom>
          <a:noFill/>
        </p:spPr>
        <p:txBody>
          <a:bodyPr wrap="square" rtlCol="0">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ENHANCES </a:t>
            </a:r>
            <a:b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BIO-CHEMICAL </a:t>
            </a: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COMMUNICATION</a:t>
            </a:r>
            <a:endPar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Rectangle: Rounded Corners 21">
            <a:extLst>
              <a:ext uri="{FF2B5EF4-FFF2-40B4-BE49-F238E27FC236}">
                <a16:creationId xmlns:a16="http://schemas.microsoft.com/office/drawing/2014/main" id="{6ECEC590-7A56-4158-9AA1-20C32C9AB510}"/>
              </a:ext>
            </a:extLst>
          </p:cNvPr>
          <p:cNvSpPr/>
          <p:nvPr/>
        </p:nvSpPr>
        <p:spPr>
          <a:xfrm>
            <a:off x="7337751" y="4812287"/>
            <a:ext cx="3549715" cy="1177925"/>
          </a:xfrm>
          <a:prstGeom prst="roundRect">
            <a:avLst/>
          </a:prstGeom>
          <a:noFill/>
          <a:ln w="38100">
            <a:solidFill>
              <a:srgbClr val="822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ndParaRPr>
          </a:p>
        </p:txBody>
      </p:sp>
      <p:sp>
        <p:nvSpPr>
          <p:cNvPr id="24" name="TextBox 23">
            <a:extLst>
              <a:ext uri="{FF2B5EF4-FFF2-40B4-BE49-F238E27FC236}">
                <a16:creationId xmlns:a16="http://schemas.microsoft.com/office/drawing/2014/main" id="{4ACDCDC2-BCF9-4BB7-ADD6-FDC5FEF3558D}"/>
              </a:ext>
            </a:extLst>
          </p:cNvPr>
          <p:cNvSpPr txBox="1"/>
          <p:nvPr/>
        </p:nvSpPr>
        <p:spPr>
          <a:xfrm>
            <a:off x="7374891" y="4924195"/>
            <a:ext cx="2042550" cy="954107"/>
          </a:xfrm>
          <a:prstGeom prst="rect">
            <a:avLst/>
          </a:prstGeom>
          <a:noFill/>
        </p:spPr>
        <p:txBody>
          <a:bodyPr wrap="square" rtlCol="0" anchor="t">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Item Code: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Retail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Wholesale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Subscribe &amp; Save:</a:t>
            </a:r>
          </a:p>
        </p:txBody>
      </p:sp>
      <p:sp>
        <p:nvSpPr>
          <p:cNvPr id="25" name="TextBox 24">
            <a:extLst>
              <a:ext uri="{FF2B5EF4-FFF2-40B4-BE49-F238E27FC236}">
                <a16:creationId xmlns:a16="http://schemas.microsoft.com/office/drawing/2014/main" id="{EA37635F-3B50-477A-8886-2BD2D3C995E8}"/>
              </a:ext>
            </a:extLst>
          </p:cNvPr>
          <p:cNvSpPr txBox="1"/>
          <p:nvPr/>
        </p:nvSpPr>
        <p:spPr>
          <a:xfrm>
            <a:off x="9309491" y="4923666"/>
            <a:ext cx="1643337" cy="954107"/>
          </a:xfrm>
          <a:prstGeom prst="rect">
            <a:avLst/>
          </a:prstGeom>
          <a:noFill/>
        </p:spPr>
        <p:txBody>
          <a:bodyPr wrap="square" rtlCol="0" anchor="t">
            <a:spAutoFit/>
          </a:bodyPr>
          <a:lstStyle/>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S003</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$74.00</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$54.95 / 47 PV</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$48.95 / 42 PV</a:t>
            </a:r>
          </a:p>
        </p:txBody>
      </p:sp>
      <p:sp>
        <p:nvSpPr>
          <p:cNvPr id="35" name="TextBox 34">
            <a:extLst>
              <a:ext uri="{FF2B5EF4-FFF2-40B4-BE49-F238E27FC236}">
                <a16:creationId xmlns:a16="http://schemas.microsoft.com/office/drawing/2014/main" id="{8B82A8A8-631A-4356-882B-2AA948D842C8}"/>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pic>
        <p:nvPicPr>
          <p:cNvPr id="21" name="Picture 20">
            <a:extLst>
              <a:ext uri="{FF2B5EF4-FFF2-40B4-BE49-F238E27FC236}">
                <a16:creationId xmlns:a16="http://schemas.microsoft.com/office/drawing/2014/main" id="{18B9191C-DCE8-43E4-8D6A-DAE20DD13D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3552" y="366802"/>
            <a:ext cx="4206240" cy="2103120"/>
          </a:xfrm>
          <a:prstGeom prst="rect">
            <a:avLst/>
          </a:prstGeom>
        </p:spPr>
      </p:pic>
    </p:spTree>
    <p:extLst>
      <p:ext uri="{BB962C8B-B14F-4D97-AF65-F5344CB8AC3E}">
        <p14:creationId xmlns:p14="http://schemas.microsoft.com/office/powerpoint/2010/main" val="3778715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8AF155-7E75-460B-BB11-03ACF0698AA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80313" y="1852613"/>
            <a:ext cx="4564578" cy="3584340"/>
          </a:xfrm>
          <a:prstGeom prst="rect">
            <a:avLst/>
          </a:prstGeom>
        </p:spPr>
      </p:pic>
      <p:sp>
        <p:nvSpPr>
          <p:cNvPr id="12" name="Title 1">
            <a:extLst>
              <a:ext uri="{FF2B5EF4-FFF2-40B4-BE49-F238E27FC236}">
                <a16:creationId xmlns:a16="http://schemas.microsoft.com/office/drawing/2014/main" id="{0C97354E-EC37-4FEF-BF30-888DCDCE6645}"/>
              </a:ext>
            </a:extLst>
          </p:cNvPr>
          <p:cNvSpPr>
            <a:spLocks noGrp="1"/>
          </p:cNvSpPr>
          <p:nvPr>
            <p:ph type="title"/>
          </p:nvPr>
        </p:nvSpPr>
        <p:spPr/>
        <p:txBody>
          <a:bodyPr>
            <a:normAutofit/>
          </a:bodyPr>
          <a:lstStyle/>
          <a:p>
            <a:r>
              <a:rPr lang="en-US" dirty="0">
                <a:solidFill>
                  <a:srgbClr val="82287E"/>
                </a:solidFill>
                <a:latin typeface="Verdana" panose="020B0604030504040204" pitchFamily="34" charset="0"/>
                <a:ea typeface="Verdana" panose="020B0604030504040204" pitchFamily="34" charset="0"/>
                <a:cs typeface="Verdana" panose="020B0604030504040204" pitchFamily="34" charset="0"/>
              </a:rPr>
              <a:t>MENTASYNC</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402B56"/>
                </a:solidFill>
                <a:latin typeface="Verdana" panose="020B0604030504040204" pitchFamily="34" charset="0"/>
                <a:ea typeface="Verdana" panose="020B0604030504040204" pitchFamily="34" charset="0"/>
                <a:cs typeface="Verdana" panose="020B0604030504040204" pitchFamily="34" charset="0"/>
              </a:rPr>
              <a:t>KEY BENEFITS &amp; FEATURES</a:t>
            </a:r>
            <a:endParaRPr lang="en-US" sz="3200" dirty="0">
              <a:solidFill>
                <a:srgbClr val="82287E"/>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ext Placeholder 2"/>
          <p:cNvSpPr>
            <a:spLocks noGrp="1"/>
          </p:cNvSpPr>
          <p:nvPr>
            <p:ph type="body" sz="quarter" idx="11"/>
          </p:nvPr>
        </p:nvSpPr>
        <p:spPr>
          <a:xfrm>
            <a:off x="838200" y="1852613"/>
            <a:ext cx="5642113" cy="3885577"/>
          </a:xfrm>
        </p:spPr>
        <p:txBody>
          <a:bodyPr>
            <a:noAutofit/>
          </a:bodyPr>
          <a:lstStyle/>
          <a:p>
            <a:pPr>
              <a:lnSpc>
                <a:spcPct val="100000"/>
              </a:lnSpc>
            </a:pP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Optimizes the communication of the gut-brain axis*</a:t>
            </a:r>
          </a:p>
          <a:p>
            <a:pPr>
              <a:lnSpc>
                <a:spcPct val="100000"/>
              </a:lnSpc>
            </a:pP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Balances normal signaling between cells of the gut, brain and immune system*</a:t>
            </a:r>
          </a:p>
          <a:p>
            <a:pPr>
              <a:lnSpc>
                <a:spcPct val="100000"/>
              </a:lnSpc>
            </a:pP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Improves psychological vigor (physical energy, mental acuity and emotional well-being)*</a:t>
            </a:r>
          </a:p>
          <a:p>
            <a:pPr>
              <a:lnSpc>
                <a:spcPct val="100000"/>
              </a:lnSpc>
            </a:pP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Supports healthy aging*</a:t>
            </a:r>
          </a:p>
          <a:p>
            <a:pPr>
              <a:lnSpc>
                <a:spcPct val="100000"/>
              </a:lnSpc>
            </a:pP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Optimizes nervous system functioning*</a:t>
            </a:r>
          </a:p>
          <a:p>
            <a:pPr>
              <a:lnSpc>
                <a:spcPct val="100000"/>
              </a:lnSpc>
            </a:pP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Enhances immune activity*</a:t>
            </a:r>
          </a:p>
          <a:p>
            <a:pPr marL="0" indent="0">
              <a:buNone/>
            </a:pPr>
            <a:endPar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xtBox 7">
            <a:extLst>
              <a:ext uri="{FF2B5EF4-FFF2-40B4-BE49-F238E27FC236}">
                <a16:creationId xmlns:a16="http://schemas.microsoft.com/office/drawing/2014/main" id="{B43B0620-66C9-4D2B-8D73-17F965F9434D}"/>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3" name="TextBox 12">
            <a:extLst>
              <a:ext uri="{FF2B5EF4-FFF2-40B4-BE49-F238E27FC236}">
                <a16:creationId xmlns:a16="http://schemas.microsoft.com/office/drawing/2014/main" id="{90F045C4-6E2D-4F1F-B51B-D43AE79D6D2B}"/>
              </a:ext>
            </a:extLst>
          </p:cNvPr>
          <p:cNvSpPr txBox="1"/>
          <p:nvPr/>
        </p:nvSpPr>
        <p:spPr>
          <a:xfrm>
            <a:off x="4316835" y="473686"/>
            <a:ext cx="364202" cy="307777"/>
          </a:xfrm>
          <a:prstGeom prst="rect">
            <a:avLst/>
          </a:prstGeom>
          <a:noFill/>
        </p:spPr>
        <p:txBody>
          <a:bodyPr wrap="none" rtlCol="0">
            <a:spAutoFit/>
          </a:bodyPr>
          <a:lstStyle/>
          <a:p>
            <a:r>
              <a:rPr lang="en-US" sz="1400" dirty="0">
                <a:solidFill>
                  <a:srgbClr val="82287E"/>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861503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10D13DB-EF1E-4F5D-8082-E541DD153C30}"/>
              </a:ext>
            </a:extLst>
          </p:cNvPr>
          <p:cNvPicPr>
            <a:picLocks noChangeAspect="1"/>
          </p:cNvPicPr>
          <p:nvPr/>
        </p:nvPicPr>
        <p:blipFill>
          <a:blip r:embed="rId3"/>
          <a:stretch>
            <a:fillRect/>
          </a:stretch>
        </p:blipFill>
        <p:spPr>
          <a:xfrm>
            <a:off x="723657" y="2584236"/>
            <a:ext cx="1188720" cy="1188720"/>
          </a:xfrm>
          <a:prstGeom prst="rect">
            <a:avLst/>
          </a:prstGeom>
        </p:spPr>
      </p:pic>
      <p:pic>
        <p:nvPicPr>
          <p:cNvPr id="28" name="Picture 27">
            <a:extLst>
              <a:ext uri="{FF2B5EF4-FFF2-40B4-BE49-F238E27FC236}">
                <a16:creationId xmlns:a16="http://schemas.microsoft.com/office/drawing/2014/main" id="{1C4CED39-5F17-43D3-B837-2BFA27ABE0C7}"/>
              </a:ext>
            </a:extLst>
          </p:cNvPr>
          <p:cNvPicPr>
            <a:picLocks noChangeAspect="1"/>
          </p:cNvPicPr>
          <p:nvPr/>
        </p:nvPicPr>
        <p:blipFill>
          <a:blip r:embed="rId4"/>
          <a:stretch>
            <a:fillRect/>
          </a:stretch>
        </p:blipFill>
        <p:spPr>
          <a:xfrm>
            <a:off x="725109" y="3841070"/>
            <a:ext cx="1188720" cy="1188720"/>
          </a:xfrm>
          <a:prstGeom prst="rect">
            <a:avLst/>
          </a:prstGeom>
        </p:spPr>
      </p:pic>
      <p:pic>
        <p:nvPicPr>
          <p:cNvPr id="30" name="Picture 29">
            <a:extLst>
              <a:ext uri="{FF2B5EF4-FFF2-40B4-BE49-F238E27FC236}">
                <a16:creationId xmlns:a16="http://schemas.microsoft.com/office/drawing/2014/main" id="{57B3027D-53C9-438D-B964-61D8FFCC18EA}"/>
              </a:ext>
            </a:extLst>
          </p:cNvPr>
          <p:cNvPicPr>
            <a:picLocks noChangeAspect="1"/>
          </p:cNvPicPr>
          <p:nvPr/>
        </p:nvPicPr>
        <p:blipFill>
          <a:blip r:embed="rId5"/>
          <a:stretch>
            <a:fillRect/>
          </a:stretch>
        </p:blipFill>
        <p:spPr>
          <a:xfrm>
            <a:off x="723657" y="5093468"/>
            <a:ext cx="1188720" cy="1188720"/>
          </a:xfrm>
          <a:prstGeom prst="rect">
            <a:avLst/>
          </a:prstGeom>
        </p:spPr>
      </p:pic>
      <p:pic>
        <p:nvPicPr>
          <p:cNvPr id="2" name="Graphic 1">
            <a:extLst>
              <a:ext uri="{FF2B5EF4-FFF2-40B4-BE49-F238E27FC236}">
                <a16:creationId xmlns:a16="http://schemas.microsoft.com/office/drawing/2014/main" id="{3FEDE1A0-E7DA-4220-9662-8A8A5FE468F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23060" y="717582"/>
            <a:ext cx="1945893" cy="5696857"/>
          </a:xfrm>
          <a:prstGeom prst="rect">
            <a:avLst/>
          </a:prstGeom>
        </p:spPr>
      </p:pic>
      <p:sp>
        <p:nvSpPr>
          <p:cNvPr id="10" name="Oval 9"/>
          <p:cNvSpPr/>
          <p:nvPr/>
        </p:nvSpPr>
        <p:spPr>
          <a:xfrm>
            <a:off x="9508927" y="1127154"/>
            <a:ext cx="1574157" cy="1574157"/>
          </a:xfrm>
          <a:prstGeom prst="ellipse">
            <a:avLst/>
          </a:prstGeom>
          <a:noFill/>
          <a:ln w="38100">
            <a:solidFill>
              <a:srgbClr val="8228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2287E"/>
              </a:solidFill>
              <a:latin typeface="Verdana" panose="020B0604030504040204" pitchFamily="34" charset="0"/>
            </a:endParaRPr>
          </a:p>
        </p:txBody>
      </p:sp>
      <p:sp>
        <p:nvSpPr>
          <p:cNvPr id="11" name="Rectangle 10"/>
          <p:cNvSpPr/>
          <p:nvPr/>
        </p:nvSpPr>
        <p:spPr>
          <a:xfrm>
            <a:off x="6086330" y="1913250"/>
            <a:ext cx="2884473" cy="3139321"/>
          </a:xfrm>
          <a:prstGeom prst="rect">
            <a:avLst/>
          </a:prstGeom>
          <a:ln w="38100">
            <a:solidFill>
              <a:srgbClr val="82287E"/>
            </a:solidFill>
          </a:ln>
        </p:spPr>
        <p:txBody>
          <a:bodyPr wrap="square">
            <a:spAutoFit/>
          </a:bodyPr>
          <a:lstStyle/>
          <a:p>
            <a:r>
              <a:rPr lang="en-US" dirty="0">
                <a:solidFill>
                  <a:srgbClr val="6A6B6D"/>
                </a:solidFill>
                <a:latin typeface="Verdana" panose="020B0604030504040204" pitchFamily="34" charset="0"/>
                <a:ea typeface="Verdana" panose="020B0604030504040204" pitchFamily="34" charset="0"/>
                <a:cs typeface="Verdana" panose="020B0604030504040204" pitchFamily="34" charset="0"/>
              </a:rPr>
              <a:t>The gut and brain are connected by a link known as the “axis,” which is an important component of the gut-brain axis system. It is the primary connection between our two brains and is greatly responsible for our overall well-being.</a:t>
            </a:r>
            <a:endParaRPr lang="en-US" dirty="0">
              <a:solidFill>
                <a:srgbClr val="6A6B6D"/>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17" name="Rectangle 16"/>
          <p:cNvSpPr/>
          <p:nvPr/>
        </p:nvSpPr>
        <p:spPr>
          <a:xfrm>
            <a:off x="2013835" y="5364662"/>
            <a:ext cx="3886625" cy="646331"/>
          </a:xfrm>
          <a:prstGeom prst="rect">
            <a:avLst/>
          </a:prstGeom>
        </p:spPr>
        <p:txBody>
          <a:bodyPr wrap="square">
            <a:spAutoFit/>
          </a:bodyPr>
          <a:lstStyle/>
          <a:p>
            <a:r>
              <a:rPr lang="en-US" dirty="0">
                <a:latin typeface="Verdana" panose="020B0604030504040204" pitchFamily="34" charset="0"/>
                <a:ea typeface="Verdana" panose="020B0604030504040204" pitchFamily="34" charset="0"/>
                <a:cs typeface="Verdana" panose="020B0604030504040204" pitchFamily="34" charset="0"/>
              </a:rPr>
              <a:t>Increases psychological vigor by </a:t>
            </a:r>
            <a:r>
              <a:rPr lang="en-US" b="1" dirty="0">
                <a:solidFill>
                  <a:srgbClr val="82287E"/>
                </a:solidFill>
                <a:latin typeface="Verdana" panose="020B0604030504040204" pitchFamily="34" charset="0"/>
                <a:ea typeface="Verdana" panose="020B0604030504040204" pitchFamily="34" charset="0"/>
                <a:cs typeface="Verdana" panose="020B0604030504040204" pitchFamily="34" charset="0"/>
              </a:rPr>
              <a:t>21%</a:t>
            </a:r>
            <a:r>
              <a:rPr lang="en-US" dirty="0">
                <a:latin typeface="Verdana" panose="020B0604030504040204" pitchFamily="34" charset="0"/>
                <a:ea typeface="Verdana" panose="020B0604030504040204" pitchFamily="34" charset="0"/>
                <a:cs typeface="Verdana" panose="020B0604030504040204" pitchFamily="34" charset="0"/>
              </a:rPr>
              <a:t>*</a:t>
            </a:r>
            <a:r>
              <a:rPr lang="en-US" baseline="30000" dirty="0">
                <a:latin typeface="Verdana" panose="020B0604030504040204" pitchFamily="34" charset="0"/>
                <a:ea typeface="Verdana" panose="020B0604030504040204" pitchFamily="34" charset="0"/>
                <a:cs typeface="Verdana" panose="020B0604030504040204" pitchFamily="34" charset="0"/>
              </a:rPr>
              <a:t>‡</a:t>
            </a:r>
            <a:endParaRPr lang="en-US" dirty="0">
              <a:latin typeface="Verdana" panose="020B0604030504040204" pitchFamily="34" charset="0"/>
              <a:ea typeface="Verdana" panose="020B0604030504040204" pitchFamily="34" charset="0"/>
              <a:cs typeface="Verdana" panose="020B0604030504040204" pitchFamily="34" charset="0"/>
            </a:endParaRPr>
          </a:p>
        </p:txBody>
      </p:sp>
      <p:cxnSp>
        <p:nvCxnSpPr>
          <p:cNvPr id="22" name="Elbow Connector 21"/>
          <p:cNvCxnSpPr>
            <a:stCxn id="11" idx="2"/>
            <a:endCxn id="10" idx="2"/>
          </p:cNvCxnSpPr>
          <p:nvPr/>
        </p:nvCxnSpPr>
        <p:spPr>
          <a:xfrm rot="5400000" flipH="1" flipV="1">
            <a:off x="6949578" y="2493222"/>
            <a:ext cx="3138338" cy="1980360"/>
          </a:xfrm>
          <a:prstGeom prst="bentConnector4">
            <a:avLst>
              <a:gd name="adj1" fmla="val -7284"/>
              <a:gd name="adj2" fmla="val 86413"/>
            </a:avLst>
          </a:prstGeom>
          <a:ln w="38100">
            <a:solidFill>
              <a:srgbClr val="82287E"/>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CDC0A96E-9EAB-4A2B-8C72-1970092DCDEB}"/>
              </a:ext>
            </a:extLst>
          </p:cNvPr>
          <p:cNvSpPr/>
          <p:nvPr/>
        </p:nvSpPr>
        <p:spPr>
          <a:xfrm>
            <a:off x="2013834" y="2668547"/>
            <a:ext cx="3886627" cy="923330"/>
          </a:xfrm>
          <a:prstGeom prst="rect">
            <a:avLst/>
          </a:prstGeom>
        </p:spPr>
        <p:txBody>
          <a:bodyPr wrap="square">
            <a:spAutoFit/>
          </a:bodyPr>
          <a:lstStyle/>
          <a:p>
            <a:r>
              <a:rPr lang="en-US" dirty="0">
                <a:latin typeface="Verdana" panose="020B0604030504040204" pitchFamily="34" charset="0"/>
                <a:ea typeface="Verdana" panose="020B0604030504040204" pitchFamily="34" charset="0"/>
                <a:cs typeface="Verdana" panose="020B0604030504040204" pitchFamily="34" charset="0"/>
              </a:rPr>
              <a:t>Balances normal signaling between cells of the gut, brain and immune system.*</a:t>
            </a:r>
            <a:r>
              <a:rPr lang="en-US" baseline="30000" dirty="0">
                <a:latin typeface="Verdana" panose="020B0604030504040204" pitchFamily="34" charset="0"/>
                <a:ea typeface="Verdana" panose="020B0604030504040204" pitchFamily="34" charset="0"/>
                <a:cs typeface="Verdana" panose="020B0604030504040204" pitchFamily="34" charset="0"/>
              </a:rPr>
              <a:t>‡</a:t>
            </a: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26" name="Rectangle 25">
            <a:extLst>
              <a:ext uri="{FF2B5EF4-FFF2-40B4-BE49-F238E27FC236}">
                <a16:creationId xmlns:a16="http://schemas.microsoft.com/office/drawing/2014/main" id="{ADD2E5E8-9C59-421C-A2B8-65DBA516F55F}"/>
              </a:ext>
            </a:extLst>
          </p:cNvPr>
          <p:cNvSpPr/>
          <p:nvPr/>
        </p:nvSpPr>
        <p:spPr>
          <a:xfrm>
            <a:off x="2013834" y="3696766"/>
            <a:ext cx="3886628" cy="1477328"/>
          </a:xfrm>
          <a:prstGeom prst="rect">
            <a:avLst/>
          </a:prstGeom>
        </p:spPr>
        <p:txBody>
          <a:bodyPr wrap="square">
            <a:spAutoFit/>
          </a:bodyPr>
          <a:lstStyle/>
          <a:p>
            <a:r>
              <a:rPr lang="en-US" dirty="0">
                <a:latin typeface="Verdana" panose="020B0604030504040204" pitchFamily="34" charset="0"/>
                <a:ea typeface="Verdana" panose="020B0604030504040204" pitchFamily="34" charset="0"/>
                <a:cs typeface="Verdana" panose="020B0604030504040204" pitchFamily="34" charset="0"/>
              </a:rPr>
              <a:t>Enhances GBX (gut-brain axis) signaling and gut barrier function via alpha-glucans, beta-glucans, SCFAs (butyrate) and zinc-carnosine*</a:t>
            </a:r>
            <a:r>
              <a:rPr lang="en-US" baseline="30000" dirty="0">
                <a:latin typeface="Verdana" panose="020B0604030504040204" pitchFamily="34" charset="0"/>
                <a:ea typeface="Verdana" panose="020B0604030504040204" pitchFamily="34" charset="0"/>
                <a:cs typeface="Verdana" panose="020B0604030504040204" pitchFamily="34" charset="0"/>
              </a:rPr>
              <a:t>‡</a:t>
            </a: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16" name="TextBox 15">
            <a:extLst>
              <a:ext uri="{FF2B5EF4-FFF2-40B4-BE49-F238E27FC236}">
                <a16:creationId xmlns:a16="http://schemas.microsoft.com/office/drawing/2014/main" id="{1555D28E-3912-43DC-85C8-7E1F0A9C2C7C}"/>
              </a:ext>
            </a:extLst>
          </p:cNvPr>
          <p:cNvSpPr txBox="1"/>
          <p:nvPr/>
        </p:nvSpPr>
        <p:spPr>
          <a:xfrm>
            <a:off x="5814974" y="1412125"/>
            <a:ext cx="3427184" cy="461665"/>
          </a:xfrm>
          <a:prstGeom prst="rect">
            <a:avLst/>
          </a:prstGeom>
          <a:noFill/>
        </p:spPr>
        <p:txBody>
          <a:bodyPr wrap="square" rtlCol="0">
            <a:spAutoFit/>
          </a:bodyPr>
          <a:lstStyle/>
          <a:p>
            <a:r>
              <a:rPr lang="en-US" sz="2400" dirty="0">
                <a:ln w="19050">
                  <a:solidFill>
                    <a:srgbClr val="3F2A56"/>
                  </a:solidFill>
                </a:ln>
                <a:noFill/>
                <a:latin typeface="Verdana" panose="020B0604030504040204" pitchFamily="34" charset="0"/>
                <a:ea typeface="Verdana" panose="020B0604030504040204" pitchFamily="34" charset="0"/>
                <a:cs typeface="Verdana" panose="020B0604030504040204" pitchFamily="34" charset="0"/>
              </a:rPr>
              <a:t>GUT – BRAIN - </a:t>
            </a:r>
            <a:r>
              <a:rPr lang="en-US" sz="2400" dirty="0">
                <a:ln w="19050">
                  <a:solidFill>
                    <a:srgbClr val="3F2A56"/>
                  </a:solidFill>
                </a:ln>
                <a:solidFill>
                  <a:srgbClr val="2B1054"/>
                </a:solidFill>
                <a:latin typeface="Verdana" panose="020B0604030504040204" pitchFamily="34" charset="0"/>
                <a:ea typeface="Verdana" panose="020B0604030504040204" pitchFamily="34" charset="0"/>
                <a:cs typeface="Verdana" panose="020B0604030504040204" pitchFamily="34" charset="0"/>
              </a:rPr>
              <a:t>AXIS</a:t>
            </a:r>
          </a:p>
        </p:txBody>
      </p:sp>
      <p:sp>
        <p:nvSpPr>
          <p:cNvPr id="23" name="TextBox 22">
            <a:extLst>
              <a:ext uri="{FF2B5EF4-FFF2-40B4-BE49-F238E27FC236}">
                <a16:creationId xmlns:a16="http://schemas.microsoft.com/office/drawing/2014/main" id="{8CC6C24B-F65D-4654-8C05-D0FDBA088DC3}"/>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9" name="TextBox 18">
            <a:extLst>
              <a:ext uri="{FF2B5EF4-FFF2-40B4-BE49-F238E27FC236}">
                <a16:creationId xmlns:a16="http://schemas.microsoft.com/office/drawing/2014/main" id="{0DFE7F0A-FA50-4C21-A158-B76D3C91232E}"/>
              </a:ext>
            </a:extLst>
          </p:cNvPr>
          <p:cNvSpPr txBox="1"/>
          <p:nvPr/>
        </p:nvSpPr>
        <p:spPr>
          <a:xfrm>
            <a:off x="8763425" y="6550720"/>
            <a:ext cx="3076078" cy="215444"/>
          </a:xfrm>
          <a:prstGeom prst="rect">
            <a:avLst/>
          </a:prstGeom>
          <a:noFill/>
          <a:ln>
            <a:noFill/>
          </a:ln>
        </p:spPr>
        <p:txBody>
          <a:bodyPr wrap="square" rtlCol="0">
            <a:spAutoFit/>
          </a:bodyPr>
          <a:lstStyle/>
          <a:p>
            <a:r>
              <a:rPr lang="en-US" sz="800" dirty="0">
                <a:latin typeface="Verdana" panose="020B0604030504040204" pitchFamily="34" charset="0"/>
                <a:ea typeface="Verdana" panose="020B0604030504040204" pitchFamily="34" charset="0"/>
                <a:cs typeface="Verdana" panose="020B0604030504040204" pitchFamily="34" charset="0"/>
              </a:rPr>
              <a:t>‡BASED ON KEY INGREDIENTS CLINICAL STUDIES</a:t>
            </a:r>
          </a:p>
        </p:txBody>
      </p:sp>
      <p:pic>
        <p:nvPicPr>
          <p:cNvPr id="31" name="Picture 30">
            <a:extLst>
              <a:ext uri="{FF2B5EF4-FFF2-40B4-BE49-F238E27FC236}">
                <a16:creationId xmlns:a16="http://schemas.microsoft.com/office/drawing/2014/main" id="{6F49B6CD-5E17-4406-BE7C-4D7CF57D14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63552" y="366802"/>
            <a:ext cx="4206240" cy="2103120"/>
          </a:xfrm>
          <a:prstGeom prst="rect">
            <a:avLst/>
          </a:prstGeom>
        </p:spPr>
      </p:pic>
    </p:spTree>
    <p:extLst>
      <p:ext uri="{BB962C8B-B14F-4D97-AF65-F5344CB8AC3E}">
        <p14:creationId xmlns:p14="http://schemas.microsoft.com/office/powerpoint/2010/main" val="1883704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p:cNvSpPr/>
          <p:nvPr/>
        </p:nvSpPr>
        <p:spPr>
          <a:xfrm>
            <a:off x="1" y="1319040"/>
            <a:ext cx="12192000" cy="707141"/>
          </a:xfrm>
          <a:prstGeom prst="rect">
            <a:avLst/>
          </a:prstGeom>
          <a:solidFill>
            <a:srgbClr val="402B5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4" name="Title 1"/>
          <p:cNvSpPr txBox="1">
            <a:spLocks/>
          </p:cNvSpPr>
          <p:nvPr/>
        </p:nvSpPr>
        <p:spPr>
          <a:xfrm>
            <a:off x="825132" y="1286089"/>
            <a:ext cx="10541073" cy="854604"/>
          </a:xfrm>
          <a:prstGeom prst="rect">
            <a:avLst/>
          </a:prstGeom>
        </p:spPr>
        <p:txBody>
          <a:bodyPr anchor="ctr"/>
          <a:lstStyle>
            <a:lvl1pPr algn="l" defTabSz="914400" rtl="0" eaLnBrk="1" latinLnBrk="0" hangingPunct="1">
              <a:lnSpc>
                <a:spcPct val="90000"/>
              </a:lnSpc>
              <a:spcBef>
                <a:spcPct val="0"/>
              </a:spcBef>
              <a:buNone/>
              <a:defRPr sz="4400" b="1" i="0" kern="1200">
                <a:solidFill>
                  <a:schemeClr val="tx1">
                    <a:lumMod val="75000"/>
                    <a:lumOff val="25000"/>
                  </a:schemeClr>
                </a:solidFill>
                <a:latin typeface="Aller"/>
                <a:ea typeface="Aller Light" charset="0"/>
                <a:cs typeface="Aller"/>
              </a:defRPr>
            </a:lvl1pPr>
          </a:lstStyle>
          <a:p>
            <a:pPr algn="ctr"/>
            <a:r>
              <a:rPr lang="en-US" sz="3600" dirty="0">
                <a:solidFill>
                  <a:schemeClr val="bg1"/>
                </a:solidFill>
                <a:latin typeface="Verdana" panose="020B0604030504040204" pitchFamily="34" charset="0"/>
                <a:ea typeface="Verdana" panose="020B0604030504040204" pitchFamily="34" charset="0"/>
                <a:cs typeface="Verdana" panose="020B0604030504040204" pitchFamily="34" charset="0"/>
              </a:rPr>
              <a:t>AMARE FUNDAMENTALS PACK</a:t>
            </a:r>
            <a:endParaRPr lang="en-US" sz="3600" b="0" dirty="0">
              <a:solidFill>
                <a:schemeClr val="tx2">
                  <a:lumMod val="40000"/>
                  <a:lumOff val="6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 Placeholder 2"/>
          <p:cNvSpPr txBox="1">
            <a:spLocks/>
          </p:cNvSpPr>
          <p:nvPr/>
        </p:nvSpPr>
        <p:spPr>
          <a:xfrm>
            <a:off x="3677653" y="637845"/>
            <a:ext cx="8514347" cy="524639"/>
          </a:xfrm>
          <a:prstGeom prst="rect">
            <a:avLst/>
          </a:prstGeom>
        </p:spPr>
        <p:txBody>
          <a:bodyPr>
            <a:noAutofit/>
          </a:bodyPr>
          <a:lstStyle>
            <a:lvl1pPr marL="457200" indent="-457200" algn="l" defTabSz="914400" rtl="0" eaLnBrk="1" latinLnBrk="0" hangingPunct="1">
              <a:lnSpc>
                <a:spcPct val="90000"/>
              </a:lnSpc>
              <a:spcBef>
                <a:spcPts val="1000"/>
              </a:spcBef>
              <a:buSzPct val="100000"/>
              <a:buFont typeface="Arial"/>
              <a:buChar char="•"/>
              <a:defRPr sz="2800" b="0" i="0" kern="1200">
                <a:solidFill>
                  <a:schemeClr val="tx1">
                    <a:lumMod val="75000"/>
                    <a:lumOff val="25000"/>
                  </a:schemeClr>
                </a:solidFill>
                <a:latin typeface="Aller"/>
                <a:ea typeface="+mn-ea"/>
                <a:cs typeface="Aller"/>
              </a:defRPr>
            </a:lvl1pPr>
            <a:lvl2pPr marL="685800" indent="-228600" algn="l" defTabSz="914400" rtl="0" eaLnBrk="1" latinLnBrk="0" hangingPunct="1">
              <a:lnSpc>
                <a:spcPct val="90000"/>
              </a:lnSpc>
              <a:spcBef>
                <a:spcPts val="500"/>
              </a:spcBef>
              <a:buFont typeface="Arial"/>
              <a:buChar char="•"/>
              <a:defRPr sz="2400" b="0" i="0" kern="1200">
                <a:solidFill>
                  <a:schemeClr val="tx1">
                    <a:lumMod val="65000"/>
                    <a:lumOff val="35000"/>
                  </a:schemeClr>
                </a:solidFill>
                <a:latin typeface="Aller Light"/>
                <a:ea typeface="+mn-ea"/>
                <a:cs typeface="Aller Light"/>
              </a:defRPr>
            </a:lvl2pPr>
            <a:lvl3pPr marL="1143000" indent="-228600" algn="l" defTabSz="914400" rtl="0" eaLnBrk="1" latinLnBrk="0" hangingPunct="1">
              <a:lnSpc>
                <a:spcPct val="90000"/>
              </a:lnSpc>
              <a:spcBef>
                <a:spcPts val="500"/>
              </a:spcBef>
              <a:buSzPct val="75000"/>
              <a:buFont typeface="Courier New"/>
              <a:buChar char="o"/>
              <a:defRPr sz="2000" b="0" i="0" kern="1200" baseline="0">
                <a:solidFill>
                  <a:srgbClr val="595959"/>
                </a:solidFill>
                <a:latin typeface="Aller Light"/>
                <a:ea typeface="+mn-ea"/>
                <a:cs typeface="Aller Light"/>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lnSpc>
                <a:spcPct val="100000"/>
              </a:lnSpc>
              <a:spcBef>
                <a:spcPct val="20000"/>
              </a:spcBef>
              <a:buSzTx/>
              <a:buNone/>
              <a:defRPr/>
            </a:pP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World’s First Award-Winning Gut-Brain Axis Nutrition System</a:t>
            </a:r>
            <a:endParaRPr lang="ru-RU"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9" name="Rectangle: Rounded Corners 8">
            <a:extLst>
              <a:ext uri="{FF2B5EF4-FFF2-40B4-BE49-F238E27FC236}">
                <a16:creationId xmlns:a16="http://schemas.microsoft.com/office/drawing/2014/main" id="{6553CA25-1526-4794-B63E-9B560C9BAFBD}"/>
              </a:ext>
            </a:extLst>
          </p:cNvPr>
          <p:cNvSpPr/>
          <p:nvPr/>
        </p:nvSpPr>
        <p:spPr>
          <a:xfrm>
            <a:off x="8247018" y="2226792"/>
            <a:ext cx="3753832" cy="1118429"/>
          </a:xfrm>
          <a:prstGeom prst="roundRect">
            <a:avLst/>
          </a:prstGeom>
          <a:solidFill>
            <a:srgbClr val="82287E">
              <a:alpha val="8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ndParaRPr>
          </a:p>
        </p:txBody>
      </p:sp>
      <p:sp>
        <p:nvSpPr>
          <p:cNvPr id="10" name="TextBox 9">
            <a:extLst>
              <a:ext uri="{FF2B5EF4-FFF2-40B4-BE49-F238E27FC236}">
                <a16:creationId xmlns:a16="http://schemas.microsoft.com/office/drawing/2014/main" id="{E377BC54-EA88-406B-ABC2-70B27AACCF47}"/>
              </a:ext>
            </a:extLst>
          </p:cNvPr>
          <p:cNvSpPr txBox="1"/>
          <p:nvPr/>
        </p:nvSpPr>
        <p:spPr>
          <a:xfrm>
            <a:off x="8303099" y="2326592"/>
            <a:ext cx="2011985" cy="954107"/>
          </a:xfrm>
          <a:prstGeom prst="rect">
            <a:avLst/>
          </a:prstGeom>
          <a:noFill/>
        </p:spPr>
        <p:txBody>
          <a:bodyPr wrap="square" rtlCol="0">
            <a:spAutoFit/>
          </a:bodyPr>
          <a:lstStyle/>
          <a:p>
            <a:r>
              <a:rPr lang="en-US" sz="1400" b="1" dirty="0">
                <a:solidFill>
                  <a:schemeClr val="bg1"/>
                </a:solidFill>
                <a:latin typeface="Verdana" panose="020B0604030504040204" pitchFamily="34" charset="0"/>
              </a:rPr>
              <a:t>Item Code:</a:t>
            </a:r>
            <a:br>
              <a:rPr lang="en-US" sz="1400" b="1" dirty="0">
                <a:solidFill>
                  <a:schemeClr val="bg1"/>
                </a:solidFill>
                <a:latin typeface="Verdana" panose="020B0604030504040204" pitchFamily="34" charset="0"/>
              </a:rPr>
            </a:br>
            <a:r>
              <a:rPr lang="en-US" sz="1400" b="1" dirty="0">
                <a:solidFill>
                  <a:schemeClr val="bg1"/>
                </a:solidFill>
                <a:latin typeface="Verdana" panose="020B0604030504040204" pitchFamily="34" charset="0"/>
              </a:rPr>
              <a:t>Retail Price:</a:t>
            </a:r>
            <a:br>
              <a:rPr lang="en-US" sz="1400" b="1" dirty="0">
                <a:solidFill>
                  <a:schemeClr val="bg1"/>
                </a:solidFill>
                <a:latin typeface="Verdana" panose="020B0604030504040204" pitchFamily="34" charset="0"/>
              </a:rPr>
            </a:br>
            <a:r>
              <a:rPr lang="en-US" sz="1400" b="1" dirty="0">
                <a:solidFill>
                  <a:schemeClr val="bg1"/>
                </a:solidFill>
                <a:latin typeface="Verdana" panose="020B0604030504040204" pitchFamily="34" charset="0"/>
              </a:rPr>
              <a:t>Wholesale Price:</a:t>
            </a:r>
            <a:br>
              <a:rPr lang="en-US" sz="1400" b="1" dirty="0">
                <a:solidFill>
                  <a:schemeClr val="bg1"/>
                </a:solidFill>
                <a:latin typeface="Verdana" panose="020B0604030504040204" pitchFamily="34" charset="0"/>
              </a:rPr>
            </a:br>
            <a:r>
              <a:rPr lang="en-US" sz="1400" b="1" dirty="0">
                <a:solidFill>
                  <a:schemeClr val="bg1"/>
                </a:solidFill>
                <a:latin typeface="Verdana" panose="020B0604030504040204" pitchFamily="34" charset="0"/>
              </a:rPr>
              <a:t>Subscribe &amp; Save:</a:t>
            </a:r>
          </a:p>
        </p:txBody>
      </p:sp>
      <p:sp>
        <p:nvSpPr>
          <p:cNvPr id="11" name="TextBox 10">
            <a:extLst>
              <a:ext uri="{FF2B5EF4-FFF2-40B4-BE49-F238E27FC236}">
                <a16:creationId xmlns:a16="http://schemas.microsoft.com/office/drawing/2014/main" id="{9062FF08-E119-4DE2-94AD-2F06D1D36344}"/>
              </a:ext>
            </a:extLst>
          </p:cNvPr>
          <p:cNvSpPr txBox="1"/>
          <p:nvPr/>
        </p:nvSpPr>
        <p:spPr>
          <a:xfrm>
            <a:off x="10174824" y="2339293"/>
            <a:ext cx="1882108" cy="954107"/>
          </a:xfrm>
          <a:prstGeom prst="rect">
            <a:avLst/>
          </a:prstGeom>
          <a:noFill/>
        </p:spPr>
        <p:txBody>
          <a:bodyPr wrap="square" rtlCol="0">
            <a:spAutoFit/>
          </a:bodyPr>
          <a:lstStyle/>
          <a:p>
            <a:r>
              <a:rPr lang="en-US" sz="1400" dirty="0">
                <a:solidFill>
                  <a:schemeClr val="bg1"/>
                </a:solidFill>
                <a:latin typeface="Verdana" panose="020B0604030504040204" pitchFamily="34" charset="0"/>
              </a:rPr>
              <a:t>P001</a:t>
            </a:r>
            <a:br>
              <a:rPr lang="en-US" sz="1400" dirty="0">
                <a:solidFill>
                  <a:schemeClr val="bg1"/>
                </a:solidFill>
                <a:latin typeface="Verdana" panose="020B0604030504040204" pitchFamily="34" charset="0"/>
              </a:rPr>
            </a:br>
            <a:r>
              <a:rPr lang="en-US" sz="1400" dirty="0">
                <a:solidFill>
                  <a:schemeClr val="bg1"/>
                </a:solidFill>
                <a:latin typeface="Verdana" panose="020B0604030504040204" pitchFamily="34" charset="0"/>
              </a:rPr>
              <a:t>$234.00</a:t>
            </a:r>
            <a:br>
              <a:rPr lang="en-US" sz="1400" dirty="0">
                <a:solidFill>
                  <a:schemeClr val="bg1"/>
                </a:solidFill>
                <a:latin typeface="Verdana" panose="020B0604030504040204" pitchFamily="34" charset="0"/>
              </a:rPr>
            </a:br>
            <a:r>
              <a:rPr lang="en-US" sz="1400" dirty="0">
                <a:solidFill>
                  <a:schemeClr val="bg1"/>
                </a:solidFill>
                <a:latin typeface="Verdana" panose="020B0604030504040204" pitchFamily="34" charset="0"/>
              </a:rPr>
              <a:t>$149.95 / 120 PV</a:t>
            </a:r>
            <a:br>
              <a:rPr lang="en-US" sz="1400" dirty="0">
                <a:solidFill>
                  <a:schemeClr val="bg1"/>
                </a:solidFill>
                <a:latin typeface="Verdana" panose="020B0604030504040204" pitchFamily="34" charset="0"/>
              </a:rPr>
            </a:br>
            <a:r>
              <a:rPr lang="en-US" sz="1400" dirty="0">
                <a:solidFill>
                  <a:schemeClr val="bg1"/>
                </a:solidFill>
                <a:latin typeface="Verdana" panose="020B0604030504040204" pitchFamily="34" charset="0"/>
              </a:rPr>
              <a:t>$134.95 / 108 PV</a:t>
            </a:r>
          </a:p>
        </p:txBody>
      </p:sp>
      <p:sp>
        <p:nvSpPr>
          <p:cNvPr id="12" name="TextBox 11">
            <a:extLst>
              <a:ext uri="{FF2B5EF4-FFF2-40B4-BE49-F238E27FC236}">
                <a16:creationId xmlns:a16="http://schemas.microsoft.com/office/drawing/2014/main" id="{2B0B79E3-44ED-4127-A4E8-50D509563BF4}"/>
              </a:ext>
            </a:extLst>
          </p:cNvPr>
          <p:cNvSpPr txBox="1"/>
          <p:nvPr/>
        </p:nvSpPr>
        <p:spPr>
          <a:xfrm>
            <a:off x="295275" y="6396952"/>
            <a:ext cx="3076078" cy="369332"/>
          </a:xfrm>
          <a:prstGeom prst="rect">
            <a:avLst/>
          </a:prstGeom>
          <a:noFill/>
          <a:ln>
            <a:solidFill>
              <a:schemeClr val="bg1"/>
            </a:solidFill>
          </a:ln>
        </p:spPr>
        <p:txBody>
          <a:bodyPr wrap="square" rtlCol="0">
            <a:spAutoFit/>
          </a:bodyPr>
          <a:lstStyle/>
          <a:p>
            <a:r>
              <a:rPr lang="en-US" sz="600" dirty="0">
                <a:solidFill>
                  <a:schemeClr val="bg1"/>
                </a:solidFill>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pic>
        <p:nvPicPr>
          <p:cNvPr id="16" name="Picture 15">
            <a:extLst>
              <a:ext uri="{FF2B5EF4-FFF2-40B4-BE49-F238E27FC236}">
                <a16:creationId xmlns:a16="http://schemas.microsoft.com/office/drawing/2014/main" id="{CB54F74E-6146-40CB-86D0-5EF1383A3261}"/>
              </a:ext>
            </a:extLst>
          </p:cNvPr>
          <p:cNvPicPr>
            <a:picLocks noChangeAspect="1"/>
          </p:cNvPicPr>
          <p:nvPr/>
        </p:nvPicPr>
        <p:blipFill>
          <a:blip r:embed="rId3"/>
          <a:stretch>
            <a:fillRect/>
          </a:stretch>
        </p:blipFill>
        <p:spPr>
          <a:xfrm>
            <a:off x="720758" y="3865483"/>
            <a:ext cx="1247256" cy="2012464"/>
          </a:xfrm>
          <a:prstGeom prst="rect">
            <a:avLst/>
          </a:prstGeom>
        </p:spPr>
      </p:pic>
      <p:sp>
        <p:nvSpPr>
          <p:cNvPr id="17" name="Text Placeholder 2">
            <a:extLst>
              <a:ext uri="{FF2B5EF4-FFF2-40B4-BE49-F238E27FC236}">
                <a16:creationId xmlns:a16="http://schemas.microsoft.com/office/drawing/2014/main" id="{BA450FD8-FED7-4FFB-8FE5-7938BD08F145}"/>
              </a:ext>
            </a:extLst>
          </p:cNvPr>
          <p:cNvSpPr txBox="1">
            <a:spLocks/>
          </p:cNvSpPr>
          <p:nvPr/>
        </p:nvSpPr>
        <p:spPr>
          <a:xfrm>
            <a:off x="47044" y="2293641"/>
            <a:ext cx="2594685" cy="1722962"/>
          </a:xfrm>
          <a:prstGeom prst="rect">
            <a:avLst/>
          </a:prstGeom>
        </p:spPr>
        <p:txBody>
          <a:bodyPr anchor="t">
            <a:noAutofit/>
          </a:bodyPr>
          <a:lstStyle>
            <a:lvl1pPr marL="457200" indent="-457200" algn="l" defTabSz="914400" rtl="0" eaLnBrk="1" latinLnBrk="0" hangingPunct="1">
              <a:lnSpc>
                <a:spcPct val="90000"/>
              </a:lnSpc>
              <a:spcBef>
                <a:spcPts val="1000"/>
              </a:spcBef>
              <a:buSzPct val="100000"/>
              <a:buFont typeface="Arial"/>
              <a:buChar char="•"/>
              <a:defRPr sz="2800" b="0" i="0" kern="1200">
                <a:solidFill>
                  <a:schemeClr val="tx1">
                    <a:lumMod val="75000"/>
                    <a:lumOff val="25000"/>
                  </a:schemeClr>
                </a:solidFill>
                <a:latin typeface="Aller"/>
                <a:ea typeface="+mn-ea"/>
                <a:cs typeface="Aller"/>
              </a:defRPr>
            </a:lvl1pPr>
            <a:lvl2pPr marL="685800" indent="-228600" algn="l" defTabSz="914400" rtl="0" eaLnBrk="1" latinLnBrk="0" hangingPunct="1">
              <a:lnSpc>
                <a:spcPct val="90000"/>
              </a:lnSpc>
              <a:spcBef>
                <a:spcPts val="500"/>
              </a:spcBef>
              <a:buFont typeface="Arial"/>
              <a:buChar char="•"/>
              <a:defRPr sz="2400" b="0" i="0" kern="1200">
                <a:solidFill>
                  <a:schemeClr val="tx1">
                    <a:lumMod val="65000"/>
                    <a:lumOff val="35000"/>
                  </a:schemeClr>
                </a:solidFill>
                <a:latin typeface="Aller Light"/>
                <a:ea typeface="+mn-ea"/>
                <a:cs typeface="Aller Light"/>
              </a:defRPr>
            </a:lvl2pPr>
            <a:lvl3pPr marL="1143000" indent="-228600" algn="l" defTabSz="914400" rtl="0" eaLnBrk="1" latinLnBrk="0" hangingPunct="1">
              <a:lnSpc>
                <a:spcPct val="90000"/>
              </a:lnSpc>
              <a:spcBef>
                <a:spcPts val="500"/>
              </a:spcBef>
              <a:buSzPct val="75000"/>
              <a:buFont typeface="Courier New"/>
              <a:buChar char="o"/>
              <a:defRPr sz="2000" b="0" i="0" kern="1200" baseline="0">
                <a:solidFill>
                  <a:srgbClr val="595959"/>
                </a:solidFill>
                <a:latin typeface="Aller Light"/>
                <a:ea typeface="+mn-ea"/>
                <a:cs typeface="Aller Light"/>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ct val="20000"/>
              </a:spcBef>
              <a:buSzTx/>
              <a:buNone/>
              <a:defRPr/>
            </a:pPr>
            <a:r>
              <a:rPr lang="en-US" sz="1900" b="1" dirty="0">
                <a:solidFill>
                  <a:schemeClr val="bg1"/>
                </a:solidFill>
                <a:latin typeface="Verdana" panose="020B0604030504040204" pitchFamily="34" charset="0"/>
                <a:ea typeface="Verdana" panose="020B0604030504040204" pitchFamily="34" charset="0"/>
                <a:cs typeface="Verdana" panose="020B0604030504040204" pitchFamily="34" charset="0"/>
              </a:rPr>
              <a:t>2018 NutrAward Winner for </a:t>
            </a:r>
            <a:br>
              <a:rPr lang="en-US" sz="1900" b="1"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900" b="1" dirty="0">
                <a:solidFill>
                  <a:schemeClr val="bg1"/>
                </a:solidFill>
                <a:latin typeface="Verdana" panose="020B0604030504040204" pitchFamily="34" charset="0"/>
                <a:ea typeface="Verdana" panose="020B0604030504040204" pitchFamily="34" charset="0"/>
                <a:cs typeface="Verdana" panose="020B0604030504040204" pitchFamily="34" charset="0"/>
              </a:rPr>
              <a:t>“BEST NEW FINISHED PRODUCT”</a:t>
            </a:r>
            <a:endParaRPr lang="ru-RU" sz="19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5" name="Picture 14">
            <a:extLst>
              <a:ext uri="{FF2B5EF4-FFF2-40B4-BE49-F238E27FC236}">
                <a16:creationId xmlns:a16="http://schemas.microsoft.com/office/drawing/2014/main" id="{422F08F5-3852-4742-BBFB-7C7BB2DC2DC9}"/>
              </a:ext>
            </a:extLst>
          </p:cNvPr>
          <p:cNvPicPr>
            <a:picLocks noChangeAspect="1"/>
          </p:cNvPicPr>
          <p:nvPr/>
        </p:nvPicPr>
        <p:blipFill rotWithShape="1">
          <a:blip r:embed="rId4"/>
          <a:srcRect l="12225" t="20420" r="6788" b="33301"/>
          <a:stretch/>
        </p:blipFill>
        <p:spPr>
          <a:xfrm>
            <a:off x="685114" y="334755"/>
            <a:ext cx="2695575" cy="923925"/>
          </a:xfrm>
          <a:prstGeom prst="rect">
            <a:avLst/>
          </a:prstGeom>
        </p:spPr>
      </p:pic>
      <p:sp>
        <p:nvSpPr>
          <p:cNvPr id="14" name="TextBox 13">
            <a:extLst>
              <a:ext uri="{FF2B5EF4-FFF2-40B4-BE49-F238E27FC236}">
                <a16:creationId xmlns:a16="http://schemas.microsoft.com/office/drawing/2014/main" id="{0C5110CD-6AD1-4B7F-9179-2C49AACC4FA4}"/>
              </a:ext>
            </a:extLst>
          </p:cNvPr>
          <p:cNvSpPr txBox="1"/>
          <p:nvPr/>
        </p:nvSpPr>
        <p:spPr>
          <a:xfrm>
            <a:off x="9892046" y="1444291"/>
            <a:ext cx="364202" cy="307777"/>
          </a:xfrm>
          <a:prstGeom prst="rect">
            <a:avLst/>
          </a:prstGeom>
          <a:noFill/>
        </p:spPr>
        <p:txBody>
          <a:bodyPr wrap="none" rtlCol="0">
            <a:spAutoFit/>
          </a:bodyPr>
          <a:lstStyle/>
          <a:p>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1847889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759A147-3673-42E4-A9AD-890591AC95F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 y="-2"/>
            <a:ext cx="12218067" cy="6858002"/>
          </a:xfrm>
          <a:prstGeom prst="rect">
            <a:avLst/>
          </a:prstGeom>
        </p:spPr>
      </p:pic>
      <p:sp>
        <p:nvSpPr>
          <p:cNvPr id="3" name="Rectangle 2"/>
          <p:cNvSpPr/>
          <p:nvPr/>
        </p:nvSpPr>
        <p:spPr>
          <a:xfrm>
            <a:off x="1" y="1319040"/>
            <a:ext cx="12192000" cy="707141"/>
          </a:xfrm>
          <a:prstGeom prst="rect">
            <a:avLst/>
          </a:prstGeom>
          <a:solidFill>
            <a:srgbClr val="003B7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4" name="Title 1"/>
          <p:cNvSpPr txBox="1">
            <a:spLocks/>
          </p:cNvSpPr>
          <p:nvPr/>
        </p:nvSpPr>
        <p:spPr>
          <a:xfrm>
            <a:off x="2281615" y="1286089"/>
            <a:ext cx="7654841" cy="854604"/>
          </a:xfrm>
          <a:prstGeom prst="rect">
            <a:avLst/>
          </a:prstGeom>
        </p:spPr>
        <p:txBody>
          <a:bodyPr anchor="ctr"/>
          <a:lstStyle>
            <a:lvl1pPr algn="l" defTabSz="914400" rtl="0" eaLnBrk="1" latinLnBrk="0" hangingPunct="1">
              <a:lnSpc>
                <a:spcPct val="90000"/>
              </a:lnSpc>
              <a:spcBef>
                <a:spcPct val="0"/>
              </a:spcBef>
              <a:buNone/>
              <a:defRPr sz="4400" b="1" i="0" kern="1200">
                <a:solidFill>
                  <a:schemeClr val="tx1">
                    <a:lumMod val="75000"/>
                    <a:lumOff val="25000"/>
                  </a:schemeClr>
                </a:solidFill>
                <a:latin typeface="Aller"/>
                <a:ea typeface="Aller Light" charset="0"/>
                <a:cs typeface="Aller"/>
              </a:defRPr>
            </a:lvl1p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MENTATHERAPEUTICS</a:t>
            </a:r>
            <a:endParaRPr lang="en-US" b="0" dirty="0">
              <a:solidFill>
                <a:schemeClr val="tx2">
                  <a:lumMod val="40000"/>
                  <a:lumOff val="6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 Placeholder 2"/>
          <p:cNvSpPr txBox="1">
            <a:spLocks/>
          </p:cNvSpPr>
          <p:nvPr/>
        </p:nvSpPr>
        <p:spPr>
          <a:xfrm>
            <a:off x="3371353" y="655016"/>
            <a:ext cx="8557838" cy="475029"/>
          </a:xfrm>
          <a:prstGeom prst="rect">
            <a:avLst/>
          </a:prstGeom>
        </p:spPr>
        <p:txBody>
          <a:bodyPr>
            <a:noAutofit/>
          </a:bodyPr>
          <a:lstStyle>
            <a:lvl1pPr marL="457200" indent="-457200" algn="l" defTabSz="914400" rtl="0" eaLnBrk="1" latinLnBrk="0" hangingPunct="1">
              <a:lnSpc>
                <a:spcPct val="90000"/>
              </a:lnSpc>
              <a:spcBef>
                <a:spcPts val="1000"/>
              </a:spcBef>
              <a:buSzPct val="100000"/>
              <a:buFont typeface="Arial"/>
              <a:buChar char="•"/>
              <a:defRPr sz="2800" b="0" i="0" kern="1200">
                <a:solidFill>
                  <a:schemeClr val="tx1">
                    <a:lumMod val="75000"/>
                    <a:lumOff val="25000"/>
                  </a:schemeClr>
                </a:solidFill>
                <a:latin typeface="Aller"/>
                <a:ea typeface="+mn-ea"/>
                <a:cs typeface="Aller"/>
              </a:defRPr>
            </a:lvl1pPr>
            <a:lvl2pPr marL="685800" indent="-228600" algn="l" defTabSz="914400" rtl="0" eaLnBrk="1" latinLnBrk="0" hangingPunct="1">
              <a:lnSpc>
                <a:spcPct val="90000"/>
              </a:lnSpc>
              <a:spcBef>
                <a:spcPts val="500"/>
              </a:spcBef>
              <a:buFont typeface="Arial"/>
              <a:buChar char="•"/>
              <a:defRPr sz="2400" b="0" i="0" kern="1200">
                <a:solidFill>
                  <a:schemeClr val="tx1">
                    <a:lumMod val="65000"/>
                    <a:lumOff val="35000"/>
                  </a:schemeClr>
                </a:solidFill>
                <a:latin typeface="Aller Light"/>
                <a:ea typeface="+mn-ea"/>
                <a:cs typeface="Aller Light"/>
              </a:defRPr>
            </a:lvl2pPr>
            <a:lvl3pPr marL="1143000" indent="-228600" algn="l" defTabSz="914400" rtl="0" eaLnBrk="1" latinLnBrk="0" hangingPunct="1">
              <a:lnSpc>
                <a:spcPct val="90000"/>
              </a:lnSpc>
              <a:spcBef>
                <a:spcPts val="500"/>
              </a:spcBef>
              <a:buSzPct val="75000"/>
              <a:buFont typeface="Courier New"/>
              <a:buChar char="o"/>
              <a:defRPr sz="2000" b="0" i="0" kern="1200" baseline="0">
                <a:solidFill>
                  <a:srgbClr val="595959"/>
                </a:solidFill>
                <a:latin typeface="Aller Light"/>
                <a:ea typeface="+mn-ea"/>
                <a:cs typeface="Aller Light"/>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lnSpc>
                <a:spcPct val="100000"/>
              </a:lnSpc>
              <a:spcBef>
                <a:spcPct val="20000"/>
              </a:spcBef>
              <a:buSzTx/>
              <a:buNone/>
              <a:defRPr/>
            </a:pPr>
            <a:r>
              <a:rPr lang="en-US" sz="2000" dirty="0">
                <a:solidFill>
                  <a:srgbClr val="003B71"/>
                </a:solidFill>
                <a:latin typeface="Verdana" panose="020B0604030504040204" pitchFamily="34" charset="0"/>
                <a:ea typeface="Verdana" panose="020B0604030504040204" pitchFamily="34" charset="0"/>
                <a:cs typeface="Verdana" panose="020B0604030504040204" pitchFamily="34" charset="0"/>
              </a:rPr>
              <a:t>All-Natural Support Solutions for Energy, Mood, Pain, and Sleep*</a:t>
            </a:r>
            <a:endParaRPr lang="ru-RU" sz="20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extBox 1">
            <a:extLst>
              <a:ext uri="{FF2B5EF4-FFF2-40B4-BE49-F238E27FC236}">
                <a16:creationId xmlns:a16="http://schemas.microsoft.com/office/drawing/2014/main" id="{5CA425EA-516D-4CF1-896C-AB6B8848C4EE}"/>
              </a:ext>
            </a:extLst>
          </p:cNvPr>
          <p:cNvSpPr txBox="1"/>
          <p:nvPr/>
        </p:nvSpPr>
        <p:spPr>
          <a:xfrm>
            <a:off x="9551414" y="1393125"/>
            <a:ext cx="385042" cy="338554"/>
          </a:xfrm>
          <a:prstGeom prst="rect">
            <a:avLst/>
          </a:prstGeom>
          <a:noFill/>
        </p:spPr>
        <p:txBody>
          <a:bodyPr wrap="none" rtlCol="0">
            <a:spAutoFit/>
          </a:bodyPr>
          <a:lstStyle/>
          <a:p>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a:t>
            </a:r>
          </a:p>
        </p:txBody>
      </p:sp>
      <p:sp>
        <p:nvSpPr>
          <p:cNvPr id="10" name="TextBox 9">
            <a:extLst>
              <a:ext uri="{FF2B5EF4-FFF2-40B4-BE49-F238E27FC236}">
                <a16:creationId xmlns:a16="http://schemas.microsoft.com/office/drawing/2014/main" id="{7A5BD8C9-2A02-487A-8956-A72957826842}"/>
              </a:ext>
            </a:extLst>
          </p:cNvPr>
          <p:cNvSpPr txBox="1"/>
          <p:nvPr/>
        </p:nvSpPr>
        <p:spPr>
          <a:xfrm>
            <a:off x="295275" y="6396952"/>
            <a:ext cx="3076078" cy="369332"/>
          </a:xfrm>
          <a:prstGeom prst="rect">
            <a:avLst/>
          </a:prstGeom>
          <a:noFill/>
          <a:ln>
            <a:solidFill>
              <a:schemeClr val="bg1"/>
            </a:solidFill>
          </a:ln>
        </p:spPr>
        <p:txBody>
          <a:bodyPr wrap="square" rtlCol="0">
            <a:spAutoFit/>
          </a:bodyPr>
          <a:lstStyle/>
          <a:p>
            <a:r>
              <a:rPr lang="en-US" sz="600" dirty="0">
                <a:solidFill>
                  <a:schemeClr val="bg1"/>
                </a:solidFill>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pic>
        <p:nvPicPr>
          <p:cNvPr id="9" name="Picture 8">
            <a:extLst>
              <a:ext uri="{FF2B5EF4-FFF2-40B4-BE49-F238E27FC236}">
                <a16:creationId xmlns:a16="http://schemas.microsoft.com/office/drawing/2014/main" id="{70980ED1-DCAC-4745-BBBE-083CFF68CFA0}"/>
              </a:ext>
            </a:extLst>
          </p:cNvPr>
          <p:cNvPicPr>
            <a:picLocks noChangeAspect="1"/>
          </p:cNvPicPr>
          <p:nvPr/>
        </p:nvPicPr>
        <p:blipFill rotWithShape="1">
          <a:blip r:embed="rId3">
            <a:duotone>
              <a:prstClr val="black"/>
              <a:schemeClr val="accent1">
                <a:tint val="45000"/>
                <a:satMod val="400000"/>
              </a:schemeClr>
            </a:duotone>
          </a:blip>
          <a:srcRect l="12225" t="20420" r="6788" b="33301"/>
          <a:stretch/>
        </p:blipFill>
        <p:spPr>
          <a:xfrm>
            <a:off x="685114" y="334755"/>
            <a:ext cx="2695575" cy="923925"/>
          </a:xfrm>
          <a:prstGeom prst="rect">
            <a:avLst/>
          </a:prstGeom>
        </p:spPr>
      </p:pic>
    </p:spTree>
    <p:extLst>
      <p:ext uri="{BB962C8B-B14F-4D97-AF65-F5344CB8AC3E}">
        <p14:creationId xmlns:p14="http://schemas.microsoft.com/office/powerpoint/2010/main" val="2792017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Graphic 12">
            <a:extLst>
              <a:ext uri="{FF2B5EF4-FFF2-40B4-BE49-F238E27FC236}">
                <a16:creationId xmlns:a16="http://schemas.microsoft.com/office/drawing/2014/main" id="{74611AEF-C853-4A51-BF1B-DC42A821567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75049" y="436798"/>
            <a:ext cx="1700784" cy="1596121"/>
          </a:xfrm>
          <a:prstGeom prst="rect">
            <a:avLst/>
          </a:prstGeom>
        </p:spPr>
      </p:pic>
      <p:pic>
        <p:nvPicPr>
          <p:cNvPr id="23" name="Graphic 22">
            <a:extLst>
              <a:ext uri="{FF2B5EF4-FFF2-40B4-BE49-F238E27FC236}">
                <a16:creationId xmlns:a16="http://schemas.microsoft.com/office/drawing/2014/main" id="{C5EC6DD2-23C9-460D-A9C6-524CDE0E6EC0}"/>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22751" t="39577" r="37951" b="31037"/>
          <a:stretch/>
        </p:blipFill>
        <p:spPr>
          <a:xfrm>
            <a:off x="1096879" y="-17805"/>
            <a:ext cx="4544866" cy="2492651"/>
          </a:xfrm>
          <a:prstGeom prst="rect">
            <a:avLst/>
          </a:prstGeom>
        </p:spPr>
      </p:pic>
      <p:pic>
        <p:nvPicPr>
          <p:cNvPr id="8" name="Picture 7">
            <a:extLst>
              <a:ext uri="{FF2B5EF4-FFF2-40B4-BE49-F238E27FC236}">
                <a16:creationId xmlns:a16="http://schemas.microsoft.com/office/drawing/2014/main" id="{EC7ABC30-B9C6-4558-95DA-8540A13CD7A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178874" y="2066004"/>
            <a:ext cx="1879526" cy="3381264"/>
          </a:xfrm>
          <a:prstGeom prst="rect">
            <a:avLst/>
          </a:prstGeom>
        </p:spPr>
      </p:pic>
      <p:pic>
        <p:nvPicPr>
          <p:cNvPr id="13" name="Graphic 12">
            <a:extLst>
              <a:ext uri="{FF2B5EF4-FFF2-40B4-BE49-F238E27FC236}">
                <a16:creationId xmlns:a16="http://schemas.microsoft.com/office/drawing/2014/main" id="{74611AEF-C853-4A51-BF1B-DC42A821567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19052" y="436798"/>
            <a:ext cx="1700784" cy="1596121"/>
          </a:xfrm>
          <a:prstGeom prst="rect">
            <a:avLst/>
          </a:prstGeom>
        </p:spPr>
      </p:pic>
      <p:sp>
        <p:nvSpPr>
          <p:cNvPr id="7" name="Rectangle 6"/>
          <p:cNvSpPr/>
          <p:nvPr/>
        </p:nvSpPr>
        <p:spPr>
          <a:xfrm>
            <a:off x="738416" y="2723063"/>
            <a:ext cx="5261792" cy="2677656"/>
          </a:xfrm>
          <a:prstGeom prst="rect">
            <a:avLst/>
          </a:prstGeom>
        </p:spPr>
        <p:txBody>
          <a:bodyPr wrap="square">
            <a:spAutoFit/>
          </a:bodyPr>
          <a:lstStyle/>
          <a:p>
            <a:pPr algn="ctr"/>
            <a:r>
              <a:rPr lang="en-US" sz="2400" dirty="0">
                <a:solidFill>
                  <a:srgbClr val="003B71"/>
                </a:solidFill>
                <a:latin typeface="Verdana" panose="020B0604030504040204" pitchFamily="34" charset="0"/>
                <a:ea typeface="Verdana" panose="020B0604030504040204" pitchFamily="34" charset="0"/>
                <a:cs typeface="Verdana" panose="020B0604030504040204" pitchFamily="34" charset="0"/>
              </a:rPr>
              <a:t>A synergistic blend of natural cleansing herbs and phytonutrients to assist the body’s own detoxification process — specifically formulated to reboot your </a:t>
            </a:r>
            <a:br>
              <a:rPr lang="en-US" sz="2400" dirty="0">
                <a:solidFill>
                  <a:srgbClr val="003B71"/>
                </a:solidFill>
                <a:latin typeface="Verdana" panose="020B0604030504040204" pitchFamily="34" charset="0"/>
                <a:ea typeface="Verdana" panose="020B0604030504040204" pitchFamily="34" charset="0"/>
                <a:cs typeface="Verdana" panose="020B0604030504040204" pitchFamily="34" charset="0"/>
              </a:rPr>
            </a:br>
            <a:r>
              <a:rPr lang="en-US" sz="2400" dirty="0">
                <a:solidFill>
                  <a:srgbClr val="003B71"/>
                </a:solidFill>
                <a:latin typeface="Verdana" panose="020B0604030504040204" pitchFamily="34" charset="0"/>
                <a:ea typeface="Verdana" panose="020B0604030504040204" pitchFamily="34" charset="0"/>
                <a:cs typeface="Verdana" panose="020B0604030504040204" pitchFamily="34" charset="0"/>
              </a:rPr>
              <a:t>gut-brain axis in three days.*</a:t>
            </a:r>
          </a:p>
        </p:txBody>
      </p:sp>
      <p:sp>
        <p:nvSpPr>
          <p:cNvPr id="16" name="TextBox 15">
            <a:extLst>
              <a:ext uri="{FF2B5EF4-FFF2-40B4-BE49-F238E27FC236}">
                <a16:creationId xmlns:a16="http://schemas.microsoft.com/office/drawing/2014/main" id="{6A007DA1-A4DC-4E00-A52F-273BA08C785D}"/>
              </a:ext>
            </a:extLst>
          </p:cNvPr>
          <p:cNvSpPr txBox="1"/>
          <p:nvPr/>
        </p:nvSpPr>
        <p:spPr>
          <a:xfrm>
            <a:off x="6631544" y="905356"/>
            <a:ext cx="1436882" cy="646331"/>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3-DAY PROGRAM</a:t>
            </a:r>
          </a:p>
        </p:txBody>
      </p:sp>
      <p:sp>
        <p:nvSpPr>
          <p:cNvPr id="18" name="TextBox 17">
            <a:extLst>
              <a:ext uri="{FF2B5EF4-FFF2-40B4-BE49-F238E27FC236}">
                <a16:creationId xmlns:a16="http://schemas.microsoft.com/office/drawing/2014/main" id="{489ED6E2-21F5-4694-8A38-5F166B2448A5}"/>
              </a:ext>
            </a:extLst>
          </p:cNvPr>
          <p:cNvSpPr txBox="1"/>
          <p:nvPr/>
        </p:nvSpPr>
        <p:spPr>
          <a:xfrm>
            <a:off x="8332328" y="905356"/>
            <a:ext cx="1593879" cy="646331"/>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NATURAL CLEANSING</a:t>
            </a:r>
          </a:p>
        </p:txBody>
      </p:sp>
      <p:sp>
        <p:nvSpPr>
          <p:cNvPr id="12" name="TextBox 11">
            <a:extLst>
              <a:ext uri="{FF2B5EF4-FFF2-40B4-BE49-F238E27FC236}">
                <a16:creationId xmlns:a16="http://schemas.microsoft.com/office/drawing/2014/main" id="{13DC98EE-359D-4442-9F94-4C4E23006A89}"/>
              </a:ext>
            </a:extLst>
          </p:cNvPr>
          <p:cNvSpPr txBox="1"/>
          <p:nvPr/>
        </p:nvSpPr>
        <p:spPr>
          <a:xfrm>
            <a:off x="1388994" y="1669686"/>
            <a:ext cx="3960636" cy="707886"/>
          </a:xfrm>
          <a:prstGeom prst="rect">
            <a:avLst/>
          </a:prstGeom>
          <a:noFill/>
        </p:spPr>
        <p:txBody>
          <a:bodyPr wrap="square" rtlCol="0">
            <a:spAutoFit/>
          </a:bodyPr>
          <a:lstStyle/>
          <a:p>
            <a:pPr algn="ctr"/>
            <a:r>
              <a:rPr lang="en-US" sz="2000" b="1" dirty="0">
                <a:solidFill>
                  <a:srgbClr val="003B71"/>
                </a:solidFill>
                <a:latin typeface="Verdana" panose="020B0604030504040204" pitchFamily="34" charset="0"/>
              </a:rPr>
              <a:t>reset your gut-brain axis</a:t>
            </a:r>
            <a:br>
              <a:rPr lang="en-US" sz="2000" b="1" dirty="0">
                <a:solidFill>
                  <a:srgbClr val="003B71"/>
                </a:solidFill>
                <a:latin typeface="Verdana" panose="020B0604030504040204" pitchFamily="34" charset="0"/>
              </a:rPr>
            </a:br>
            <a:r>
              <a:rPr lang="en-US" sz="2000" b="1" dirty="0">
                <a:solidFill>
                  <a:srgbClr val="003B71"/>
                </a:solidFill>
                <a:latin typeface="Verdana" panose="020B0604030504040204" pitchFamily="34" charset="0"/>
              </a:rPr>
              <a:t>with this 3-day system*</a:t>
            </a:r>
          </a:p>
        </p:txBody>
      </p:sp>
      <p:pic>
        <p:nvPicPr>
          <p:cNvPr id="31" name="Graphic 12">
            <a:extLst>
              <a:ext uri="{FF2B5EF4-FFF2-40B4-BE49-F238E27FC236}">
                <a16:creationId xmlns:a16="http://schemas.microsoft.com/office/drawing/2014/main" id="{74611AEF-C853-4A51-BF1B-DC42A821567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58400" y="430462"/>
            <a:ext cx="1700784" cy="1596121"/>
          </a:xfrm>
          <a:prstGeom prst="rect">
            <a:avLst/>
          </a:prstGeom>
        </p:spPr>
      </p:pic>
      <p:sp>
        <p:nvSpPr>
          <p:cNvPr id="19" name="TextBox 18">
            <a:extLst>
              <a:ext uri="{FF2B5EF4-FFF2-40B4-BE49-F238E27FC236}">
                <a16:creationId xmlns:a16="http://schemas.microsoft.com/office/drawing/2014/main" id="{7E952B41-55AA-4411-841E-19D4A172FD36}"/>
              </a:ext>
            </a:extLst>
          </p:cNvPr>
          <p:cNvSpPr txBox="1"/>
          <p:nvPr/>
        </p:nvSpPr>
        <p:spPr>
          <a:xfrm>
            <a:off x="10113356" y="766856"/>
            <a:ext cx="1590871" cy="923330"/>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REMOVES WASTE &amp; TOXINS</a:t>
            </a:r>
          </a:p>
        </p:txBody>
      </p:sp>
      <p:sp>
        <p:nvSpPr>
          <p:cNvPr id="21" name="TextBox 20">
            <a:extLst>
              <a:ext uri="{FF2B5EF4-FFF2-40B4-BE49-F238E27FC236}">
                <a16:creationId xmlns:a16="http://schemas.microsoft.com/office/drawing/2014/main" id="{7F74420B-A3EA-4263-B2FF-1372DFD48436}"/>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28" name="Rectangle: Rounded Corners 27">
            <a:extLst>
              <a:ext uri="{FF2B5EF4-FFF2-40B4-BE49-F238E27FC236}">
                <a16:creationId xmlns:a16="http://schemas.microsoft.com/office/drawing/2014/main" id="{1E4E8874-436D-46CA-A087-EDFF555813C3}"/>
              </a:ext>
            </a:extLst>
          </p:cNvPr>
          <p:cNvSpPr/>
          <p:nvPr/>
        </p:nvSpPr>
        <p:spPr>
          <a:xfrm>
            <a:off x="7337751" y="4812287"/>
            <a:ext cx="3549715" cy="1177925"/>
          </a:xfrm>
          <a:prstGeom prst="roundRect">
            <a:avLst/>
          </a:prstGeom>
          <a:noFill/>
          <a:ln w="38100">
            <a:solidFill>
              <a:srgbClr val="003B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ndParaRPr>
          </a:p>
        </p:txBody>
      </p:sp>
      <p:sp>
        <p:nvSpPr>
          <p:cNvPr id="29" name="TextBox 28">
            <a:extLst>
              <a:ext uri="{FF2B5EF4-FFF2-40B4-BE49-F238E27FC236}">
                <a16:creationId xmlns:a16="http://schemas.microsoft.com/office/drawing/2014/main" id="{D8893639-2FF2-4036-8CAD-D06F5EBAAE02}"/>
              </a:ext>
            </a:extLst>
          </p:cNvPr>
          <p:cNvSpPr txBox="1"/>
          <p:nvPr/>
        </p:nvSpPr>
        <p:spPr>
          <a:xfrm>
            <a:off x="7374891" y="4924195"/>
            <a:ext cx="2042550" cy="954107"/>
          </a:xfrm>
          <a:prstGeom prst="rect">
            <a:avLst/>
          </a:prstGeom>
          <a:noFill/>
        </p:spPr>
        <p:txBody>
          <a:bodyPr wrap="square" rtlCol="0" anchor="t">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Item Code: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Retail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Wholesale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Subscribe &amp; Save:</a:t>
            </a:r>
          </a:p>
        </p:txBody>
      </p:sp>
      <p:sp>
        <p:nvSpPr>
          <p:cNvPr id="32" name="TextBox 31">
            <a:extLst>
              <a:ext uri="{FF2B5EF4-FFF2-40B4-BE49-F238E27FC236}">
                <a16:creationId xmlns:a16="http://schemas.microsoft.com/office/drawing/2014/main" id="{90776593-0AD4-4909-BD26-079FE3D6A83E}"/>
              </a:ext>
            </a:extLst>
          </p:cNvPr>
          <p:cNvSpPr txBox="1"/>
          <p:nvPr/>
        </p:nvSpPr>
        <p:spPr>
          <a:xfrm>
            <a:off x="9309491" y="4923666"/>
            <a:ext cx="1643337" cy="954107"/>
          </a:xfrm>
          <a:prstGeom prst="rect">
            <a:avLst/>
          </a:prstGeom>
          <a:noFill/>
        </p:spPr>
        <p:txBody>
          <a:bodyPr wrap="square" rtlCol="0" anchor="t">
            <a:spAutoFit/>
          </a:bodyPr>
          <a:lstStyle/>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S004</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$34.00</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$24.95 / 21 PV</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$21.95 / 19 PV</a:t>
            </a:r>
          </a:p>
        </p:txBody>
      </p:sp>
    </p:spTree>
    <p:extLst>
      <p:ext uri="{BB962C8B-B14F-4D97-AF65-F5344CB8AC3E}">
        <p14:creationId xmlns:p14="http://schemas.microsoft.com/office/powerpoint/2010/main" val="300148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8DB27-CCEF-466E-8DE3-B2A82443558E}"/>
              </a:ext>
            </a:extLst>
          </p:cNvPr>
          <p:cNvSpPr>
            <a:spLocks noGrp="1"/>
          </p:cNvSpPr>
          <p:nvPr>
            <p:ph type="title"/>
          </p:nvPr>
        </p:nvSpPr>
        <p:spPr/>
        <p:txBody>
          <a:bodyPr/>
          <a:lstStyle/>
          <a:p>
            <a:r>
              <a:rPr lang="en-US" b="1" dirty="0">
                <a:solidFill>
                  <a:srgbClr val="3F2A56"/>
                </a:solidFill>
              </a:rPr>
              <a:t>Why is Reboot+ Different?</a:t>
            </a:r>
            <a:endParaRPr lang="en-US" dirty="0"/>
          </a:p>
        </p:txBody>
      </p:sp>
      <p:sp>
        <p:nvSpPr>
          <p:cNvPr id="3" name="Text Placeholder 2">
            <a:extLst>
              <a:ext uri="{FF2B5EF4-FFF2-40B4-BE49-F238E27FC236}">
                <a16:creationId xmlns:a16="http://schemas.microsoft.com/office/drawing/2014/main" id="{83FB31AC-5FE7-421D-80FC-FF617412D7D2}"/>
              </a:ext>
            </a:extLst>
          </p:cNvPr>
          <p:cNvSpPr>
            <a:spLocks noGrp="1"/>
          </p:cNvSpPr>
          <p:nvPr>
            <p:ph type="body" sz="quarter" idx="11"/>
          </p:nvPr>
        </p:nvSpPr>
        <p:spPr/>
        <p:txBody>
          <a:bodyPr/>
          <a:lstStyle/>
          <a:p>
            <a:r>
              <a:rPr lang="en-US" sz="2000" b="1" dirty="0">
                <a:solidFill>
                  <a:srgbClr val="003C71"/>
                </a:solidFill>
              </a:rPr>
              <a:t>Worldwide exclusive on </a:t>
            </a:r>
            <a:r>
              <a:rPr lang="en-US" sz="2000" b="1" dirty="0" err="1">
                <a:solidFill>
                  <a:srgbClr val="003C71"/>
                </a:solidFill>
              </a:rPr>
              <a:t>Sebatin</a:t>
            </a:r>
            <a:r>
              <a:rPr lang="en-US" sz="2000" b="1" baseline="30000" dirty="0" err="1">
                <a:solidFill>
                  <a:srgbClr val="003C71"/>
                </a:solidFill>
              </a:rPr>
              <a:t>TM</a:t>
            </a:r>
            <a:endParaRPr lang="en-US" sz="2000" b="1" baseline="30000" dirty="0">
              <a:solidFill>
                <a:srgbClr val="003C71"/>
              </a:solidFill>
            </a:endParaRPr>
          </a:p>
          <a:p>
            <a:pPr lvl="1"/>
            <a:r>
              <a:rPr lang="en-US" sz="2000" dirty="0">
                <a:solidFill>
                  <a:schemeClr val="tx1"/>
                </a:solidFill>
              </a:rPr>
              <a:t>Patented blend of </a:t>
            </a:r>
            <a:r>
              <a:rPr lang="en-US" sz="2000" dirty="0" err="1">
                <a:solidFill>
                  <a:schemeClr val="tx1"/>
                </a:solidFill>
              </a:rPr>
              <a:t>Poria</a:t>
            </a:r>
            <a:r>
              <a:rPr lang="en-US" sz="2000" dirty="0">
                <a:solidFill>
                  <a:schemeClr val="tx1"/>
                </a:solidFill>
              </a:rPr>
              <a:t>/</a:t>
            </a:r>
            <a:r>
              <a:rPr lang="en-US" sz="2000" dirty="0" err="1">
                <a:solidFill>
                  <a:schemeClr val="tx1"/>
                </a:solidFill>
              </a:rPr>
              <a:t>Myristica</a:t>
            </a:r>
            <a:r>
              <a:rPr lang="en-US" sz="2000" dirty="0">
                <a:solidFill>
                  <a:schemeClr val="tx1"/>
                </a:solidFill>
              </a:rPr>
              <a:t>/Astragalus</a:t>
            </a:r>
          </a:p>
          <a:p>
            <a:pPr lvl="1"/>
            <a:r>
              <a:rPr lang="en-US" sz="2000" dirty="0">
                <a:solidFill>
                  <a:schemeClr val="tx1"/>
                </a:solidFill>
              </a:rPr>
              <a:t>Improves liver detoxification</a:t>
            </a:r>
          </a:p>
          <a:p>
            <a:endParaRPr lang="en-US" dirty="0"/>
          </a:p>
        </p:txBody>
      </p:sp>
      <p:pic>
        <p:nvPicPr>
          <p:cNvPr id="4" name="Picture 3">
            <a:extLst>
              <a:ext uri="{FF2B5EF4-FFF2-40B4-BE49-F238E27FC236}">
                <a16:creationId xmlns:a16="http://schemas.microsoft.com/office/drawing/2014/main" id="{2407B197-3960-4A88-B725-5CFFDD22F5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1558" y="3797558"/>
            <a:ext cx="3060441" cy="3060441"/>
          </a:xfrm>
          <a:prstGeom prst="rect">
            <a:avLst/>
          </a:prstGeom>
        </p:spPr>
      </p:pic>
    </p:spTree>
    <p:extLst>
      <p:ext uri="{BB962C8B-B14F-4D97-AF65-F5344CB8AC3E}">
        <p14:creationId xmlns:p14="http://schemas.microsoft.com/office/powerpoint/2010/main" val="35436109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838200" y="1803297"/>
            <a:ext cx="5589104" cy="3172968"/>
          </a:xfrm>
        </p:spPr>
        <p:txBody>
          <a:bodyPr>
            <a:noAutofit/>
          </a:bodyPr>
          <a:lstStyle/>
          <a:p>
            <a:pPr>
              <a:lnSpc>
                <a:spcPct val="100000"/>
              </a:lnSpc>
            </a:pPr>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Prepares the body’s gut microbiome for optimized mental wellness*</a:t>
            </a:r>
          </a:p>
          <a:p>
            <a:pPr>
              <a:lnSpc>
                <a:spcPct val="100000"/>
              </a:lnSpc>
            </a:pPr>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Provides a natural cleanse and supports a healthy digestive system*</a:t>
            </a:r>
          </a:p>
          <a:p>
            <a:pPr>
              <a:lnSpc>
                <a:spcPct val="100000"/>
              </a:lnSpc>
            </a:pPr>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Helps to remove built-up waste and toxins from the body*</a:t>
            </a:r>
          </a:p>
          <a:p>
            <a:pPr>
              <a:lnSpc>
                <a:spcPct val="100000"/>
              </a:lnSpc>
            </a:pPr>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Supports natural cleansing and filtering functions of the liver, kidneys and colon*</a:t>
            </a:r>
          </a:p>
          <a:p>
            <a:pPr>
              <a:lnSpc>
                <a:spcPct val="100000"/>
              </a:lnSpc>
            </a:pPr>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Partners with and optimizes the body’s natural detoxification process*</a:t>
            </a:r>
          </a:p>
        </p:txBody>
      </p:sp>
      <p:pic>
        <p:nvPicPr>
          <p:cNvPr id="10" name="Picture 9">
            <a:extLst>
              <a:ext uri="{FF2B5EF4-FFF2-40B4-BE49-F238E27FC236}">
                <a16:creationId xmlns:a16="http://schemas.microsoft.com/office/drawing/2014/main" id="{00E9C417-0F42-491C-9E96-C276A7D2922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427304" y="1803297"/>
            <a:ext cx="4767191" cy="3573224"/>
          </a:xfrm>
          <a:prstGeom prst="rect">
            <a:avLst/>
          </a:prstGeom>
        </p:spPr>
      </p:pic>
      <p:sp>
        <p:nvSpPr>
          <p:cNvPr id="7" name="TextBox 6">
            <a:extLst>
              <a:ext uri="{FF2B5EF4-FFF2-40B4-BE49-F238E27FC236}">
                <a16:creationId xmlns:a16="http://schemas.microsoft.com/office/drawing/2014/main" id="{E89BF0F2-4600-4E96-97C4-438E371EA618}"/>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9" name="Title 1">
            <a:extLst>
              <a:ext uri="{FF2B5EF4-FFF2-40B4-BE49-F238E27FC236}">
                <a16:creationId xmlns:a16="http://schemas.microsoft.com/office/drawing/2014/main" id="{AD3EA76E-D22E-4686-B557-5EE80433C75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3F7F96"/>
                </a:solidFill>
                <a:latin typeface="Verdana" panose="020B0604030504040204" pitchFamily="34" charset="0"/>
                <a:ea typeface="Verdana" panose="020B0604030504040204" pitchFamily="34" charset="0"/>
                <a:cs typeface="Verdana" panose="020B0604030504040204" pitchFamily="34" charset="0"/>
              </a:rPr>
              <a:t>REBOOT+</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003B71"/>
                </a:solidFill>
                <a:latin typeface="Verdana" panose="020B0604030504040204" pitchFamily="34" charset="0"/>
                <a:ea typeface="Verdana" panose="020B0604030504040204" pitchFamily="34" charset="0"/>
                <a:cs typeface="Verdana" panose="020B0604030504040204" pitchFamily="34" charset="0"/>
              </a:rPr>
              <a:t>KEY BENEFITS &amp; FEATURES</a:t>
            </a:r>
            <a:endParaRPr lang="en-US" sz="32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640714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22">
            <a:extLst>
              <a:ext uri="{FF2B5EF4-FFF2-40B4-BE49-F238E27FC236}">
                <a16:creationId xmlns:a16="http://schemas.microsoft.com/office/drawing/2014/main" id="{C5EC6DD2-23C9-460D-A9C6-524CDE0E6EC0}"/>
              </a:ext>
            </a:extLst>
          </p:cNvPr>
          <p:cNvPicPr>
            <a:picLocks noChangeAspect="1"/>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22751" t="39577" r="37951" b="31037"/>
          <a:stretch/>
        </p:blipFill>
        <p:spPr>
          <a:xfrm>
            <a:off x="3770526" y="-694572"/>
            <a:ext cx="4987566" cy="2735452"/>
          </a:xfrm>
          <a:prstGeom prst="rect">
            <a:avLst/>
          </a:prstGeom>
        </p:spPr>
      </p:pic>
      <p:pic>
        <p:nvPicPr>
          <p:cNvPr id="3" name="Picture 2">
            <a:extLst>
              <a:ext uri="{FF2B5EF4-FFF2-40B4-BE49-F238E27FC236}">
                <a16:creationId xmlns:a16="http://schemas.microsoft.com/office/drawing/2014/main" id="{0B0F21E0-1F25-44D9-861F-5BCE1067A95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522683" y="1704099"/>
            <a:ext cx="2743200" cy="2743200"/>
          </a:xfrm>
          <a:prstGeom prst="rect">
            <a:avLst/>
          </a:prstGeom>
        </p:spPr>
      </p:pic>
      <p:pic>
        <p:nvPicPr>
          <p:cNvPr id="7" name="Picture 6">
            <a:extLst>
              <a:ext uri="{FF2B5EF4-FFF2-40B4-BE49-F238E27FC236}">
                <a16:creationId xmlns:a16="http://schemas.microsoft.com/office/drawing/2014/main" id="{CA861750-89AB-4EAF-BD37-26CEC2960FE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662883" y="1704099"/>
            <a:ext cx="2743200" cy="2743200"/>
          </a:xfrm>
          <a:prstGeom prst="rect">
            <a:avLst/>
          </a:prstGeom>
        </p:spPr>
      </p:pic>
      <p:pic>
        <p:nvPicPr>
          <p:cNvPr id="9" name="Picture 8">
            <a:extLst>
              <a:ext uri="{FF2B5EF4-FFF2-40B4-BE49-F238E27FC236}">
                <a16:creationId xmlns:a16="http://schemas.microsoft.com/office/drawing/2014/main" id="{E6CB249B-DC4F-4E52-A52F-DD78C7547D3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32535" y="1704099"/>
            <a:ext cx="2743200" cy="2743200"/>
          </a:xfrm>
          <a:prstGeom prst="rect">
            <a:avLst/>
          </a:prstGeom>
        </p:spPr>
      </p:pic>
      <p:sp>
        <p:nvSpPr>
          <p:cNvPr id="25" name="Rectangle 24">
            <a:extLst>
              <a:ext uri="{FF2B5EF4-FFF2-40B4-BE49-F238E27FC236}">
                <a16:creationId xmlns:a16="http://schemas.microsoft.com/office/drawing/2014/main" id="{CDC0A96E-9EAB-4A2B-8C72-1970092DCDEB}"/>
              </a:ext>
            </a:extLst>
          </p:cNvPr>
          <p:cNvSpPr/>
          <p:nvPr/>
        </p:nvSpPr>
        <p:spPr>
          <a:xfrm>
            <a:off x="586273" y="4377263"/>
            <a:ext cx="3446778" cy="1569660"/>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Verdana" panose="020B0604030504040204" pitchFamily="34" charset="0"/>
              </a:rPr>
              <a:t>Prevents liver damage 2-3x better than other popular detox supplements*</a:t>
            </a:r>
          </a:p>
        </p:txBody>
      </p:sp>
      <p:sp>
        <p:nvSpPr>
          <p:cNvPr id="27" name="Rectangle 26">
            <a:extLst>
              <a:ext uri="{FF2B5EF4-FFF2-40B4-BE49-F238E27FC236}">
                <a16:creationId xmlns:a16="http://schemas.microsoft.com/office/drawing/2014/main" id="{9B4CD6AF-19E7-4278-966B-AA09FFA22D6D}"/>
              </a:ext>
            </a:extLst>
          </p:cNvPr>
          <p:cNvSpPr/>
          <p:nvPr/>
        </p:nvSpPr>
        <p:spPr>
          <a:xfrm>
            <a:off x="4701271" y="4377263"/>
            <a:ext cx="2795873" cy="1200329"/>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Aller Light" charset="0"/>
              </a:rPr>
              <a:t>Resets/reboots gut microbiome balance*</a:t>
            </a:r>
          </a:p>
        </p:txBody>
      </p:sp>
      <p:sp>
        <p:nvSpPr>
          <p:cNvPr id="29" name="Rectangle 28">
            <a:extLst>
              <a:ext uri="{FF2B5EF4-FFF2-40B4-BE49-F238E27FC236}">
                <a16:creationId xmlns:a16="http://schemas.microsoft.com/office/drawing/2014/main" id="{68088B80-1622-4480-9384-76F7AC27BE27}"/>
              </a:ext>
            </a:extLst>
          </p:cNvPr>
          <p:cNvSpPr/>
          <p:nvPr/>
        </p:nvSpPr>
        <p:spPr>
          <a:xfrm>
            <a:off x="8165364" y="4377263"/>
            <a:ext cx="3457838" cy="1569660"/>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Verdana" panose="020B0604030504040204" pitchFamily="34" charset="0"/>
              </a:rPr>
              <a:t>Partners with and optimizes the body’s natural detoxification process*</a:t>
            </a:r>
          </a:p>
        </p:txBody>
      </p:sp>
      <p:sp>
        <p:nvSpPr>
          <p:cNvPr id="11" name="TextBox 10">
            <a:extLst>
              <a:ext uri="{FF2B5EF4-FFF2-40B4-BE49-F238E27FC236}">
                <a16:creationId xmlns:a16="http://schemas.microsoft.com/office/drawing/2014/main" id="{13DC98EE-359D-4442-9F94-4C4E23006A89}"/>
              </a:ext>
            </a:extLst>
          </p:cNvPr>
          <p:cNvSpPr txBox="1"/>
          <p:nvPr/>
        </p:nvSpPr>
        <p:spPr>
          <a:xfrm>
            <a:off x="4020762" y="1081819"/>
            <a:ext cx="4156893" cy="707886"/>
          </a:xfrm>
          <a:prstGeom prst="rect">
            <a:avLst/>
          </a:prstGeom>
          <a:noFill/>
        </p:spPr>
        <p:txBody>
          <a:bodyPr wrap="square" rtlCol="0">
            <a:spAutoFit/>
          </a:bodyPr>
          <a:lstStyle/>
          <a:p>
            <a:pPr algn="ctr"/>
            <a:r>
              <a:rPr lang="en-US" sz="2000" b="1" dirty="0">
                <a:solidFill>
                  <a:srgbClr val="003B71"/>
                </a:solidFill>
                <a:latin typeface="Verdana" panose="020B0604030504040204" pitchFamily="34" charset="0"/>
              </a:rPr>
              <a:t>reset your gut-brain axis</a:t>
            </a:r>
            <a:br>
              <a:rPr lang="en-US" sz="2000" b="1" dirty="0">
                <a:solidFill>
                  <a:srgbClr val="003B71"/>
                </a:solidFill>
                <a:latin typeface="Verdana" panose="020B0604030504040204" pitchFamily="34" charset="0"/>
              </a:rPr>
            </a:br>
            <a:r>
              <a:rPr lang="en-US" sz="2000" b="1" dirty="0">
                <a:solidFill>
                  <a:srgbClr val="003B71"/>
                </a:solidFill>
                <a:latin typeface="Verdana" panose="020B0604030504040204" pitchFamily="34" charset="0"/>
              </a:rPr>
              <a:t>with this 3-day system*</a:t>
            </a:r>
          </a:p>
        </p:txBody>
      </p:sp>
      <p:sp>
        <p:nvSpPr>
          <p:cNvPr id="12" name="TextBox 11">
            <a:extLst>
              <a:ext uri="{FF2B5EF4-FFF2-40B4-BE49-F238E27FC236}">
                <a16:creationId xmlns:a16="http://schemas.microsoft.com/office/drawing/2014/main" id="{8D7AAD43-F60E-4FFC-B8D2-1F3AEC59E987}"/>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4237667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1A7133-9C8F-4F3D-8356-CBC15CE65DF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8625" y="3547813"/>
            <a:ext cx="3719513" cy="2805698"/>
          </a:xfrm>
          <a:prstGeom prst="rect">
            <a:avLst/>
          </a:prstGeom>
        </p:spPr>
      </p:pic>
      <p:pic>
        <p:nvPicPr>
          <p:cNvPr id="5" name="Picture 4">
            <a:extLst>
              <a:ext uri="{FF2B5EF4-FFF2-40B4-BE49-F238E27FC236}">
                <a16:creationId xmlns:a16="http://schemas.microsoft.com/office/drawing/2014/main" id="{B363ECCB-4890-455F-B535-23AFBC48EBDF}"/>
              </a:ext>
            </a:extLst>
          </p:cNvPr>
          <p:cNvPicPr>
            <a:picLocks noChangeAspect="1"/>
          </p:cNvPicPr>
          <p:nvPr/>
        </p:nvPicPr>
        <p:blipFill>
          <a:blip r:embed="rId4"/>
          <a:stretch>
            <a:fillRect/>
          </a:stretch>
        </p:blipFill>
        <p:spPr>
          <a:xfrm>
            <a:off x="3970110" y="1706603"/>
            <a:ext cx="8123965" cy="4646908"/>
          </a:xfrm>
          <a:prstGeom prst="rect">
            <a:avLst/>
          </a:prstGeom>
        </p:spPr>
      </p:pic>
      <p:pic>
        <p:nvPicPr>
          <p:cNvPr id="21" name="Picture 20">
            <a:extLst>
              <a:ext uri="{FF2B5EF4-FFF2-40B4-BE49-F238E27FC236}">
                <a16:creationId xmlns:a16="http://schemas.microsoft.com/office/drawing/2014/main" id="{8EE625BC-56EA-40D7-86AA-5A4F254AD1FE}"/>
              </a:ext>
            </a:extLst>
          </p:cNvPr>
          <p:cNvPicPr>
            <a:picLocks noChangeAspect="1"/>
          </p:cNvPicPr>
          <p:nvPr/>
        </p:nvPicPr>
        <p:blipFill>
          <a:blip r:embed="rId5"/>
          <a:stretch>
            <a:fillRect/>
          </a:stretch>
        </p:blipFill>
        <p:spPr>
          <a:xfrm>
            <a:off x="550536" y="1606643"/>
            <a:ext cx="3475689" cy="2191759"/>
          </a:xfrm>
          <a:prstGeom prst="rect">
            <a:avLst/>
          </a:prstGeom>
        </p:spPr>
      </p:pic>
      <p:sp>
        <p:nvSpPr>
          <p:cNvPr id="9" name="Title 1">
            <a:extLst>
              <a:ext uri="{FF2B5EF4-FFF2-40B4-BE49-F238E27FC236}">
                <a16:creationId xmlns:a16="http://schemas.microsoft.com/office/drawing/2014/main" id="{96A8C6E8-6245-45B5-916B-F7807ABC2BC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a:solidFill>
                  <a:srgbClr val="3F7F96"/>
                </a:solidFill>
                <a:latin typeface="Verdana" panose="020B0604030504040204" pitchFamily="34" charset="0"/>
                <a:ea typeface="Verdana" panose="020B0604030504040204" pitchFamily="34" charset="0"/>
                <a:cs typeface="Verdana" panose="020B0604030504040204" pitchFamily="34" charset="0"/>
              </a:rPr>
              <a:t>REBOOT+</a:t>
            </a:r>
            <a:br>
              <a:rPr lang="en-US" b="1">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a:solidFill>
                  <a:srgbClr val="003B71"/>
                </a:solidFill>
                <a:latin typeface="Verdana" panose="020B0604030504040204" pitchFamily="34" charset="0"/>
                <a:ea typeface="Verdana" panose="020B0604030504040204" pitchFamily="34" charset="0"/>
                <a:cs typeface="Verdana" panose="020B0604030504040204" pitchFamily="34" charset="0"/>
              </a:rPr>
              <a:t>DIETARY SUGGESTIONS</a:t>
            </a:r>
            <a:endParaRPr lang="en-US" sz="32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218308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3F2A56"/>
                </a:solidFill>
                <a:latin typeface="Verdana" panose="020B0604030504040204" pitchFamily="34" charset="0"/>
                <a:ea typeface="Verdana" panose="020B0604030504040204" pitchFamily="34" charset="0"/>
                <a:cs typeface="Verdana" panose="020B0604030504040204" pitchFamily="34" charset="0"/>
              </a:rPr>
              <a:t>1 TRILLION DOLLARS</a:t>
            </a:r>
          </a:p>
        </p:txBody>
      </p:sp>
      <p:sp>
        <p:nvSpPr>
          <p:cNvPr id="3" name="Text Placeholder 2"/>
          <p:cNvSpPr>
            <a:spLocks noGrp="1"/>
          </p:cNvSpPr>
          <p:nvPr>
            <p:ph type="body" sz="quarter" idx="11"/>
          </p:nvPr>
        </p:nvSpPr>
        <p:spPr>
          <a:xfrm>
            <a:off x="838200" y="1690688"/>
            <a:ext cx="6270501" cy="4021209"/>
          </a:xfrm>
        </p:spPr>
        <p:txBody>
          <a:bodyPr>
            <a:noAutofit/>
          </a:bodyPr>
          <a:lstStyle/>
          <a:p>
            <a:pPr marL="236538" indent="-236538">
              <a:buSzPct val="120000"/>
              <a:buFont typeface="Arial" charset="0"/>
              <a:buChar char="•"/>
            </a:pPr>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“Cultural change” is emerging in the global attitude toward stress and mental health</a:t>
            </a:r>
          </a:p>
          <a:p>
            <a:pPr marL="236538" indent="-236538">
              <a:buSzPct val="120000"/>
              <a:buFont typeface="Arial" charset="0"/>
              <a:buChar char="•"/>
            </a:pPr>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Over the next 10-20 years there will be no bigger focus in the natural nutrition or pharmaceutical industries, than brain health and mental wellness</a:t>
            </a:r>
          </a:p>
          <a:p>
            <a:pPr marL="236538" indent="-236538">
              <a:buSzPct val="120000"/>
              <a:buFont typeface="Arial" charset="0"/>
              <a:buChar char="•"/>
            </a:pPr>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 massive scientific shift</a:t>
            </a:r>
          </a:p>
        </p:txBody>
      </p:sp>
      <p:sp>
        <p:nvSpPr>
          <p:cNvPr id="4" name="Rectangle 3"/>
          <p:cNvSpPr/>
          <p:nvPr/>
        </p:nvSpPr>
        <p:spPr>
          <a:xfrm>
            <a:off x="838200" y="5486400"/>
            <a:ext cx="5193632" cy="609313"/>
          </a:xfrm>
          <a:prstGeom prst="rect">
            <a:avLst/>
          </a:prstGeom>
          <a:solidFill>
            <a:srgbClr val="3F2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Verdana" panose="020B0604030504040204" pitchFamily="34" charset="0"/>
                <a:ea typeface="Verdana" panose="020B0604030504040204" pitchFamily="34" charset="0"/>
                <a:cs typeface="Verdana" panose="020B0604030504040204" pitchFamily="34" charset="0"/>
              </a:rPr>
              <a:t>TIMING IS EVERYTHING! </a:t>
            </a:r>
          </a:p>
        </p:txBody>
      </p:sp>
      <p:pic>
        <p:nvPicPr>
          <p:cNvPr id="5" name="Picture Placeholder 4"/>
          <p:cNvPicPr>
            <a:picLocks noChangeAspect="1"/>
          </p:cNvPicPr>
          <p:nvPr/>
        </p:nvPicPr>
        <p:blipFill>
          <a:blip r:embed="rId2"/>
          <a:stretch>
            <a:fillRect/>
          </a:stretch>
        </p:blipFill>
        <p:spPr>
          <a:xfrm>
            <a:off x="7660211" y="594219"/>
            <a:ext cx="4123943" cy="5496444"/>
          </a:xfrm>
          <a:custGeom>
            <a:avLst/>
            <a:gdLst>
              <a:gd name="connsiteX0" fmla="*/ 3372750 w 4805082"/>
              <a:gd name="connsiteY0" fmla="*/ 2752858 h 6858000"/>
              <a:gd name="connsiteX1" fmla="*/ 4805082 w 4805082"/>
              <a:gd name="connsiteY1" fmla="*/ 2752858 h 6858000"/>
              <a:gd name="connsiteX2" fmla="*/ 3510616 w 4805082"/>
              <a:gd name="connsiteY2" fmla="*/ 6858000 h 6858000"/>
              <a:gd name="connsiteX3" fmla="*/ 2078284 w 4805082"/>
              <a:gd name="connsiteY3" fmla="*/ 6858000 h 6858000"/>
              <a:gd name="connsiteX4" fmla="*/ 2333608 w 4805082"/>
              <a:gd name="connsiteY4" fmla="*/ 1376429 h 6858000"/>
              <a:gd name="connsiteX5" fmla="*/ 3765940 w 4805082"/>
              <a:gd name="connsiteY5" fmla="*/ 1376429 h 6858000"/>
              <a:gd name="connsiteX6" fmla="*/ 2471474 w 4805082"/>
              <a:gd name="connsiteY6" fmla="*/ 5481571 h 6858000"/>
              <a:gd name="connsiteX7" fmla="*/ 1039142 w 4805082"/>
              <a:gd name="connsiteY7" fmla="*/ 5481571 h 6858000"/>
              <a:gd name="connsiteX8" fmla="*/ 1294466 w 4805082"/>
              <a:gd name="connsiteY8" fmla="*/ 0 h 6858000"/>
              <a:gd name="connsiteX9" fmla="*/ 2726798 w 4805082"/>
              <a:gd name="connsiteY9" fmla="*/ 0 h 6858000"/>
              <a:gd name="connsiteX10" fmla="*/ 1432332 w 4805082"/>
              <a:gd name="connsiteY10" fmla="*/ 4105142 h 6858000"/>
              <a:gd name="connsiteX11" fmla="*/ 0 w 4805082"/>
              <a:gd name="connsiteY11" fmla="*/ 410514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05082" h="6858000">
                <a:moveTo>
                  <a:pt x="3372750" y="2752858"/>
                </a:moveTo>
                <a:lnTo>
                  <a:pt x="4805082" y="2752858"/>
                </a:lnTo>
                <a:lnTo>
                  <a:pt x="3510616" y="6858000"/>
                </a:lnTo>
                <a:lnTo>
                  <a:pt x="2078284" y="6858000"/>
                </a:lnTo>
                <a:close/>
                <a:moveTo>
                  <a:pt x="2333608" y="1376429"/>
                </a:moveTo>
                <a:lnTo>
                  <a:pt x="3765940" y="1376429"/>
                </a:lnTo>
                <a:lnTo>
                  <a:pt x="2471474" y="5481571"/>
                </a:lnTo>
                <a:lnTo>
                  <a:pt x="1039142" y="5481571"/>
                </a:lnTo>
                <a:close/>
                <a:moveTo>
                  <a:pt x="1294466" y="0"/>
                </a:moveTo>
                <a:lnTo>
                  <a:pt x="2726798" y="0"/>
                </a:lnTo>
                <a:lnTo>
                  <a:pt x="1432332" y="4105142"/>
                </a:lnTo>
                <a:lnTo>
                  <a:pt x="0" y="4105142"/>
                </a:lnTo>
                <a:close/>
              </a:path>
            </a:pathLst>
          </a:custGeom>
        </p:spPr>
      </p:pic>
    </p:spTree>
    <p:extLst>
      <p:ext uri="{BB962C8B-B14F-4D97-AF65-F5344CB8AC3E}">
        <p14:creationId xmlns:p14="http://schemas.microsoft.com/office/powerpoint/2010/main" val="1204849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1">
            <a:extLst>
              <a:ext uri="{FF2B5EF4-FFF2-40B4-BE49-F238E27FC236}">
                <a16:creationId xmlns:a16="http://schemas.microsoft.com/office/drawing/2014/main" id="{968ECB85-948E-4EEE-B882-7AF6A7176AE3}"/>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3F7F96"/>
                </a:solidFill>
                <a:latin typeface="Verdana" panose="020B0604030504040204" pitchFamily="34" charset="0"/>
                <a:ea typeface="Verdana" panose="020B0604030504040204" pitchFamily="34" charset="0"/>
                <a:cs typeface="Verdana" panose="020B0604030504040204" pitchFamily="34" charset="0"/>
              </a:rPr>
              <a:t>REBOOT+</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003B71"/>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sp>
        <p:nvSpPr>
          <p:cNvPr id="46" name="Text Placeholder 2">
            <a:extLst>
              <a:ext uri="{FF2B5EF4-FFF2-40B4-BE49-F238E27FC236}">
                <a16:creationId xmlns:a16="http://schemas.microsoft.com/office/drawing/2014/main" id="{E12C0888-A919-4633-BC16-074CDD8254CD}"/>
              </a:ext>
            </a:extLst>
          </p:cNvPr>
          <p:cNvSpPr txBox="1">
            <a:spLocks/>
          </p:cNvSpPr>
          <p:nvPr/>
        </p:nvSpPr>
        <p:spPr>
          <a:xfrm>
            <a:off x="838199" y="2003424"/>
            <a:ext cx="3572536" cy="43934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Sebatin</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Synergistic effects of Sebatin</a:t>
            </a:r>
            <a:r>
              <a:rPr lang="en-US" sz="2400"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p>
          <a:p>
            <a:endPar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47" name="TextBox 46">
            <a:extLst>
              <a:ext uri="{FF2B5EF4-FFF2-40B4-BE49-F238E27FC236}">
                <a16:creationId xmlns:a16="http://schemas.microsoft.com/office/drawing/2014/main" id="{02CC627D-2C52-4237-B095-8DAB5420EBB3}"/>
              </a:ext>
            </a:extLst>
          </p:cNvPr>
          <p:cNvSpPr txBox="1"/>
          <p:nvPr/>
        </p:nvSpPr>
        <p:spPr>
          <a:xfrm>
            <a:off x="2560320" y="2003425"/>
            <a:ext cx="352425" cy="584775"/>
          </a:xfrm>
          <a:prstGeom prst="rect">
            <a:avLst/>
          </a:prstGeom>
          <a:noFill/>
        </p:spPr>
        <p:txBody>
          <a:bodyPr wrap="square" rtlCol="0">
            <a:spAutoFit/>
          </a:bodyPr>
          <a:lstStyle/>
          <a:p>
            <a:r>
              <a:rPr lang="en-US" sz="16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endParaRPr lang="en-US" sz="16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endParaRPr lang="en-US" sz="1600" dirty="0">
              <a:latin typeface="Verdana" panose="020B0604030504040204" pitchFamily="34" charset="0"/>
            </a:endParaRPr>
          </a:p>
        </p:txBody>
      </p:sp>
      <p:sp>
        <p:nvSpPr>
          <p:cNvPr id="38" name="TextBox 37">
            <a:extLst>
              <a:ext uri="{FF2B5EF4-FFF2-40B4-BE49-F238E27FC236}">
                <a16:creationId xmlns:a16="http://schemas.microsoft.com/office/drawing/2014/main" id="{D3C1DCB5-6841-446C-9050-0F9291C28D72}"/>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pic>
        <p:nvPicPr>
          <p:cNvPr id="39" name="Picture 38">
            <a:extLst>
              <a:ext uri="{FF2B5EF4-FFF2-40B4-BE49-F238E27FC236}">
                <a16:creationId xmlns:a16="http://schemas.microsoft.com/office/drawing/2014/main" id="{5F958E1D-299A-4F73-B978-A5ED0BFDB4C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57053" y="4522172"/>
            <a:ext cx="1645920" cy="1645920"/>
          </a:xfrm>
          <a:prstGeom prst="rect">
            <a:avLst/>
          </a:prstGeom>
        </p:spPr>
      </p:pic>
      <p:pic>
        <p:nvPicPr>
          <p:cNvPr id="40" name="Picture 39">
            <a:extLst>
              <a:ext uri="{FF2B5EF4-FFF2-40B4-BE49-F238E27FC236}">
                <a16:creationId xmlns:a16="http://schemas.microsoft.com/office/drawing/2014/main" id="{5FC676B3-2808-4A2F-9AB2-094EA86967B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23542" y="4120473"/>
            <a:ext cx="1645920" cy="1645920"/>
          </a:xfrm>
          <a:prstGeom prst="rect">
            <a:avLst/>
          </a:prstGeom>
        </p:spPr>
      </p:pic>
      <p:pic>
        <p:nvPicPr>
          <p:cNvPr id="41" name="Picture 40">
            <a:extLst>
              <a:ext uri="{FF2B5EF4-FFF2-40B4-BE49-F238E27FC236}">
                <a16:creationId xmlns:a16="http://schemas.microsoft.com/office/drawing/2014/main" id="{60A031BD-C685-42AA-B111-E442B6C25C9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444864" y="1125766"/>
            <a:ext cx="1645920" cy="1645920"/>
          </a:xfrm>
          <a:prstGeom prst="rect">
            <a:avLst/>
          </a:prstGeom>
        </p:spPr>
      </p:pic>
      <p:sp>
        <p:nvSpPr>
          <p:cNvPr id="43" name="Donut 23">
            <a:extLst>
              <a:ext uri="{FF2B5EF4-FFF2-40B4-BE49-F238E27FC236}">
                <a16:creationId xmlns:a16="http://schemas.microsoft.com/office/drawing/2014/main" id="{92CA922A-3FA9-4FD1-8EF6-4BE3C39D677E}"/>
              </a:ext>
            </a:extLst>
          </p:cNvPr>
          <p:cNvSpPr/>
          <p:nvPr/>
        </p:nvSpPr>
        <p:spPr>
          <a:xfrm>
            <a:off x="5828167" y="2035389"/>
            <a:ext cx="3886200" cy="3572633"/>
          </a:xfrm>
          <a:prstGeom prst="donut">
            <a:avLst>
              <a:gd name="adj" fmla="val 4102"/>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sz="1350" dirty="0">
              <a:solidFill>
                <a:schemeClr val="tx1"/>
              </a:solidFill>
              <a:latin typeface="Verdana" panose="020B0604030504040204" pitchFamily="34" charset="0"/>
            </a:endParaRPr>
          </a:p>
        </p:txBody>
      </p:sp>
      <p:pic>
        <p:nvPicPr>
          <p:cNvPr id="44" name="Picture 2" descr="decorative: liver">
            <a:extLst>
              <a:ext uri="{FF2B5EF4-FFF2-40B4-BE49-F238E27FC236}">
                <a16:creationId xmlns:a16="http://schemas.microsoft.com/office/drawing/2014/main" id="{F25C74C5-381E-4D08-A268-01919ECCB6AC}"/>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378183" y="3035488"/>
            <a:ext cx="848108" cy="746051"/>
          </a:xfrm>
          <a:prstGeom prst="rect">
            <a:avLst/>
          </a:prstGeom>
          <a:noFill/>
          <a:extLst>
            <a:ext uri="{909E8E84-426E-40DD-AFC4-6F175D3DCCD1}">
              <a14:hiddenFill xmlns:a14="http://schemas.microsoft.com/office/drawing/2010/main">
                <a:solidFill>
                  <a:srgbClr val="FFFFFF"/>
                </a:solidFill>
              </a14:hiddenFill>
            </a:ext>
          </a:extLst>
        </p:spPr>
      </p:pic>
      <p:sp>
        <p:nvSpPr>
          <p:cNvPr id="45" name="Right Arrow 26">
            <a:extLst>
              <a:ext uri="{FF2B5EF4-FFF2-40B4-BE49-F238E27FC236}">
                <a16:creationId xmlns:a16="http://schemas.microsoft.com/office/drawing/2014/main" id="{AE3940D0-8CE9-4F77-9A6C-E7EDBDF40D3C}"/>
              </a:ext>
            </a:extLst>
          </p:cNvPr>
          <p:cNvSpPr/>
          <p:nvPr/>
        </p:nvSpPr>
        <p:spPr>
          <a:xfrm>
            <a:off x="6742568" y="3264140"/>
            <a:ext cx="628649" cy="306324"/>
          </a:xfrm>
          <a:prstGeom prst="rightArrow">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sz="1350" dirty="0">
              <a:latin typeface="Verdana" panose="020B0604030504040204" pitchFamily="34" charset="0"/>
            </a:endParaRPr>
          </a:p>
        </p:txBody>
      </p:sp>
      <p:sp>
        <p:nvSpPr>
          <p:cNvPr id="48" name="Right Arrow 28">
            <a:extLst>
              <a:ext uri="{FF2B5EF4-FFF2-40B4-BE49-F238E27FC236}">
                <a16:creationId xmlns:a16="http://schemas.microsoft.com/office/drawing/2014/main" id="{8469BC39-F6B8-40FE-A641-48D004C5333B}"/>
              </a:ext>
            </a:extLst>
          </p:cNvPr>
          <p:cNvSpPr/>
          <p:nvPr/>
        </p:nvSpPr>
        <p:spPr>
          <a:xfrm rot="10800000">
            <a:off x="8162635" y="3262317"/>
            <a:ext cx="628649" cy="306324"/>
          </a:xfrm>
          <a:prstGeom prst="rightArrow">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sz="1350" dirty="0">
              <a:latin typeface="Verdana" panose="020B0604030504040204" pitchFamily="34" charset="0"/>
            </a:endParaRPr>
          </a:p>
        </p:txBody>
      </p:sp>
      <p:sp>
        <p:nvSpPr>
          <p:cNvPr id="49" name="Right Arrow 29">
            <a:extLst>
              <a:ext uri="{FF2B5EF4-FFF2-40B4-BE49-F238E27FC236}">
                <a16:creationId xmlns:a16="http://schemas.microsoft.com/office/drawing/2014/main" id="{3AFB4F03-E68B-401E-B00B-69A51761D851}"/>
              </a:ext>
            </a:extLst>
          </p:cNvPr>
          <p:cNvSpPr/>
          <p:nvPr/>
        </p:nvSpPr>
        <p:spPr>
          <a:xfrm rot="16200000">
            <a:off x="7415284" y="4013026"/>
            <a:ext cx="711967" cy="306324"/>
          </a:xfrm>
          <a:prstGeom prst="rightArrow">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sz="1350" dirty="0">
              <a:latin typeface="Verdana" panose="020B0604030504040204" pitchFamily="34" charset="0"/>
            </a:endParaRPr>
          </a:p>
        </p:txBody>
      </p:sp>
      <p:sp>
        <p:nvSpPr>
          <p:cNvPr id="50" name="Rectangle 3">
            <a:extLst>
              <a:ext uri="{FF2B5EF4-FFF2-40B4-BE49-F238E27FC236}">
                <a16:creationId xmlns:a16="http://schemas.microsoft.com/office/drawing/2014/main" id="{C1C1BFA4-5A5D-4DD5-960B-2CEDCF4E2A79}"/>
              </a:ext>
            </a:extLst>
          </p:cNvPr>
          <p:cNvSpPr>
            <a:spLocks noChangeArrowheads="1"/>
          </p:cNvSpPr>
          <p:nvPr/>
        </p:nvSpPr>
        <p:spPr bwMode="auto">
          <a:xfrm>
            <a:off x="7001917" y="2302397"/>
            <a:ext cx="1543660" cy="623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ctr" defTabSz="685800" fontAlgn="base">
              <a:spcBef>
                <a:spcPct val="0"/>
              </a:spcBef>
              <a:spcAft>
                <a:spcPct val="0"/>
              </a:spcAft>
            </a:pPr>
            <a:r>
              <a:rPr lang="en-US" sz="1200" dirty="0">
                <a:latin typeface="Verdana" panose="020B0604030504040204" pitchFamily="34" charset="0"/>
                <a:cs typeface="Arial" pitchFamily="34" charset="0"/>
              </a:rPr>
              <a:t>Anti-inflammatory</a:t>
            </a:r>
          </a:p>
          <a:p>
            <a:pPr algn="ctr" defTabSz="685800" fontAlgn="base">
              <a:spcBef>
                <a:spcPct val="0"/>
              </a:spcBef>
              <a:spcAft>
                <a:spcPct val="0"/>
              </a:spcAft>
            </a:pPr>
            <a:r>
              <a:rPr lang="en-US" sz="1200" dirty="0">
                <a:latin typeface="Verdana" panose="020B0604030504040204" pitchFamily="34" charset="0"/>
                <a:cs typeface="Arial" pitchFamily="34" charset="0"/>
              </a:rPr>
              <a:t>Antioxidant</a:t>
            </a:r>
          </a:p>
          <a:p>
            <a:pPr algn="ctr" defTabSz="685800" fontAlgn="base">
              <a:spcBef>
                <a:spcPct val="0"/>
              </a:spcBef>
              <a:spcAft>
                <a:spcPct val="0"/>
              </a:spcAft>
            </a:pPr>
            <a:r>
              <a:rPr lang="en-US" sz="1200" dirty="0">
                <a:latin typeface="Verdana" panose="020B0604030504040204" pitchFamily="34" charset="0"/>
                <a:cs typeface="Arial" pitchFamily="34" charset="0"/>
              </a:rPr>
              <a:t>Hepatoprotective</a:t>
            </a:r>
          </a:p>
        </p:txBody>
      </p:sp>
      <p:grpSp>
        <p:nvGrpSpPr>
          <p:cNvPr id="51" name="Group 50">
            <a:extLst>
              <a:ext uri="{FF2B5EF4-FFF2-40B4-BE49-F238E27FC236}">
                <a16:creationId xmlns:a16="http://schemas.microsoft.com/office/drawing/2014/main" id="{661E12E2-76EF-443A-ACCD-D1E92BE40698}"/>
              </a:ext>
            </a:extLst>
          </p:cNvPr>
          <p:cNvGrpSpPr/>
          <p:nvPr/>
        </p:nvGrpSpPr>
        <p:grpSpPr>
          <a:xfrm>
            <a:off x="6725165" y="4324673"/>
            <a:ext cx="2610378" cy="1418286"/>
            <a:chOff x="185960" y="4003869"/>
            <a:chExt cx="3480503" cy="1891049"/>
          </a:xfrm>
        </p:grpSpPr>
        <p:sp>
          <p:nvSpPr>
            <p:cNvPr id="52" name="Rounded Rectangle 7">
              <a:extLst>
                <a:ext uri="{FF2B5EF4-FFF2-40B4-BE49-F238E27FC236}">
                  <a16:creationId xmlns:a16="http://schemas.microsoft.com/office/drawing/2014/main" id="{92A94413-B2C1-4243-B3F5-7D31773F7B5D}"/>
                </a:ext>
              </a:extLst>
            </p:cNvPr>
            <p:cNvSpPr/>
            <p:nvPr/>
          </p:nvSpPr>
          <p:spPr>
            <a:xfrm>
              <a:off x="185960" y="4003869"/>
              <a:ext cx="3480503" cy="189104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350" dirty="0">
                <a:latin typeface="Verdana" panose="020B0604030504040204" pitchFamily="34" charset="0"/>
              </a:endParaRPr>
            </a:p>
          </p:txBody>
        </p:sp>
        <p:sp>
          <p:nvSpPr>
            <p:cNvPr id="53" name="Rectangle 52">
              <a:extLst>
                <a:ext uri="{FF2B5EF4-FFF2-40B4-BE49-F238E27FC236}">
                  <a16:creationId xmlns:a16="http://schemas.microsoft.com/office/drawing/2014/main" id="{40310C24-84E1-439F-80C1-D3E7F690AFB3}"/>
                </a:ext>
              </a:extLst>
            </p:cNvPr>
            <p:cNvSpPr/>
            <p:nvPr/>
          </p:nvSpPr>
          <p:spPr>
            <a:xfrm>
              <a:off x="271729" y="4014306"/>
              <a:ext cx="2341446" cy="1846660"/>
            </a:xfrm>
            <a:prstGeom prst="rect">
              <a:avLst/>
            </a:prstGeom>
          </p:spPr>
          <p:txBody>
            <a:bodyPr wrap="square">
              <a:spAutoFit/>
            </a:bodyPr>
            <a:lstStyle/>
            <a:p>
              <a:r>
                <a:rPr lang="en-US" sz="1050" i="1" dirty="0">
                  <a:solidFill>
                    <a:sysClr val="windowText" lastClr="000000"/>
                  </a:solidFill>
                  <a:latin typeface="Verdana" panose="020B0604030504040204" pitchFamily="34" charset="0"/>
                </a:rPr>
                <a:t>Astragalus </a:t>
              </a:r>
              <a:endParaRPr lang="en-US" sz="1050" dirty="0">
                <a:solidFill>
                  <a:sysClr val="windowText" lastClr="000000"/>
                </a:solidFill>
                <a:latin typeface="Verdana" panose="020B0604030504040204" pitchFamily="34" charset="0"/>
              </a:endParaRPr>
            </a:p>
            <a:p>
              <a:r>
                <a:rPr lang="en-US" sz="1050" dirty="0">
                  <a:solidFill>
                    <a:sysClr val="windowText" lastClr="000000"/>
                  </a:solidFill>
                  <a:latin typeface="Verdana" panose="020B0604030504040204" pitchFamily="34" charset="0"/>
                </a:rPr>
                <a:t>Saponins &amp; Polysacharin</a:t>
              </a:r>
            </a:p>
            <a:p>
              <a:endParaRPr lang="en-US" sz="1050" dirty="0">
                <a:solidFill>
                  <a:sysClr val="windowText" lastClr="000000"/>
                </a:solidFill>
                <a:latin typeface="Verdana" panose="020B0604030504040204" pitchFamily="34" charset="0"/>
              </a:endParaRPr>
            </a:p>
            <a:p>
              <a:r>
                <a:rPr lang="en-US" sz="1050" dirty="0">
                  <a:solidFill>
                    <a:sysClr val="windowText" lastClr="000000"/>
                  </a:solidFill>
                  <a:latin typeface="Verdana" panose="020B0604030504040204" pitchFamily="34" charset="0"/>
                </a:rPr>
                <a:t>Increase tissue SOD and GSH</a:t>
              </a:r>
            </a:p>
            <a:p>
              <a:r>
                <a:rPr lang="en-US" sz="1050" dirty="0">
                  <a:solidFill>
                    <a:sysClr val="windowText" lastClr="000000"/>
                  </a:solidFill>
                  <a:latin typeface="Verdana" panose="020B0604030504040204" pitchFamily="34" charset="0"/>
                </a:rPr>
                <a:t>Free radical scavenging </a:t>
              </a:r>
            </a:p>
          </p:txBody>
        </p:sp>
        <p:graphicFrame>
          <p:nvGraphicFramePr>
            <p:cNvPr id="54" name="Object 53">
              <a:extLst>
                <a:ext uri="{FF2B5EF4-FFF2-40B4-BE49-F238E27FC236}">
                  <a16:creationId xmlns:a16="http://schemas.microsoft.com/office/drawing/2014/main" id="{B60D18D1-67DD-433D-9931-9B8E5FD91815}"/>
                </a:ext>
              </a:extLst>
            </p:cNvPr>
            <p:cNvGraphicFramePr>
              <a:graphicFrameLocks noChangeAspect="1"/>
            </p:cNvGraphicFramePr>
            <p:nvPr>
              <p:extLst>
                <p:ext uri="{D42A27DB-BD31-4B8C-83A1-F6EECF244321}">
                  <p14:modId xmlns:p14="http://schemas.microsoft.com/office/powerpoint/2010/main" val="3524674554"/>
                </p:ext>
              </p:extLst>
            </p:nvPr>
          </p:nvGraphicFramePr>
          <p:xfrm>
            <a:off x="2080326" y="4120740"/>
            <a:ext cx="1368436" cy="1158668"/>
          </p:xfrm>
          <a:graphic>
            <a:graphicData uri="http://schemas.openxmlformats.org/presentationml/2006/ole">
              <mc:AlternateContent xmlns:mc="http://schemas.openxmlformats.org/markup-compatibility/2006">
                <mc:Choice xmlns:v="urn:schemas-microsoft-com:vml" Requires="v">
                  <p:oleObj spid="_x0000_s1025" r:id="rId8" imgW="3524400" imgH="3295800" progId="">
                    <p:embed/>
                  </p:oleObj>
                </mc:Choice>
                <mc:Fallback>
                  <p:oleObj r:id="rId8" imgW="3524400" imgH="3295800" progId="">
                    <p:embed/>
                    <p:pic>
                      <p:nvPicPr>
                        <p:cNvPr id="54" name="Object 53">
                          <a:extLst>
                            <a:ext uri="{FF2B5EF4-FFF2-40B4-BE49-F238E27FC236}">
                              <a16:creationId xmlns:a16="http://schemas.microsoft.com/office/drawing/2014/main" id="{B60D18D1-67DD-433D-9931-9B8E5FD91815}"/>
                            </a:ext>
                          </a:extLst>
                        </p:cNvPr>
                        <p:cNvPicPr/>
                        <p:nvPr/>
                      </p:nvPicPr>
                      <p:blipFill>
                        <a:blip r:embed="rId9"/>
                        <a:stretch>
                          <a:fillRect/>
                        </a:stretch>
                      </p:blipFill>
                      <p:spPr>
                        <a:xfrm>
                          <a:off x="2080326" y="4120740"/>
                          <a:ext cx="1368436" cy="1158668"/>
                        </a:xfrm>
                        <a:prstGeom prst="rect">
                          <a:avLst/>
                        </a:prstGeom>
                      </p:spPr>
                    </p:pic>
                  </p:oleObj>
                </mc:Fallback>
              </mc:AlternateContent>
            </a:graphicData>
          </a:graphic>
        </p:graphicFrame>
      </p:grpSp>
      <p:grpSp>
        <p:nvGrpSpPr>
          <p:cNvPr id="55" name="Group 54">
            <a:extLst>
              <a:ext uri="{FF2B5EF4-FFF2-40B4-BE49-F238E27FC236}">
                <a16:creationId xmlns:a16="http://schemas.microsoft.com/office/drawing/2014/main" id="{AD9FD3D0-B41F-4A4B-95BF-42D3C3661E37}"/>
              </a:ext>
            </a:extLst>
          </p:cNvPr>
          <p:cNvGrpSpPr/>
          <p:nvPr/>
        </p:nvGrpSpPr>
        <p:grpSpPr>
          <a:xfrm>
            <a:off x="4547653" y="2813223"/>
            <a:ext cx="2356404" cy="1458006"/>
            <a:chOff x="81402" y="3491695"/>
            <a:chExt cx="3141871" cy="1944009"/>
          </a:xfrm>
        </p:grpSpPr>
        <p:sp>
          <p:nvSpPr>
            <p:cNvPr id="56" name="Rounded Rectangle 9">
              <a:extLst>
                <a:ext uri="{FF2B5EF4-FFF2-40B4-BE49-F238E27FC236}">
                  <a16:creationId xmlns:a16="http://schemas.microsoft.com/office/drawing/2014/main" id="{18D00550-F69B-46A3-A0B7-1431A07E8881}"/>
                </a:ext>
              </a:extLst>
            </p:cNvPr>
            <p:cNvSpPr/>
            <p:nvPr/>
          </p:nvSpPr>
          <p:spPr>
            <a:xfrm>
              <a:off x="81402" y="3491695"/>
              <a:ext cx="3141871" cy="194400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dirty="0">
                <a:latin typeface="Verdana" panose="020B0604030504040204" pitchFamily="34" charset="0"/>
              </a:endParaRPr>
            </a:p>
          </p:txBody>
        </p:sp>
        <p:sp>
          <p:nvSpPr>
            <p:cNvPr id="57" name="Rectangle 56">
              <a:extLst>
                <a:ext uri="{FF2B5EF4-FFF2-40B4-BE49-F238E27FC236}">
                  <a16:creationId xmlns:a16="http://schemas.microsoft.com/office/drawing/2014/main" id="{8DF0353A-66E5-446A-88B1-24E095FE6B58}"/>
                </a:ext>
              </a:extLst>
            </p:cNvPr>
            <p:cNvSpPr/>
            <p:nvPr/>
          </p:nvSpPr>
          <p:spPr>
            <a:xfrm>
              <a:off x="118907" y="3575588"/>
              <a:ext cx="2017607" cy="1846661"/>
            </a:xfrm>
            <a:prstGeom prst="rect">
              <a:avLst/>
            </a:prstGeom>
          </p:spPr>
          <p:txBody>
            <a:bodyPr wrap="square">
              <a:spAutoFit/>
            </a:bodyPr>
            <a:lstStyle/>
            <a:p>
              <a:r>
                <a:rPr lang="en-US" sz="1050" i="1" dirty="0">
                  <a:latin typeface="Verdana" panose="020B0604030504040204" pitchFamily="34" charset="0"/>
                </a:rPr>
                <a:t>Poria</a:t>
              </a:r>
            </a:p>
            <a:p>
              <a:r>
                <a:rPr lang="en-US" sz="1050" dirty="0">
                  <a:latin typeface="Verdana" panose="020B0604030504040204" pitchFamily="34" charset="0"/>
                </a:rPr>
                <a:t>lanostane triterpene acids</a:t>
              </a:r>
            </a:p>
            <a:p>
              <a:r>
                <a:rPr lang="en-US" sz="1050" dirty="0">
                  <a:latin typeface="Verdana" panose="020B0604030504040204" pitchFamily="34" charset="0"/>
                </a:rPr>
                <a:t>Panchyman (</a:t>
              </a:r>
              <a:r>
                <a:rPr lang="el-GR" sz="1050" dirty="0">
                  <a:latin typeface="Verdana" panose="020B0604030504040204" pitchFamily="34" charset="0"/>
                </a:rPr>
                <a:t>1,3-β-</a:t>
              </a:r>
              <a:r>
                <a:rPr lang="en-US" sz="1050" dirty="0">
                  <a:latin typeface="Verdana" panose="020B0604030504040204" pitchFamily="34" charset="0"/>
                </a:rPr>
                <a:t>D-glucan)</a:t>
              </a:r>
            </a:p>
            <a:p>
              <a:endParaRPr lang="en-US" sz="1050" dirty="0">
                <a:latin typeface="Verdana" panose="020B0604030504040204" pitchFamily="34" charset="0"/>
              </a:endParaRPr>
            </a:p>
            <a:p>
              <a:r>
                <a:rPr lang="en-US" sz="1050" dirty="0">
                  <a:latin typeface="Verdana" panose="020B0604030504040204" pitchFamily="34" charset="0"/>
                </a:rPr>
                <a:t>Inhibition of iNOS &amp; TNF-α production </a:t>
              </a:r>
            </a:p>
          </p:txBody>
        </p:sp>
        <p:graphicFrame>
          <p:nvGraphicFramePr>
            <p:cNvPr id="58" name="Object 57">
              <a:extLst>
                <a:ext uri="{FF2B5EF4-FFF2-40B4-BE49-F238E27FC236}">
                  <a16:creationId xmlns:a16="http://schemas.microsoft.com/office/drawing/2014/main" id="{E962DB7C-127F-4CE9-AAF3-4199F4595AB3}"/>
                </a:ext>
              </a:extLst>
            </p:cNvPr>
            <p:cNvGraphicFramePr>
              <a:graphicFrameLocks noChangeAspect="1"/>
            </p:cNvGraphicFramePr>
            <p:nvPr>
              <p:extLst>
                <p:ext uri="{D42A27DB-BD31-4B8C-83A1-F6EECF244321}">
                  <p14:modId xmlns:p14="http://schemas.microsoft.com/office/powerpoint/2010/main" val="3538199161"/>
                </p:ext>
              </p:extLst>
            </p:nvPr>
          </p:nvGraphicFramePr>
          <p:xfrm>
            <a:off x="1612810" y="3987817"/>
            <a:ext cx="1576323" cy="916466"/>
          </p:xfrm>
          <a:graphic>
            <a:graphicData uri="http://schemas.openxmlformats.org/presentationml/2006/ole">
              <mc:AlternateContent xmlns:mc="http://schemas.openxmlformats.org/markup-compatibility/2006">
                <mc:Choice xmlns:v="urn:schemas-microsoft-com:vml" Requires="v">
                  <p:oleObj spid="_x0000_s1026" r:id="rId10" imgW="3276720" imgH="1905120" progId="">
                    <p:embed/>
                  </p:oleObj>
                </mc:Choice>
                <mc:Fallback>
                  <p:oleObj r:id="rId10" imgW="3276720" imgH="1905120" progId="">
                    <p:embed/>
                    <p:pic>
                      <p:nvPicPr>
                        <p:cNvPr id="58" name="Object 57">
                          <a:extLst>
                            <a:ext uri="{FF2B5EF4-FFF2-40B4-BE49-F238E27FC236}">
                              <a16:creationId xmlns:a16="http://schemas.microsoft.com/office/drawing/2014/main" id="{E962DB7C-127F-4CE9-AAF3-4199F4595AB3}"/>
                            </a:ext>
                          </a:extLst>
                        </p:cNvPr>
                        <p:cNvPicPr/>
                        <p:nvPr/>
                      </p:nvPicPr>
                      <p:blipFill>
                        <a:blip r:embed="rId11"/>
                        <a:stretch>
                          <a:fillRect/>
                        </a:stretch>
                      </p:blipFill>
                      <p:spPr>
                        <a:xfrm>
                          <a:off x="1612810" y="3987817"/>
                          <a:ext cx="1576323" cy="916466"/>
                        </a:xfrm>
                        <a:prstGeom prst="rect">
                          <a:avLst/>
                        </a:prstGeom>
                      </p:spPr>
                    </p:pic>
                  </p:oleObj>
                </mc:Fallback>
              </mc:AlternateContent>
            </a:graphicData>
          </a:graphic>
        </p:graphicFrame>
      </p:grpSp>
      <p:sp>
        <p:nvSpPr>
          <p:cNvPr id="59" name="Rounded Rectangle 11">
            <a:extLst>
              <a:ext uri="{FF2B5EF4-FFF2-40B4-BE49-F238E27FC236}">
                <a16:creationId xmlns:a16="http://schemas.microsoft.com/office/drawing/2014/main" id="{196FB3F6-82DF-458E-9048-C1B78AA23BA2}"/>
              </a:ext>
            </a:extLst>
          </p:cNvPr>
          <p:cNvSpPr/>
          <p:nvPr/>
        </p:nvSpPr>
        <p:spPr>
          <a:xfrm>
            <a:off x="8669045" y="2846602"/>
            <a:ext cx="2330796" cy="11414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350" dirty="0">
              <a:latin typeface="Verdana" panose="020B0604030504040204" pitchFamily="34" charset="0"/>
            </a:endParaRPr>
          </a:p>
        </p:txBody>
      </p:sp>
      <p:sp>
        <p:nvSpPr>
          <p:cNvPr id="60" name="Rectangle 59">
            <a:extLst>
              <a:ext uri="{FF2B5EF4-FFF2-40B4-BE49-F238E27FC236}">
                <a16:creationId xmlns:a16="http://schemas.microsoft.com/office/drawing/2014/main" id="{24D8B3CF-AAB0-4FD8-B7B0-CE071A44F0B6}"/>
              </a:ext>
            </a:extLst>
          </p:cNvPr>
          <p:cNvSpPr/>
          <p:nvPr/>
        </p:nvSpPr>
        <p:spPr>
          <a:xfrm>
            <a:off x="9444864" y="2891402"/>
            <a:ext cx="1457117" cy="1061829"/>
          </a:xfrm>
          <a:prstGeom prst="rect">
            <a:avLst/>
          </a:prstGeom>
        </p:spPr>
        <p:txBody>
          <a:bodyPr wrap="square">
            <a:spAutoFit/>
          </a:bodyPr>
          <a:lstStyle/>
          <a:p>
            <a:pPr algn="r"/>
            <a:r>
              <a:rPr lang="en-US" sz="1050" i="1" dirty="0">
                <a:solidFill>
                  <a:sysClr val="windowText" lastClr="000000"/>
                </a:solidFill>
                <a:latin typeface="Verdana" panose="020B0604030504040204" pitchFamily="34" charset="0"/>
              </a:rPr>
              <a:t>Myristica </a:t>
            </a:r>
          </a:p>
          <a:p>
            <a:pPr algn="r"/>
            <a:r>
              <a:rPr lang="en-US" sz="1050" dirty="0">
                <a:solidFill>
                  <a:sysClr val="windowText" lastClr="000000"/>
                </a:solidFill>
                <a:latin typeface="Verdana" panose="020B0604030504040204" pitchFamily="34" charset="0"/>
              </a:rPr>
              <a:t>Phenylpropanoids</a:t>
            </a:r>
          </a:p>
          <a:p>
            <a:pPr algn="r"/>
            <a:endParaRPr lang="en-US" sz="1050" dirty="0">
              <a:solidFill>
                <a:sysClr val="windowText" lastClr="000000"/>
              </a:solidFill>
              <a:latin typeface="Verdana" panose="020B0604030504040204" pitchFamily="34" charset="0"/>
            </a:endParaRPr>
          </a:p>
          <a:p>
            <a:pPr algn="r"/>
            <a:r>
              <a:rPr lang="en-US" sz="1050" dirty="0">
                <a:solidFill>
                  <a:sysClr val="windowText" lastClr="000000"/>
                </a:solidFill>
                <a:latin typeface="Verdana" panose="020B0604030504040204" pitchFamily="34" charset="0"/>
              </a:rPr>
              <a:t>Induction of glutathion </a:t>
            </a:r>
          </a:p>
          <a:p>
            <a:pPr algn="r"/>
            <a:r>
              <a:rPr lang="en-US" sz="1050" dirty="0">
                <a:solidFill>
                  <a:sysClr val="windowText" lastClr="000000"/>
                </a:solidFill>
                <a:latin typeface="Verdana" panose="020B0604030504040204" pitchFamily="34" charset="0"/>
              </a:rPr>
              <a:t>S-transferase  </a:t>
            </a:r>
          </a:p>
        </p:txBody>
      </p:sp>
      <p:graphicFrame>
        <p:nvGraphicFramePr>
          <p:cNvPr id="61" name="Object 60">
            <a:extLst>
              <a:ext uri="{FF2B5EF4-FFF2-40B4-BE49-F238E27FC236}">
                <a16:creationId xmlns:a16="http://schemas.microsoft.com/office/drawing/2014/main" id="{E616EA19-E000-46C1-A338-3E70817C10EE}"/>
              </a:ext>
            </a:extLst>
          </p:cNvPr>
          <p:cNvGraphicFramePr>
            <a:graphicFrameLocks noChangeAspect="1"/>
          </p:cNvGraphicFramePr>
          <p:nvPr>
            <p:extLst>
              <p:ext uri="{D42A27DB-BD31-4B8C-83A1-F6EECF244321}">
                <p14:modId xmlns:p14="http://schemas.microsoft.com/office/powerpoint/2010/main" val="1025334032"/>
              </p:ext>
            </p:extLst>
          </p:nvPr>
        </p:nvGraphicFramePr>
        <p:xfrm>
          <a:off x="8765282" y="2920095"/>
          <a:ext cx="761614" cy="913302"/>
        </p:xfrm>
        <a:graphic>
          <a:graphicData uri="http://schemas.openxmlformats.org/presentationml/2006/ole">
            <mc:AlternateContent xmlns:mc="http://schemas.openxmlformats.org/markup-compatibility/2006">
              <mc:Choice xmlns:v="urn:schemas-microsoft-com:vml" Requires="v">
                <p:oleObj spid="_x0000_s1027" r:id="rId12" imgW="1247760" imgH="1514520" progId="">
                  <p:embed/>
                </p:oleObj>
              </mc:Choice>
              <mc:Fallback>
                <p:oleObj r:id="rId12" imgW="1247760" imgH="1514520" progId="">
                  <p:embed/>
                  <p:pic>
                    <p:nvPicPr>
                      <p:cNvPr id="61" name="Object 60">
                        <a:extLst>
                          <a:ext uri="{FF2B5EF4-FFF2-40B4-BE49-F238E27FC236}">
                            <a16:creationId xmlns:a16="http://schemas.microsoft.com/office/drawing/2014/main" id="{E616EA19-E000-46C1-A338-3E70817C10EE}"/>
                          </a:ext>
                        </a:extLst>
                      </p:cNvPr>
                      <p:cNvPicPr/>
                      <p:nvPr/>
                    </p:nvPicPr>
                    <p:blipFill>
                      <a:blip r:embed="rId13"/>
                      <a:stretch>
                        <a:fillRect/>
                      </a:stretch>
                    </p:blipFill>
                    <p:spPr>
                      <a:xfrm>
                        <a:off x="8765282" y="2920095"/>
                        <a:ext cx="761614" cy="913302"/>
                      </a:xfrm>
                      <a:prstGeom prst="rect">
                        <a:avLst/>
                      </a:prstGeom>
                    </p:spPr>
                  </p:pic>
                </p:oleObj>
              </mc:Fallback>
            </mc:AlternateContent>
          </a:graphicData>
        </a:graphic>
      </p:graphicFrame>
    </p:spTree>
    <p:extLst>
      <p:ext uri="{BB962C8B-B14F-4D97-AF65-F5344CB8AC3E}">
        <p14:creationId xmlns:p14="http://schemas.microsoft.com/office/powerpoint/2010/main" val="3633548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Placeholder 2">
            <a:extLst>
              <a:ext uri="{FF2B5EF4-FFF2-40B4-BE49-F238E27FC236}">
                <a16:creationId xmlns:a16="http://schemas.microsoft.com/office/drawing/2014/main" id="{26D68F93-47F2-4C73-8616-E789AB867F14}"/>
              </a:ext>
            </a:extLst>
          </p:cNvPr>
          <p:cNvSpPr>
            <a:spLocks noGrp="1"/>
          </p:cNvSpPr>
          <p:nvPr>
            <p:ph type="body" sz="quarter" idx="11"/>
          </p:nvPr>
        </p:nvSpPr>
        <p:spPr>
          <a:xfrm>
            <a:off x="838199" y="2003425"/>
            <a:ext cx="3044687" cy="3173506"/>
          </a:xfrm>
        </p:spPr>
        <p:txBody>
          <a:bodyPr>
            <a:noAutofit/>
          </a:bodyPr>
          <a:lstStyle/>
          <a:p>
            <a:pPr marL="0" indent="0">
              <a:buNone/>
            </a:pP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Sebatin</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Outperforms other liver protection agents</a:t>
            </a:r>
          </a:p>
        </p:txBody>
      </p:sp>
      <p:graphicFrame>
        <p:nvGraphicFramePr>
          <p:cNvPr id="21" name="Content Placeholder 8">
            <a:extLst>
              <a:ext uri="{FF2B5EF4-FFF2-40B4-BE49-F238E27FC236}">
                <a16:creationId xmlns:a16="http://schemas.microsoft.com/office/drawing/2014/main" id="{936C8F38-3D45-4B21-9FE4-C73899ABB591}"/>
              </a:ext>
            </a:extLst>
          </p:cNvPr>
          <p:cNvGraphicFramePr>
            <a:graphicFrameLocks/>
          </p:cNvGraphicFramePr>
          <p:nvPr>
            <p:extLst>
              <p:ext uri="{D42A27DB-BD31-4B8C-83A1-F6EECF244321}">
                <p14:modId xmlns:p14="http://schemas.microsoft.com/office/powerpoint/2010/main" val="1674264166"/>
              </p:ext>
            </p:extLst>
          </p:nvPr>
        </p:nvGraphicFramePr>
        <p:xfrm>
          <a:off x="4032927" y="1734586"/>
          <a:ext cx="7274629" cy="45041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Content Placeholder 7">
            <a:extLst>
              <a:ext uri="{FF2B5EF4-FFF2-40B4-BE49-F238E27FC236}">
                <a16:creationId xmlns:a16="http://schemas.microsoft.com/office/drawing/2014/main" id="{647DEAF4-3EC5-4054-9159-F68B7EFF9D21}"/>
              </a:ext>
            </a:extLst>
          </p:cNvPr>
          <p:cNvGraphicFramePr>
            <a:graphicFrameLocks/>
          </p:cNvGraphicFramePr>
          <p:nvPr>
            <p:extLst>
              <p:ext uri="{D42A27DB-BD31-4B8C-83A1-F6EECF244321}">
                <p14:modId xmlns:p14="http://schemas.microsoft.com/office/powerpoint/2010/main" val="879611321"/>
              </p:ext>
            </p:extLst>
          </p:nvPr>
        </p:nvGraphicFramePr>
        <p:xfrm>
          <a:off x="7970325" y="1690688"/>
          <a:ext cx="3875391" cy="4305990"/>
        </p:xfrm>
        <a:graphic>
          <a:graphicData uri="http://schemas.openxmlformats.org/drawingml/2006/chart">
            <c:chart xmlns:c="http://schemas.openxmlformats.org/drawingml/2006/chart" xmlns:r="http://schemas.openxmlformats.org/officeDocument/2006/relationships" r:id="rId4"/>
          </a:graphicData>
        </a:graphic>
      </p:graphicFrame>
      <p:sp>
        <p:nvSpPr>
          <p:cNvPr id="39" name="TextBox 38">
            <a:extLst>
              <a:ext uri="{FF2B5EF4-FFF2-40B4-BE49-F238E27FC236}">
                <a16:creationId xmlns:a16="http://schemas.microsoft.com/office/drawing/2014/main" id="{5FA5B137-5ECC-45BE-848D-EED1E8128605}"/>
              </a:ext>
            </a:extLst>
          </p:cNvPr>
          <p:cNvSpPr txBox="1"/>
          <p:nvPr/>
        </p:nvSpPr>
        <p:spPr>
          <a:xfrm rot="16200000">
            <a:off x="3279304" y="3589767"/>
            <a:ext cx="1507247" cy="507831"/>
          </a:xfrm>
          <a:prstGeom prst="rect">
            <a:avLst/>
          </a:prstGeom>
          <a:noFill/>
        </p:spPr>
        <p:txBody>
          <a:bodyPr wrap="square" rtlCol="0">
            <a:spAutoFit/>
          </a:bodyPr>
          <a:lstStyle/>
          <a:p>
            <a:r>
              <a:rPr lang="en-US" sz="1350" dirty="0">
                <a:solidFill>
                  <a:schemeClr val="bg1">
                    <a:lumMod val="50000"/>
                  </a:schemeClr>
                </a:solidFill>
                <a:latin typeface="Verdana" panose="020B0604030504040204" pitchFamily="34" charset="0"/>
              </a:rPr>
              <a:t>ALT % Inhibition </a:t>
            </a:r>
          </a:p>
        </p:txBody>
      </p:sp>
      <p:sp>
        <p:nvSpPr>
          <p:cNvPr id="40" name="TextBox 39">
            <a:extLst>
              <a:ext uri="{FF2B5EF4-FFF2-40B4-BE49-F238E27FC236}">
                <a16:creationId xmlns:a16="http://schemas.microsoft.com/office/drawing/2014/main" id="{DE442542-4449-4381-8D42-852E3AA53600}"/>
              </a:ext>
            </a:extLst>
          </p:cNvPr>
          <p:cNvSpPr txBox="1"/>
          <p:nvPr/>
        </p:nvSpPr>
        <p:spPr>
          <a:xfrm rot="16200000">
            <a:off x="7066660" y="3682784"/>
            <a:ext cx="1507247" cy="507831"/>
          </a:xfrm>
          <a:prstGeom prst="rect">
            <a:avLst/>
          </a:prstGeom>
          <a:noFill/>
        </p:spPr>
        <p:txBody>
          <a:bodyPr wrap="square" rtlCol="0">
            <a:spAutoFit/>
          </a:bodyPr>
          <a:lstStyle/>
          <a:p>
            <a:r>
              <a:rPr lang="en-US" sz="1350" dirty="0">
                <a:solidFill>
                  <a:schemeClr val="bg1">
                    <a:lumMod val="50000"/>
                  </a:schemeClr>
                </a:solidFill>
                <a:latin typeface="Verdana" panose="020B0604030504040204" pitchFamily="34" charset="0"/>
              </a:rPr>
              <a:t>ALT % Inhibition </a:t>
            </a:r>
          </a:p>
        </p:txBody>
      </p:sp>
      <p:sp>
        <p:nvSpPr>
          <p:cNvPr id="3" name="TextBox 2">
            <a:extLst>
              <a:ext uri="{FF2B5EF4-FFF2-40B4-BE49-F238E27FC236}">
                <a16:creationId xmlns:a16="http://schemas.microsoft.com/office/drawing/2014/main" id="{40873017-E57B-40AD-A17F-F8A132C9FBA8}"/>
              </a:ext>
            </a:extLst>
          </p:cNvPr>
          <p:cNvSpPr txBox="1"/>
          <p:nvPr/>
        </p:nvSpPr>
        <p:spPr>
          <a:xfrm>
            <a:off x="2560320" y="2003425"/>
            <a:ext cx="352425" cy="584775"/>
          </a:xfrm>
          <a:prstGeom prst="rect">
            <a:avLst/>
          </a:prstGeom>
          <a:noFill/>
        </p:spPr>
        <p:txBody>
          <a:bodyPr wrap="square" rtlCol="0">
            <a:spAutoFit/>
          </a:bodyPr>
          <a:lstStyle/>
          <a:p>
            <a:r>
              <a:rPr lang="en-US" sz="16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endParaRPr lang="en-US" sz="16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endParaRPr lang="en-US" sz="1600" dirty="0">
              <a:latin typeface="Verdana" panose="020B0604030504040204" pitchFamily="34" charset="0"/>
            </a:endParaRPr>
          </a:p>
        </p:txBody>
      </p:sp>
      <p:sp>
        <p:nvSpPr>
          <p:cNvPr id="11" name="Title 1">
            <a:extLst>
              <a:ext uri="{FF2B5EF4-FFF2-40B4-BE49-F238E27FC236}">
                <a16:creationId xmlns:a16="http://schemas.microsoft.com/office/drawing/2014/main" id="{7A61138B-45FA-4BFC-AC5C-B5E85E783792}"/>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3F7F96"/>
                </a:solidFill>
                <a:latin typeface="Verdana" panose="020B0604030504040204" pitchFamily="34" charset="0"/>
                <a:ea typeface="Verdana" panose="020B0604030504040204" pitchFamily="34" charset="0"/>
                <a:cs typeface="Verdana" panose="020B0604030504040204" pitchFamily="34" charset="0"/>
              </a:rPr>
              <a:t>REBOOT+</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003B71"/>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sp>
        <p:nvSpPr>
          <p:cNvPr id="9" name="TextBox 8">
            <a:extLst>
              <a:ext uri="{FF2B5EF4-FFF2-40B4-BE49-F238E27FC236}">
                <a16:creationId xmlns:a16="http://schemas.microsoft.com/office/drawing/2014/main" id="{F9E24A09-1253-44A8-B9D8-788DE56F9CC7}"/>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647227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356371A8-CE01-4752-9C55-DBCF866247DF}"/>
              </a:ext>
            </a:extLst>
          </p:cNvPr>
          <p:cNvPicPr>
            <a:picLocks noChangeAspect="1"/>
          </p:cNvPicPr>
          <p:nvPr/>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20569" t="30088" r="35366" b="46325"/>
          <a:stretch/>
        </p:blipFill>
        <p:spPr>
          <a:xfrm>
            <a:off x="916009" y="430462"/>
            <a:ext cx="5430603" cy="2131777"/>
          </a:xfrm>
          <a:prstGeom prst="rect">
            <a:avLst/>
          </a:prstGeom>
        </p:spPr>
      </p:pic>
      <p:pic>
        <p:nvPicPr>
          <p:cNvPr id="3" name="Picture 2">
            <a:extLst>
              <a:ext uri="{FF2B5EF4-FFF2-40B4-BE49-F238E27FC236}">
                <a16:creationId xmlns:a16="http://schemas.microsoft.com/office/drawing/2014/main" id="{6FB6CAF0-5CC5-4258-BE42-83CF358B367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02208" y="1906107"/>
            <a:ext cx="2883033" cy="2883033"/>
          </a:xfrm>
          <a:prstGeom prst="rect">
            <a:avLst/>
          </a:prstGeom>
        </p:spPr>
      </p:pic>
      <p:sp>
        <p:nvSpPr>
          <p:cNvPr id="7" name="Rectangle 6"/>
          <p:cNvSpPr/>
          <p:nvPr/>
        </p:nvSpPr>
        <p:spPr>
          <a:xfrm>
            <a:off x="758257" y="2799434"/>
            <a:ext cx="5423022" cy="2677656"/>
          </a:xfrm>
          <a:prstGeom prst="rect">
            <a:avLst/>
          </a:prstGeom>
        </p:spPr>
        <p:txBody>
          <a:bodyPr wrap="square">
            <a:spAutoFit/>
          </a:bodyPr>
          <a:lstStyle/>
          <a:p>
            <a:pPr algn="ctr"/>
            <a:r>
              <a:rPr lang="en-US" sz="2400" dirty="0">
                <a:solidFill>
                  <a:srgbClr val="003B71"/>
                </a:solidFill>
                <a:latin typeface="Verdana" panose="020B0604030504040204" pitchFamily="34" charset="0"/>
                <a:ea typeface="Verdana" panose="020B0604030504040204" pitchFamily="34" charset="0"/>
                <a:cs typeface="Verdana" panose="020B0604030504040204" pitchFamily="34" charset="0"/>
              </a:rPr>
              <a:t>A next-generation mental energy product that delivers rapid improvements in brain and physical performance, without the jitters or crash you might get from many high-stimulant or high-sugar energy drinks.*</a:t>
            </a:r>
          </a:p>
        </p:txBody>
      </p:sp>
      <p:sp>
        <p:nvSpPr>
          <p:cNvPr id="12" name="TextBox 11">
            <a:extLst>
              <a:ext uri="{FF2B5EF4-FFF2-40B4-BE49-F238E27FC236}">
                <a16:creationId xmlns:a16="http://schemas.microsoft.com/office/drawing/2014/main" id="{13DC98EE-359D-4442-9F94-4C4E23006A89}"/>
              </a:ext>
            </a:extLst>
          </p:cNvPr>
          <p:cNvSpPr txBox="1"/>
          <p:nvPr/>
        </p:nvSpPr>
        <p:spPr>
          <a:xfrm>
            <a:off x="1287615" y="1815353"/>
            <a:ext cx="4364305" cy="707886"/>
          </a:xfrm>
          <a:prstGeom prst="rect">
            <a:avLst/>
          </a:prstGeom>
          <a:noFill/>
        </p:spPr>
        <p:txBody>
          <a:bodyPr wrap="square" rtlCol="0">
            <a:spAutoFit/>
          </a:bodyPr>
          <a:lstStyle/>
          <a:p>
            <a:pPr algn="ctr"/>
            <a:r>
              <a:rPr lang="en-US" sz="2000" b="1" dirty="0">
                <a:solidFill>
                  <a:srgbClr val="003B71"/>
                </a:solidFill>
                <a:latin typeface="Verdana" panose="020B0604030504040204" pitchFamily="34" charset="0"/>
              </a:rPr>
              <a:t>supports mental energy and </a:t>
            </a:r>
            <a:br>
              <a:rPr lang="en-US" sz="2000" b="1" dirty="0">
                <a:solidFill>
                  <a:srgbClr val="003B71"/>
                </a:solidFill>
                <a:latin typeface="Verdana" panose="020B0604030504040204" pitchFamily="34" charset="0"/>
              </a:rPr>
            </a:br>
            <a:r>
              <a:rPr lang="en-US" sz="2000" b="1" dirty="0">
                <a:solidFill>
                  <a:srgbClr val="003B71"/>
                </a:solidFill>
                <a:latin typeface="Verdana" panose="020B0604030504040204" pitchFamily="34" charset="0"/>
              </a:rPr>
              <a:t>performance*</a:t>
            </a:r>
          </a:p>
        </p:txBody>
      </p:sp>
      <p:pic>
        <p:nvPicPr>
          <p:cNvPr id="26" name="Graphic 12">
            <a:extLst>
              <a:ext uri="{FF2B5EF4-FFF2-40B4-BE49-F238E27FC236}">
                <a16:creationId xmlns:a16="http://schemas.microsoft.com/office/drawing/2014/main" id="{74611AEF-C853-4A51-BF1B-DC42A82156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63728" y="436798"/>
            <a:ext cx="1700784" cy="1596121"/>
          </a:xfrm>
          <a:prstGeom prst="rect">
            <a:avLst/>
          </a:prstGeom>
        </p:spPr>
      </p:pic>
      <p:pic>
        <p:nvPicPr>
          <p:cNvPr id="27" name="Graphic 12">
            <a:extLst>
              <a:ext uri="{FF2B5EF4-FFF2-40B4-BE49-F238E27FC236}">
                <a16:creationId xmlns:a16="http://schemas.microsoft.com/office/drawing/2014/main" id="{74611AEF-C853-4A51-BF1B-DC42A82156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07731" y="436798"/>
            <a:ext cx="1700784" cy="1596121"/>
          </a:xfrm>
          <a:prstGeom prst="rect">
            <a:avLst/>
          </a:prstGeom>
        </p:spPr>
      </p:pic>
      <p:pic>
        <p:nvPicPr>
          <p:cNvPr id="28" name="Graphic 12">
            <a:extLst>
              <a:ext uri="{FF2B5EF4-FFF2-40B4-BE49-F238E27FC236}">
                <a16:creationId xmlns:a16="http://schemas.microsoft.com/office/drawing/2014/main" id="{74611AEF-C853-4A51-BF1B-DC42A82156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58400" y="430462"/>
            <a:ext cx="1700784" cy="1596121"/>
          </a:xfrm>
          <a:prstGeom prst="rect">
            <a:avLst/>
          </a:prstGeom>
        </p:spPr>
      </p:pic>
      <p:sp>
        <p:nvSpPr>
          <p:cNvPr id="16" name="TextBox 15">
            <a:extLst>
              <a:ext uri="{FF2B5EF4-FFF2-40B4-BE49-F238E27FC236}">
                <a16:creationId xmlns:a16="http://schemas.microsoft.com/office/drawing/2014/main" id="{6A007DA1-A4DC-4E00-A52F-273BA08C785D}"/>
              </a:ext>
            </a:extLst>
          </p:cNvPr>
          <p:cNvSpPr txBox="1"/>
          <p:nvPr/>
        </p:nvSpPr>
        <p:spPr>
          <a:xfrm>
            <a:off x="6450606" y="951522"/>
            <a:ext cx="1788568" cy="553998"/>
          </a:xfrm>
          <a:prstGeom prst="rect">
            <a:avLst/>
          </a:prstGeom>
          <a:noFill/>
        </p:spPr>
        <p:txBody>
          <a:bodyPr wrap="square" rtlCol="0">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ALL-NATURAL</a:t>
            </a:r>
            <a:b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NO SYNTHETICS</a:t>
            </a:r>
            <a:endPar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8" name="TextBox 17">
            <a:extLst>
              <a:ext uri="{FF2B5EF4-FFF2-40B4-BE49-F238E27FC236}">
                <a16:creationId xmlns:a16="http://schemas.microsoft.com/office/drawing/2014/main" id="{489ED6E2-21F5-4694-8A38-5F166B2448A5}"/>
              </a:ext>
            </a:extLst>
          </p:cNvPr>
          <p:cNvSpPr txBox="1"/>
          <p:nvPr/>
        </p:nvSpPr>
        <p:spPr>
          <a:xfrm>
            <a:off x="8346295" y="755363"/>
            <a:ext cx="1549444" cy="923330"/>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LONG-LASTING STAMINA</a:t>
            </a:r>
          </a:p>
        </p:txBody>
      </p:sp>
      <p:sp>
        <p:nvSpPr>
          <p:cNvPr id="29" name="TextBox 28">
            <a:extLst>
              <a:ext uri="{FF2B5EF4-FFF2-40B4-BE49-F238E27FC236}">
                <a16:creationId xmlns:a16="http://schemas.microsoft.com/office/drawing/2014/main" id="{489ED6E2-21F5-4694-8A38-5F166B2448A5}"/>
              </a:ext>
            </a:extLst>
          </p:cNvPr>
          <p:cNvSpPr txBox="1"/>
          <p:nvPr/>
        </p:nvSpPr>
        <p:spPr>
          <a:xfrm>
            <a:off x="10134070" y="905356"/>
            <a:ext cx="1549444" cy="646331"/>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MENTAL</a:t>
            </a:r>
          </a:p>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ENERGY</a:t>
            </a:r>
          </a:p>
        </p:txBody>
      </p:sp>
      <p:sp>
        <p:nvSpPr>
          <p:cNvPr id="35" name="Rectangle: Rounded Corners 34">
            <a:extLst>
              <a:ext uri="{FF2B5EF4-FFF2-40B4-BE49-F238E27FC236}">
                <a16:creationId xmlns:a16="http://schemas.microsoft.com/office/drawing/2014/main" id="{DBF39695-1002-47D8-8E8B-C581FF760B1D}"/>
              </a:ext>
            </a:extLst>
          </p:cNvPr>
          <p:cNvSpPr/>
          <p:nvPr/>
        </p:nvSpPr>
        <p:spPr>
          <a:xfrm>
            <a:off x="7337751" y="4812287"/>
            <a:ext cx="3549715" cy="1177925"/>
          </a:xfrm>
          <a:prstGeom prst="roundRect">
            <a:avLst/>
          </a:prstGeom>
          <a:noFill/>
          <a:ln w="38100">
            <a:solidFill>
              <a:srgbClr val="003B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ndParaRPr>
          </a:p>
        </p:txBody>
      </p:sp>
      <p:sp>
        <p:nvSpPr>
          <p:cNvPr id="36" name="TextBox 35">
            <a:extLst>
              <a:ext uri="{FF2B5EF4-FFF2-40B4-BE49-F238E27FC236}">
                <a16:creationId xmlns:a16="http://schemas.microsoft.com/office/drawing/2014/main" id="{DB61B4E5-6232-4658-8430-11A31FAFD55D}"/>
              </a:ext>
            </a:extLst>
          </p:cNvPr>
          <p:cNvSpPr txBox="1"/>
          <p:nvPr/>
        </p:nvSpPr>
        <p:spPr>
          <a:xfrm>
            <a:off x="7374891" y="4924195"/>
            <a:ext cx="2042550" cy="954107"/>
          </a:xfrm>
          <a:prstGeom prst="rect">
            <a:avLst/>
          </a:prstGeom>
          <a:noFill/>
        </p:spPr>
        <p:txBody>
          <a:bodyPr wrap="square" rtlCol="0" anchor="t">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Item Code: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Retail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Wholesale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Subscribe &amp; Save:</a:t>
            </a:r>
          </a:p>
        </p:txBody>
      </p:sp>
      <p:sp>
        <p:nvSpPr>
          <p:cNvPr id="37" name="TextBox 36">
            <a:extLst>
              <a:ext uri="{FF2B5EF4-FFF2-40B4-BE49-F238E27FC236}">
                <a16:creationId xmlns:a16="http://schemas.microsoft.com/office/drawing/2014/main" id="{A526309C-5C32-47E5-974D-8B02DED27B65}"/>
              </a:ext>
            </a:extLst>
          </p:cNvPr>
          <p:cNvSpPr txBox="1"/>
          <p:nvPr/>
        </p:nvSpPr>
        <p:spPr>
          <a:xfrm>
            <a:off x="9309491" y="4923666"/>
            <a:ext cx="1643337" cy="954107"/>
          </a:xfrm>
          <a:prstGeom prst="rect">
            <a:avLst/>
          </a:prstGeom>
          <a:noFill/>
        </p:spPr>
        <p:txBody>
          <a:bodyPr wrap="square" rtlCol="0" anchor="t">
            <a:spAutoFit/>
          </a:bodyPr>
          <a:lstStyle/>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S005</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$60.00</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$44.95 / 36 PV</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$39.95 / 32 PV</a:t>
            </a:r>
          </a:p>
        </p:txBody>
      </p:sp>
      <p:sp>
        <p:nvSpPr>
          <p:cNvPr id="38" name="TextBox 37">
            <a:extLst>
              <a:ext uri="{FF2B5EF4-FFF2-40B4-BE49-F238E27FC236}">
                <a16:creationId xmlns:a16="http://schemas.microsoft.com/office/drawing/2014/main" id="{667AD1B4-CBD3-4705-9C92-67C58F220E93}"/>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3035239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55B3C-F98E-4A21-8CF0-8FA36784B44C}"/>
              </a:ext>
            </a:extLst>
          </p:cNvPr>
          <p:cNvSpPr>
            <a:spLocks noGrp="1"/>
          </p:cNvSpPr>
          <p:nvPr>
            <p:ph type="title"/>
          </p:nvPr>
        </p:nvSpPr>
        <p:spPr/>
        <p:txBody>
          <a:bodyPr/>
          <a:lstStyle/>
          <a:p>
            <a:r>
              <a:rPr lang="en-US" b="1" dirty="0">
                <a:solidFill>
                  <a:srgbClr val="3F2A56"/>
                </a:solidFill>
              </a:rPr>
              <a:t>Why is Energy+ Different?</a:t>
            </a:r>
            <a:endParaRPr lang="en-US" dirty="0"/>
          </a:p>
        </p:txBody>
      </p:sp>
      <p:sp>
        <p:nvSpPr>
          <p:cNvPr id="3" name="Text Placeholder 2">
            <a:extLst>
              <a:ext uri="{FF2B5EF4-FFF2-40B4-BE49-F238E27FC236}">
                <a16:creationId xmlns:a16="http://schemas.microsoft.com/office/drawing/2014/main" id="{AE8B23DD-F441-4E5C-8840-D4EE57FD9B8F}"/>
              </a:ext>
            </a:extLst>
          </p:cNvPr>
          <p:cNvSpPr>
            <a:spLocks noGrp="1"/>
          </p:cNvSpPr>
          <p:nvPr>
            <p:ph type="body" sz="quarter" idx="11"/>
          </p:nvPr>
        </p:nvSpPr>
        <p:spPr/>
        <p:txBody>
          <a:bodyPr/>
          <a:lstStyle/>
          <a:p>
            <a:r>
              <a:rPr lang="en-US" b="1" dirty="0">
                <a:solidFill>
                  <a:srgbClr val="003C71"/>
                </a:solidFill>
              </a:rPr>
              <a:t>Patent-pending GBX proprietary blend</a:t>
            </a:r>
          </a:p>
          <a:p>
            <a:r>
              <a:rPr lang="en-US" b="1" dirty="0">
                <a:solidFill>
                  <a:srgbClr val="003C71"/>
                </a:solidFill>
              </a:rPr>
              <a:t>Three-tiered energy</a:t>
            </a:r>
          </a:p>
          <a:p>
            <a:pPr lvl="1"/>
            <a:r>
              <a:rPr lang="en-US" dirty="0">
                <a:solidFill>
                  <a:schemeClr val="tx1"/>
                </a:solidFill>
              </a:rPr>
              <a:t>Physical Energy (motivation)</a:t>
            </a:r>
          </a:p>
          <a:p>
            <a:pPr lvl="1"/>
            <a:r>
              <a:rPr lang="en-US" dirty="0">
                <a:solidFill>
                  <a:schemeClr val="tx1"/>
                </a:solidFill>
              </a:rPr>
              <a:t>Mental Energy (focus)</a:t>
            </a:r>
          </a:p>
          <a:p>
            <a:pPr lvl="1"/>
            <a:r>
              <a:rPr lang="en-US" dirty="0">
                <a:solidFill>
                  <a:schemeClr val="tx1"/>
                </a:solidFill>
              </a:rPr>
              <a:t>Mental Awareness (presence/connectedness/engagement)</a:t>
            </a:r>
          </a:p>
          <a:p>
            <a:endParaRPr lang="en-US" dirty="0"/>
          </a:p>
        </p:txBody>
      </p:sp>
      <p:pic>
        <p:nvPicPr>
          <p:cNvPr id="4" name="Picture 3">
            <a:extLst>
              <a:ext uri="{FF2B5EF4-FFF2-40B4-BE49-F238E27FC236}">
                <a16:creationId xmlns:a16="http://schemas.microsoft.com/office/drawing/2014/main" id="{68E545F0-5E01-473B-A576-B649F29CFA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88741" y="3754740"/>
            <a:ext cx="3103259" cy="3103259"/>
          </a:xfrm>
          <a:prstGeom prst="rect">
            <a:avLst/>
          </a:prstGeom>
        </p:spPr>
      </p:pic>
    </p:spTree>
    <p:extLst>
      <p:ext uri="{BB962C8B-B14F-4D97-AF65-F5344CB8AC3E}">
        <p14:creationId xmlns:p14="http://schemas.microsoft.com/office/powerpoint/2010/main" val="42759139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838199" y="2003424"/>
            <a:ext cx="5748409" cy="3909695"/>
          </a:xfrm>
        </p:spPr>
        <p:txBody>
          <a:bodyPr>
            <a:noAutofit/>
          </a:bodyPr>
          <a:lstStyle/>
          <a:p>
            <a:pPr>
              <a:lnSpc>
                <a:spcPct val="100000"/>
              </a:lnSpc>
            </a:pPr>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Increases energy levels and endurance*</a:t>
            </a:r>
          </a:p>
          <a:p>
            <a:pPr>
              <a:lnSpc>
                <a:spcPct val="100000"/>
              </a:lnSpc>
            </a:pPr>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Improves brain performance*</a:t>
            </a:r>
          </a:p>
          <a:p>
            <a:pPr>
              <a:lnSpc>
                <a:spcPct val="100000"/>
              </a:lnSpc>
            </a:pPr>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Rapid improvements in mental acuity and alertness*</a:t>
            </a:r>
          </a:p>
          <a:p>
            <a:pPr>
              <a:lnSpc>
                <a:spcPct val="100000"/>
              </a:lnSpc>
            </a:pPr>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Long-lasting stamina without the jitters or crash*</a:t>
            </a:r>
          </a:p>
          <a:p>
            <a:pPr>
              <a:lnSpc>
                <a:spcPct val="100000"/>
              </a:lnSpc>
            </a:pPr>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Helps to regulate epinephrine production*</a:t>
            </a:r>
          </a:p>
          <a:p>
            <a:pPr>
              <a:lnSpc>
                <a:spcPct val="100000"/>
              </a:lnSpc>
            </a:pPr>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Sip throughout the day for maximum mental energy benefits*</a:t>
            </a:r>
          </a:p>
        </p:txBody>
      </p:sp>
      <p:pic>
        <p:nvPicPr>
          <p:cNvPr id="7" name="Picture 6">
            <a:extLst>
              <a:ext uri="{FF2B5EF4-FFF2-40B4-BE49-F238E27FC236}">
                <a16:creationId xmlns:a16="http://schemas.microsoft.com/office/drawing/2014/main" id="{109DC1E4-4EB5-4DBD-B29F-5548DF9B360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15588" y="2003425"/>
            <a:ext cx="4767191" cy="3172968"/>
          </a:xfrm>
          <a:prstGeom prst="rect">
            <a:avLst/>
          </a:prstGeom>
        </p:spPr>
      </p:pic>
      <p:pic>
        <p:nvPicPr>
          <p:cNvPr id="9" name="Picture 8">
            <a:extLst>
              <a:ext uri="{FF2B5EF4-FFF2-40B4-BE49-F238E27FC236}">
                <a16:creationId xmlns:a16="http://schemas.microsoft.com/office/drawing/2014/main" id="{6B8FC109-B230-4D27-8D1A-E9129427535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86609" y="2003425"/>
            <a:ext cx="4767191" cy="3172968"/>
          </a:xfrm>
          <a:prstGeom prst="rect">
            <a:avLst/>
          </a:prstGeom>
        </p:spPr>
      </p:pic>
      <p:sp>
        <p:nvSpPr>
          <p:cNvPr id="8" name="TextBox 7">
            <a:extLst>
              <a:ext uri="{FF2B5EF4-FFF2-40B4-BE49-F238E27FC236}">
                <a16:creationId xmlns:a16="http://schemas.microsoft.com/office/drawing/2014/main" id="{C43BC6E8-87B8-46C4-8C1E-9839A415C336}"/>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1" name="Title 1">
            <a:extLst>
              <a:ext uri="{FF2B5EF4-FFF2-40B4-BE49-F238E27FC236}">
                <a16:creationId xmlns:a16="http://schemas.microsoft.com/office/drawing/2014/main" id="{3ED4CBFB-61FD-4E4C-B9BF-DDF5EBA6C02A}"/>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3F7F96"/>
                </a:solidFill>
                <a:latin typeface="Verdana" panose="020B0604030504040204" pitchFamily="34" charset="0"/>
                <a:ea typeface="Verdana" panose="020B0604030504040204" pitchFamily="34" charset="0"/>
                <a:cs typeface="Verdana" panose="020B0604030504040204" pitchFamily="34" charset="0"/>
              </a:rPr>
              <a:t>ENERGY+</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003B71"/>
                </a:solidFill>
                <a:latin typeface="Verdana" panose="020B0604030504040204" pitchFamily="34" charset="0"/>
                <a:ea typeface="Verdana" panose="020B0604030504040204" pitchFamily="34" charset="0"/>
                <a:cs typeface="Verdana" panose="020B0604030504040204" pitchFamily="34" charset="0"/>
              </a:rPr>
              <a:t>KEY BENEFITS &amp; FEATURES</a:t>
            </a:r>
            <a:endParaRPr lang="en-US" sz="32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94899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CD6C3A-FFFD-456D-9B5C-48EC569F00B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30841" y="1744496"/>
            <a:ext cx="2743200" cy="2743200"/>
          </a:xfrm>
          <a:prstGeom prst="rect">
            <a:avLst/>
          </a:prstGeom>
        </p:spPr>
      </p:pic>
      <p:pic>
        <p:nvPicPr>
          <p:cNvPr id="13" name="Picture 12">
            <a:extLst>
              <a:ext uri="{FF2B5EF4-FFF2-40B4-BE49-F238E27FC236}">
                <a16:creationId xmlns:a16="http://schemas.microsoft.com/office/drawing/2014/main" id="{8648B506-210B-4116-A797-B1723C43E19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15243" y="1749586"/>
            <a:ext cx="2743200" cy="2743200"/>
          </a:xfrm>
          <a:prstGeom prst="rect">
            <a:avLst/>
          </a:prstGeom>
        </p:spPr>
      </p:pic>
      <p:pic>
        <p:nvPicPr>
          <p:cNvPr id="19" name="Picture 18">
            <a:extLst>
              <a:ext uri="{FF2B5EF4-FFF2-40B4-BE49-F238E27FC236}">
                <a16:creationId xmlns:a16="http://schemas.microsoft.com/office/drawing/2014/main" id="{998FF696-6B22-4954-850B-DD2C352049E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411997" y="1744496"/>
            <a:ext cx="2743200" cy="2743200"/>
          </a:xfrm>
          <a:prstGeom prst="rect">
            <a:avLst/>
          </a:prstGeom>
        </p:spPr>
      </p:pic>
      <p:sp>
        <p:nvSpPr>
          <p:cNvPr id="25" name="Rectangle 24">
            <a:extLst>
              <a:ext uri="{FF2B5EF4-FFF2-40B4-BE49-F238E27FC236}">
                <a16:creationId xmlns:a16="http://schemas.microsoft.com/office/drawing/2014/main" id="{CDC0A96E-9EAB-4A2B-8C72-1970092DCDEB}"/>
              </a:ext>
            </a:extLst>
          </p:cNvPr>
          <p:cNvSpPr/>
          <p:nvPr/>
        </p:nvSpPr>
        <p:spPr>
          <a:xfrm>
            <a:off x="496654" y="4377263"/>
            <a:ext cx="3611573" cy="1200329"/>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Verdana" panose="020B0604030504040204" pitchFamily="34" charset="0"/>
              </a:rPr>
              <a:t>Rapid improvements in mental energy, acuity and alertness*</a:t>
            </a:r>
          </a:p>
        </p:txBody>
      </p:sp>
      <p:sp>
        <p:nvSpPr>
          <p:cNvPr id="27" name="Rectangle 26">
            <a:extLst>
              <a:ext uri="{FF2B5EF4-FFF2-40B4-BE49-F238E27FC236}">
                <a16:creationId xmlns:a16="http://schemas.microsoft.com/office/drawing/2014/main" id="{9B4CD6AF-19E7-4278-966B-AA09FFA22D6D}"/>
              </a:ext>
            </a:extLst>
          </p:cNvPr>
          <p:cNvSpPr/>
          <p:nvPr/>
        </p:nvSpPr>
        <p:spPr>
          <a:xfrm>
            <a:off x="4474688" y="4371174"/>
            <a:ext cx="2824309" cy="1200329"/>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Verdana" panose="020B0604030504040204" pitchFamily="34" charset="0"/>
              </a:rPr>
              <a:t>Increases energy levels and endurance*</a:t>
            </a:r>
          </a:p>
        </p:txBody>
      </p:sp>
      <p:sp>
        <p:nvSpPr>
          <p:cNvPr id="29" name="Rectangle 28">
            <a:extLst>
              <a:ext uri="{FF2B5EF4-FFF2-40B4-BE49-F238E27FC236}">
                <a16:creationId xmlns:a16="http://schemas.microsoft.com/office/drawing/2014/main" id="{68088B80-1622-4480-9384-76F7AC27BE27}"/>
              </a:ext>
            </a:extLst>
          </p:cNvPr>
          <p:cNvSpPr/>
          <p:nvPr/>
        </p:nvSpPr>
        <p:spPr>
          <a:xfrm>
            <a:off x="7906494" y="4371174"/>
            <a:ext cx="3754205" cy="1938992"/>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Verdana" panose="020B0604030504040204" pitchFamily="34" charset="0"/>
              </a:rPr>
              <a:t>Provides energy without the jitters or crash from other high-stimulant or high-sugar energy drinks*</a:t>
            </a:r>
          </a:p>
        </p:txBody>
      </p:sp>
      <p:pic>
        <p:nvPicPr>
          <p:cNvPr id="15" name="Graphic 14">
            <a:extLst>
              <a:ext uri="{FF2B5EF4-FFF2-40B4-BE49-F238E27FC236}">
                <a16:creationId xmlns:a16="http://schemas.microsoft.com/office/drawing/2014/main" id="{612ABEB2-AF52-44E4-BD1D-CEE5BB6A9929}"/>
              </a:ext>
            </a:extLst>
          </p:cNvPr>
          <p:cNvPicPr>
            <a:picLocks noChangeAspect="1"/>
          </p:cNvPicPr>
          <p:nvPr/>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20569" t="30088" r="35366" b="46325"/>
          <a:stretch/>
        </p:blipFill>
        <p:spPr>
          <a:xfrm>
            <a:off x="3335714" y="-62835"/>
            <a:ext cx="5430603" cy="2131777"/>
          </a:xfrm>
          <a:prstGeom prst="rect">
            <a:avLst/>
          </a:prstGeom>
        </p:spPr>
      </p:pic>
      <p:sp>
        <p:nvSpPr>
          <p:cNvPr id="16" name="TextBox 15">
            <a:extLst>
              <a:ext uri="{FF2B5EF4-FFF2-40B4-BE49-F238E27FC236}">
                <a16:creationId xmlns:a16="http://schemas.microsoft.com/office/drawing/2014/main" id="{E3693973-C0EC-40C0-A4FE-F5220056314F}"/>
              </a:ext>
            </a:extLst>
          </p:cNvPr>
          <p:cNvSpPr txBox="1"/>
          <p:nvPr/>
        </p:nvSpPr>
        <p:spPr>
          <a:xfrm>
            <a:off x="3673312" y="1322056"/>
            <a:ext cx="4358133" cy="707886"/>
          </a:xfrm>
          <a:prstGeom prst="rect">
            <a:avLst/>
          </a:prstGeom>
          <a:noFill/>
        </p:spPr>
        <p:txBody>
          <a:bodyPr wrap="square" rtlCol="0">
            <a:spAutoFit/>
          </a:bodyPr>
          <a:lstStyle/>
          <a:p>
            <a:pPr algn="ctr"/>
            <a:r>
              <a:rPr lang="en-US" sz="2000" b="1" dirty="0">
                <a:solidFill>
                  <a:srgbClr val="003B71"/>
                </a:solidFill>
                <a:latin typeface="Verdana" panose="020B0604030504040204" pitchFamily="34" charset="0"/>
              </a:rPr>
              <a:t>supports mental energy and </a:t>
            </a:r>
            <a:br>
              <a:rPr lang="en-US" sz="2000" b="1" dirty="0">
                <a:solidFill>
                  <a:srgbClr val="003B71"/>
                </a:solidFill>
                <a:latin typeface="Verdana" panose="020B0604030504040204" pitchFamily="34" charset="0"/>
              </a:rPr>
            </a:br>
            <a:r>
              <a:rPr lang="en-US" sz="2000" b="1" dirty="0">
                <a:solidFill>
                  <a:srgbClr val="003B71"/>
                </a:solidFill>
                <a:latin typeface="Verdana" panose="020B0604030504040204" pitchFamily="34" charset="0"/>
              </a:rPr>
              <a:t>performance*</a:t>
            </a:r>
          </a:p>
        </p:txBody>
      </p:sp>
      <p:sp>
        <p:nvSpPr>
          <p:cNvPr id="11" name="TextBox 10">
            <a:extLst>
              <a:ext uri="{FF2B5EF4-FFF2-40B4-BE49-F238E27FC236}">
                <a16:creationId xmlns:a16="http://schemas.microsoft.com/office/drawing/2014/main" id="{AC2BB926-80E0-40E8-B4EC-453F8FBCE888}"/>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14525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Placeholder 2">
            <a:extLst>
              <a:ext uri="{FF2B5EF4-FFF2-40B4-BE49-F238E27FC236}">
                <a16:creationId xmlns:a16="http://schemas.microsoft.com/office/drawing/2014/main" id="{26D68F93-47F2-4C73-8616-E789AB867F14}"/>
              </a:ext>
            </a:extLst>
          </p:cNvPr>
          <p:cNvSpPr>
            <a:spLocks noGrp="1"/>
          </p:cNvSpPr>
          <p:nvPr>
            <p:ph type="body" sz="quarter" idx="11"/>
          </p:nvPr>
        </p:nvSpPr>
        <p:spPr>
          <a:xfrm>
            <a:off x="838200" y="2003425"/>
            <a:ext cx="5387788" cy="3173506"/>
          </a:xfrm>
        </p:spPr>
        <p:txBody>
          <a:bodyPr>
            <a:noAutofit/>
          </a:bodyPr>
          <a:lstStyle/>
          <a:p>
            <a:pPr marL="0" indent="0">
              <a:buNone/>
            </a:pP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Guayusa</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Amazonian awareness enhancer</a:t>
            </a:r>
          </a:p>
        </p:txBody>
      </p:sp>
      <p:pic>
        <p:nvPicPr>
          <p:cNvPr id="4" name="Picture 3">
            <a:extLst>
              <a:ext uri="{FF2B5EF4-FFF2-40B4-BE49-F238E27FC236}">
                <a16:creationId xmlns:a16="http://schemas.microsoft.com/office/drawing/2014/main" id="{CF5FDD00-CCFC-44C5-BE51-7A3D886F9A9C}"/>
              </a:ext>
            </a:extLst>
          </p:cNvPr>
          <p:cNvPicPr>
            <a:picLocks noChangeAspect="1"/>
          </p:cNvPicPr>
          <p:nvPr/>
        </p:nvPicPr>
        <p:blipFill>
          <a:blip r:embed="rId3"/>
          <a:stretch>
            <a:fillRect/>
          </a:stretch>
        </p:blipFill>
        <p:spPr>
          <a:xfrm>
            <a:off x="6225988" y="1690688"/>
            <a:ext cx="3810000" cy="3810000"/>
          </a:xfrm>
          <a:prstGeom prst="rect">
            <a:avLst/>
          </a:prstGeom>
        </p:spPr>
      </p:pic>
      <p:sp>
        <p:nvSpPr>
          <p:cNvPr id="7" name="Title 1">
            <a:extLst>
              <a:ext uri="{FF2B5EF4-FFF2-40B4-BE49-F238E27FC236}">
                <a16:creationId xmlns:a16="http://schemas.microsoft.com/office/drawing/2014/main" id="{216C2097-25FA-4015-A873-A2B86A40406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3F7F96"/>
                </a:solidFill>
                <a:latin typeface="Verdana" panose="020B0604030504040204" pitchFamily="34" charset="0"/>
                <a:ea typeface="Verdana" panose="020B0604030504040204" pitchFamily="34" charset="0"/>
                <a:cs typeface="Verdana" panose="020B0604030504040204" pitchFamily="34" charset="0"/>
              </a:rPr>
              <a:t>ENERGY+</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003B71"/>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xtBox 4">
            <a:extLst>
              <a:ext uri="{FF2B5EF4-FFF2-40B4-BE49-F238E27FC236}">
                <a16:creationId xmlns:a16="http://schemas.microsoft.com/office/drawing/2014/main" id="{9842964D-9B1A-4FD9-A9C6-B07F2B61AD92}"/>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4122543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626E61-C148-425C-81FF-554411A66ED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75909" y="1549905"/>
            <a:ext cx="7845963" cy="4770027"/>
          </a:xfrm>
          <a:prstGeom prst="rect">
            <a:avLst/>
          </a:prstGeom>
        </p:spPr>
      </p:pic>
      <p:sp>
        <p:nvSpPr>
          <p:cNvPr id="38" name="Text Placeholder 2">
            <a:extLst>
              <a:ext uri="{FF2B5EF4-FFF2-40B4-BE49-F238E27FC236}">
                <a16:creationId xmlns:a16="http://schemas.microsoft.com/office/drawing/2014/main" id="{26D68F93-47F2-4C73-8616-E789AB867F14}"/>
              </a:ext>
            </a:extLst>
          </p:cNvPr>
          <p:cNvSpPr>
            <a:spLocks noGrp="1"/>
          </p:cNvSpPr>
          <p:nvPr>
            <p:ph type="body" sz="quarter" idx="11"/>
          </p:nvPr>
        </p:nvSpPr>
        <p:spPr>
          <a:xfrm>
            <a:off x="838200" y="2003425"/>
            <a:ext cx="5387788" cy="3173506"/>
          </a:xfrm>
        </p:spPr>
        <p:txBody>
          <a:bodyPr>
            <a:noAutofit/>
          </a:bodyPr>
          <a:lstStyle/>
          <a:p>
            <a:pPr marL="0" indent="0">
              <a:buNone/>
            </a:pPr>
            <a:r>
              <a:rPr lang="en-US" sz="3200" b="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Enzogenol</a:t>
            </a:r>
            <a:r>
              <a:rPr lang="en-US" sz="3200" b="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Calms “monkey mind”</a:t>
            </a:r>
          </a:p>
        </p:txBody>
      </p:sp>
      <p:sp>
        <p:nvSpPr>
          <p:cNvPr id="8" name="Title 1">
            <a:extLst>
              <a:ext uri="{FF2B5EF4-FFF2-40B4-BE49-F238E27FC236}">
                <a16:creationId xmlns:a16="http://schemas.microsoft.com/office/drawing/2014/main" id="{1AEF3AE2-5015-4197-88D4-36C579A3E65C}"/>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3F7F96"/>
                </a:solidFill>
                <a:latin typeface="Verdana" panose="020B0604030504040204" pitchFamily="34" charset="0"/>
                <a:ea typeface="Verdana" panose="020B0604030504040204" pitchFamily="34" charset="0"/>
                <a:cs typeface="Verdana" panose="020B0604030504040204" pitchFamily="34" charset="0"/>
              </a:rPr>
              <a:t>ENERGY+</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003B71"/>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id="{23215779-0733-4B3A-AAE2-D6E6F6A2D020}"/>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3929422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C1E487B-E9D4-4265-BE4A-0FFAF58E4052}"/>
              </a:ext>
            </a:extLst>
          </p:cNvPr>
          <p:cNvPicPr>
            <a:picLocks noChangeAspect="1"/>
          </p:cNvPicPr>
          <p:nvPr/>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22987" t="30932" r="39429" b="49664"/>
          <a:stretch/>
        </p:blipFill>
        <p:spPr>
          <a:xfrm>
            <a:off x="966008" y="430462"/>
            <a:ext cx="4844740" cy="1808850"/>
          </a:xfrm>
          <a:prstGeom prst="rect">
            <a:avLst/>
          </a:prstGeom>
        </p:spPr>
      </p:pic>
      <p:sp>
        <p:nvSpPr>
          <p:cNvPr id="7" name="Rectangle 6"/>
          <p:cNvSpPr/>
          <p:nvPr/>
        </p:nvSpPr>
        <p:spPr>
          <a:xfrm>
            <a:off x="779625" y="2965237"/>
            <a:ext cx="5088101" cy="2677656"/>
          </a:xfrm>
          <a:prstGeom prst="rect">
            <a:avLst/>
          </a:prstGeom>
        </p:spPr>
        <p:txBody>
          <a:bodyPr wrap="square">
            <a:spAutoFit/>
          </a:bodyPr>
          <a:lstStyle/>
          <a:p>
            <a:pPr algn="ctr"/>
            <a:r>
              <a:rPr lang="en-US" sz="2400" dirty="0">
                <a:solidFill>
                  <a:srgbClr val="003B71"/>
                </a:solidFill>
                <a:latin typeface="Verdana" panose="020B0604030504040204" pitchFamily="34" charset="0"/>
                <a:ea typeface="Verdana" panose="020B0604030504040204" pitchFamily="34" charset="0"/>
                <a:cs typeface="Verdana" panose="020B0604030504040204" pitchFamily="34" charset="0"/>
              </a:rPr>
              <a:t>The key ingredients in Mood+ have multiple scientific studies that show significant benefits for mood support such as relief from anxious feelings, sadness, restlessness, and overall</a:t>
            </a:r>
            <a:br>
              <a:rPr lang="en-US" sz="2400" dirty="0">
                <a:solidFill>
                  <a:srgbClr val="003B71"/>
                </a:solidFill>
                <a:latin typeface="Verdana" panose="020B0604030504040204" pitchFamily="34" charset="0"/>
                <a:ea typeface="Verdana" panose="020B0604030504040204" pitchFamily="34" charset="0"/>
                <a:cs typeface="Verdana" panose="020B0604030504040204" pitchFamily="34" charset="0"/>
              </a:rPr>
            </a:br>
            <a:r>
              <a:rPr lang="en-US" sz="2400" dirty="0">
                <a:solidFill>
                  <a:srgbClr val="003B71"/>
                </a:solidFill>
                <a:latin typeface="Verdana" panose="020B0604030504040204" pitchFamily="34" charset="0"/>
                <a:ea typeface="Verdana" panose="020B0604030504040204" pitchFamily="34" charset="0"/>
                <a:cs typeface="Verdana" panose="020B0604030504040204" pitchFamily="34" charset="0"/>
              </a:rPr>
              <a:t>stress relief.*</a:t>
            </a:r>
          </a:p>
        </p:txBody>
      </p:sp>
      <p:sp>
        <p:nvSpPr>
          <p:cNvPr id="12" name="TextBox 11">
            <a:extLst>
              <a:ext uri="{FF2B5EF4-FFF2-40B4-BE49-F238E27FC236}">
                <a16:creationId xmlns:a16="http://schemas.microsoft.com/office/drawing/2014/main" id="{13DC98EE-359D-4442-9F94-4C4E23006A89}"/>
              </a:ext>
            </a:extLst>
          </p:cNvPr>
          <p:cNvSpPr txBox="1"/>
          <p:nvPr/>
        </p:nvSpPr>
        <p:spPr>
          <a:xfrm>
            <a:off x="1440839" y="1739564"/>
            <a:ext cx="3639680" cy="707886"/>
          </a:xfrm>
          <a:prstGeom prst="rect">
            <a:avLst/>
          </a:prstGeom>
          <a:noFill/>
        </p:spPr>
        <p:txBody>
          <a:bodyPr wrap="square" rtlCol="0">
            <a:spAutoFit/>
          </a:bodyPr>
          <a:lstStyle/>
          <a:p>
            <a:pPr algn="ctr"/>
            <a:r>
              <a:rPr lang="en-US" sz="2000" b="1" dirty="0">
                <a:solidFill>
                  <a:srgbClr val="003B71"/>
                </a:solidFill>
                <a:latin typeface="Verdana" panose="020B0604030504040204" pitchFamily="34" charset="0"/>
              </a:rPr>
              <a:t>all-natural</a:t>
            </a:r>
            <a:br>
              <a:rPr lang="en-US" sz="2000" b="1" dirty="0">
                <a:solidFill>
                  <a:srgbClr val="003B71"/>
                </a:solidFill>
                <a:latin typeface="Verdana" panose="020B0604030504040204" pitchFamily="34" charset="0"/>
              </a:rPr>
            </a:br>
            <a:r>
              <a:rPr lang="en-US" sz="2000" b="1" dirty="0">
                <a:solidFill>
                  <a:srgbClr val="003B71"/>
                </a:solidFill>
                <a:latin typeface="Verdana" panose="020B0604030504040204" pitchFamily="34" charset="0"/>
              </a:rPr>
              <a:t>mood support*</a:t>
            </a:r>
          </a:p>
        </p:txBody>
      </p:sp>
      <p:pic>
        <p:nvPicPr>
          <p:cNvPr id="17" name="Picture 16">
            <a:extLst>
              <a:ext uri="{FF2B5EF4-FFF2-40B4-BE49-F238E27FC236}">
                <a16:creationId xmlns:a16="http://schemas.microsoft.com/office/drawing/2014/main" id="{CADE36F1-E322-42EF-A75C-628902B41DA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076501" y="1904359"/>
            <a:ext cx="1992131" cy="2953392"/>
          </a:xfrm>
          <a:prstGeom prst="rect">
            <a:avLst/>
          </a:prstGeom>
        </p:spPr>
      </p:pic>
      <p:pic>
        <p:nvPicPr>
          <p:cNvPr id="21" name="Graphic 12">
            <a:extLst>
              <a:ext uri="{FF2B5EF4-FFF2-40B4-BE49-F238E27FC236}">
                <a16:creationId xmlns:a16="http://schemas.microsoft.com/office/drawing/2014/main" id="{861E8C51-0CFD-46B1-985C-51C39B0C428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63728" y="436798"/>
            <a:ext cx="1700784" cy="1596121"/>
          </a:xfrm>
          <a:prstGeom prst="rect">
            <a:avLst/>
          </a:prstGeom>
        </p:spPr>
      </p:pic>
      <p:pic>
        <p:nvPicPr>
          <p:cNvPr id="22" name="Graphic 12">
            <a:extLst>
              <a:ext uri="{FF2B5EF4-FFF2-40B4-BE49-F238E27FC236}">
                <a16:creationId xmlns:a16="http://schemas.microsoft.com/office/drawing/2014/main" id="{7835CF8F-461D-43A5-9826-6B550940AC6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07731" y="436798"/>
            <a:ext cx="1700784" cy="1596121"/>
          </a:xfrm>
          <a:prstGeom prst="rect">
            <a:avLst/>
          </a:prstGeom>
        </p:spPr>
      </p:pic>
      <p:pic>
        <p:nvPicPr>
          <p:cNvPr id="23" name="Graphic 12">
            <a:extLst>
              <a:ext uri="{FF2B5EF4-FFF2-40B4-BE49-F238E27FC236}">
                <a16:creationId xmlns:a16="http://schemas.microsoft.com/office/drawing/2014/main" id="{17450DBF-E526-4AE3-93B9-2DB41F715D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58400" y="430462"/>
            <a:ext cx="1700784" cy="1596121"/>
          </a:xfrm>
          <a:prstGeom prst="rect">
            <a:avLst/>
          </a:prstGeom>
        </p:spPr>
      </p:pic>
      <p:sp>
        <p:nvSpPr>
          <p:cNvPr id="16" name="TextBox 15">
            <a:extLst>
              <a:ext uri="{FF2B5EF4-FFF2-40B4-BE49-F238E27FC236}">
                <a16:creationId xmlns:a16="http://schemas.microsoft.com/office/drawing/2014/main" id="{6A007DA1-A4DC-4E00-A52F-273BA08C785D}"/>
              </a:ext>
            </a:extLst>
          </p:cNvPr>
          <p:cNvSpPr txBox="1"/>
          <p:nvPr/>
        </p:nvSpPr>
        <p:spPr>
          <a:xfrm>
            <a:off x="6594899" y="838481"/>
            <a:ext cx="1526448" cy="646331"/>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MOOD ELEVATING</a:t>
            </a:r>
          </a:p>
        </p:txBody>
      </p:sp>
      <p:sp>
        <p:nvSpPr>
          <p:cNvPr id="18" name="TextBox 17">
            <a:extLst>
              <a:ext uri="{FF2B5EF4-FFF2-40B4-BE49-F238E27FC236}">
                <a16:creationId xmlns:a16="http://schemas.microsoft.com/office/drawing/2014/main" id="{489ED6E2-21F5-4694-8A38-5F166B2448A5}"/>
              </a:ext>
            </a:extLst>
          </p:cNvPr>
          <p:cNvSpPr txBox="1"/>
          <p:nvPr/>
        </p:nvSpPr>
        <p:spPr>
          <a:xfrm>
            <a:off x="8280062" y="847413"/>
            <a:ext cx="1585008" cy="584775"/>
          </a:xfrm>
          <a:prstGeom prst="rect">
            <a:avLst/>
          </a:prstGeom>
          <a:noFill/>
        </p:spPr>
        <p:txBody>
          <a:bodyPr wrap="square" rtlCol="0">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PROMOTES RELAXATION</a:t>
            </a:r>
          </a:p>
        </p:txBody>
      </p:sp>
      <p:sp>
        <p:nvSpPr>
          <p:cNvPr id="19" name="TextBox 18">
            <a:extLst>
              <a:ext uri="{FF2B5EF4-FFF2-40B4-BE49-F238E27FC236}">
                <a16:creationId xmlns:a16="http://schemas.microsoft.com/office/drawing/2014/main" id="{7E952B41-55AA-4411-841E-19D4A172FD36}"/>
              </a:ext>
            </a:extLst>
          </p:cNvPr>
          <p:cNvSpPr txBox="1"/>
          <p:nvPr/>
        </p:nvSpPr>
        <p:spPr>
          <a:xfrm>
            <a:off x="10118068" y="847413"/>
            <a:ext cx="1585536" cy="646331"/>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TENSION REDUCING</a:t>
            </a:r>
          </a:p>
        </p:txBody>
      </p:sp>
      <p:sp>
        <p:nvSpPr>
          <p:cNvPr id="25" name="TextBox 24">
            <a:extLst>
              <a:ext uri="{FF2B5EF4-FFF2-40B4-BE49-F238E27FC236}">
                <a16:creationId xmlns:a16="http://schemas.microsoft.com/office/drawing/2014/main" id="{196206FB-69DE-4C05-AA50-4199E12C8EF1}"/>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31" name="Rectangle: Rounded Corners 30">
            <a:extLst>
              <a:ext uri="{FF2B5EF4-FFF2-40B4-BE49-F238E27FC236}">
                <a16:creationId xmlns:a16="http://schemas.microsoft.com/office/drawing/2014/main" id="{DE1F3466-2157-4558-A8F9-68B9EE3315EE}"/>
              </a:ext>
            </a:extLst>
          </p:cNvPr>
          <p:cNvSpPr/>
          <p:nvPr/>
        </p:nvSpPr>
        <p:spPr>
          <a:xfrm>
            <a:off x="7337751" y="4812287"/>
            <a:ext cx="3549715" cy="1177925"/>
          </a:xfrm>
          <a:prstGeom prst="roundRect">
            <a:avLst/>
          </a:prstGeom>
          <a:noFill/>
          <a:ln w="38100">
            <a:solidFill>
              <a:srgbClr val="003B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ndParaRPr>
          </a:p>
        </p:txBody>
      </p:sp>
      <p:sp>
        <p:nvSpPr>
          <p:cNvPr id="32" name="TextBox 31">
            <a:extLst>
              <a:ext uri="{FF2B5EF4-FFF2-40B4-BE49-F238E27FC236}">
                <a16:creationId xmlns:a16="http://schemas.microsoft.com/office/drawing/2014/main" id="{657602B4-2229-4574-B300-46D36A758C37}"/>
              </a:ext>
            </a:extLst>
          </p:cNvPr>
          <p:cNvSpPr txBox="1"/>
          <p:nvPr/>
        </p:nvSpPr>
        <p:spPr>
          <a:xfrm>
            <a:off x="7374891" y="4924195"/>
            <a:ext cx="2042550" cy="954107"/>
          </a:xfrm>
          <a:prstGeom prst="rect">
            <a:avLst/>
          </a:prstGeom>
          <a:noFill/>
        </p:spPr>
        <p:txBody>
          <a:bodyPr wrap="square" rtlCol="0" anchor="t">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Item Code: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Retail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Wholesale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Subscribe &amp; Save:</a:t>
            </a:r>
          </a:p>
        </p:txBody>
      </p:sp>
      <p:sp>
        <p:nvSpPr>
          <p:cNvPr id="33" name="TextBox 32">
            <a:extLst>
              <a:ext uri="{FF2B5EF4-FFF2-40B4-BE49-F238E27FC236}">
                <a16:creationId xmlns:a16="http://schemas.microsoft.com/office/drawing/2014/main" id="{2B98800E-9D1F-408C-B65D-B307B31A0765}"/>
              </a:ext>
            </a:extLst>
          </p:cNvPr>
          <p:cNvSpPr txBox="1"/>
          <p:nvPr/>
        </p:nvSpPr>
        <p:spPr>
          <a:xfrm>
            <a:off x="9309491" y="4923666"/>
            <a:ext cx="1643337" cy="954107"/>
          </a:xfrm>
          <a:prstGeom prst="rect">
            <a:avLst/>
          </a:prstGeom>
          <a:noFill/>
        </p:spPr>
        <p:txBody>
          <a:bodyPr wrap="square" rtlCol="0" anchor="t">
            <a:spAutoFit/>
          </a:bodyPr>
          <a:lstStyle/>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S006</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$80.00</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$59.95 / 52 PV</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$53.95 / 46 PV</a:t>
            </a:r>
          </a:p>
        </p:txBody>
      </p:sp>
    </p:spTree>
    <p:extLst>
      <p:ext uri="{BB962C8B-B14F-4D97-AF65-F5344CB8AC3E}">
        <p14:creationId xmlns:p14="http://schemas.microsoft.com/office/powerpoint/2010/main" val="3060673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88C36-C7CF-4E65-A42C-9B4237AA393F}"/>
              </a:ext>
            </a:extLst>
          </p:cNvPr>
          <p:cNvSpPr>
            <a:spLocks noGrp="1"/>
          </p:cNvSpPr>
          <p:nvPr>
            <p:ph type="title"/>
          </p:nvPr>
        </p:nvSpPr>
        <p:spPr/>
        <p:txBody>
          <a:bodyPr/>
          <a:lstStyle/>
          <a:p>
            <a:r>
              <a:rPr lang="en-US" b="1" dirty="0">
                <a:solidFill>
                  <a:srgbClr val="3F2A56"/>
                </a:solidFill>
              </a:rPr>
              <a:t>Why is Mood+ Different?</a:t>
            </a:r>
            <a:endParaRPr lang="en-US" dirty="0"/>
          </a:p>
        </p:txBody>
      </p:sp>
      <p:sp>
        <p:nvSpPr>
          <p:cNvPr id="3" name="Text Placeholder 2">
            <a:extLst>
              <a:ext uri="{FF2B5EF4-FFF2-40B4-BE49-F238E27FC236}">
                <a16:creationId xmlns:a16="http://schemas.microsoft.com/office/drawing/2014/main" id="{2A339571-C6F7-419E-AEA0-956DD39073D3}"/>
              </a:ext>
            </a:extLst>
          </p:cNvPr>
          <p:cNvSpPr>
            <a:spLocks noGrp="1"/>
          </p:cNvSpPr>
          <p:nvPr>
            <p:ph type="body" sz="quarter" idx="11"/>
          </p:nvPr>
        </p:nvSpPr>
        <p:spPr/>
        <p:txBody>
          <a:bodyPr/>
          <a:lstStyle/>
          <a:p>
            <a:r>
              <a:rPr lang="en-US" sz="2400" b="1" dirty="0">
                <a:solidFill>
                  <a:srgbClr val="003C71"/>
                </a:solidFill>
              </a:rPr>
              <a:t>Finalist for Botanical of the Year</a:t>
            </a:r>
          </a:p>
          <a:p>
            <a:r>
              <a:rPr lang="en-US" sz="2400" b="1" dirty="0">
                <a:solidFill>
                  <a:srgbClr val="003C71"/>
                </a:solidFill>
              </a:rPr>
              <a:t>Most comprehensive herbal blend for mood support</a:t>
            </a:r>
          </a:p>
          <a:p>
            <a:pPr lvl="1"/>
            <a:r>
              <a:rPr lang="en-US" dirty="0" err="1">
                <a:solidFill>
                  <a:schemeClr val="tx1"/>
                </a:solidFill>
              </a:rPr>
              <a:t>Venetron</a:t>
            </a:r>
            <a:r>
              <a:rPr lang="en-US" dirty="0">
                <a:solidFill>
                  <a:schemeClr val="tx1"/>
                </a:solidFill>
              </a:rPr>
              <a:t> (</a:t>
            </a:r>
            <a:r>
              <a:rPr lang="en-US" dirty="0" err="1">
                <a:solidFill>
                  <a:schemeClr val="tx1"/>
                </a:solidFill>
              </a:rPr>
              <a:t>Rafuma</a:t>
            </a:r>
            <a:r>
              <a:rPr lang="en-US" dirty="0">
                <a:solidFill>
                  <a:schemeClr val="tx1"/>
                </a:solidFill>
              </a:rPr>
              <a:t>) — Depression</a:t>
            </a:r>
          </a:p>
          <a:p>
            <a:pPr lvl="1"/>
            <a:r>
              <a:rPr lang="en-US" dirty="0" err="1">
                <a:solidFill>
                  <a:schemeClr val="tx1"/>
                </a:solidFill>
              </a:rPr>
              <a:t>Zembrin</a:t>
            </a:r>
            <a:r>
              <a:rPr lang="en-US" dirty="0">
                <a:solidFill>
                  <a:schemeClr val="tx1"/>
                </a:solidFill>
              </a:rPr>
              <a:t> (</a:t>
            </a:r>
            <a:r>
              <a:rPr lang="en-US" dirty="0" err="1">
                <a:solidFill>
                  <a:schemeClr val="tx1"/>
                </a:solidFill>
              </a:rPr>
              <a:t>Kanna</a:t>
            </a:r>
            <a:r>
              <a:rPr lang="en-US" dirty="0">
                <a:solidFill>
                  <a:schemeClr val="tx1"/>
                </a:solidFill>
              </a:rPr>
              <a:t>) — Stress Resilience</a:t>
            </a:r>
          </a:p>
          <a:p>
            <a:pPr lvl="1"/>
            <a:r>
              <a:rPr lang="en-US" dirty="0" err="1">
                <a:solidFill>
                  <a:schemeClr val="tx1"/>
                </a:solidFill>
              </a:rPr>
              <a:t>Sensoril</a:t>
            </a:r>
            <a:r>
              <a:rPr lang="en-US" dirty="0">
                <a:solidFill>
                  <a:schemeClr val="tx1"/>
                </a:solidFill>
              </a:rPr>
              <a:t> (Ashwagandha) — Tension</a:t>
            </a:r>
          </a:p>
          <a:p>
            <a:pPr lvl="1"/>
            <a:r>
              <a:rPr lang="en-US" dirty="0" err="1">
                <a:solidFill>
                  <a:schemeClr val="tx1"/>
                </a:solidFill>
              </a:rPr>
              <a:t>Relora</a:t>
            </a:r>
            <a:r>
              <a:rPr lang="en-US" dirty="0">
                <a:solidFill>
                  <a:schemeClr val="tx1"/>
                </a:solidFill>
              </a:rPr>
              <a:t> (Magnolia) — Anxiety</a:t>
            </a:r>
          </a:p>
          <a:p>
            <a:endParaRPr lang="en-US" dirty="0"/>
          </a:p>
        </p:txBody>
      </p:sp>
      <p:pic>
        <p:nvPicPr>
          <p:cNvPr id="4" name="Picture 3">
            <a:extLst>
              <a:ext uri="{FF2B5EF4-FFF2-40B4-BE49-F238E27FC236}">
                <a16:creationId xmlns:a16="http://schemas.microsoft.com/office/drawing/2014/main" id="{05BACF24-EFC9-4619-88DA-AC42E626738F}"/>
              </a:ext>
            </a:extLst>
          </p:cNvPr>
          <p:cNvPicPr>
            <a:picLocks noChangeAspect="1"/>
          </p:cNvPicPr>
          <p:nvPr/>
        </p:nvPicPr>
        <p:blipFill rotWithShape="1">
          <a:blip r:embed="rId2">
            <a:extLst>
              <a:ext uri="{28A0092B-C50C-407E-A947-70E740481C1C}">
                <a14:useLocalDpi xmlns:a14="http://schemas.microsoft.com/office/drawing/2010/main" val="0"/>
              </a:ext>
            </a:extLst>
          </a:blip>
          <a:srcRect l="38892" t="34014" r="39225" b="12925"/>
          <a:stretch/>
        </p:blipFill>
        <p:spPr>
          <a:xfrm>
            <a:off x="9943322" y="3219061"/>
            <a:ext cx="2248678" cy="3638939"/>
          </a:xfrm>
          <a:prstGeom prst="rect">
            <a:avLst/>
          </a:prstGeom>
        </p:spPr>
      </p:pic>
    </p:spTree>
    <p:extLst>
      <p:ext uri="{BB962C8B-B14F-4D97-AF65-F5344CB8AC3E}">
        <p14:creationId xmlns:p14="http://schemas.microsoft.com/office/powerpoint/2010/main" val="877614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3F2A56"/>
                </a:solidFill>
                <a:latin typeface="Verdana" panose="020B0604030504040204" pitchFamily="34" charset="0"/>
                <a:ea typeface="Verdana" panose="020B0604030504040204" pitchFamily="34" charset="0"/>
                <a:cs typeface="Verdana" panose="020B0604030504040204" pitchFamily="34" charset="0"/>
              </a:rPr>
              <a:t>New Era in Science/Medicine</a:t>
            </a:r>
          </a:p>
        </p:txBody>
      </p:sp>
      <p:sp>
        <p:nvSpPr>
          <p:cNvPr id="4" name="Rectangle 3"/>
          <p:cNvSpPr/>
          <p:nvPr/>
        </p:nvSpPr>
        <p:spPr>
          <a:xfrm>
            <a:off x="10177672" y="4755769"/>
            <a:ext cx="1338943" cy="609313"/>
          </a:xfrm>
          <a:prstGeom prst="rect">
            <a:avLst/>
          </a:prstGeom>
          <a:solidFill>
            <a:srgbClr val="3F2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Verdana" panose="020B0604030504040204" pitchFamily="34" charset="0"/>
                <a:ea typeface="Verdana" panose="020B0604030504040204" pitchFamily="34" charset="0"/>
                <a:cs typeface="Verdana" panose="020B0604030504040204" pitchFamily="34" charset="0"/>
              </a:rPr>
              <a:t>2000s</a:t>
            </a:r>
          </a:p>
        </p:txBody>
      </p:sp>
      <p:sp>
        <p:nvSpPr>
          <p:cNvPr id="12" name="Rectangle 11">
            <a:extLst>
              <a:ext uri="{FF2B5EF4-FFF2-40B4-BE49-F238E27FC236}">
                <a16:creationId xmlns:a16="http://schemas.microsoft.com/office/drawing/2014/main" id="{DB46BD5C-440C-4246-A678-3DADA791A0A3}"/>
              </a:ext>
            </a:extLst>
          </p:cNvPr>
          <p:cNvSpPr/>
          <p:nvPr/>
        </p:nvSpPr>
        <p:spPr>
          <a:xfrm>
            <a:off x="10116930" y="2347239"/>
            <a:ext cx="1338943" cy="609313"/>
          </a:xfrm>
          <a:prstGeom prst="rect">
            <a:avLst/>
          </a:prstGeom>
          <a:solidFill>
            <a:srgbClr val="3F2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Verdana" panose="020B0604030504040204" pitchFamily="34" charset="0"/>
                <a:ea typeface="Verdana" panose="020B0604030504040204" pitchFamily="34" charset="0"/>
                <a:cs typeface="Verdana" panose="020B0604030504040204" pitchFamily="34" charset="0"/>
              </a:rPr>
              <a:t>1900s</a:t>
            </a:r>
          </a:p>
        </p:txBody>
      </p:sp>
      <p:sp>
        <p:nvSpPr>
          <p:cNvPr id="14" name="Rectangle 13">
            <a:extLst>
              <a:ext uri="{FF2B5EF4-FFF2-40B4-BE49-F238E27FC236}">
                <a16:creationId xmlns:a16="http://schemas.microsoft.com/office/drawing/2014/main" id="{ECC0E111-DC93-41E8-9C1F-30C83AC57686}"/>
              </a:ext>
            </a:extLst>
          </p:cNvPr>
          <p:cNvSpPr/>
          <p:nvPr/>
        </p:nvSpPr>
        <p:spPr>
          <a:xfrm>
            <a:off x="4525443" y="2347239"/>
            <a:ext cx="1338943" cy="609313"/>
          </a:xfrm>
          <a:prstGeom prst="rect">
            <a:avLst/>
          </a:prstGeom>
          <a:solidFill>
            <a:srgbClr val="3F2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Verdana" panose="020B0604030504040204" pitchFamily="34" charset="0"/>
                <a:ea typeface="Verdana" panose="020B0604030504040204" pitchFamily="34" charset="0"/>
                <a:cs typeface="Verdana" panose="020B0604030504040204" pitchFamily="34" charset="0"/>
              </a:rPr>
              <a:t>1600s</a:t>
            </a:r>
          </a:p>
        </p:txBody>
      </p:sp>
      <p:sp>
        <p:nvSpPr>
          <p:cNvPr id="16" name="Rectangle 15">
            <a:extLst>
              <a:ext uri="{FF2B5EF4-FFF2-40B4-BE49-F238E27FC236}">
                <a16:creationId xmlns:a16="http://schemas.microsoft.com/office/drawing/2014/main" id="{109633E3-A09F-41B4-A6BD-03E05188272C}"/>
              </a:ext>
            </a:extLst>
          </p:cNvPr>
          <p:cNvSpPr/>
          <p:nvPr/>
        </p:nvSpPr>
        <p:spPr>
          <a:xfrm>
            <a:off x="4525443" y="4755769"/>
            <a:ext cx="1338943" cy="609313"/>
          </a:xfrm>
          <a:prstGeom prst="rect">
            <a:avLst/>
          </a:prstGeom>
          <a:solidFill>
            <a:srgbClr val="3F2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Verdana" panose="020B0604030504040204" pitchFamily="34" charset="0"/>
                <a:ea typeface="Verdana" panose="020B0604030504040204" pitchFamily="34" charset="0"/>
                <a:cs typeface="Verdana" panose="020B0604030504040204" pitchFamily="34" charset="0"/>
              </a:rPr>
              <a:t>1800s</a:t>
            </a:r>
          </a:p>
        </p:txBody>
      </p:sp>
      <p:pic>
        <p:nvPicPr>
          <p:cNvPr id="10" name="Picture 9">
            <a:extLst>
              <a:ext uri="{FF2B5EF4-FFF2-40B4-BE49-F238E27FC236}">
                <a16:creationId xmlns:a16="http://schemas.microsoft.com/office/drawing/2014/main" id="{4C38871D-80FB-4C5E-A723-7A40B935999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158022" y="1690686"/>
            <a:ext cx="3200400" cy="2002340"/>
          </a:xfrm>
          <a:prstGeom prst="rect">
            <a:avLst/>
          </a:prstGeom>
        </p:spPr>
      </p:pic>
      <p:pic>
        <p:nvPicPr>
          <p:cNvPr id="18" name="Picture 17">
            <a:extLst>
              <a:ext uri="{FF2B5EF4-FFF2-40B4-BE49-F238E27FC236}">
                <a16:creationId xmlns:a16="http://schemas.microsoft.com/office/drawing/2014/main" id="{858F3944-B893-441F-BA80-E0C636BA128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58022" y="4059256"/>
            <a:ext cx="3200400" cy="2002338"/>
          </a:xfrm>
          <a:prstGeom prst="rect">
            <a:avLst/>
          </a:prstGeom>
        </p:spPr>
      </p:pic>
      <p:pic>
        <p:nvPicPr>
          <p:cNvPr id="20" name="Picture 19">
            <a:extLst>
              <a:ext uri="{FF2B5EF4-FFF2-40B4-BE49-F238E27FC236}">
                <a16:creationId xmlns:a16="http://schemas.microsoft.com/office/drawing/2014/main" id="{BB8ACED9-ADEE-41CE-930A-59B91C342CC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725194" y="1690688"/>
            <a:ext cx="3200400" cy="2002338"/>
          </a:xfrm>
          <a:prstGeom prst="rect">
            <a:avLst/>
          </a:prstGeom>
        </p:spPr>
      </p:pic>
      <p:pic>
        <p:nvPicPr>
          <p:cNvPr id="24" name="Picture 23">
            <a:extLst>
              <a:ext uri="{FF2B5EF4-FFF2-40B4-BE49-F238E27FC236}">
                <a16:creationId xmlns:a16="http://schemas.microsoft.com/office/drawing/2014/main" id="{8FF135D4-CE9A-44B8-AFC0-BB4FE105FDC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725194" y="4059253"/>
            <a:ext cx="3261142" cy="2002341"/>
          </a:xfrm>
          <a:prstGeom prst="rect">
            <a:avLst/>
          </a:prstGeom>
        </p:spPr>
      </p:pic>
    </p:spTree>
    <p:extLst>
      <p:ext uri="{BB962C8B-B14F-4D97-AF65-F5344CB8AC3E}">
        <p14:creationId xmlns:p14="http://schemas.microsoft.com/office/powerpoint/2010/main" val="734989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1C33ECA-C3B6-4B3B-8CE1-2DB2CD5D703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582584" y="1854328"/>
            <a:ext cx="4771216" cy="3578412"/>
          </a:xfrm>
          <a:prstGeom prst="rect">
            <a:avLst/>
          </a:prstGeom>
        </p:spPr>
      </p:pic>
      <p:sp>
        <p:nvSpPr>
          <p:cNvPr id="3" name="Text Placeholder 2"/>
          <p:cNvSpPr>
            <a:spLocks noGrp="1"/>
          </p:cNvSpPr>
          <p:nvPr>
            <p:ph type="body" sz="quarter" idx="11"/>
          </p:nvPr>
        </p:nvSpPr>
        <p:spPr>
          <a:xfrm>
            <a:off x="838200" y="1854328"/>
            <a:ext cx="5744384" cy="3822609"/>
          </a:xfrm>
        </p:spPr>
        <p:txBody>
          <a:bodyPr>
            <a:noAutofit/>
          </a:bodyPr>
          <a:lstStyle/>
          <a:p>
            <a:pPr>
              <a:lnSpc>
                <a:spcPct val="100000"/>
              </a:lnSpc>
            </a:pPr>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Enhances feelings of well-being and supports a healthy, positive mood*</a:t>
            </a:r>
          </a:p>
          <a:p>
            <a:pPr>
              <a:lnSpc>
                <a:spcPct val="100000"/>
              </a:lnSpc>
            </a:pPr>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Promotes a calming, relaxing state of mind*</a:t>
            </a:r>
          </a:p>
          <a:p>
            <a:pPr>
              <a:lnSpc>
                <a:spcPct val="100000"/>
              </a:lnSpc>
            </a:pPr>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Reduces feelings of negativity and stress*</a:t>
            </a:r>
          </a:p>
          <a:p>
            <a:pPr>
              <a:lnSpc>
                <a:spcPct val="100000"/>
              </a:lnSpc>
            </a:pPr>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Lessens occasional anxiousness and feelings of sadness*</a:t>
            </a:r>
          </a:p>
          <a:p>
            <a:pPr>
              <a:lnSpc>
                <a:spcPct val="100000"/>
              </a:lnSpc>
            </a:pPr>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Increases motivation and drive*</a:t>
            </a:r>
          </a:p>
          <a:p>
            <a:pPr>
              <a:lnSpc>
                <a:spcPct val="100000"/>
              </a:lnSpc>
            </a:pPr>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Supports natural serotonin and dopamine production for enhanced mood benefits*</a:t>
            </a:r>
          </a:p>
        </p:txBody>
      </p:sp>
      <p:sp>
        <p:nvSpPr>
          <p:cNvPr id="6" name="TextBox 5">
            <a:extLst>
              <a:ext uri="{FF2B5EF4-FFF2-40B4-BE49-F238E27FC236}">
                <a16:creationId xmlns:a16="http://schemas.microsoft.com/office/drawing/2014/main" id="{E3FCE7AB-377E-42C2-A446-0FFA7D344E03}"/>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1" name="Title 1">
            <a:extLst>
              <a:ext uri="{FF2B5EF4-FFF2-40B4-BE49-F238E27FC236}">
                <a16:creationId xmlns:a16="http://schemas.microsoft.com/office/drawing/2014/main" id="{4FDC3C5C-CCCC-4056-BBAF-39737E3D97E0}"/>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3F7F96"/>
                </a:solidFill>
                <a:latin typeface="Verdana" panose="020B0604030504040204" pitchFamily="34" charset="0"/>
                <a:ea typeface="Verdana" panose="020B0604030504040204" pitchFamily="34" charset="0"/>
                <a:cs typeface="Verdana" panose="020B0604030504040204" pitchFamily="34" charset="0"/>
              </a:rPr>
              <a:t>MOOD+</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003B71"/>
                </a:solidFill>
                <a:latin typeface="Verdana" panose="020B0604030504040204" pitchFamily="34" charset="0"/>
                <a:ea typeface="Verdana" panose="020B0604030504040204" pitchFamily="34" charset="0"/>
                <a:cs typeface="Verdana" panose="020B0604030504040204" pitchFamily="34" charset="0"/>
              </a:rPr>
              <a:t>KEY BENEFITS &amp; FEATURES</a:t>
            </a:r>
            <a:endParaRPr lang="en-US" sz="32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547156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26A730-C261-4A6B-B5E9-D258C24B49A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89383" y="1984119"/>
            <a:ext cx="2743200" cy="2743200"/>
          </a:xfrm>
          <a:prstGeom prst="rect">
            <a:avLst/>
          </a:prstGeom>
        </p:spPr>
      </p:pic>
      <p:pic>
        <p:nvPicPr>
          <p:cNvPr id="6" name="Picture 5">
            <a:extLst>
              <a:ext uri="{FF2B5EF4-FFF2-40B4-BE49-F238E27FC236}">
                <a16:creationId xmlns:a16="http://schemas.microsoft.com/office/drawing/2014/main" id="{C1EF8A81-A50E-4E87-90C4-2E22C2FE0DB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24404" y="1984119"/>
            <a:ext cx="2743200" cy="2743200"/>
          </a:xfrm>
          <a:prstGeom prst="rect">
            <a:avLst/>
          </a:prstGeom>
        </p:spPr>
      </p:pic>
      <p:pic>
        <p:nvPicPr>
          <p:cNvPr id="8" name="Picture 7">
            <a:extLst>
              <a:ext uri="{FF2B5EF4-FFF2-40B4-BE49-F238E27FC236}">
                <a16:creationId xmlns:a16="http://schemas.microsoft.com/office/drawing/2014/main" id="{3A499A2F-15A1-42E0-8BD1-1225FCED277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28851" y="1984119"/>
            <a:ext cx="2743200" cy="2743200"/>
          </a:xfrm>
          <a:prstGeom prst="rect">
            <a:avLst/>
          </a:prstGeom>
        </p:spPr>
      </p:pic>
      <p:sp>
        <p:nvSpPr>
          <p:cNvPr id="25" name="Rectangle 24">
            <a:extLst>
              <a:ext uri="{FF2B5EF4-FFF2-40B4-BE49-F238E27FC236}">
                <a16:creationId xmlns:a16="http://schemas.microsoft.com/office/drawing/2014/main" id="{CDC0A96E-9EAB-4A2B-8C72-1970092DCDEB}"/>
              </a:ext>
            </a:extLst>
          </p:cNvPr>
          <p:cNvSpPr/>
          <p:nvPr/>
        </p:nvSpPr>
        <p:spPr>
          <a:xfrm>
            <a:off x="726214" y="4530591"/>
            <a:ext cx="3069538" cy="830997"/>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Verdana" panose="020B0604030504040204" pitchFamily="34" charset="0"/>
              </a:rPr>
              <a:t>Decrease in feelings of anger*</a:t>
            </a:r>
          </a:p>
        </p:txBody>
      </p:sp>
      <p:sp>
        <p:nvSpPr>
          <p:cNvPr id="27" name="Rectangle 26">
            <a:extLst>
              <a:ext uri="{FF2B5EF4-FFF2-40B4-BE49-F238E27FC236}">
                <a16:creationId xmlns:a16="http://schemas.microsoft.com/office/drawing/2014/main" id="{9B4CD6AF-19E7-4278-966B-AA09FFA22D6D}"/>
              </a:ext>
            </a:extLst>
          </p:cNvPr>
          <p:cNvSpPr/>
          <p:nvPr/>
        </p:nvSpPr>
        <p:spPr>
          <a:xfrm>
            <a:off x="4336736" y="4532725"/>
            <a:ext cx="3351131" cy="830997"/>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Verdana" panose="020B0604030504040204" pitchFamily="34" charset="0"/>
              </a:rPr>
              <a:t>Decrease in feelings of sadness*</a:t>
            </a:r>
          </a:p>
        </p:txBody>
      </p:sp>
      <p:sp>
        <p:nvSpPr>
          <p:cNvPr id="29" name="Rectangle 28">
            <a:extLst>
              <a:ext uri="{FF2B5EF4-FFF2-40B4-BE49-F238E27FC236}">
                <a16:creationId xmlns:a16="http://schemas.microsoft.com/office/drawing/2014/main" id="{68088B80-1622-4480-9384-76F7AC27BE27}"/>
              </a:ext>
            </a:extLst>
          </p:cNvPr>
          <p:cNvSpPr/>
          <p:nvPr/>
        </p:nvSpPr>
        <p:spPr>
          <a:xfrm>
            <a:off x="8007386" y="4530591"/>
            <a:ext cx="3186130" cy="1200329"/>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Verdana" panose="020B0604030504040204" pitchFamily="34" charset="0"/>
              </a:rPr>
              <a:t>Reduction of stress-related symptoms*</a:t>
            </a:r>
          </a:p>
        </p:txBody>
      </p:sp>
      <p:pic>
        <p:nvPicPr>
          <p:cNvPr id="10" name="Graphic 9">
            <a:extLst>
              <a:ext uri="{FF2B5EF4-FFF2-40B4-BE49-F238E27FC236}">
                <a16:creationId xmlns:a16="http://schemas.microsoft.com/office/drawing/2014/main" id="{45BFD981-E1D1-4D0E-8B72-392FC4E2CF99}"/>
              </a:ext>
            </a:extLst>
          </p:cNvPr>
          <p:cNvPicPr>
            <a:picLocks noChangeAspect="1"/>
          </p:cNvPicPr>
          <p:nvPr/>
        </p:nvPicPr>
        <p:blipFill rotWithShape="1">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l="22987" t="30932" r="39429" b="49664"/>
          <a:stretch/>
        </p:blipFill>
        <p:spPr>
          <a:xfrm>
            <a:off x="3715786" y="69941"/>
            <a:ext cx="4844740" cy="1808850"/>
          </a:xfrm>
          <a:prstGeom prst="rect">
            <a:avLst/>
          </a:prstGeom>
        </p:spPr>
      </p:pic>
      <p:sp>
        <p:nvSpPr>
          <p:cNvPr id="11" name="TextBox 10">
            <a:extLst>
              <a:ext uri="{FF2B5EF4-FFF2-40B4-BE49-F238E27FC236}">
                <a16:creationId xmlns:a16="http://schemas.microsoft.com/office/drawing/2014/main" id="{71FBE258-D078-4A9A-8C3C-7F3D4EC6B0FA}"/>
              </a:ext>
            </a:extLst>
          </p:cNvPr>
          <p:cNvSpPr txBox="1"/>
          <p:nvPr/>
        </p:nvSpPr>
        <p:spPr>
          <a:xfrm>
            <a:off x="4190617" y="1379043"/>
            <a:ext cx="3639680" cy="707886"/>
          </a:xfrm>
          <a:prstGeom prst="rect">
            <a:avLst/>
          </a:prstGeom>
          <a:noFill/>
        </p:spPr>
        <p:txBody>
          <a:bodyPr wrap="square" rtlCol="0">
            <a:spAutoFit/>
          </a:bodyPr>
          <a:lstStyle/>
          <a:p>
            <a:pPr algn="ctr"/>
            <a:r>
              <a:rPr lang="en-US" sz="2000" b="1" dirty="0">
                <a:solidFill>
                  <a:srgbClr val="003B71"/>
                </a:solidFill>
                <a:latin typeface="Verdana" panose="020B0604030504040204" pitchFamily="34" charset="0"/>
              </a:rPr>
              <a:t>all-natural</a:t>
            </a:r>
            <a:br>
              <a:rPr lang="en-US" sz="2000" b="1" dirty="0">
                <a:solidFill>
                  <a:srgbClr val="003B71"/>
                </a:solidFill>
                <a:latin typeface="Verdana" panose="020B0604030504040204" pitchFamily="34" charset="0"/>
              </a:rPr>
            </a:br>
            <a:r>
              <a:rPr lang="en-US" sz="2000" b="1" dirty="0">
                <a:solidFill>
                  <a:srgbClr val="003B71"/>
                </a:solidFill>
                <a:latin typeface="Verdana" panose="020B0604030504040204" pitchFamily="34" charset="0"/>
              </a:rPr>
              <a:t>mood support*</a:t>
            </a:r>
          </a:p>
        </p:txBody>
      </p:sp>
      <p:sp>
        <p:nvSpPr>
          <p:cNvPr id="12" name="TextBox 11">
            <a:extLst>
              <a:ext uri="{FF2B5EF4-FFF2-40B4-BE49-F238E27FC236}">
                <a16:creationId xmlns:a16="http://schemas.microsoft.com/office/drawing/2014/main" id="{9D823C63-57D5-4CE1-AE37-353FBE5AC319}"/>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1406142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F9FE42-A450-455A-9274-70671F42136B}"/>
              </a:ext>
            </a:extLst>
          </p:cNvPr>
          <p:cNvPicPr>
            <a:picLocks noChangeAspect="1"/>
          </p:cNvPicPr>
          <p:nvPr/>
        </p:nvPicPr>
        <p:blipFill>
          <a:blip r:embed="rId3"/>
          <a:stretch>
            <a:fillRect/>
          </a:stretch>
        </p:blipFill>
        <p:spPr>
          <a:xfrm>
            <a:off x="838200" y="3270067"/>
            <a:ext cx="2845526" cy="2845526"/>
          </a:xfrm>
          <a:prstGeom prst="rect">
            <a:avLst/>
          </a:prstGeom>
        </p:spPr>
      </p:pic>
      <p:pic>
        <p:nvPicPr>
          <p:cNvPr id="8" name="Picture 7">
            <a:extLst>
              <a:ext uri="{FF2B5EF4-FFF2-40B4-BE49-F238E27FC236}">
                <a16:creationId xmlns:a16="http://schemas.microsoft.com/office/drawing/2014/main" id="{C8B5D1BF-37A4-463E-AEA7-97632CAD207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466"/>
          <a:stretch/>
        </p:blipFill>
        <p:spPr>
          <a:xfrm>
            <a:off x="5358143" y="1452308"/>
            <a:ext cx="6711937" cy="4949155"/>
          </a:xfrm>
          <a:prstGeom prst="rect">
            <a:avLst/>
          </a:prstGeom>
        </p:spPr>
      </p:pic>
      <p:sp>
        <p:nvSpPr>
          <p:cNvPr id="38" name="Text Placeholder 2">
            <a:extLst>
              <a:ext uri="{FF2B5EF4-FFF2-40B4-BE49-F238E27FC236}">
                <a16:creationId xmlns:a16="http://schemas.microsoft.com/office/drawing/2014/main" id="{26D68F93-47F2-4C73-8616-E789AB867F14}"/>
              </a:ext>
            </a:extLst>
          </p:cNvPr>
          <p:cNvSpPr>
            <a:spLocks noGrp="1"/>
          </p:cNvSpPr>
          <p:nvPr>
            <p:ph type="body" sz="quarter" idx="11"/>
          </p:nvPr>
        </p:nvSpPr>
        <p:spPr>
          <a:xfrm>
            <a:off x="838200" y="2003425"/>
            <a:ext cx="5387788" cy="3173506"/>
          </a:xfrm>
        </p:spPr>
        <p:txBody>
          <a:bodyPr>
            <a:noAutofit/>
          </a:bodyPr>
          <a:lstStyle/>
          <a:p>
            <a:pPr marL="0" indent="0">
              <a:buNone/>
            </a:pPr>
            <a:r>
              <a:rPr lang="en-US" sz="3200" b="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Venetron</a:t>
            </a:r>
            <a:r>
              <a:rPr lang="en-US" sz="3200" b="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n-US" sz="3200" b="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Rafuma</a:t>
            </a: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Depression</a:t>
            </a:r>
          </a:p>
        </p:txBody>
      </p:sp>
      <p:sp>
        <p:nvSpPr>
          <p:cNvPr id="9" name="Title 1">
            <a:extLst>
              <a:ext uri="{FF2B5EF4-FFF2-40B4-BE49-F238E27FC236}">
                <a16:creationId xmlns:a16="http://schemas.microsoft.com/office/drawing/2014/main" id="{7EBBA899-0240-4984-9DF5-CC5E70647CEE}"/>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3F7F96"/>
                </a:solidFill>
                <a:latin typeface="Verdana" panose="020B0604030504040204" pitchFamily="34" charset="0"/>
                <a:ea typeface="Verdana" panose="020B0604030504040204" pitchFamily="34" charset="0"/>
                <a:cs typeface="Verdana" panose="020B0604030504040204" pitchFamily="34" charset="0"/>
              </a:rPr>
              <a:t>MOOD+</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003B71"/>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id="{70B8A61D-D1C2-49EE-98DC-EA1C7A3C1B73}"/>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1870787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7A1E45-C63B-406D-BB40-6D6ECCAEDD48}"/>
              </a:ext>
            </a:extLst>
          </p:cNvPr>
          <p:cNvPicPr>
            <a:picLocks noChangeAspect="1"/>
          </p:cNvPicPr>
          <p:nvPr/>
        </p:nvPicPr>
        <p:blipFill>
          <a:blip r:embed="rId3"/>
          <a:stretch>
            <a:fillRect/>
          </a:stretch>
        </p:blipFill>
        <p:spPr>
          <a:xfrm>
            <a:off x="838200" y="3270067"/>
            <a:ext cx="2843784" cy="2843784"/>
          </a:xfrm>
          <a:prstGeom prst="rect">
            <a:avLst/>
          </a:prstGeom>
        </p:spPr>
      </p:pic>
      <p:sp>
        <p:nvSpPr>
          <p:cNvPr id="38" name="Text Placeholder 2">
            <a:extLst>
              <a:ext uri="{FF2B5EF4-FFF2-40B4-BE49-F238E27FC236}">
                <a16:creationId xmlns:a16="http://schemas.microsoft.com/office/drawing/2014/main" id="{26D68F93-47F2-4C73-8616-E789AB867F14}"/>
              </a:ext>
            </a:extLst>
          </p:cNvPr>
          <p:cNvSpPr>
            <a:spLocks noGrp="1"/>
          </p:cNvSpPr>
          <p:nvPr>
            <p:ph type="body" sz="quarter" idx="11"/>
          </p:nvPr>
        </p:nvSpPr>
        <p:spPr>
          <a:xfrm>
            <a:off x="838200" y="2003425"/>
            <a:ext cx="5387788" cy="3173506"/>
          </a:xfrm>
        </p:spPr>
        <p:txBody>
          <a:bodyPr>
            <a:noAutofit/>
          </a:bodyPr>
          <a:lstStyle/>
          <a:p>
            <a:pPr marL="0" indent="0">
              <a:buNone/>
            </a:pPr>
            <a:r>
              <a:rPr lang="en-US" sz="3200" b="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Zembrin</a:t>
            </a:r>
            <a:r>
              <a:rPr lang="en-US" sz="3200" b="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n-US" sz="3200" b="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Kanna</a:t>
            </a: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Depression</a:t>
            </a:r>
          </a:p>
        </p:txBody>
      </p:sp>
      <p:sp>
        <p:nvSpPr>
          <p:cNvPr id="9" name="Title 1">
            <a:extLst>
              <a:ext uri="{FF2B5EF4-FFF2-40B4-BE49-F238E27FC236}">
                <a16:creationId xmlns:a16="http://schemas.microsoft.com/office/drawing/2014/main" id="{B9BA42FC-CB31-434B-A1B0-A11CC6373007}"/>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3F7F96"/>
                </a:solidFill>
                <a:latin typeface="Verdana" panose="020B0604030504040204" pitchFamily="34" charset="0"/>
                <a:ea typeface="Verdana" panose="020B0604030504040204" pitchFamily="34" charset="0"/>
                <a:cs typeface="Verdana" panose="020B0604030504040204" pitchFamily="34" charset="0"/>
              </a:rPr>
              <a:t>MOOD+</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003B71"/>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32C08E18-9AF3-4116-9E7C-A0DE3C2829EF}"/>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pic>
        <p:nvPicPr>
          <p:cNvPr id="8" name="Picture 7">
            <a:extLst>
              <a:ext uri="{FF2B5EF4-FFF2-40B4-BE49-F238E27FC236}">
                <a16:creationId xmlns:a16="http://schemas.microsoft.com/office/drawing/2014/main" id="{E0B4B6B9-6844-4A6F-BECC-F26C324433AB}"/>
              </a:ext>
            </a:extLst>
          </p:cNvPr>
          <p:cNvPicPr>
            <a:picLocks noChangeAspect="1"/>
          </p:cNvPicPr>
          <p:nvPr/>
        </p:nvPicPr>
        <p:blipFill>
          <a:blip r:embed="rId4"/>
          <a:stretch>
            <a:fillRect/>
          </a:stretch>
        </p:blipFill>
        <p:spPr>
          <a:xfrm>
            <a:off x="5080563" y="2311547"/>
            <a:ext cx="3232984" cy="3955371"/>
          </a:xfrm>
          <a:prstGeom prst="rect">
            <a:avLst/>
          </a:prstGeom>
        </p:spPr>
      </p:pic>
      <p:pic>
        <p:nvPicPr>
          <p:cNvPr id="12" name="Picture 11">
            <a:extLst>
              <a:ext uri="{FF2B5EF4-FFF2-40B4-BE49-F238E27FC236}">
                <a16:creationId xmlns:a16="http://schemas.microsoft.com/office/drawing/2014/main" id="{E98C6B0B-29EE-4D06-B0E0-526DCB7FC295}"/>
              </a:ext>
            </a:extLst>
          </p:cNvPr>
          <p:cNvPicPr>
            <a:picLocks noChangeAspect="1"/>
          </p:cNvPicPr>
          <p:nvPr/>
        </p:nvPicPr>
        <p:blipFill>
          <a:blip r:embed="rId5"/>
          <a:stretch>
            <a:fillRect/>
          </a:stretch>
        </p:blipFill>
        <p:spPr>
          <a:xfrm>
            <a:off x="8394690" y="524964"/>
            <a:ext cx="3700753" cy="3154740"/>
          </a:xfrm>
          <a:prstGeom prst="rect">
            <a:avLst/>
          </a:prstGeom>
        </p:spPr>
      </p:pic>
    </p:spTree>
    <p:extLst>
      <p:ext uri="{BB962C8B-B14F-4D97-AF65-F5344CB8AC3E}">
        <p14:creationId xmlns:p14="http://schemas.microsoft.com/office/powerpoint/2010/main" val="201799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D8B5E43-2994-4858-87B3-75BD80C25CC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53942" t="16922" b="1904"/>
          <a:stretch/>
        </p:blipFill>
        <p:spPr>
          <a:xfrm>
            <a:off x="6853645" y="1196122"/>
            <a:ext cx="5121131" cy="5180768"/>
          </a:xfrm>
          <a:prstGeom prst="rect">
            <a:avLst/>
          </a:prstGeom>
        </p:spPr>
      </p:pic>
      <p:sp>
        <p:nvSpPr>
          <p:cNvPr id="4" name="Text Placeholder 2">
            <a:extLst>
              <a:ext uri="{FF2B5EF4-FFF2-40B4-BE49-F238E27FC236}">
                <a16:creationId xmlns:a16="http://schemas.microsoft.com/office/drawing/2014/main" id="{84E7096E-3D5C-4F11-93A6-52781C331A08}"/>
              </a:ext>
            </a:extLst>
          </p:cNvPr>
          <p:cNvSpPr>
            <a:spLocks noGrp="1"/>
          </p:cNvSpPr>
          <p:nvPr>
            <p:ph type="body" sz="quarter" idx="11"/>
          </p:nvPr>
        </p:nvSpPr>
        <p:spPr>
          <a:xfrm>
            <a:off x="838199" y="1881050"/>
            <a:ext cx="6102532" cy="4423955"/>
          </a:xfrm>
        </p:spPr>
        <p:txBody>
          <a:bodyPr>
            <a:noAutofit/>
          </a:bodyPr>
          <a:lstStyle/>
          <a:p>
            <a:pPr marL="0" indent="0">
              <a:buNone/>
            </a:pPr>
            <a:r>
              <a:rPr lang="en-US" sz="2000" b="1" dirty="0">
                <a:solidFill>
                  <a:schemeClr val="tx1"/>
                </a:solidFill>
                <a:latin typeface="Verdana" panose="020B0604030504040204" pitchFamily="34" charset="0"/>
                <a:ea typeface="Verdana" panose="020B0604030504040204" pitchFamily="34" charset="0"/>
                <a:cs typeface="Verdana" panose="020B0604030504040204" pitchFamily="34" charset="0"/>
              </a:rPr>
              <a:t>HAM-D SCORE</a:t>
            </a:r>
          </a:p>
          <a:p>
            <a:pPr marL="0" indent="0">
              <a:buNone/>
            </a:pPr>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‘Global-Standard’ to assess severity of depression and response to therapy in clinical research</a:t>
            </a:r>
          </a:p>
          <a:p>
            <a:pPr marL="0" indent="0">
              <a:buNone/>
            </a:pPr>
            <a:endParaRPr lang="en-US" sz="7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1800" b="1" dirty="0">
                <a:solidFill>
                  <a:schemeClr val="tx1"/>
                </a:solidFill>
                <a:latin typeface="Verdana" panose="020B0604030504040204" pitchFamily="34" charset="0"/>
                <a:ea typeface="Verdana" panose="020B0604030504040204" pitchFamily="34" charset="0"/>
                <a:cs typeface="Verdana" panose="020B0604030504040204" pitchFamily="34" charset="0"/>
              </a:rPr>
              <a:t>RESULTS</a:t>
            </a:r>
          </a:p>
          <a:p>
            <a:pPr marL="0" indent="0">
              <a:buNone/>
            </a:pPr>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Reduction of stress and improvement of </a:t>
            </a:r>
            <a:r>
              <a:rPr lang="en-US" sz="18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mood </a:t>
            </a:r>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manifested through:</a:t>
            </a:r>
          </a:p>
          <a:p>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Statistically significant improved quality of sleep</a:t>
            </a:r>
          </a:p>
          <a:p>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Less fatigue</a:t>
            </a:r>
          </a:p>
          <a:p>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Enhanced work performance</a:t>
            </a:r>
          </a:p>
          <a:p>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Enhanced interest in daily activities </a:t>
            </a:r>
          </a:p>
          <a:p>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Less irritability, worry and insecurity </a:t>
            </a:r>
          </a:p>
          <a:p>
            <a:pPr marL="0" indent="0">
              <a:buNone/>
            </a:pPr>
            <a:endParaRPr lang="en-US" sz="18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extBox 2">
            <a:extLst>
              <a:ext uri="{FF2B5EF4-FFF2-40B4-BE49-F238E27FC236}">
                <a16:creationId xmlns:a16="http://schemas.microsoft.com/office/drawing/2014/main" id="{61269F9D-3EBF-42ED-BE59-BA2CDCA2C0F3}"/>
              </a:ext>
            </a:extLst>
          </p:cNvPr>
          <p:cNvSpPr txBox="1"/>
          <p:nvPr/>
        </p:nvSpPr>
        <p:spPr>
          <a:xfrm>
            <a:off x="7171752" y="344662"/>
            <a:ext cx="4659087" cy="830997"/>
          </a:xfrm>
          <a:prstGeom prst="rect">
            <a:avLst/>
          </a:prstGeom>
          <a:noFill/>
        </p:spPr>
        <p:txBody>
          <a:bodyPr wrap="square" rtlCol="0">
            <a:spAutoFit/>
          </a:bodyPr>
          <a:lstStyle/>
          <a:p>
            <a:pPr algn="ctr"/>
            <a:r>
              <a:rPr lang="en-US" sz="2400" b="1"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Stress Reduction &amp; Mood Enhancement</a:t>
            </a:r>
          </a:p>
        </p:txBody>
      </p:sp>
      <p:sp>
        <p:nvSpPr>
          <p:cNvPr id="10" name="Title 1">
            <a:extLst>
              <a:ext uri="{FF2B5EF4-FFF2-40B4-BE49-F238E27FC236}">
                <a16:creationId xmlns:a16="http://schemas.microsoft.com/office/drawing/2014/main" id="{573A19CD-118D-4A24-8FFA-5788A0844B86}"/>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3F7F96"/>
                </a:solidFill>
                <a:latin typeface="Verdana" panose="020B0604030504040204" pitchFamily="34" charset="0"/>
                <a:ea typeface="Verdana" panose="020B0604030504040204" pitchFamily="34" charset="0"/>
                <a:cs typeface="Verdana" panose="020B0604030504040204" pitchFamily="34" charset="0"/>
              </a:rPr>
              <a:t>MOOD+</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003B71"/>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id="{118D14EB-12FB-47D9-8CC4-1BB0AE89E17E}"/>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3044235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C475D9B-AD8D-4A85-8408-812AABCF4F30}"/>
              </a:ext>
            </a:extLst>
          </p:cNvPr>
          <p:cNvSpPr>
            <a:spLocks noGrp="1"/>
          </p:cNvSpPr>
          <p:nvPr>
            <p:ph type="body" sz="quarter" idx="11"/>
          </p:nvPr>
        </p:nvSpPr>
        <p:spPr>
          <a:xfrm>
            <a:off x="838200" y="2003425"/>
            <a:ext cx="10821852" cy="4289799"/>
          </a:xfrm>
        </p:spPr>
        <p:txBody>
          <a:bodyPr/>
          <a:lstStyle/>
          <a:p>
            <a:pPr marL="0" indent="0">
              <a:buNone/>
            </a:pPr>
            <a:r>
              <a:rPr lang="en-US" b="1" dirty="0" err="1">
                <a:solidFill>
                  <a:schemeClr val="tx1"/>
                </a:solidFill>
                <a:latin typeface="Verdana" panose="020B0604030504040204" pitchFamily="34" charset="0"/>
                <a:ea typeface="Verdana" panose="020B0604030504040204" pitchFamily="34" charset="0"/>
                <a:cs typeface="Verdana" panose="020B0604030504040204" pitchFamily="34" charset="0"/>
              </a:rPr>
              <a:t>Zembrin</a:t>
            </a:r>
            <a:r>
              <a:rPr lang="en-US" b="1" baseline="30000" dirty="0">
                <a:solidFill>
                  <a:schemeClr val="tx1"/>
                </a:solidFill>
                <a:latin typeface="Verdana" panose="020B0604030504040204" pitchFamily="34" charset="0"/>
                <a:ea typeface="Verdana" panose="020B0604030504040204" pitchFamily="34" charset="0"/>
                <a:cs typeface="Verdana" panose="020B0604030504040204" pitchFamily="34" charset="0"/>
              </a:rPr>
              <a:t>®</a:t>
            </a:r>
            <a:r>
              <a:rPr lang="en-US" b="1" dirty="0">
                <a:solidFill>
                  <a:schemeClr val="tx1"/>
                </a:solidFill>
                <a:latin typeface="Verdana" panose="020B0604030504040204" pitchFamily="34" charset="0"/>
                <a:ea typeface="Verdana" panose="020B0604030504040204" pitchFamily="34" charset="0"/>
                <a:cs typeface="Verdana" panose="020B0604030504040204" pitchFamily="34" charset="0"/>
              </a:rPr>
              <a:t> can help in the </a:t>
            </a:r>
            <a:br>
              <a:rPr lang="en-US" b="1"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b="1" dirty="0">
                <a:solidFill>
                  <a:schemeClr val="tx1"/>
                </a:solidFill>
                <a:latin typeface="Verdana" panose="020B0604030504040204" pitchFamily="34" charset="0"/>
                <a:ea typeface="Verdana" panose="020B0604030504040204" pitchFamily="34" charset="0"/>
                <a:cs typeface="Verdana" panose="020B0604030504040204" pitchFamily="34" charset="0"/>
              </a:rPr>
              <a:t>management of stress in </a:t>
            </a:r>
            <a:br>
              <a:rPr lang="en-US" b="1"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b="1" dirty="0">
                <a:solidFill>
                  <a:schemeClr val="tx1"/>
                </a:solidFill>
                <a:latin typeface="Verdana" panose="020B0604030504040204" pitchFamily="34" charset="0"/>
                <a:ea typeface="Verdana" panose="020B0604030504040204" pitchFamily="34" charset="0"/>
                <a:cs typeface="Verdana" panose="020B0604030504040204" pitchFamily="34" charset="0"/>
              </a:rPr>
              <a:t>everyday life</a:t>
            </a:r>
          </a:p>
          <a:p>
            <a: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A single dose of </a:t>
            </a:r>
            <a:r>
              <a:rPr lang="en-US" sz="2000" dirty="0" err="1">
                <a:solidFill>
                  <a:schemeClr val="tx1"/>
                </a:solidFill>
                <a:latin typeface="Verdana" panose="020B0604030504040204" pitchFamily="34" charset="0"/>
                <a:ea typeface="Verdana" panose="020B0604030504040204" pitchFamily="34" charset="0"/>
                <a:cs typeface="Verdana" panose="020B0604030504040204" pitchFamily="34" charset="0"/>
              </a:rPr>
              <a:t>Zembrin</a:t>
            </a:r>
            <a:r>
              <a:rPr lang="en-US" sz="2000" baseline="30000" dirty="0">
                <a:solidFill>
                  <a:schemeClr val="tx1"/>
                </a:solidFill>
                <a:latin typeface="Verdana" panose="020B0604030504040204" pitchFamily="34" charset="0"/>
                <a:ea typeface="Verdana" panose="020B0604030504040204" pitchFamily="34" charset="0"/>
                <a:cs typeface="Verdana" panose="020B0604030504040204" pitchFamily="34" charset="0"/>
              </a:rPr>
              <a:t>®</a:t>
            </a:r>
            <a: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 attenuates </a:t>
            </a:r>
            <a:b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reactivity within the part of the brain </a:t>
            </a:r>
            <a:b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(amygdala) that responds to threat/stress</a:t>
            </a:r>
          </a:p>
          <a:p>
            <a:endParaRPr lang="en-US" dirty="0">
              <a:solidFill>
                <a:schemeClr val="tx1"/>
              </a:solidFill>
              <a:latin typeface="Verdana" panose="020B0604030504040204" pitchFamily="34" charset="0"/>
              <a:ea typeface="Verdana" panose="020B0604030504040204" pitchFamily="34" charset="0"/>
            </a:endParaRPr>
          </a:p>
        </p:txBody>
      </p:sp>
      <p:pic>
        <p:nvPicPr>
          <p:cNvPr id="4" name="Picture 3">
            <a:extLst>
              <a:ext uri="{FF2B5EF4-FFF2-40B4-BE49-F238E27FC236}">
                <a16:creationId xmlns:a16="http://schemas.microsoft.com/office/drawing/2014/main" id="{C8DE41EF-29EA-430B-94CE-0305CDDAD77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60269" t="7449" r="-1" b="1465"/>
          <a:stretch/>
        </p:blipFill>
        <p:spPr>
          <a:xfrm>
            <a:off x="8135984" y="1219200"/>
            <a:ext cx="3524068" cy="5399314"/>
          </a:xfrm>
          <a:prstGeom prst="rect">
            <a:avLst/>
          </a:prstGeom>
        </p:spPr>
      </p:pic>
      <p:sp>
        <p:nvSpPr>
          <p:cNvPr id="6" name="TextBox 5">
            <a:extLst>
              <a:ext uri="{FF2B5EF4-FFF2-40B4-BE49-F238E27FC236}">
                <a16:creationId xmlns:a16="http://schemas.microsoft.com/office/drawing/2014/main" id="{FD2D1606-A6F9-405A-90D6-5B4B612775BB}"/>
              </a:ext>
            </a:extLst>
          </p:cNvPr>
          <p:cNvSpPr txBox="1"/>
          <p:nvPr/>
        </p:nvSpPr>
        <p:spPr>
          <a:xfrm>
            <a:off x="7568474" y="344662"/>
            <a:ext cx="4659087" cy="830997"/>
          </a:xfrm>
          <a:prstGeom prst="rect">
            <a:avLst/>
          </a:prstGeom>
          <a:noFill/>
        </p:spPr>
        <p:txBody>
          <a:bodyPr wrap="square" rtlCol="0">
            <a:spAutoFit/>
          </a:bodyPr>
          <a:lstStyle/>
          <a:p>
            <a:pPr algn="ctr"/>
            <a:r>
              <a:rPr lang="en-US" sz="2400" b="1"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fMRI Study Results Show Reduced Stress Response</a:t>
            </a:r>
          </a:p>
        </p:txBody>
      </p:sp>
      <p:sp>
        <p:nvSpPr>
          <p:cNvPr id="11" name="Title 1">
            <a:extLst>
              <a:ext uri="{FF2B5EF4-FFF2-40B4-BE49-F238E27FC236}">
                <a16:creationId xmlns:a16="http://schemas.microsoft.com/office/drawing/2014/main" id="{C6B74369-F1F6-4115-B36E-03E739F84AE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3F7F96"/>
                </a:solidFill>
                <a:latin typeface="Verdana" panose="020B0604030504040204" pitchFamily="34" charset="0"/>
                <a:ea typeface="Verdana" panose="020B0604030504040204" pitchFamily="34" charset="0"/>
                <a:cs typeface="Verdana" panose="020B0604030504040204" pitchFamily="34" charset="0"/>
              </a:rPr>
              <a:t>MOOD+</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003B71"/>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xtBox 7">
            <a:extLst>
              <a:ext uri="{FF2B5EF4-FFF2-40B4-BE49-F238E27FC236}">
                <a16:creationId xmlns:a16="http://schemas.microsoft.com/office/drawing/2014/main" id="{E0A5F619-E649-4899-B390-1BFD98C2C4CB}"/>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3106989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83B46C9F-8F03-494C-939B-11EFC6C4AA0F}"/>
              </a:ext>
            </a:extLst>
          </p:cNvPr>
          <p:cNvSpPr>
            <a:spLocks noGrp="1"/>
          </p:cNvSpPr>
          <p:nvPr>
            <p:ph type="body" sz="quarter" idx="11"/>
          </p:nvPr>
        </p:nvSpPr>
        <p:spPr>
          <a:xfrm>
            <a:off x="838198" y="1881050"/>
            <a:ext cx="5822577" cy="4423955"/>
          </a:xfrm>
        </p:spPr>
        <p:txBody>
          <a:bodyPr>
            <a:noAutofit/>
          </a:bodyPr>
          <a:lstStyle/>
          <a:p>
            <a:pPr marL="0" indent="0">
              <a:buNone/>
            </a:pPr>
            <a:r>
              <a:rPr lang="en-US"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Cognitive Flexibility</a:t>
            </a:r>
          </a:p>
          <a:p>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Ability to shift attention between two or more tasks and the ability to adapt to rapidly changing directions and intelligently utilize the information. </a:t>
            </a:r>
          </a:p>
          <a:p>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Necessary for </a:t>
            </a:r>
            <a:r>
              <a:rPr lang="en-US" sz="20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decision-making</a:t>
            </a: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n-US" sz="20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impulse control </a:t>
            </a: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and </a:t>
            </a:r>
            <a:r>
              <a:rPr lang="en-US" sz="20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strategy formation</a:t>
            </a: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p>
          <a:p>
            <a:pPr marL="0" indent="0">
              <a:buNone/>
            </a:pPr>
            <a:endParaRPr lang="en-US" sz="105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18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CNS </a:t>
            </a:r>
            <a:r>
              <a:rPr lang="en-US" sz="1800" b="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VitalSign</a:t>
            </a:r>
            <a:r>
              <a:rPr lang="en-US" sz="1800" b="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has been used for testing neurocognitive function by over 5,000 clinicians in 52 countries.</a:t>
            </a:r>
          </a:p>
          <a:p>
            <a:pPr marL="0" indent="0">
              <a:buNone/>
            </a:pPr>
            <a:endParaRPr lang="en-US"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a:extLst>
              <a:ext uri="{FF2B5EF4-FFF2-40B4-BE49-F238E27FC236}">
                <a16:creationId xmlns:a16="http://schemas.microsoft.com/office/drawing/2014/main" id="{FFAEEF2B-E71C-42B8-BE07-5766DE97245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51186" t="9203"/>
          <a:stretch/>
        </p:blipFill>
        <p:spPr>
          <a:xfrm>
            <a:off x="6940731" y="826789"/>
            <a:ext cx="5007649" cy="5626261"/>
          </a:xfrm>
          <a:prstGeom prst="rect">
            <a:avLst/>
          </a:prstGeom>
        </p:spPr>
      </p:pic>
      <p:sp>
        <p:nvSpPr>
          <p:cNvPr id="6" name="TextBox 5">
            <a:extLst>
              <a:ext uri="{FF2B5EF4-FFF2-40B4-BE49-F238E27FC236}">
                <a16:creationId xmlns:a16="http://schemas.microsoft.com/office/drawing/2014/main" id="{29F78A09-6DEE-4BDA-BD90-9C625587461E}"/>
              </a:ext>
            </a:extLst>
          </p:cNvPr>
          <p:cNvSpPr txBox="1"/>
          <p:nvPr/>
        </p:nvSpPr>
        <p:spPr>
          <a:xfrm>
            <a:off x="7568474" y="344662"/>
            <a:ext cx="4659087" cy="461665"/>
          </a:xfrm>
          <a:prstGeom prst="rect">
            <a:avLst/>
          </a:prstGeom>
          <a:noFill/>
        </p:spPr>
        <p:txBody>
          <a:bodyPr wrap="square" rtlCol="0">
            <a:spAutoFit/>
          </a:bodyPr>
          <a:lstStyle/>
          <a:p>
            <a:pPr algn="ctr"/>
            <a:r>
              <a:rPr lang="en-US" sz="2400" b="1"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Cognitive Set Flexibility</a:t>
            </a:r>
          </a:p>
        </p:txBody>
      </p:sp>
      <p:sp>
        <p:nvSpPr>
          <p:cNvPr id="9" name="Title 1">
            <a:extLst>
              <a:ext uri="{FF2B5EF4-FFF2-40B4-BE49-F238E27FC236}">
                <a16:creationId xmlns:a16="http://schemas.microsoft.com/office/drawing/2014/main" id="{CF7B8250-9FEE-4D8B-9F2E-84D130C03BB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3F7F96"/>
                </a:solidFill>
                <a:latin typeface="Verdana" panose="020B0604030504040204" pitchFamily="34" charset="0"/>
                <a:ea typeface="Verdana" panose="020B0604030504040204" pitchFamily="34" charset="0"/>
                <a:cs typeface="Verdana" panose="020B0604030504040204" pitchFamily="34" charset="0"/>
              </a:rPr>
              <a:t>MOOD+</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003B71"/>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AD2353B0-26F3-4B33-A9EF-672BF9994C23}"/>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2505784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6C2A7F-7400-4CA3-BE5B-BF6C9FB1ED7A}"/>
              </a:ext>
            </a:extLst>
          </p:cNvPr>
          <p:cNvPicPr>
            <a:picLocks noChangeAspect="1"/>
          </p:cNvPicPr>
          <p:nvPr/>
        </p:nvPicPr>
        <p:blipFill>
          <a:blip r:embed="rId3"/>
          <a:stretch>
            <a:fillRect/>
          </a:stretch>
        </p:blipFill>
        <p:spPr>
          <a:xfrm>
            <a:off x="3767362" y="2717513"/>
            <a:ext cx="4054026" cy="3584448"/>
          </a:xfrm>
          <a:prstGeom prst="rect">
            <a:avLst/>
          </a:prstGeom>
        </p:spPr>
      </p:pic>
      <p:pic>
        <p:nvPicPr>
          <p:cNvPr id="6" name="Picture 5">
            <a:extLst>
              <a:ext uri="{FF2B5EF4-FFF2-40B4-BE49-F238E27FC236}">
                <a16:creationId xmlns:a16="http://schemas.microsoft.com/office/drawing/2014/main" id="{AEF81465-12D8-441A-A374-6CCEFD1D43FC}"/>
              </a:ext>
            </a:extLst>
          </p:cNvPr>
          <p:cNvPicPr>
            <a:picLocks noChangeAspect="1"/>
          </p:cNvPicPr>
          <p:nvPr/>
        </p:nvPicPr>
        <p:blipFill>
          <a:blip r:embed="rId4"/>
          <a:stretch>
            <a:fillRect/>
          </a:stretch>
        </p:blipFill>
        <p:spPr>
          <a:xfrm>
            <a:off x="7668602" y="2717513"/>
            <a:ext cx="4523398" cy="3581724"/>
          </a:xfrm>
          <a:prstGeom prst="rect">
            <a:avLst/>
          </a:prstGeom>
        </p:spPr>
      </p:pic>
      <p:sp>
        <p:nvSpPr>
          <p:cNvPr id="9" name="Text Placeholder 2">
            <a:extLst>
              <a:ext uri="{FF2B5EF4-FFF2-40B4-BE49-F238E27FC236}">
                <a16:creationId xmlns:a16="http://schemas.microsoft.com/office/drawing/2014/main" id="{05B1B2B6-0F39-4947-A25E-B7E6DBD5C0ED}"/>
              </a:ext>
            </a:extLst>
          </p:cNvPr>
          <p:cNvSpPr txBox="1">
            <a:spLocks/>
          </p:cNvSpPr>
          <p:nvPr/>
        </p:nvSpPr>
        <p:spPr>
          <a:xfrm>
            <a:off x="838200" y="1836381"/>
            <a:ext cx="6239256" cy="31735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Sensoril</a:t>
            </a:r>
            <a:r>
              <a:rPr lang="en-US" sz="3200" b="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(Ashwagandha)</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Anxiety</a:t>
            </a:r>
          </a:p>
        </p:txBody>
      </p:sp>
      <p:sp>
        <p:nvSpPr>
          <p:cNvPr id="10" name="Title 1">
            <a:extLst>
              <a:ext uri="{FF2B5EF4-FFF2-40B4-BE49-F238E27FC236}">
                <a16:creationId xmlns:a16="http://schemas.microsoft.com/office/drawing/2014/main" id="{0F8199F3-6AF6-4530-9964-BBC5BA5579BD}"/>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3F7F96"/>
                </a:solidFill>
                <a:latin typeface="Verdana" panose="020B0604030504040204" pitchFamily="34" charset="0"/>
                <a:ea typeface="Verdana" panose="020B0604030504040204" pitchFamily="34" charset="0"/>
                <a:cs typeface="Verdana" panose="020B0604030504040204" pitchFamily="34" charset="0"/>
              </a:rPr>
              <a:t>MOOD+</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003B71"/>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pic>
        <p:nvPicPr>
          <p:cNvPr id="13" name="Picture 12">
            <a:extLst>
              <a:ext uri="{FF2B5EF4-FFF2-40B4-BE49-F238E27FC236}">
                <a16:creationId xmlns:a16="http://schemas.microsoft.com/office/drawing/2014/main" id="{4902B542-6EB8-4F37-AC53-22054B35ACD8}"/>
              </a:ext>
            </a:extLst>
          </p:cNvPr>
          <p:cNvPicPr>
            <a:picLocks noChangeAspect="1"/>
          </p:cNvPicPr>
          <p:nvPr/>
        </p:nvPicPr>
        <p:blipFill>
          <a:blip r:embed="rId5"/>
          <a:stretch>
            <a:fillRect/>
          </a:stretch>
        </p:blipFill>
        <p:spPr>
          <a:xfrm>
            <a:off x="430210" y="3423134"/>
            <a:ext cx="2843784" cy="2843784"/>
          </a:xfrm>
          <a:prstGeom prst="rect">
            <a:avLst/>
          </a:prstGeom>
        </p:spPr>
      </p:pic>
      <p:sp>
        <p:nvSpPr>
          <p:cNvPr id="7" name="TextBox 6">
            <a:extLst>
              <a:ext uri="{FF2B5EF4-FFF2-40B4-BE49-F238E27FC236}">
                <a16:creationId xmlns:a16="http://schemas.microsoft.com/office/drawing/2014/main" id="{24DA8DA0-92F0-4D0A-B084-ABEF56581BDF}"/>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114161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FEEAEB-194A-4BFA-AE6C-50749D24B705}"/>
              </a:ext>
            </a:extLst>
          </p:cNvPr>
          <p:cNvPicPr>
            <a:picLocks noChangeAspect="1"/>
          </p:cNvPicPr>
          <p:nvPr/>
        </p:nvPicPr>
        <p:blipFill>
          <a:blip r:embed="rId3"/>
          <a:stretch>
            <a:fillRect/>
          </a:stretch>
        </p:blipFill>
        <p:spPr>
          <a:xfrm>
            <a:off x="3273994" y="2736309"/>
            <a:ext cx="4496853" cy="3584448"/>
          </a:xfrm>
          <a:prstGeom prst="rect">
            <a:avLst/>
          </a:prstGeom>
        </p:spPr>
      </p:pic>
      <p:pic>
        <p:nvPicPr>
          <p:cNvPr id="7" name="Picture 6">
            <a:extLst>
              <a:ext uri="{FF2B5EF4-FFF2-40B4-BE49-F238E27FC236}">
                <a16:creationId xmlns:a16="http://schemas.microsoft.com/office/drawing/2014/main" id="{E914AB80-0059-4D65-9E17-F2CC3B4C9101}"/>
              </a:ext>
            </a:extLst>
          </p:cNvPr>
          <p:cNvPicPr>
            <a:picLocks noChangeAspect="1"/>
          </p:cNvPicPr>
          <p:nvPr/>
        </p:nvPicPr>
        <p:blipFill>
          <a:blip r:embed="rId4"/>
          <a:stretch>
            <a:fillRect/>
          </a:stretch>
        </p:blipFill>
        <p:spPr>
          <a:xfrm>
            <a:off x="7625470" y="2736309"/>
            <a:ext cx="4639682" cy="3584448"/>
          </a:xfrm>
          <a:prstGeom prst="rect">
            <a:avLst/>
          </a:prstGeom>
        </p:spPr>
      </p:pic>
      <p:sp>
        <p:nvSpPr>
          <p:cNvPr id="11" name="Title 1">
            <a:extLst>
              <a:ext uri="{FF2B5EF4-FFF2-40B4-BE49-F238E27FC236}">
                <a16:creationId xmlns:a16="http://schemas.microsoft.com/office/drawing/2014/main" id="{C2133BB0-3463-49A7-81E4-F7A41399E86C}"/>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3F7F96"/>
                </a:solidFill>
                <a:latin typeface="Verdana" panose="020B0604030504040204" pitchFamily="34" charset="0"/>
                <a:ea typeface="Verdana" panose="020B0604030504040204" pitchFamily="34" charset="0"/>
                <a:cs typeface="Verdana" panose="020B0604030504040204" pitchFamily="34" charset="0"/>
              </a:rPr>
              <a:t>MOOD+</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003B71"/>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pic>
        <p:nvPicPr>
          <p:cNvPr id="12" name="Picture 11">
            <a:extLst>
              <a:ext uri="{FF2B5EF4-FFF2-40B4-BE49-F238E27FC236}">
                <a16:creationId xmlns:a16="http://schemas.microsoft.com/office/drawing/2014/main" id="{576BE2C5-4E12-4AF9-99A0-0E16F6171C03}"/>
              </a:ext>
            </a:extLst>
          </p:cNvPr>
          <p:cNvPicPr>
            <a:picLocks noChangeAspect="1"/>
          </p:cNvPicPr>
          <p:nvPr/>
        </p:nvPicPr>
        <p:blipFill>
          <a:blip r:embed="rId5"/>
          <a:stretch>
            <a:fillRect/>
          </a:stretch>
        </p:blipFill>
        <p:spPr>
          <a:xfrm>
            <a:off x="430210" y="3423134"/>
            <a:ext cx="2843784" cy="2843784"/>
          </a:xfrm>
          <a:prstGeom prst="rect">
            <a:avLst/>
          </a:prstGeom>
        </p:spPr>
      </p:pic>
      <p:sp>
        <p:nvSpPr>
          <p:cNvPr id="13" name="Text Placeholder 2">
            <a:extLst>
              <a:ext uri="{FF2B5EF4-FFF2-40B4-BE49-F238E27FC236}">
                <a16:creationId xmlns:a16="http://schemas.microsoft.com/office/drawing/2014/main" id="{DCB8716C-9C49-4875-ABF4-EECC45166B51}"/>
              </a:ext>
            </a:extLst>
          </p:cNvPr>
          <p:cNvSpPr txBox="1">
            <a:spLocks/>
          </p:cNvSpPr>
          <p:nvPr/>
        </p:nvSpPr>
        <p:spPr>
          <a:xfrm>
            <a:off x="838200" y="1836381"/>
            <a:ext cx="6239256" cy="31735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Sensoril</a:t>
            </a:r>
            <a:r>
              <a:rPr lang="en-US" sz="3200" b="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(Ashwagandha)</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Anxiety</a:t>
            </a:r>
          </a:p>
        </p:txBody>
      </p:sp>
      <p:sp>
        <p:nvSpPr>
          <p:cNvPr id="8" name="TextBox 7">
            <a:extLst>
              <a:ext uri="{FF2B5EF4-FFF2-40B4-BE49-F238E27FC236}">
                <a16:creationId xmlns:a16="http://schemas.microsoft.com/office/drawing/2014/main" id="{E1FDECBC-ABBD-43F1-8380-0A7B7D37B218}"/>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428538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Placeholder 2">
            <a:extLst>
              <a:ext uri="{FF2B5EF4-FFF2-40B4-BE49-F238E27FC236}">
                <a16:creationId xmlns:a16="http://schemas.microsoft.com/office/drawing/2014/main" id="{26D68F93-47F2-4C73-8616-E789AB867F14}"/>
              </a:ext>
            </a:extLst>
          </p:cNvPr>
          <p:cNvSpPr>
            <a:spLocks noGrp="1"/>
          </p:cNvSpPr>
          <p:nvPr>
            <p:ph type="body" sz="quarter" idx="11"/>
          </p:nvPr>
        </p:nvSpPr>
        <p:spPr>
          <a:xfrm>
            <a:off x="838200" y="2003425"/>
            <a:ext cx="5387788" cy="3173506"/>
          </a:xfrm>
        </p:spPr>
        <p:txBody>
          <a:bodyPr>
            <a:noAutofit/>
          </a:bodyPr>
          <a:lstStyle/>
          <a:p>
            <a:pPr marL="0" indent="0">
              <a:buNone/>
            </a:pPr>
            <a:r>
              <a:rPr lang="en-US" sz="3200" b="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Relora</a:t>
            </a:r>
            <a:r>
              <a:rPr lang="en-US" sz="3200" b="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br>
              <a:rPr lang="en-US" sz="44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20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(Magnolia &amp; </a:t>
            </a:r>
            <a:r>
              <a:rPr lang="en-US" sz="2000" b="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Phellodendron</a:t>
            </a:r>
            <a:r>
              <a:rPr lang="en-US" sz="20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endParaRPr lang="en-US" sz="44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Anxiety</a:t>
            </a:r>
          </a:p>
        </p:txBody>
      </p:sp>
      <p:pic>
        <p:nvPicPr>
          <p:cNvPr id="6" name="Picture 5">
            <a:extLst>
              <a:ext uri="{FF2B5EF4-FFF2-40B4-BE49-F238E27FC236}">
                <a16:creationId xmlns:a16="http://schemas.microsoft.com/office/drawing/2014/main" id="{9E966080-5A64-4FEA-BBBF-48EB5E5C504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715000" y="1073154"/>
            <a:ext cx="6372497" cy="5360808"/>
          </a:xfrm>
          <a:prstGeom prst="rect">
            <a:avLst/>
          </a:prstGeom>
        </p:spPr>
      </p:pic>
      <p:pic>
        <p:nvPicPr>
          <p:cNvPr id="4" name="Picture 3">
            <a:extLst>
              <a:ext uri="{FF2B5EF4-FFF2-40B4-BE49-F238E27FC236}">
                <a16:creationId xmlns:a16="http://schemas.microsoft.com/office/drawing/2014/main" id="{07345E9B-B4CE-4997-88E7-7A139BCB95F5}"/>
              </a:ext>
            </a:extLst>
          </p:cNvPr>
          <p:cNvPicPr>
            <a:picLocks noChangeAspect="1"/>
          </p:cNvPicPr>
          <p:nvPr/>
        </p:nvPicPr>
        <p:blipFill>
          <a:blip r:embed="rId4"/>
          <a:stretch>
            <a:fillRect/>
          </a:stretch>
        </p:blipFill>
        <p:spPr>
          <a:xfrm>
            <a:off x="1019175" y="3471306"/>
            <a:ext cx="2843784" cy="2843784"/>
          </a:xfrm>
          <a:prstGeom prst="rect">
            <a:avLst/>
          </a:prstGeom>
        </p:spPr>
      </p:pic>
      <p:sp>
        <p:nvSpPr>
          <p:cNvPr id="9" name="Title 1">
            <a:extLst>
              <a:ext uri="{FF2B5EF4-FFF2-40B4-BE49-F238E27FC236}">
                <a16:creationId xmlns:a16="http://schemas.microsoft.com/office/drawing/2014/main" id="{E5269CA5-278B-4925-A61A-E7FC3C921DE2}"/>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3F7F96"/>
                </a:solidFill>
                <a:latin typeface="Verdana" panose="020B0604030504040204" pitchFamily="34" charset="0"/>
                <a:ea typeface="Verdana" panose="020B0604030504040204" pitchFamily="34" charset="0"/>
                <a:cs typeface="Verdana" panose="020B0604030504040204" pitchFamily="34" charset="0"/>
              </a:rPr>
              <a:t>MOOD+</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003B71"/>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6B5E58AC-40CD-490E-8FCD-612DFB0FC44B}"/>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2772625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18204" y="5587225"/>
            <a:ext cx="5177796" cy="609313"/>
          </a:xfrm>
          <a:prstGeom prst="rect">
            <a:avLst/>
          </a:prstGeom>
          <a:solidFill>
            <a:srgbClr val="3F2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Verdana" panose="020B0604030504040204" pitchFamily="34" charset="0"/>
                <a:ea typeface="Verdana" panose="020B0604030504040204" pitchFamily="34" charset="0"/>
                <a:cs typeface="Verdana" panose="020B0604030504040204" pitchFamily="34" charset="0"/>
              </a:rPr>
              <a:t>BUT IS THIS THE RIGHT SOLUTON?</a:t>
            </a:r>
          </a:p>
        </p:txBody>
      </p:sp>
      <p:sp>
        <p:nvSpPr>
          <p:cNvPr id="2" name="Title 1"/>
          <p:cNvSpPr>
            <a:spLocks noGrp="1"/>
          </p:cNvSpPr>
          <p:nvPr>
            <p:ph type="title"/>
          </p:nvPr>
        </p:nvSpPr>
        <p:spPr/>
        <p:txBody>
          <a:bodyPr>
            <a:noAutofit/>
          </a:bodyPr>
          <a:lstStyle/>
          <a:p>
            <a:r>
              <a:rPr lang="en-US" sz="4000" b="1" dirty="0">
                <a:solidFill>
                  <a:srgbClr val="3F2A56"/>
                </a:solidFill>
                <a:latin typeface="Verdana" panose="020B0604030504040204" pitchFamily="34" charset="0"/>
                <a:ea typeface="Verdana" panose="020B0604030504040204" pitchFamily="34" charset="0"/>
                <a:cs typeface="Verdana" panose="020B0604030504040204" pitchFamily="34" charset="0"/>
              </a:rPr>
              <a:t>The NEW Science of</a:t>
            </a:r>
            <a:br>
              <a:rPr lang="en-US" sz="4000" b="1" dirty="0">
                <a:solidFill>
                  <a:srgbClr val="3F2A56"/>
                </a:solidFill>
                <a:latin typeface="Verdana" panose="020B0604030504040204" pitchFamily="34" charset="0"/>
                <a:ea typeface="Verdana" panose="020B0604030504040204" pitchFamily="34" charset="0"/>
                <a:cs typeface="Verdana" panose="020B0604030504040204" pitchFamily="34" charset="0"/>
              </a:rPr>
            </a:br>
            <a:r>
              <a:rPr lang="en-US" sz="4000" b="1" dirty="0">
                <a:solidFill>
                  <a:srgbClr val="3F2A56"/>
                </a:solidFill>
                <a:latin typeface="Verdana" panose="020B0604030504040204" pitchFamily="34" charset="0"/>
                <a:ea typeface="Verdana" panose="020B0604030504040204" pitchFamily="34" charset="0"/>
                <a:cs typeface="Verdana" panose="020B0604030504040204" pitchFamily="34" charset="0"/>
              </a:rPr>
              <a:t>Mental Wellness</a:t>
            </a:r>
          </a:p>
        </p:txBody>
      </p:sp>
      <p:sp>
        <p:nvSpPr>
          <p:cNvPr id="3" name="Text Placeholder 2"/>
          <p:cNvSpPr>
            <a:spLocks noGrp="1"/>
          </p:cNvSpPr>
          <p:nvPr>
            <p:ph type="body" sz="quarter" idx="11"/>
          </p:nvPr>
        </p:nvSpPr>
        <p:spPr>
          <a:xfrm>
            <a:off x="838200" y="1931335"/>
            <a:ext cx="6019800" cy="3559175"/>
          </a:xfrm>
        </p:spPr>
        <p:txBody>
          <a:bodyPr>
            <a:noAutofit/>
          </a:bodyPr>
          <a:lstStyle/>
          <a:p>
            <a:pPr marL="0" indent="0">
              <a:buNone/>
            </a:pPr>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Science has forever focused on the BRAIN as the primary source to addressing mental wellness problems and answers. </a:t>
            </a:r>
          </a:p>
          <a:p>
            <a:pPr marL="0" indent="0">
              <a:buNone/>
            </a:pPr>
            <a:endPar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We’ve been relying highly on antidepressants and other forms of serotonin reuptake inhibitors (SSRIs) to resolve these issues.</a:t>
            </a:r>
          </a:p>
        </p:txBody>
      </p:sp>
      <p:pic>
        <p:nvPicPr>
          <p:cNvPr id="10" name="Picture 9">
            <a:extLst>
              <a:ext uri="{FF2B5EF4-FFF2-40B4-BE49-F238E27FC236}">
                <a16:creationId xmlns:a16="http://schemas.microsoft.com/office/drawing/2014/main" id="{12A306A0-D21D-4B25-B73B-5954C2856FA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992471" y="1895407"/>
            <a:ext cx="4917871" cy="2981459"/>
          </a:xfrm>
          <a:prstGeom prst="rect">
            <a:avLst/>
          </a:prstGeom>
        </p:spPr>
      </p:pic>
    </p:spTree>
    <p:extLst>
      <p:ext uri="{BB962C8B-B14F-4D97-AF65-F5344CB8AC3E}">
        <p14:creationId xmlns:p14="http://schemas.microsoft.com/office/powerpoint/2010/main" val="202664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FAF0F0-691A-4B2C-8C57-26F14D934AC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24172" y="-176648"/>
            <a:ext cx="8973006" cy="5988506"/>
          </a:xfrm>
          <a:prstGeom prst="rect">
            <a:avLst/>
          </a:prstGeom>
        </p:spPr>
      </p:pic>
      <p:pic>
        <p:nvPicPr>
          <p:cNvPr id="3" name="Graphic 2">
            <a:extLst>
              <a:ext uri="{FF2B5EF4-FFF2-40B4-BE49-F238E27FC236}">
                <a16:creationId xmlns:a16="http://schemas.microsoft.com/office/drawing/2014/main" id="{5919DFBB-86A5-4E12-BA3C-4632BE29FEF6}"/>
              </a:ext>
            </a:extLst>
          </p:cNvPr>
          <p:cNvPicPr>
            <a:picLocks noChangeAspect="1"/>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37835" t="30314" r="21233" b="44636"/>
          <a:stretch/>
        </p:blipFill>
        <p:spPr>
          <a:xfrm>
            <a:off x="872832" y="-50172"/>
            <a:ext cx="5145725" cy="2279726"/>
          </a:xfrm>
          <a:prstGeom prst="rect">
            <a:avLst/>
          </a:prstGeom>
        </p:spPr>
      </p:pic>
      <p:sp>
        <p:nvSpPr>
          <p:cNvPr id="7" name="Rectangle 6"/>
          <p:cNvSpPr/>
          <p:nvPr/>
        </p:nvSpPr>
        <p:spPr>
          <a:xfrm>
            <a:off x="648524" y="2319791"/>
            <a:ext cx="5594338" cy="1938992"/>
          </a:xfrm>
          <a:prstGeom prst="rect">
            <a:avLst/>
          </a:prstGeom>
        </p:spPr>
        <p:txBody>
          <a:bodyPr wrap="square">
            <a:spAutoFit/>
          </a:bodyPr>
          <a:lstStyle/>
          <a:p>
            <a:pPr algn="ctr"/>
            <a:r>
              <a:rPr lang="en-US" sz="2000" dirty="0">
                <a:solidFill>
                  <a:srgbClr val="003B71"/>
                </a:solidFill>
                <a:latin typeface="Verdana" panose="020B0604030504040204" pitchFamily="34" charset="0"/>
                <a:ea typeface="Verdana" panose="020B0604030504040204" pitchFamily="34" charset="0"/>
                <a:cs typeface="Verdana" panose="020B0604030504040204" pitchFamily="34" charset="0"/>
              </a:rPr>
              <a:t>The key ingredients in Relief+ have been scientifically shown to balance normal inflammatory function and support antioxidant levels to provide fast-acting and long-lasting relief from</a:t>
            </a:r>
            <a:br>
              <a:rPr lang="en-US" sz="2000" dirty="0">
                <a:solidFill>
                  <a:srgbClr val="003B71"/>
                </a:solidFill>
                <a:latin typeface="Verdana" panose="020B0604030504040204" pitchFamily="34" charset="0"/>
                <a:ea typeface="Verdana" panose="020B0604030504040204" pitchFamily="34" charset="0"/>
                <a:cs typeface="Verdana" panose="020B0604030504040204" pitchFamily="34" charset="0"/>
              </a:rPr>
            </a:br>
            <a:r>
              <a:rPr lang="en-US" sz="2000" dirty="0">
                <a:solidFill>
                  <a:srgbClr val="003B71"/>
                </a:solidFill>
                <a:latin typeface="Verdana" panose="020B0604030504040204" pitchFamily="34" charset="0"/>
                <a:ea typeface="Verdana" panose="020B0604030504040204" pitchFamily="34" charset="0"/>
                <a:cs typeface="Verdana" panose="020B0604030504040204" pitchFamily="34" charset="0"/>
              </a:rPr>
              <a:t>occasional aches and pains.*</a:t>
            </a:r>
          </a:p>
        </p:txBody>
      </p:sp>
      <p:sp>
        <p:nvSpPr>
          <p:cNvPr id="12" name="TextBox 11">
            <a:extLst>
              <a:ext uri="{FF2B5EF4-FFF2-40B4-BE49-F238E27FC236}">
                <a16:creationId xmlns:a16="http://schemas.microsoft.com/office/drawing/2014/main" id="{13DC98EE-359D-4442-9F94-4C4E23006A89}"/>
              </a:ext>
            </a:extLst>
          </p:cNvPr>
          <p:cNvSpPr txBox="1"/>
          <p:nvPr/>
        </p:nvSpPr>
        <p:spPr>
          <a:xfrm>
            <a:off x="1310449" y="1409326"/>
            <a:ext cx="4270489" cy="707886"/>
          </a:xfrm>
          <a:prstGeom prst="rect">
            <a:avLst/>
          </a:prstGeom>
          <a:noFill/>
        </p:spPr>
        <p:txBody>
          <a:bodyPr wrap="square" rtlCol="0">
            <a:spAutoFit/>
          </a:bodyPr>
          <a:lstStyle/>
          <a:p>
            <a:pPr algn="ctr"/>
            <a:r>
              <a:rPr lang="en-US" sz="2000" b="1" dirty="0">
                <a:solidFill>
                  <a:srgbClr val="003B71"/>
                </a:solidFill>
                <a:latin typeface="Verdana" panose="020B0604030504040204" pitchFamily="34" charset="0"/>
              </a:rPr>
              <a:t>supports the body’s natural</a:t>
            </a:r>
            <a:br>
              <a:rPr lang="en-US" sz="2000" b="1" dirty="0">
                <a:solidFill>
                  <a:srgbClr val="003B71"/>
                </a:solidFill>
                <a:latin typeface="Verdana" panose="020B0604030504040204" pitchFamily="34" charset="0"/>
              </a:rPr>
            </a:br>
            <a:r>
              <a:rPr lang="en-US" sz="2000" b="1" dirty="0">
                <a:solidFill>
                  <a:srgbClr val="003B71"/>
                </a:solidFill>
                <a:latin typeface="Verdana" panose="020B0604030504040204" pitchFamily="34" charset="0"/>
              </a:rPr>
              <a:t>pain response system*</a:t>
            </a:r>
          </a:p>
        </p:txBody>
      </p:sp>
      <p:pic>
        <p:nvPicPr>
          <p:cNvPr id="17" name="Graphic 12">
            <a:extLst>
              <a:ext uri="{FF2B5EF4-FFF2-40B4-BE49-F238E27FC236}">
                <a16:creationId xmlns:a16="http://schemas.microsoft.com/office/drawing/2014/main" id="{E00C30B9-C7D6-4DAB-ACD1-631BA23AB06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63728" y="436798"/>
            <a:ext cx="1700784" cy="1596121"/>
          </a:xfrm>
          <a:prstGeom prst="rect">
            <a:avLst/>
          </a:prstGeom>
        </p:spPr>
      </p:pic>
      <p:pic>
        <p:nvPicPr>
          <p:cNvPr id="22" name="Graphic 12">
            <a:extLst>
              <a:ext uri="{FF2B5EF4-FFF2-40B4-BE49-F238E27FC236}">
                <a16:creationId xmlns:a16="http://schemas.microsoft.com/office/drawing/2014/main" id="{7836B142-9723-4662-9CC9-F08E96E495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07731" y="436798"/>
            <a:ext cx="1700784" cy="1596121"/>
          </a:xfrm>
          <a:prstGeom prst="rect">
            <a:avLst/>
          </a:prstGeom>
        </p:spPr>
      </p:pic>
      <p:pic>
        <p:nvPicPr>
          <p:cNvPr id="24" name="Graphic 12">
            <a:extLst>
              <a:ext uri="{FF2B5EF4-FFF2-40B4-BE49-F238E27FC236}">
                <a16:creationId xmlns:a16="http://schemas.microsoft.com/office/drawing/2014/main" id="{101198D7-033B-45B9-BAC7-828DBE63FDE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58400" y="430462"/>
            <a:ext cx="1700784" cy="1596121"/>
          </a:xfrm>
          <a:prstGeom prst="rect">
            <a:avLst/>
          </a:prstGeom>
        </p:spPr>
      </p:pic>
      <p:sp>
        <p:nvSpPr>
          <p:cNvPr id="26" name="TextBox 25">
            <a:extLst>
              <a:ext uri="{FF2B5EF4-FFF2-40B4-BE49-F238E27FC236}">
                <a16:creationId xmlns:a16="http://schemas.microsoft.com/office/drawing/2014/main" id="{16D98E3D-7CCC-4DA2-8E14-B390AE188E79}"/>
              </a:ext>
            </a:extLst>
          </p:cNvPr>
          <p:cNvSpPr txBox="1"/>
          <p:nvPr/>
        </p:nvSpPr>
        <p:spPr>
          <a:xfrm>
            <a:off x="6552446" y="724302"/>
            <a:ext cx="1572680" cy="954107"/>
          </a:xfrm>
          <a:prstGeom prst="rect">
            <a:avLst/>
          </a:prstGeom>
          <a:noFill/>
        </p:spPr>
        <p:txBody>
          <a:bodyPr wrap="square" rtlCol="0">
            <a:sp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SOOTHE MINOR ACHES &amp; DISCOMFORT</a:t>
            </a:r>
          </a:p>
        </p:txBody>
      </p:sp>
      <p:sp>
        <p:nvSpPr>
          <p:cNvPr id="27" name="TextBox 26">
            <a:extLst>
              <a:ext uri="{FF2B5EF4-FFF2-40B4-BE49-F238E27FC236}">
                <a16:creationId xmlns:a16="http://schemas.microsoft.com/office/drawing/2014/main" id="{AB04C6E5-D944-4E62-8434-0C0E282D6023}"/>
              </a:ext>
            </a:extLst>
          </p:cNvPr>
          <p:cNvSpPr txBox="1"/>
          <p:nvPr/>
        </p:nvSpPr>
        <p:spPr>
          <a:xfrm>
            <a:off x="8321616" y="847413"/>
            <a:ext cx="1585008" cy="707886"/>
          </a:xfrm>
          <a:prstGeom prst="rect">
            <a:avLst/>
          </a:prstGeom>
          <a:noFill/>
        </p:spPr>
        <p:txBody>
          <a:bodyPr wrap="square" rtlCol="0">
            <a:spAutoFit/>
          </a:bodyPr>
          <a:lstStyle/>
          <a:p>
            <a:pPr algn="ct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FAST-ACTING</a:t>
            </a:r>
          </a:p>
        </p:txBody>
      </p:sp>
      <p:sp>
        <p:nvSpPr>
          <p:cNvPr id="28" name="TextBox 27">
            <a:extLst>
              <a:ext uri="{FF2B5EF4-FFF2-40B4-BE49-F238E27FC236}">
                <a16:creationId xmlns:a16="http://schemas.microsoft.com/office/drawing/2014/main" id="{0F2903D8-F14F-477D-BAFD-4363851647C7}"/>
              </a:ext>
            </a:extLst>
          </p:cNvPr>
          <p:cNvSpPr txBox="1"/>
          <p:nvPr/>
        </p:nvSpPr>
        <p:spPr>
          <a:xfrm>
            <a:off x="10118068" y="847413"/>
            <a:ext cx="1585536" cy="707886"/>
          </a:xfrm>
          <a:prstGeom prst="rect">
            <a:avLst/>
          </a:prstGeom>
          <a:noFill/>
        </p:spPr>
        <p:txBody>
          <a:bodyPr wrap="square" rtlCol="0">
            <a:spAutoFit/>
          </a:bodyPr>
          <a:lstStyle/>
          <a:p>
            <a:pPr algn="ct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LONG-LASTING</a:t>
            </a:r>
          </a:p>
        </p:txBody>
      </p:sp>
      <p:pic>
        <p:nvPicPr>
          <p:cNvPr id="16" name="Picture 15">
            <a:extLst>
              <a:ext uri="{FF2B5EF4-FFF2-40B4-BE49-F238E27FC236}">
                <a16:creationId xmlns:a16="http://schemas.microsoft.com/office/drawing/2014/main" id="{667118C4-8FD5-493A-9C09-5EC47FED38AE}"/>
              </a:ext>
            </a:extLst>
          </p:cNvPr>
          <p:cNvPicPr>
            <a:picLocks noChangeAspect="1"/>
          </p:cNvPicPr>
          <p:nvPr/>
        </p:nvPicPr>
        <p:blipFill>
          <a:blip r:embed="rId7"/>
          <a:stretch>
            <a:fillRect/>
          </a:stretch>
        </p:blipFill>
        <p:spPr>
          <a:xfrm>
            <a:off x="1398826" y="4396938"/>
            <a:ext cx="1828800" cy="1828800"/>
          </a:xfrm>
          <a:prstGeom prst="rect">
            <a:avLst/>
          </a:prstGeom>
        </p:spPr>
      </p:pic>
      <p:pic>
        <p:nvPicPr>
          <p:cNvPr id="18" name="Picture 17">
            <a:extLst>
              <a:ext uri="{FF2B5EF4-FFF2-40B4-BE49-F238E27FC236}">
                <a16:creationId xmlns:a16="http://schemas.microsoft.com/office/drawing/2014/main" id="{9310C08F-0FE7-4D32-B6F1-C4D44D4AF11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658463" y="4396938"/>
            <a:ext cx="1828800" cy="1828800"/>
          </a:xfrm>
          <a:prstGeom prst="rect">
            <a:avLst/>
          </a:prstGeom>
        </p:spPr>
      </p:pic>
      <p:sp>
        <p:nvSpPr>
          <p:cNvPr id="19" name="TextBox 18">
            <a:extLst>
              <a:ext uri="{FF2B5EF4-FFF2-40B4-BE49-F238E27FC236}">
                <a16:creationId xmlns:a16="http://schemas.microsoft.com/office/drawing/2014/main" id="{ABBC5F39-638B-4819-9247-7007B18C881D}"/>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21" name="Rectangle: Rounded Corners 20">
            <a:extLst>
              <a:ext uri="{FF2B5EF4-FFF2-40B4-BE49-F238E27FC236}">
                <a16:creationId xmlns:a16="http://schemas.microsoft.com/office/drawing/2014/main" id="{D4751E5B-68D4-489C-98D2-EA7583808693}"/>
              </a:ext>
            </a:extLst>
          </p:cNvPr>
          <p:cNvSpPr/>
          <p:nvPr/>
        </p:nvSpPr>
        <p:spPr>
          <a:xfrm>
            <a:off x="7337751" y="4812287"/>
            <a:ext cx="3549715" cy="1177925"/>
          </a:xfrm>
          <a:prstGeom prst="roundRect">
            <a:avLst/>
          </a:prstGeom>
          <a:noFill/>
          <a:ln w="38100">
            <a:solidFill>
              <a:srgbClr val="003B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ndParaRPr>
          </a:p>
        </p:txBody>
      </p:sp>
      <p:sp>
        <p:nvSpPr>
          <p:cNvPr id="30" name="TextBox 29">
            <a:extLst>
              <a:ext uri="{FF2B5EF4-FFF2-40B4-BE49-F238E27FC236}">
                <a16:creationId xmlns:a16="http://schemas.microsoft.com/office/drawing/2014/main" id="{47743EF8-40BE-482F-9C79-50904EA0C1BB}"/>
              </a:ext>
            </a:extLst>
          </p:cNvPr>
          <p:cNvSpPr txBox="1"/>
          <p:nvPr/>
        </p:nvSpPr>
        <p:spPr>
          <a:xfrm>
            <a:off x="7374891" y="4924195"/>
            <a:ext cx="2042550" cy="954107"/>
          </a:xfrm>
          <a:prstGeom prst="rect">
            <a:avLst/>
          </a:prstGeom>
          <a:noFill/>
        </p:spPr>
        <p:txBody>
          <a:bodyPr wrap="square" rtlCol="0" anchor="t">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Item Code: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Retail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Wholesale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Subscribe &amp; Save:</a:t>
            </a:r>
          </a:p>
        </p:txBody>
      </p:sp>
      <p:sp>
        <p:nvSpPr>
          <p:cNvPr id="31" name="TextBox 30">
            <a:extLst>
              <a:ext uri="{FF2B5EF4-FFF2-40B4-BE49-F238E27FC236}">
                <a16:creationId xmlns:a16="http://schemas.microsoft.com/office/drawing/2014/main" id="{CDFAA7E1-4D9D-45E4-B28D-18C15EC4589B}"/>
              </a:ext>
            </a:extLst>
          </p:cNvPr>
          <p:cNvSpPr txBox="1"/>
          <p:nvPr/>
        </p:nvSpPr>
        <p:spPr>
          <a:xfrm>
            <a:off x="9309491" y="4923666"/>
            <a:ext cx="1643337" cy="954107"/>
          </a:xfrm>
          <a:prstGeom prst="rect">
            <a:avLst/>
          </a:prstGeom>
          <a:noFill/>
        </p:spPr>
        <p:txBody>
          <a:bodyPr wrap="square" rtlCol="0" anchor="t">
            <a:spAutoFit/>
          </a:bodyPr>
          <a:lstStyle/>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S007</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$74.00</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$54.95 / 47 PV</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$48.95 / 42 PV</a:t>
            </a:r>
          </a:p>
        </p:txBody>
      </p:sp>
    </p:spTree>
    <p:extLst>
      <p:ext uri="{BB962C8B-B14F-4D97-AF65-F5344CB8AC3E}">
        <p14:creationId xmlns:p14="http://schemas.microsoft.com/office/powerpoint/2010/main" val="4074837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49BA2-45AB-4D21-BDE3-C7D2C961AE95}"/>
              </a:ext>
            </a:extLst>
          </p:cNvPr>
          <p:cNvSpPr>
            <a:spLocks noGrp="1"/>
          </p:cNvSpPr>
          <p:nvPr>
            <p:ph type="title"/>
          </p:nvPr>
        </p:nvSpPr>
        <p:spPr/>
        <p:txBody>
          <a:bodyPr/>
          <a:lstStyle/>
          <a:p>
            <a:r>
              <a:rPr lang="en-US" b="1" dirty="0">
                <a:solidFill>
                  <a:srgbClr val="3F2A56"/>
                </a:solidFill>
              </a:rPr>
              <a:t>Why is Relief+ Different?</a:t>
            </a:r>
            <a:endParaRPr lang="en-US" dirty="0"/>
          </a:p>
        </p:txBody>
      </p:sp>
      <p:sp>
        <p:nvSpPr>
          <p:cNvPr id="3" name="Text Placeholder 2">
            <a:extLst>
              <a:ext uri="{FF2B5EF4-FFF2-40B4-BE49-F238E27FC236}">
                <a16:creationId xmlns:a16="http://schemas.microsoft.com/office/drawing/2014/main" id="{7466F6D4-DE8B-4614-A495-E6EF20272FAD}"/>
              </a:ext>
            </a:extLst>
          </p:cNvPr>
          <p:cNvSpPr>
            <a:spLocks noGrp="1"/>
          </p:cNvSpPr>
          <p:nvPr>
            <p:ph type="body" sz="quarter" idx="11"/>
          </p:nvPr>
        </p:nvSpPr>
        <p:spPr/>
        <p:txBody>
          <a:bodyPr/>
          <a:lstStyle/>
          <a:p>
            <a:r>
              <a:rPr lang="en-US" b="1" dirty="0">
                <a:solidFill>
                  <a:srgbClr val="003C71"/>
                </a:solidFill>
              </a:rPr>
              <a:t>Worldwide exclusive on Meriva/</a:t>
            </a:r>
            <a:r>
              <a:rPr lang="en-US" b="1" dirty="0" err="1">
                <a:solidFill>
                  <a:srgbClr val="003C71"/>
                </a:solidFill>
              </a:rPr>
              <a:t>Casperome</a:t>
            </a:r>
            <a:r>
              <a:rPr lang="en-US" b="1" dirty="0">
                <a:solidFill>
                  <a:srgbClr val="003C71"/>
                </a:solidFill>
              </a:rPr>
              <a:t> combination</a:t>
            </a:r>
          </a:p>
          <a:p>
            <a:pPr lvl="1"/>
            <a:r>
              <a:rPr lang="en-US" dirty="0">
                <a:solidFill>
                  <a:schemeClr val="tx1"/>
                </a:solidFill>
              </a:rPr>
              <a:t>Fast-acting Meriva (30x-better-absorbed turmeric)</a:t>
            </a:r>
          </a:p>
          <a:p>
            <a:pPr lvl="2"/>
            <a:r>
              <a:rPr lang="en-US" i="1" dirty="0">
                <a:solidFill>
                  <a:schemeClr val="tx1"/>
                </a:solidFill>
              </a:rPr>
              <a:t>Blocks the inflammation/pain NOW</a:t>
            </a:r>
          </a:p>
          <a:p>
            <a:pPr lvl="1"/>
            <a:r>
              <a:rPr lang="en-US" dirty="0">
                <a:solidFill>
                  <a:schemeClr val="tx1"/>
                </a:solidFill>
              </a:rPr>
              <a:t>Long-lasting </a:t>
            </a:r>
            <a:r>
              <a:rPr lang="en-US" dirty="0" err="1">
                <a:solidFill>
                  <a:schemeClr val="tx1"/>
                </a:solidFill>
              </a:rPr>
              <a:t>Casperome</a:t>
            </a:r>
            <a:r>
              <a:rPr lang="en-US" dirty="0">
                <a:solidFill>
                  <a:schemeClr val="tx1"/>
                </a:solidFill>
              </a:rPr>
              <a:t> (30x-better-absorbed </a:t>
            </a:r>
            <a:r>
              <a:rPr lang="en-US" dirty="0" err="1">
                <a:solidFill>
                  <a:schemeClr val="tx1"/>
                </a:solidFill>
              </a:rPr>
              <a:t>boswellia</a:t>
            </a:r>
            <a:r>
              <a:rPr lang="en-US" dirty="0">
                <a:solidFill>
                  <a:schemeClr val="tx1"/>
                </a:solidFill>
              </a:rPr>
              <a:t>)</a:t>
            </a:r>
          </a:p>
          <a:p>
            <a:pPr lvl="2"/>
            <a:r>
              <a:rPr lang="en-US" i="1" dirty="0">
                <a:solidFill>
                  <a:schemeClr val="tx1"/>
                </a:solidFill>
              </a:rPr>
              <a:t>Inhibits the inflammation/pain LATER</a:t>
            </a:r>
          </a:p>
          <a:p>
            <a:endParaRPr lang="en-US" dirty="0"/>
          </a:p>
        </p:txBody>
      </p:sp>
      <p:pic>
        <p:nvPicPr>
          <p:cNvPr id="4" name="Picture 3">
            <a:extLst>
              <a:ext uri="{FF2B5EF4-FFF2-40B4-BE49-F238E27FC236}">
                <a16:creationId xmlns:a16="http://schemas.microsoft.com/office/drawing/2014/main" id="{DE91CE0A-B06D-4AA7-A79E-CF814D01D963}"/>
              </a:ext>
            </a:extLst>
          </p:cNvPr>
          <p:cNvPicPr>
            <a:picLocks noChangeAspect="1"/>
          </p:cNvPicPr>
          <p:nvPr/>
        </p:nvPicPr>
        <p:blipFill rotWithShape="1">
          <a:blip r:embed="rId2">
            <a:extLst>
              <a:ext uri="{28A0092B-C50C-407E-A947-70E740481C1C}">
                <a14:useLocalDpi xmlns:a14="http://schemas.microsoft.com/office/drawing/2010/main" val="0"/>
              </a:ext>
            </a:extLst>
          </a:blip>
          <a:srcRect l="39073" t="30613" r="40315" b="13877"/>
          <a:stretch/>
        </p:blipFill>
        <p:spPr>
          <a:xfrm>
            <a:off x="10073951" y="3051109"/>
            <a:ext cx="2118049" cy="3806891"/>
          </a:xfrm>
          <a:prstGeom prst="rect">
            <a:avLst/>
          </a:prstGeom>
        </p:spPr>
      </p:pic>
    </p:spTree>
    <p:extLst>
      <p:ext uri="{BB962C8B-B14F-4D97-AF65-F5344CB8AC3E}">
        <p14:creationId xmlns:p14="http://schemas.microsoft.com/office/powerpoint/2010/main" val="59999419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838200" y="2003425"/>
            <a:ext cx="5690616" cy="3172968"/>
          </a:xfrm>
        </p:spPr>
        <p:txBody>
          <a:bodyPr>
            <a:noAutofit/>
          </a:bodyPr>
          <a:lstStyle/>
          <a:p>
            <a:pPr>
              <a:lnSpc>
                <a:spcPct val="100000"/>
              </a:lnSpc>
            </a:pP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Fast-acting and long-lasting relief*</a:t>
            </a:r>
          </a:p>
          <a:p>
            <a:pPr>
              <a:lnSpc>
                <a:spcPct val="100000"/>
              </a:lnSpc>
            </a:pP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Soothes minor aches and discomfort*</a:t>
            </a:r>
          </a:p>
          <a:p>
            <a:pPr>
              <a:lnSpc>
                <a:spcPct val="100000"/>
              </a:lnSpc>
            </a:pP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Reduces the intensity of occasional aches and pains*</a:t>
            </a:r>
          </a:p>
          <a:p>
            <a:pPr>
              <a:lnSpc>
                <a:spcPct val="100000"/>
              </a:lnSpc>
            </a:pP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Provides relief to active athletes or people on the go*</a:t>
            </a:r>
          </a:p>
          <a:p>
            <a:pPr>
              <a:lnSpc>
                <a:spcPct val="100000"/>
              </a:lnSpc>
            </a:pP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Helps improve physical function in people with joint and tendon challenges*</a:t>
            </a:r>
          </a:p>
        </p:txBody>
      </p:sp>
      <p:pic>
        <p:nvPicPr>
          <p:cNvPr id="10" name="Picture 9">
            <a:extLst>
              <a:ext uri="{FF2B5EF4-FFF2-40B4-BE49-F238E27FC236}">
                <a16:creationId xmlns:a16="http://schemas.microsoft.com/office/drawing/2014/main" id="{1CF6C049-E535-4CC8-9CC6-6D189BFC49A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615590" y="2003425"/>
            <a:ext cx="4771216" cy="3578413"/>
          </a:xfrm>
          <a:prstGeom prst="rect">
            <a:avLst/>
          </a:prstGeom>
        </p:spPr>
      </p:pic>
      <p:sp>
        <p:nvSpPr>
          <p:cNvPr id="7" name="TextBox 6">
            <a:extLst>
              <a:ext uri="{FF2B5EF4-FFF2-40B4-BE49-F238E27FC236}">
                <a16:creationId xmlns:a16="http://schemas.microsoft.com/office/drawing/2014/main" id="{5412E4F0-E308-4BE9-AA85-FA6A2361579D}"/>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1" name="Title 1">
            <a:extLst>
              <a:ext uri="{FF2B5EF4-FFF2-40B4-BE49-F238E27FC236}">
                <a16:creationId xmlns:a16="http://schemas.microsoft.com/office/drawing/2014/main" id="{B29DD4A7-70CB-4984-BE23-67B4942C84E7}"/>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3F7F96"/>
                </a:solidFill>
                <a:latin typeface="Verdana" panose="020B0604030504040204" pitchFamily="34" charset="0"/>
                <a:ea typeface="Verdana" panose="020B0604030504040204" pitchFamily="34" charset="0"/>
                <a:cs typeface="Verdana" panose="020B0604030504040204" pitchFamily="34" charset="0"/>
              </a:rPr>
              <a:t>RELIEF+</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003B71"/>
                </a:solidFill>
                <a:latin typeface="Verdana" panose="020B0604030504040204" pitchFamily="34" charset="0"/>
                <a:ea typeface="Verdana" panose="020B0604030504040204" pitchFamily="34" charset="0"/>
                <a:cs typeface="Verdana" panose="020B0604030504040204" pitchFamily="34" charset="0"/>
              </a:rPr>
              <a:t>KEY BENEFITS &amp; FEATURES</a:t>
            </a:r>
            <a:endParaRPr lang="en-US" sz="32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65014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45DCA9-9052-4320-8A0E-6D3AA72B5F8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02655" y="1661261"/>
            <a:ext cx="2743200" cy="2743200"/>
          </a:xfrm>
          <a:prstGeom prst="rect">
            <a:avLst/>
          </a:prstGeom>
        </p:spPr>
      </p:pic>
      <p:pic>
        <p:nvPicPr>
          <p:cNvPr id="9" name="Picture 8">
            <a:extLst>
              <a:ext uri="{FF2B5EF4-FFF2-40B4-BE49-F238E27FC236}">
                <a16:creationId xmlns:a16="http://schemas.microsoft.com/office/drawing/2014/main" id="{63FAA668-06CF-4E9E-8F7B-A1C3699E12B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83857" y="1695881"/>
            <a:ext cx="2743200" cy="2743200"/>
          </a:xfrm>
          <a:prstGeom prst="rect">
            <a:avLst/>
          </a:prstGeom>
        </p:spPr>
      </p:pic>
      <p:pic>
        <p:nvPicPr>
          <p:cNvPr id="19" name="Picture 18">
            <a:extLst>
              <a:ext uri="{FF2B5EF4-FFF2-40B4-BE49-F238E27FC236}">
                <a16:creationId xmlns:a16="http://schemas.microsoft.com/office/drawing/2014/main" id="{5D79B13D-D7B7-43B3-8FD5-02727E1B2B8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54836" y="1661261"/>
            <a:ext cx="2743200" cy="2743200"/>
          </a:xfrm>
          <a:prstGeom prst="rect">
            <a:avLst/>
          </a:prstGeom>
        </p:spPr>
      </p:pic>
      <p:sp>
        <p:nvSpPr>
          <p:cNvPr id="25" name="Rectangle 24">
            <a:extLst>
              <a:ext uri="{FF2B5EF4-FFF2-40B4-BE49-F238E27FC236}">
                <a16:creationId xmlns:a16="http://schemas.microsoft.com/office/drawing/2014/main" id="{CDC0A96E-9EAB-4A2B-8C72-1970092DCDEB}"/>
              </a:ext>
            </a:extLst>
          </p:cNvPr>
          <p:cNvSpPr/>
          <p:nvPr/>
        </p:nvSpPr>
        <p:spPr>
          <a:xfrm>
            <a:off x="69513" y="4432522"/>
            <a:ext cx="4809483" cy="1877437"/>
          </a:xfrm>
          <a:prstGeom prst="rect">
            <a:avLst/>
          </a:prstGeom>
        </p:spPr>
        <p:txBody>
          <a:bodyPr wrap="square">
            <a:spAutoFit/>
          </a:bodyPr>
          <a:lstStyle/>
          <a:p>
            <a:r>
              <a:rPr lang="en-US" sz="2000" b="1" dirty="0">
                <a:solidFill>
                  <a:srgbClr val="3F7F96"/>
                </a:solidFill>
                <a:latin typeface="Verdana" panose="020B0604030504040204" pitchFamily="34" charset="0"/>
                <a:ea typeface="Verdana" panose="020B0604030504040204" pitchFamily="34" charset="0"/>
                <a:cs typeface="Verdana" panose="020B0604030504040204" pitchFamily="34" charset="0"/>
              </a:rPr>
              <a:t>74% </a:t>
            </a:r>
            <a:r>
              <a:rPr lang="en-US" dirty="0">
                <a:latin typeface="Verdana" panose="020B0604030504040204" pitchFamily="34" charset="0"/>
                <a:ea typeface="Verdana" panose="020B0604030504040204" pitchFamily="34" charset="0"/>
                <a:cs typeface="Verdana" panose="020B0604030504040204" pitchFamily="34" charset="0"/>
              </a:rPr>
              <a:t>Decrease in osteomuscular pain*</a:t>
            </a:r>
            <a:br>
              <a:rPr lang="en-US" dirty="0">
                <a:latin typeface="Verdana" panose="020B0604030504040204" pitchFamily="34" charset="0"/>
                <a:ea typeface="Verdana" panose="020B0604030504040204" pitchFamily="34" charset="0"/>
                <a:cs typeface="Verdana" panose="020B0604030504040204" pitchFamily="34" charset="0"/>
              </a:rPr>
            </a:br>
            <a:endParaRPr lang="en-US" dirty="0">
              <a:latin typeface="Verdana" panose="020B0604030504040204" pitchFamily="34" charset="0"/>
              <a:ea typeface="Verdana" panose="020B0604030504040204" pitchFamily="34" charset="0"/>
              <a:cs typeface="Verdana" panose="020B0604030504040204" pitchFamily="34" charset="0"/>
            </a:endParaRPr>
          </a:p>
          <a:p>
            <a:r>
              <a:rPr lang="en-US" sz="2000" b="1" dirty="0">
                <a:solidFill>
                  <a:srgbClr val="3F7F96"/>
                </a:solidFill>
                <a:latin typeface="Verdana" panose="020B0604030504040204" pitchFamily="34" charset="0"/>
                <a:ea typeface="Verdana" panose="020B0604030504040204" pitchFamily="34" charset="0"/>
                <a:cs typeface="Verdana" panose="020B0604030504040204" pitchFamily="34" charset="0"/>
              </a:rPr>
              <a:t>53% </a:t>
            </a:r>
            <a:r>
              <a:rPr lang="en-US" dirty="0">
                <a:latin typeface="Verdana" panose="020B0604030504040204" pitchFamily="34" charset="0"/>
                <a:ea typeface="Verdana" panose="020B0604030504040204" pitchFamily="34" charset="0"/>
                <a:cs typeface="Verdana" panose="020B0604030504040204" pitchFamily="34" charset="0"/>
              </a:rPr>
              <a:t>Reduction in inflammation*</a:t>
            </a:r>
            <a:br>
              <a:rPr lang="en-US" dirty="0">
                <a:latin typeface="Verdana" panose="020B0604030504040204" pitchFamily="34" charset="0"/>
                <a:ea typeface="Verdana" panose="020B0604030504040204" pitchFamily="34" charset="0"/>
                <a:cs typeface="Verdana" panose="020B0604030504040204" pitchFamily="34" charset="0"/>
              </a:rPr>
            </a:br>
            <a:endParaRPr lang="en-US" dirty="0">
              <a:latin typeface="Verdana" panose="020B0604030504040204" pitchFamily="34" charset="0"/>
              <a:ea typeface="Verdana" panose="020B0604030504040204" pitchFamily="34" charset="0"/>
              <a:cs typeface="Verdana" panose="020B0604030504040204" pitchFamily="34" charset="0"/>
            </a:endParaRPr>
          </a:p>
          <a:p>
            <a:r>
              <a:rPr lang="en-US" sz="2000" b="1" dirty="0">
                <a:solidFill>
                  <a:srgbClr val="3F7F96"/>
                </a:solidFill>
                <a:latin typeface="Verdana" panose="020B0604030504040204" pitchFamily="34" charset="0"/>
                <a:ea typeface="Verdana" panose="020B0604030504040204" pitchFamily="34" charset="0"/>
                <a:cs typeface="Verdana" panose="020B0604030504040204" pitchFamily="34" charset="0"/>
              </a:rPr>
              <a:t>31% </a:t>
            </a:r>
            <a:r>
              <a:rPr lang="en-US" dirty="0">
                <a:latin typeface="Verdana" panose="020B0604030504040204" pitchFamily="34" charset="0"/>
                <a:ea typeface="Verdana" panose="020B0604030504040204" pitchFamily="34" charset="0"/>
                <a:cs typeface="Verdana" panose="020B0604030504040204" pitchFamily="34" charset="0"/>
              </a:rPr>
              <a:t>Decrease in cartilage damage*</a:t>
            </a:r>
          </a:p>
          <a:p>
            <a:endParaRPr lang="en-US" sz="2000" dirty="0">
              <a:latin typeface="Verdana" panose="020B0604030504040204" pitchFamily="34" charset="0"/>
              <a:ea typeface="Verdana" panose="020B0604030504040204" pitchFamily="34" charset="0"/>
              <a:cs typeface="Verdana" panose="020B0604030504040204" pitchFamily="34" charset="0"/>
            </a:endParaRPr>
          </a:p>
        </p:txBody>
      </p:sp>
      <p:sp>
        <p:nvSpPr>
          <p:cNvPr id="27" name="Rectangle 26">
            <a:extLst>
              <a:ext uri="{FF2B5EF4-FFF2-40B4-BE49-F238E27FC236}">
                <a16:creationId xmlns:a16="http://schemas.microsoft.com/office/drawing/2014/main" id="{9B4CD6AF-19E7-4278-966B-AA09FFA22D6D}"/>
              </a:ext>
            </a:extLst>
          </p:cNvPr>
          <p:cNvSpPr/>
          <p:nvPr/>
        </p:nvSpPr>
        <p:spPr>
          <a:xfrm>
            <a:off x="4936304" y="4404461"/>
            <a:ext cx="2987615" cy="461665"/>
          </a:xfrm>
          <a:prstGeom prst="rect">
            <a:avLst/>
          </a:prstGeom>
        </p:spPr>
        <p:txBody>
          <a:bodyPr wrap="square">
            <a:sp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Fast-acting relief*</a:t>
            </a:r>
          </a:p>
        </p:txBody>
      </p:sp>
      <p:sp>
        <p:nvSpPr>
          <p:cNvPr id="29" name="Rectangle 28">
            <a:extLst>
              <a:ext uri="{FF2B5EF4-FFF2-40B4-BE49-F238E27FC236}">
                <a16:creationId xmlns:a16="http://schemas.microsoft.com/office/drawing/2014/main" id="{68088B80-1622-4480-9384-76F7AC27BE27}"/>
              </a:ext>
            </a:extLst>
          </p:cNvPr>
          <p:cNvSpPr/>
          <p:nvPr/>
        </p:nvSpPr>
        <p:spPr>
          <a:xfrm>
            <a:off x="8320514" y="4404460"/>
            <a:ext cx="3304006" cy="461665"/>
          </a:xfrm>
          <a:prstGeom prst="rect">
            <a:avLst/>
          </a:prstGeom>
        </p:spPr>
        <p:txBody>
          <a:bodyPr wrap="square">
            <a:sp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Long-lasting relief*</a:t>
            </a:r>
          </a:p>
        </p:txBody>
      </p:sp>
      <p:sp>
        <p:nvSpPr>
          <p:cNvPr id="4" name="TextBox 3"/>
          <p:cNvSpPr txBox="1"/>
          <p:nvPr/>
        </p:nvSpPr>
        <p:spPr>
          <a:xfrm>
            <a:off x="4936304" y="4863408"/>
            <a:ext cx="2743200" cy="1015663"/>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Phytostome Technology: Superior absorption</a:t>
            </a:r>
          </a:p>
        </p:txBody>
      </p:sp>
      <p:sp>
        <p:nvSpPr>
          <p:cNvPr id="15" name="TextBox 14">
            <a:extLst>
              <a:ext uri="{FF2B5EF4-FFF2-40B4-BE49-F238E27FC236}">
                <a16:creationId xmlns:a16="http://schemas.microsoft.com/office/drawing/2014/main" id="{DBDC0625-6C67-4090-BF74-FFDC0A7B1399}"/>
              </a:ext>
            </a:extLst>
          </p:cNvPr>
          <p:cNvSpPr txBox="1"/>
          <p:nvPr/>
        </p:nvSpPr>
        <p:spPr>
          <a:xfrm>
            <a:off x="8320513" y="4863408"/>
            <a:ext cx="3071387" cy="1015663"/>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Phytostome Technology: </a:t>
            </a:r>
            <a:br>
              <a:rPr lang="en-US" sz="2000" dirty="0">
                <a:latin typeface="Verdana" panose="020B0604030504040204" pitchFamily="34" charset="0"/>
                <a:ea typeface="Verdana" panose="020B0604030504040204" pitchFamily="34" charset="0"/>
                <a:cs typeface="Verdana" panose="020B0604030504040204" pitchFamily="34" charset="0"/>
              </a:rPr>
            </a:br>
            <a:r>
              <a:rPr lang="en-US" sz="2000" dirty="0">
                <a:latin typeface="Verdana" panose="020B0604030504040204" pitchFamily="34" charset="0"/>
                <a:ea typeface="Verdana" panose="020B0604030504040204" pitchFamily="34" charset="0"/>
                <a:cs typeface="Verdana" panose="020B0604030504040204" pitchFamily="34" charset="0"/>
              </a:rPr>
              <a:t>Enhanced metabolism</a:t>
            </a:r>
          </a:p>
        </p:txBody>
      </p:sp>
      <p:pic>
        <p:nvPicPr>
          <p:cNvPr id="16" name="Graphic 15">
            <a:extLst>
              <a:ext uri="{FF2B5EF4-FFF2-40B4-BE49-F238E27FC236}">
                <a16:creationId xmlns:a16="http://schemas.microsoft.com/office/drawing/2014/main" id="{6CDD6FBB-65AE-4B12-8236-B5BAA13CED33}"/>
              </a:ext>
            </a:extLst>
          </p:cNvPr>
          <p:cNvPicPr>
            <a:picLocks noChangeAspect="1"/>
          </p:cNvPicPr>
          <p:nvPr/>
        </p:nvPicPr>
        <p:blipFill rotWithShape="1">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l="37835" t="30314" r="21233" b="44636"/>
          <a:stretch/>
        </p:blipFill>
        <p:spPr>
          <a:xfrm>
            <a:off x="3528946" y="-260287"/>
            <a:ext cx="5145725" cy="2279726"/>
          </a:xfrm>
          <a:prstGeom prst="rect">
            <a:avLst/>
          </a:prstGeom>
        </p:spPr>
      </p:pic>
      <p:sp>
        <p:nvSpPr>
          <p:cNvPr id="17" name="TextBox 16">
            <a:extLst>
              <a:ext uri="{FF2B5EF4-FFF2-40B4-BE49-F238E27FC236}">
                <a16:creationId xmlns:a16="http://schemas.microsoft.com/office/drawing/2014/main" id="{AFB2F551-55D1-4B2B-9624-216B1CC4391D}"/>
              </a:ext>
            </a:extLst>
          </p:cNvPr>
          <p:cNvSpPr txBox="1"/>
          <p:nvPr/>
        </p:nvSpPr>
        <p:spPr>
          <a:xfrm>
            <a:off x="3932164" y="1199211"/>
            <a:ext cx="4339287" cy="707886"/>
          </a:xfrm>
          <a:prstGeom prst="rect">
            <a:avLst/>
          </a:prstGeom>
          <a:noFill/>
        </p:spPr>
        <p:txBody>
          <a:bodyPr wrap="square" rtlCol="0">
            <a:spAutoFit/>
          </a:bodyPr>
          <a:lstStyle/>
          <a:p>
            <a:pPr algn="ctr"/>
            <a:r>
              <a:rPr lang="en-US" sz="2000" b="1" dirty="0">
                <a:solidFill>
                  <a:srgbClr val="003B71"/>
                </a:solidFill>
                <a:latin typeface="Verdana" panose="020B0604030504040204" pitchFamily="34" charset="0"/>
              </a:rPr>
              <a:t>supports the body’s natural</a:t>
            </a:r>
            <a:br>
              <a:rPr lang="en-US" sz="2000" b="1" dirty="0">
                <a:solidFill>
                  <a:srgbClr val="003B71"/>
                </a:solidFill>
                <a:latin typeface="Verdana" panose="020B0604030504040204" pitchFamily="34" charset="0"/>
              </a:rPr>
            </a:br>
            <a:r>
              <a:rPr lang="en-US" sz="2000" b="1" dirty="0">
                <a:solidFill>
                  <a:srgbClr val="003B71"/>
                </a:solidFill>
                <a:latin typeface="Verdana" panose="020B0604030504040204" pitchFamily="34" charset="0"/>
              </a:rPr>
              <a:t>pain response system*</a:t>
            </a:r>
          </a:p>
        </p:txBody>
      </p:sp>
      <p:sp>
        <p:nvSpPr>
          <p:cNvPr id="13" name="TextBox 12">
            <a:extLst>
              <a:ext uri="{FF2B5EF4-FFF2-40B4-BE49-F238E27FC236}">
                <a16:creationId xmlns:a16="http://schemas.microsoft.com/office/drawing/2014/main" id="{EAC09F10-2761-4E08-B400-CA67423B0EB9}"/>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3662350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Placeholder 2">
            <a:extLst>
              <a:ext uri="{FF2B5EF4-FFF2-40B4-BE49-F238E27FC236}">
                <a16:creationId xmlns:a16="http://schemas.microsoft.com/office/drawing/2014/main" id="{26D68F93-47F2-4C73-8616-E789AB867F14}"/>
              </a:ext>
            </a:extLst>
          </p:cNvPr>
          <p:cNvSpPr>
            <a:spLocks noGrp="1"/>
          </p:cNvSpPr>
          <p:nvPr>
            <p:ph type="body" sz="quarter" idx="11"/>
          </p:nvPr>
        </p:nvSpPr>
        <p:spPr>
          <a:xfrm>
            <a:off x="838201" y="2003425"/>
            <a:ext cx="2499360" cy="3173506"/>
          </a:xfrm>
        </p:spPr>
        <p:txBody>
          <a:bodyPr>
            <a:noAutofit/>
          </a:bodyPr>
          <a:lstStyle/>
          <a:p>
            <a:pPr marL="0" indent="0">
              <a:buNone/>
            </a:pP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Meriva</a:t>
            </a:r>
            <a:r>
              <a:rPr lang="en-US" sz="3200" b="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br>
              <a:rPr lang="en-US" sz="48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20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(Turmeric) </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As effective as Tylenol</a:t>
            </a:r>
          </a:p>
        </p:txBody>
      </p:sp>
      <p:pic>
        <p:nvPicPr>
          <p:cNvPr id="7" name="Picture 6">
            <a:extLst>
              <a:ext uri="{FF2B5EF4-FFF2-40B4-BE49-F238E27FC236}">
                <a16:creationId xmlns:a16="http://schemas.microsoft.com/office/drawing/2014/main" id="{9115277F-2DDC-45AF-AEB1-F58DF0DCCA7A}"/>
              </a:ext>
            </a:extLst>
          </p:cNvPr>
          <p:cNvPicPr>
            <a:picLocks noChangeAspect="1"/>
          </p:cNvPicPr>
          <p:nvPr/>
        </p:nvPicPr>
        <p:blipFill>
          <a:blip r:embed="rId3"/>
          <a:stretch>
            <a:fillRect/>
          </a:stretch>
        </p:blipFill>
        <p:spPr>
          <a:xfrm>
            <a:off x="2824738" y="2003425"/>
            <a:ext cx="9367262" cy="4298804"/>
          </a:xfrm>
          <a:prstGeom prst="rect">
            <a:avLst/>
          </a:prstGeom>
        </p:spPr>
      </p:pic>
      <p:sp>
        <p:nvSpPr>
          <p:cNvPr id="9" name="Title 1">
            <a:extLst>
              <a:ext uri="{FF2B5EF4-FFF2-40B4-BE49-F238E27FC236}">
                <a16:creationId xmlns:a16="http://schemas.microsoft.com/office/drawing/2014/main" id="{4BF62DE2-F7B3-4C83-8AB8-3C31E8DF0B9E}"/>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3F7F96"/>
                </a:solidFill>
                <a:latin typeface="Verdana" panose="020B0604030504040204" pitchFamily="34" charset="0"/>
                <a:ea typeface="Verdana" panose="020B0604030504040204" pitchFamily="34" charset="0"/>
                <a:cs typeface="Verdana" panose="020B0604030504040204" pitchFamily="34" charset="0"/>
              </a:rPr>
              <a:t>RELIEF+</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003B71"/>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id="{C108B751-D9CC-4DD9-AC60-67917977297F}"/>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2589500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8705E54B-2C79-45BF-89D0-E9865C115D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619750" y="445516"/>
            <a:ext cx="5876925" cy="5848351"/>
          </a:xfrm>
          <a:prstGeom prst="rect">
            <a:avLst/>
          </a:prstGeom>
        </p:spPr>
      </p:pic>
      <p:sp>
        <p:nvSpPr>
          <p:cNvPr id="38" name="Text Placeholder 2">
            <a:extLst>
              <a:ext uri="{FF2B5EF4-FFF2-40B4-BE49-F238E27FC236}">
                <a16:creationId xmlns:a16="http://schemas.microsoft.com/office/drawing/2014/main" id="{26D68F93-47F2-4C73-8616-E789AB867F14}"/>
              </a:ext>
            </a:extLst>
          </p:cNvPr>
          <p:cNvSpPr>
            <a:spLocks noGrp="1"/>
          </p:cNvSpPr>
          <p:nvPr>
            <p:ph type="body" sz="quarter" idx="11"/>
          </p:nvPr>
        </p:nvSpPr>
        <p:spPr>
          <a:xfrm>
            <a:off x="838200" y="2003425"/>
            <a:ext cx="5387788" cy="3173506"/>
          </a:xfrm>
        </p:spPr>
        <p:txBody>
          <a:bodyPr>
            <a:noAutofit/>
          </a:bodyPr>
          <a:lstStyle/>
          <a:p>
            <a:pPr marL="0" indent="0">
              <a:buNone/>
            </a:pPr>
            <a:r>
              <a:rPr lang="en-US" sz="36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Turmeric</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Fast-acting </a:t>
            </a:r>
            <a:b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inflammatory balance</a:t>
            </a:r>
          </a:p>
        </p:txBody>
      </p:sp>
      <p:pic>
        <p:nvPicPr>
          <p:cNvPr id="4" name="Picture 3">
            <a:extLst>
              <a:ext uri="{FF2B5EF4-FFF2-40B4-BE49-F238E27FC236}">
                <a16:creationId xmlns:a16="http://schemas.microsoft.com/office/drawing/2014/main" id="{667118C4-8FD5-493A-9C09-5EC47FED38AE}"/>
              </a:ext>
            </a:extLst>
          </p:cNvPr>
          <p:cNvPicPr>
            <a:picLocks noChangeAspect="1"/>
          </p:cNvPicPr>
          <p:nvPr/>
        </p:nvPicPr>
        <p:blipFill>
          <a:blip r:embed="rId4"/>
          <a:stretch>
            <a:fillRect/>
          </a:stretch>
        </p:blipFill>
        <p:spPr>
          <a:xfrm>
            <a:off x="838200" y="3474050"/>
            <a:ext cx="2843784" cy="2843784"/>
          </a:xfrm>
          <a:prstGeom prst="rect">
            <a:avLst/>
          </a:prstGeom>
        </p:spPr>
      </p:pic>
      <p:sp>
        <p:nvSpPr>
          <p:cNvPr id="8" name="Title 1">
            <a:extLst>
              <a:ext uri="{FF2B5EF4-FFF2-40B4-BE49-F238E27FC236}">
                <a16:creationId xmlns:a16="http://schemas.microsoft.com/office/drawing/2014/main" id="{5EAF8F8F-AA67-4F98-881C-468B772279FC}"/>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3F7F96"/>
                </a:solidFill>
                <a:latin typeface="Verdana" panose="020B0604030504040204" pitchFamily="34" charset="0"/>
                <a:ea typeface="Verdana" panose="020B0604030504040204" pitchFamily="34" charset="0"/>
                <a:cs typeface="Verdana" panose="020B0604030504040204" pitchFamily="34" charset="0"/>
              </a:rPr>
              <a:t>RELIEF+</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003B71"/>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id="{E1762C66-A18B-49DE-A321-B34C31A49AC9}"/>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2410948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10C08F-0FE7-4D32-B6F1-C4D44D4AF11B}"/>
              </a:ext>
            </a:extLst>
          </p:cNvPr>
          <p:cNvPicPr>
            <a:picLocks noChangeAspect="1"/>
          </p:cNvPicPr>
          <p:nvPr/>
        </p:nvPicPr>
        <p:blipFill>
          <a:blip r:embed="rId3"/>
          <a:stretch>
            <a:fillRect/>
          </a:stretch>
        </p:blipFill>
        <p:spPr>
          <a:xfrm>
            <a:off x="838200" y="3491462"/>
            <a:ext cx="2843784" cy="2843784"/>
          </a:xfrm>
          <a:prstGeom prst="rect">
            <a:avLst/>
          </a:prstGeom>
        </p:spPr>
      </p:pic>
      <p:sp>
        <p:nvSpPr>
          <p:cNvPr id="38" name="Text Placeholder 2">
            <a:extLst>
              <a:ext uri="{FF2B5EF4-FFF2-40B4-BE49-F238E27FC236}">
                <a16:creationId xmlns:a16="http://schemas.microsoft.com/office/drawing/2014/main" id="{26D68F93-47F2-4C73-8616-E789AB867F14}"/>
              </a:ext>
            </a:extLst>
          </p:cNvPr>
          <p:cNvSpPr>
            <a:spLocks noGrp="1"/>
          </p:cNvSpPr>
          <p:nvPr>
            <p:ph type="body" sz="quarter" idx="11"/>
          </p:nvPr>
        </p:nvSpPr>
        <p:spPr>
          <a:xfrm>
            <a:off x="838200" y="1831294"/>
            <a:ext cx="5387788" cy="3173506"/>
          </a:xfrm>
        </p:spPr>
        <p:txBody>
          <a:bodyPr>
            <a:noAutofit/>
          </a:bodyPr>
          <a:lstStyle/>
          <a:p>
            <a:pPr marL="0" indent="0">
              <a:buNone/>
            </a:pPr>
            <a:r>
              <a:rPr lang="en-US" sz="3200" b="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Casperome</a:t>
            </a:r>
            <a:r>
              <a:rPr lang="en-US" sz="3200" b="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p>
          <a:p>
            <a:pPr marL="0" indent="0">
              <a:buNone/>
            </a:pPr>
            <a:r>
              <a:rPr lang="en-US" b="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(Boswellia)</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Long-lasting </a:t>
            </a:r>
            <a:b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inflammatory balance</a:t>
            </a:r>
          </a:p>
        </p:txBody>
      </p:sp>
      <p:sp>
        <p:nvSpPr>
          <p:cNvPr id="7" name="Flowchart: Alternate Process 6">
            <a:extLst>
              <a:ext uri="{FF2B5EF4-FFF2-40B4-BE49-F238E27FC236}">
                <a16:creationId xmlns:a16="http://schemas.microsoft.com/office/drawing/2014/main" id="{FCD9EECB-0CC2-44CD-AB4B-A73A9470DB39}"/>
              </a:ext>
            </a:extLst>
          </p:cNvPr>
          <p:cNvSpPr/>
          <p:nvPr/>
        </p:nvSpPr>
        <p:spPr>
          <a:xfrm>
            <a:off x="7574654" y="2484678"/>
            <a:ext cx="2018333" cy="2018333"/>
          </a:xfrm>
          <a:prstGeom prst="flowChartAlternateProcess">
            <a:avLst/>
          </a:prstGeom>
          <a:solidFill>
            <a:srgbClr val="3F7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8" name="TextBox 7">
            <a:extLst>
              <a:ext uri="{FF2B5EF4-FFF2-40B4-BE49-F238E27FC236}">
                <a16:creationId xmlns:a16="http://schemas.microsoft.com/office/drawing/2014/main" id="{5BC591FA-0B65-48D4-96CB-E963A7813A5D}"/>
              </a:ext>
            </a:extLst>
          </p:cNvPr>
          <p:cNvSpPr txBox="1"/>
          <p:nvPr/>
        </p:nvSpPr>
        <p:spPr>
          <a:xfrm>
            <a:off x="7761946" y="2723558"/>
            <a:ext cx="1719918" cy="1569660"/>
          </a:xfrm>
          <a:prstGeom prst="rect">
            <a:avLst/>
          </a:prstGeom>
          <a:noFill/>
        </p:spPr>
        <p:txBody>
          <a:bodyPr wrap="square" rtlCol="0">
            <a:spAutoFit/>
          </a:bodyPr>
          <a:lstStyle/>
          <a:p>
            <a:pPr algn="ctr"/>
            <a:r>
              <a:rPr lang="en-US" sz="2400" dirty="0">
                <a:solidFill>
                  <a:schemeClr val="bg1"/>
                </a:solidFill>
                <a:latin typeface="Verdana" panose="020B0604030504040204" pitchFamily="34" charset="0"/>
              </a:rPr>
              <a:t>Molecular Targets of Boswellic </a:t>
            </a:r>
            <a:br>
              <a:rPr lang="en-US" sz="2400" dirty="0">
                <a:solidFill>
                  <a:schemeClr val="bg1"/>
                </a:solidFill>
                <a:latin typeface="Verdana" panose="020B0604030504040204" pitchFamily="34" charset="0"/>
              </a:rPr>
            </a:br>
            <a:r>
              <a:rPr lang="en-US" sz="2400" dirty="0">
                <a:solidFill>
                  <a:schemeClr val="bg1"/>
                </a:solidFill>
                <a:latin typeface="Verdana" panose="020B0604030504040204" pitchFamily="34" charset="0"/>
              </a:rPr>
              <a:t>Acids</a:t>
            </a:r>
          </a:p>
        </p:txBody>
      </p:sp>
      <p:sp>
        <p:nvSpPr>
          <p:cNvPr id="19" name="Flowchart: Predefined Process 18">
            <a:extLst>
              <a:ext uri="{FF2B5EF4-FFF2-40B4-BE49-F238E27FC236}">
                <a16:creationId xmlns:a16="http://schemas.microsoft.com/office/drawing/2014/main" id="{C0E3FD22-5580-4C5C-8F0A-EBA522657E7E}"/>
              </a:ext>
            </a:extLst>
          </p:cNvPr>
          <p:cNvSpPr/>
          <p:nvPr/>
        </p:nvSpPr>
        <p:spPr>
          <a:xfrm>
            <a:off x="5298458" y="3496095"/>
            <a:ext cx="2019768" cy="1680836"/>
          </a:xfrm>
          <a:prstGeom prst="flowChartPredefinedProcess">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latin typeface="Verdana" panose="020B0604030504040204" pitchFamily="34" charset="0"/>
            </a:endParaRPr>
          </a:p>
        </p:txBody>
      </p:sp>
      <p:sp>
        <p:nvSpPr>
          <p:cNvPr id="28" name="TextBox 27">
            <a:extLst>
              <a:ext uri="{FF2B5EF4-FFF2-40B4-BE49-F238E27FC236}">
                <a16:creationId xmlns:a16="http://schemas.microsoft.com/office/drawing/2014/main" id="{8AF63133-85CC-41C4-A54A-81899ADB0B74}"/>
              </a:ext>
            </a:extLst>
          </p:cNvPr>
          <p:cNvSpPr txBox="1"/>
          <p:nvPr/>
        </p:nvSpPr>
        <p:spPr>
          <a:xfrm>
            <a:off x="5612991" y="3559377"/>
            <a:ext cx="1428642" cy="1569660"/>
          </a:xfrm>
          <a:prstGeom prst="rect">
            <a:avLst/>
          </a:prstGeom>
          <a:noFill/>
        </p:spPr>
        <p:txBody>
          <a:bodyPr wrap="square" rtlCol="0">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RECEPTORS</a:t>
            </a:r>
            <a:br>
              <a:rPr lang="en-US" sz="1400" b="1" dirty="0">
                <a:latin typeface="Verdana" panose="020B0604030504040204" pitchFamily="34" charset="0"/>
                <a:ea typeface="Verdana" panose="020B0604030504040204" pitchFamily="34" charset="0"/>
                <a:cs typeface="Verdana" panose="020B0604030504040204" pitchFamily="34" charset="0"/>
              </a:rPr>
            </a:br>
            <a:br>
              <a:rPr lang="en-US" sz="1050" b="1" dirty="0">
                <a:latin typeface="Verdana" panose="020B0604030504040204" pitchFamily="34" charset="0"/>
                <a:ea typeface="Verdana" panose="020B0604030504040204" pitchFamily="34" charset="0"/>
                <a:cs typeface="Verdana" panose="020B0604030504040204" pitchFamily="34" charset="0"/>
              </a:rPr>
            </a:br>
            <a:r>
              <a:rPr lang="en-US" sz="1400" dirty="0">
                <a:latin typeface="Verdana" panose="020B0604030504040204" pitchFamily="34" charset="0"/>
                <a:ea typeface="Verdana" panose="020B0604030504040204" pitchFamily="34" charset="0"/>
                <a:cs typeface="Verdana" panose="020B0604030504040204" pitchFamily="34" charset="0"/>
              </a:rPr>
              <a:t>AR</a:t>
            </a:r>
            <a:br>
              <a:rPr lang="en-US" sz="1400" dirty="0">
                <a:latin typeface="Verdana" panose="020B0604030504040204" pitchFamily="34" charset="0"/>
                <a:ea typeface="Verdana" panose="020B0604030504040204" pitchFamily="34" charset="0"/>
                <a:cs typeface="Verdana" panose="020B0604030504040204" pitchFamily="34" charset="0"/>
              </a:rPr>
            </a:br>
            <a:r>
              <a:rPr lang="en-US" sz="1400" dirty="0">
                <a:latin typeface="Verdana" panose="020B0604030504040204" pitchFamily="34" charset="0"/>
                <a:ea typeface="Verdana" panose="020B0604030504040204" pitchFamily="34" charset="0"/>
                <a:cs typeface="Verdana" panose="020B0604030504040204" pitchFamily="34" charset="0"/>
              </a:rPr>
              <a:t>DR-4</a:t>
            </a:r>
            <a:br>
              <a:rPr lang="en-US" sz="1400" dirty="0">
                <a:latin typeface="Verdana" panose="020B0604030504040204" pitchFamily="34" charset="0"/>
                <a:ea typeface="Verdana" panose="020B0604030504040204" pitchFamily="34" charset="0"/>
                <a:cs typeface="Verdana" panose="020B0604030504040204" pitchFamily="34" charset="0"/>
              </a:rPr>
            </a:br>
            <a:r>
              <a:rPr lang="en-US" sz="1400" dirty="0">
                <a:latin typeface="Verdana" panose="020B0604030504040204" pitchFamily="34" charset="0"/>
                <a:ea typeface="Verdana" panose="020B0604030504040204" pitchFamily="34" charset="0"/>
                <a:cs typeface="Verdana" panose="020B0604030504040204" pitchFamily="34" charset="0"/>
              </a:rPr>
              <a:t>DR-5</a:t>
            </a:r>
            <a:br>
              <a:rPr lang="en-US" sz="1400" dirty="0">
                <a:latin typeface="Verdana" panose="020B0604030504040204" pitchFamily="34" charset="0"/>
                <a:ea typeface="Verdana" panose="020B0604030504040204" pitchFamily="34" charset="0"/>
                <a:cs typeface="Verdana" panose="020B0604030504040204" pitchFamily="34" charset="0"/>
              </a:rPr>
            </a:br>
            <a:r>
              <a:rPr lang="en-US" sz="1400" dirty="0">
                <a:latin typeface="Verdana" panose="020B0604030504040204" pitchFamily="34" charset="0"/>
                <a:ea typeface="Verdana" panose="020B0604030504040204" pitchFamily="34" charset="0"/>
                <a:cs typeface="Verdana" panose="020B0604030504040204" pitchFamily="34" charset="0"/>
              </a:rPr>
              <a:t>CXCR4</a:t>
            </a:r>
            <a:br>
              <a:rPr lang="en-US" sz="1400" dirty="0">
                <a:latin typeface="Verdana" panose="020B0604030504040204" pitchFamily="34" charset="0"/>
                <a:ea typeface="Verdana" panose="020B0604030504040204" pitchFamily="34" charset="0"/>
                <a:cs typeface="Verdana" panose="020B0604030504040204" pitchFamily="34" charset="0"/>
              </a:rPr>
            </a:br>
            <a:r>
              <a:rPr lang="en-US" sz="1400" dirty="0">
                <a:latin typeface="Verdana" panose="020B0604030504040204" pitchFamily="34" charset="0"/>
                <a:ea typeface="Verdana" panose="020B0604030504040204" pitchFamily="34" charset="0"/>
                <a:cs typeface="Verdana" panose="020B0604030504040204" pitchFamily="34" charset="0"/>
              </a:rPr>
              <a:t>PDGFR</a:t>
            </a:r>
          </a:p>
        </p:txBody>
      </p:sp>
      <p:sp>
        <p:nvSpPr>
          <p:cNvPr id="33" name="TextBox 32">
            <a:extLst>
              <a:ext uri="{FF2B5EF4-FFF2-40B4-BE49-F238E27FC236}">
                <a16:creationId xmlns:a16="http://schemas.microsoft.com/office/drawing/2014/main" id="{BD193320-F6E4-4630-BB78-D12B005F80A9}"/>
              </a:ext>
            </a:extLst>
          </p:cNvPr>
          <p:cNvSpPr txBox="1"/>
          <p:nvPr/>
        </p:nvSpPr>
        <p:spPr>
          <a:xfrm>
            <a:off x="6616624" y="3912895"/>
            <a:ext cx="214479" cy="1384995"/>
          </a:xfrm>
          <a:prstGeom prst="rect">
            <a:avLst/>
          </a:prstGeom>
          <a:noFill/>
        </p:spPr>
        <p:txBody>
          <a:bodyPr wrap="square" rtlCol="0">
            <a:spAutoFit/>
          </a:bodyPr>
          <a:lstStyle/>
          <a:p>
            <a:r>
              <a:rPr lang="en-US" sz="14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p>
          <a:p>
            <a:r>
              <a:rPr lang="en-US" sz="1400" b="1" dirty="0">
                <a:solidFill>
                  <a:srgbClr val="3F7F32"/>
                </a:solidFill>
                <a:latin typeface="Verdana" panose="020B0604030504040204" pitchFamily="34" charset="0"/>
                <a:ea typeface="Verdana" panose="020B0604030504040204" pitchFamily="34" charset="0"/>
                <a:cs typeface="Verdana" panose="020B0604030504040204" pitchFamily="34" charset="0"/>
              </a:rPr>
              <a:t>↑↑</a:t>
            </a:r>
            <a:endParaRPr lang="en-US" sz="1400" b="1" dirty="0">
              <a:solidFill>
                <a:srgbClr val="FF0000"/>
              </a:solidFill>
              <a:latin typeface="Verdana" panose="020B0604030504040204" pitchFamily="34" charset="0"/>
              <a:ea typeface="Verdana" panose="020B0604030504040204" pitchFamily="34" charset="0"/>
              <a:cs typeface="Verdana" panose="020B0604030504040204" pitchFamily="34" charset="0"/>
            </a:endParaRPr>
          </a:p>
          <a:p>
            <a:r>
              <a:rPr lang="en-US" sz="14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p>
          <a:p>
            <a:r>
              <a:rPr lang="en-US" sz="14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p>
          <a:p>
            <a:endParaRPr lang="en-US" sz="1400" b="1"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40" name="TextBox 39">
            <a:extLst>
              <a:ext uri="{FF2B5EF4-FFF2-40B4-BE49-F238E27FC236}">
                <a16:creationId xmlns:a16="http://schemas.microsoft.com/office/drawing/2014/main" id="{BF315AF1-C5F3-4668-8870-FBE5F85B9CF7}"/>
              </a:ext>
            </a:extLst>
          </p:cNvPr>
          <p:cNvSpPr txBox="1"/>
          <p:nvPr/>
        </p:nvSpPr>
        <p:spPr>
          <a:xfrm>
            <a:off x="9579596" y="5776396"/>
            <a:ext cx="2464128" cy="1015663"/>
          </a:xfrm>
          <a:prstGeom prst="rect">
            <a:avLst/>
          </a:prstGeom>
          <a:noFill/>
        </p:spPr>
        <p:txBody>
          <a:bodyPr wrap="square" rtlCol="0">
            <a:spAutoFit/>
          </a:bodyPr>
          <a:lstStyle/>
          <a:p>
            <a:pPr algn="ctr"/>
            <a:r>
              <a:rPr lang="en-US" b="1" dirty="0">
                <a:solidFill>
                  <a:srgbClr val="FF0000"/>
                </a:solidFill>
                <a:latin typeface="Verdana" panose="020B0604030504040204" pitchFamily="34" charset="0"/>
                <a:ea typeface="Verdana" panose="020B0604030504040204" pitchFamily="34" charset="0"/>
                <a:cs typeface="Verdana" panose="020B0604030504040204" pitchFamily="34" charset="0"/>
              </a:rPr>
              <a:t>↓</a:t>
            </a:r>
            <a:r>
              <a:rPr lang="en-US" dirty="0">
                <a:latin typeface="Verdana" panose="020B0604030504040204" pitchFamily="34" charset="0"/>
                <a:ea typeface="Verdana" panose="020B0604030504040204" pitchFamily="34" charset="0"/>
                <a:cs typeface="Verdana" panose="020B0604030504040204" pitchFamily="34" charset="0"/>
              </a:rPr>
              <a:t>: </a:t>
            </a:r>
            <a:r>
              <a:rPr lang="en-US" sz="1200" dirty="0">
                <a:latin typeface="Verdana" panose="020B0604030504040204" pitchFamily="34" charset="0"/>
                <a:ea typeface="Verdana" panose="020B0604030504040204" pitchFamily="34" charset="0"/>
                <a:cs typeface="Verdana" panose="020B0604030504040204" pitchFamily="34" charset="0"/>
              </a:rPr>
              <a:t>Downregulation or Inhibition</a:t>
            </a:r>
            <a:endParaRPr lang="en-US" sz="1200" b="1" dirty="0">
              <a:solidFill>
                <a:srgbClr val="FF0000"/>
              </a:solidFill>
              <a:latin typeface="Verdana" panose="020B0604030504040204" pitchFamily="34" charset="0"/>
              <a:ea typeface="Verdana" panose="020B0604030504040204" pitchFamily="34" charset="0"/>
              <a:cs typeface="Verdana" panose="020B0604030504040204" pitchFamily="34" charset="0"/>
            </a:endParaRPr>
          </a:p>
          <a:p>
            <a:pPr algn="ctr"/>
            <a:r>
              <a:rPr lang="en-US" b="1" dirty="0">
                <a:solidFill>
                  <a:srgbClr val="3F7F32"/>
                </a:solidFill>
                <a:latin typeface="Verdana" panose="020B0604030504040204" pitchFamily="34" charset="0"/>
                <a:ea typeface="Verdana" panose="020B0604030504040204" pitchFamily="34" charset="0"/>
                <a:cs typeface="Verdana" panose="020B0604030504040204" pitchFamily="34" charset="0"/>
              </a:rPr>
              <a:t>↑</a:t>
            </a:r>
            <a:r>
              <a:rPr lang="en-US" dirty="0">
                <a:latin typeface="Verdana" panose="020B0604030504040204" pitchFamily="34" charset="0"/>
                <a:ea typeface="Verdana" panose="020B0604030504040204" pitchFamily="34" charset="0"/>
                <a:cs typeface="Verdana" panose="020B0604030504040204" pitchFamily="34" charset="0"/>
              </a:rPr>
              <a:t>: </a:t>
            </a:r>
            <a:r>
              <a:rPr lang="en-US" sz="1200" dirty="0">
                <a:latin typeface="Verdana" panose="020B0604030504040204" pitchFamily="34" charset="0"/>
                <a:ea typeface="Verdana" panose="020B0604030504040204" pitchFamily="34" charset="0"/>
                <a:cs typeface="Verdana" panose="020B0604030504040204" pitchFamily="34" charset="0"/>
              </a:rPr>
              <a:t>Upregulation or Activation</a:t>
            </a: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32" name="Flowchart: Predefined Process 31">
            <a:extLst>
              <a:ext uri="{FF2B5EF4-FFF2-40B4-BE49-F238E27FC236}">
                <a16:creationId xmlns:a16="http://schemas.microsoft.com/office/drawing/2014/main" id="{EF23944F-0EAA-410F-9FB4-3357D48BFB3A}"/>
              </a:ext>
            </a:extLst>
          </p:cNvPr>
          <p:cNvSpPr/>
          <p:nvPr/>
        </p:nvSpPr>
        <p:spPr>
          <a:xfrm>
            <a:off x="5289115" y="1542991"/>
            <a:ext cx="2019768" cy="1689191"/>
          </a:xfrm>
          <a:prstGeom prst="flowChartPredefinedProcess">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latin typeface="Verdana" panose="020B0604030504040204" pitchFamily="34" charset="0"/>
            </a:endParaRPr>
          </a:p>
        </p:txBody>
      </p:sp>
      <p:sp>
        <p:nvSpPr>
          <p:cNvPr id="27" name="TextBox 26">
            <a:extLst>
              <a:ext uri="{FF2B5EF4-FFF2-40B4-BE49-F238E27FC236}">
                <a16:creationId xmlns:a16="http://schemas.microsoft.com/office/drawing/2014/main" id="{39965A46-BA6B-4C68-A913-B216EE1BFBBA}"/>
              </a:ext>
            </a:extLst>
          </p:cNvPr>
          <p:cNvSpPr txBox="1"/>
          <p:nvPr/>
        </p:nvSpPr>
        <p:spPr>
          <a:xfrm>
            <a:off x="5595054" y="1542991"/>
            <a:ext cx="1718393" cy="1708160"/>
          </a:xfrm>
          <a:prstGeom prst="rect">
            <a:avLst/>
          </a:prstGeom>
          <a:noFill/>
        </p:spPr>
        <p:txBody>
          <a:bodyPr wrap="square" rtlCol="0">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KINASES</a:t>
            </a:r>
            <a:br>
              <a:rPr lang="en-US" sz="1400" b="1" dirty="0">
                <a:latin typeface="Verdana" panose="020B0604030504040204" pitchFamily="34" charset="0"/>
                <a:ea typeface="Verdana" panose="020B0604030504040204" pitchFamily="34" charset="0"/>
                <a:cs typeface="Verdana" panose="020B0604030504040204" pitchFamily="34" charset="0"/>
              </a:rPr>
            </a:br>
            <a:br>
              <a:rPr lang="en-US" sz="700" b="1" dirty="0">
                <a:latin typeface="Verdana" panose="020B0604030504040204" pitchFamily="34" charset="0"/>
                <a:ea typeface="Verdana" panose="020B0604030504040204" pitchFamily="34" charset="0"/>
                <a:cs typeface="Verdana" panose="020B0604030504040204" pitchFamily="34" charset="0"/>
              </a:rPr>
            </a:br>
            <a:r>
              <a:rPr lang="en-US" sz="1400" dirty="0">
                <a:latin typeface="Verdana" panose="020B0604030504040204" pitchFamily="34" charset="0"/>
                <a:ea typeface="Verdana" panose="020B0604030504040204" pitchFamily="34" charset="0"/>
                <a:cs typeface="Verdana" panose="020B0604030504040204" pitchFamily="34" charset="0"/>
              </a:rPr>
              <a:t>Akt </a:t>
            </a:r>
            <a:br>
              <a:rPr lang="en-US" sz="1400" dirty="0">
                <a:latin typeface="Verdana" panose="020B0604030504040204" pitchFamily="34" charset="0"/>
                <a:ea typeface="Verdana" panose="020B0604030504040204" pitchFamily="34" charset="0"/>
                <a:cs typeface="Verdana" panose="020B0604030504040204" pitchFamily="34" charset="0"/>
              </a:rPr>
            </a:br>
            <a:r>
              <a:rPr lang="en-US" sz="1400" dirty="0">
                <a:latin typeface="Verdana" panose="020B0604030504040204" pitchFamily="34" charset="0"/>
                <a:ea typeface="Verdana" panose="020B0604030504040204" pitchFamily="34" charset="0"/>
                <a:cs typeface="Verdana" panose="020B0604030504040204" pitchFamily="34" charset="0"/>
              </a:rPr>
              <a:t>ERK1/2</a:t>
            </a:r>
            <a:br>
              <a:rPr lang="en-US" sz="1400" dirty="0">
                <a:latin typeface="Verdana" panose="020B0604030504040204" pitchFamily="34" charset="0"/>
                <a:ea typeface="Verdana" panose="020B0604030504040204" pitchFamily="34" charset="0"/>
                <a:cs typeface="Verdana" panose="020B0604030504040204" pitchFamily="34" charset="0"/>
              </a:rPr>
            </a:br>
            <a:r>
              <a:rPr lang="en-US" sz="1400" dirty="0">
                <a:latin typeface="Verdana" panose="020B0604030504040204" pitchFamily="34" charset="0"/>
                <a:ea typeface="Verdana" panose="020B0604030504040204" pitchFamily="34" charset="0"/>
                <a:cs typeface="Verdana" panose="020B0604030504040204" pitchFamily="34" charset="0"/>
              </a:rPr>
              <a:t>p38 MAPK</a:t>
            </a:r>
            <a:br>
              <a:rPr lang="en-US" sz="1400" dirty="0">
                <a:latin typeface="Verdana" panose="020B0604030504040204" pitchFamily="34" charset="0"/>
                <a:ea typeface="Verdana" panose="020B0604030504040204" pitchFamily="34" charset="0"/>
                <a:cs typeface="Verdana" panose="020B0604030504040204" pitchFamily="34" charset="0"/>
              </a:rPr>
            </a:br>
            <a:r>
              <a:rPr lang="en-US" sz="1400" dirty="0">
                <a:latin typeface="Verdana" panose="020B0604030504040204" pitchFamily="34" charset="0"/>
                <a:ea typeface="Verdana" panose="020B0604030504040204" pitchFamily="34" charset="0"/>
                <a:cs typeface="Verdana" panose="020B0604030504040204" pitchFamily="34" charset="0"/>
              </a:rPr>
              <a:t>IKKa/b</a:t>
            </a:r>
            <a:br>
              <a:rPr lang="en-US" sz="1400" dirty="0">
                <a:latin typeface="Verdana" panose="020B0604030504040204" pitchFamily="34" charset="0"/>
                <a:ea typeface="Verdana" panose="020B0604030504040204" pitchFamily="34" charset="0"/>
                <a:cs typeface="Verdana" panose="020B0604030504040204" pitchFamily="34" charset="0"/>
              </a:rPr>
            </a:br>
            <a:r>
              <a:rPr lang="en-US" sz="1400" dirty="0">
                <a:latin typeface="Verdana" panose="020B0604030504040204" pitchFamily="34" charset="0"/>
                <a:ea typeface="Verdana" panose="020B0604030504040204" pitchFamily="34" charset="0"/>
                <a:cs typeface="Verdana" panose="020B0604030504040204" pitchFamily="34" charset="0"/>
              </a:rPr>
              <a:t>CDK-2</a:t>
            </a:r>
            <a:br>
              <a:rPr lang="en-US" sz="1400" dirty="0">
                <a:latin typeface="Verdana" panose="020B0604030504040204" pitchFamily="34" charset="0"/>
                <a:ea typeface="Verdana" panose="020B0604030504040204" pitchFamily="34" charset="0"/>
                <a:cs typeface="Verdana" panose="020B0604030504040204" pitchFamily="34" charset="0"/>
              </a:rPr>
            </a:br>
            <a:r>
              <a:rPr lang="en-US" sz="1400" dirty="0">
                <a:latin typeface="Verdana" panose="020B0604030504040204" pitchFamily="34" charset="0"/>
                <a:ea typeface="Verdana" panose="020B0604030504040204" pitchFamily="34" charset="0"/>
                <a:cs typeface="Verdana" panose="020B0604030504040204" pitchFamily="34" charset="0"/>
              </a:rPr>
              <a:t>CDK-4</a:t>
            </a:r>
          </a:p>
        </p:txBody>
      </p:sp>
      <p:sp>
        <p:nvSpPr>
          <p:cNvPr id="31" name="TextBox 30">
            <a:extLst>
              <a:ext uri="{FF2B5EF4-FFF2-40B4-BE49-F238E27FC236}">
                <a16:creationId xmlns:a16="http://schemas.microsoft.com/office/drawing/2014/main" id="{DEF5AE02-4D5C-4239-8546-072DC521B4A1}"/>
              </a:ext>
            </a:extLst>
          </p:cNvPr>
          <p:cNvSpPr txBox="1"/>
          <p:nvPr/>
        </p:nvSpPr>
        <p:spPr>
          <a:xfrm>
            <a:off x="6718033" y="1831294"/>
            <a:ext cx="214479" cy="1384995"/>
          </a:xfrm>
          <a:prstGeom prst="rect">
            <a:avLst/>
          </a:prstGeom>
          <a:noFill/>
        </p:spPr>
        <p:txBody>
          <a:bodyPr wrap="square" rtlCol="0">
            <a:spAutoFit/>
          </a:bodyPr>
          <a:lstStyle/>
          <a:p>
            <a:r>
              <a:rPr lang="en-US" sz="14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p>
          <a:p>
            <a:r>
              <a:rPr lang="en-US" sz="14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p>
          <a:p>
            <a:r>
              <a:rPr lang="en-US" sz="14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p>
          <a:p>
            <a:r>
              <a:rPr lang="en-US" sz="14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p>
          <a:p>
            <a:r>
              <a:rPr lang="en-US" sz="14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p>
          <a:p>
            <a:r>
              <a:rPr lang="en-US" sz="14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p>
        </p:txBody>
      </p:sp>
      <p:sp>
        <p:nvSpPr>
          <p:cNvPr id="37" name="Flowchart: Predefined Process 36">
            <a:extLst>
              <a:ext uri="{FF2B5EF4-FFF2-40B4-BE49-F238E27FC236}">
                <a16:creationId xmlns:a16="http://schemas.microsoft.com/office/drawing/2014/main" id="{E0667426-0E8F-488D-B2AA-DFA771F77166}"/>
              </a:ext>
            </a:extLst>
          </p:cNvPr>
          <p:cNvSpPr/>
          <p:nvPr/>
        </p:nvSpPr>
        <p:spPr>
          <a:xfrm>
            <a:off x="7548099" y="554653"/>
            <a:ext cx="2019768" cy="1680836"/>
          </a:xfrm>
          <a:prstGeom prst="flowChartPredefinedProcess">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latin typeface="Verdana" panose="020B0604030504040204" pitchFamily="34" charset="0"/>
            </a:endParaRPr>
          </a:p>
        </p:txBody>
      </p:sp>
      <p:sp>
        <p:nvSpPr>
          <p:cNvPr id="13" name="TextBox 12">
            <a:extLst>
              <a:ext uri="{FF2B5EF4-FFF2-40B4-BE49-F238E27FC236}">
                <a16:creationId xmlns:a16="http://schemas.microsoft.com/office/drawing/2014/main" id="{7ACC3B8A-71BF-4947-89A7-DF45B7E3A1DC}"/>
              </a:ext>
            </a:extLst>
          </p:cNvPr>
          <p:cNvSpPr txBox="1"/>
          <p:nvPr/>
        </p:nvSpPr>
        <p:spPr>
          <a:xfrm>
            <a:off x="7851077" y="636797"/>
            <a:ext cx="1397426" cy="1477328"/>
          </a:xfrm>
          <a:prstGeom prst="rect">
            <a:avLst/>
          </a:prstGeom>
          <a:noFill/>
        </p:spPr>
        <p:txBody>
          <a:bodyPr wrap="square" rtlCol="0">
            <a:spAutoFit/>
          </a:bodyPr>
          <a:lstStyle/>
          <a:p>
            <a:r>
              <a:rPr lang="en-US" sz="1000" b="1" dirty="0">
                <a:latin typeface="Verdana" panose="020B0604030504040204" pitchFamily="34" charset="0"/>
                <a:ea typeface="Verdana" panose="020B0604030504040204" pitchFamily="34" charset="0"/>
                <a:cs typeface="Verdana" panose="020B0604030504040204" pitchFamily="34" charset="0"/>
              </a:rPr>
              <a:t>TRANSCRIPTION</a:t>
            </a:r>
            <a:br>
              <a:rPr lang="en-US" sz="1200" b="1" dirty="0">
                <a:latin typeface="Verdana" panose="020B0604030504040204" pitchFamily="34" charset="0"/>
                <a:ea typeface="Verdana" panose="020B0604030504040204" pitchFamily="34" charset="0"/>
                <a:cs typeface="Verdana" panose="020B0604030504040204" pitchFamily="34" charset="0"/>
              </a:rPr>
            </a:br>
            <a:r>
              <a:rPr lang="en-US" sz="1200" b="1" dirty="0">
                <a:latin typeface="Verdana" panose="020B0604030504040204" pitchFamily="34" charset="0"/>
                <a:ea typeface="Verdana" panose="020B0604030504040204" pitchFamily="34" charset="0"/>
                <a:cs typeface="Verdana" panose="020B0604030504040204" pitchFamily="34" charset="0"/>
              </a:rPr>
              <a:t>FACTORS</a:t>
            </a:r>
            <a:br>
              <a:rPr lang="en-US" sz="1200" b="1" dirty="0">
                <a:latin typeface="Verdana" panose="020B0604030504040204" pitchFamily="34" charset="0"/>
                <a:ea typeface="Verdana" panose="020B0604030504040204" pitchFamily="34" charset="0"/>
                <a:cs typeface="Verdana" panose="020B0604030504040204" pitchFamily="34" charset="0"/>
              </a:rPr>
            </a:br>
            <a:endParaRPr lang="en-US" sz="1200" b="1" dirty="0">
              <a:latin typeface="Verdana" panose="020B0604030504040204" pitchFamily="34" charset="0"/>
              <a:ea typeface="Verdana" panose="020B0604030504040204" pitchFamily="34" charset="0"/>
              <a:cs typeface="Verdana" panose="020B0604030504040204" pitchFamily="34" charset="0"/>
            </a:endParaRPr>
          </a:p>
          <a:p>
            <a:r>
              <a:rPr lang="en-US" sz="1400" dirty="0">
                <a:latin typeface="Verdana" panose="020B0604030504040204" pitchFamily="34" charset="0"/>
                <a:ea typeface="Verdana" panose="020B0604030504040204" pitchFamily="34" charset="0"/>
                <a:cs typeface="Verdana" panose="020B0604030504040204" pitchFamily="34" charset="0"/>
              </a:rPr>
              <a:t>NF-kb </a:t>
            </a:r>
            <a:br>
              <a:rPr lang="en-US" sz="1400" dirty="0">
                <a:latin typeface="Verdana" panose="020B0604030504040204" pitchFamily="34" charset="0"/>
                <a:ea typeface="Verdana" panose="020B0604030504040204" pitchFamily="34" charset="0"/>
                <a:cs typeface="Verdana" panose="020B0604030504040204" pitchFamily="34" charset="0"/>
              </a:rPr>
            </a:br>
            <a:r>
              <a:rPr lang="en-US" sz="1400" dirty="0">
                <a:latin typeface="Verdana" panose="020B0604030504040204" pitchFamily="34" charset="0"/>
                <a:ea typeface="Verdana" panose="020B0604030504040204" pitchFamily="34" charset="0"/>
                <a:cs typeface="Verdana" panose="020B0604030504040204" pitchFamily="34" charset="0"/>
              </a:rPr>
              <a:t>STAT-3</a:t>
            </a:r>
            <a:br>
              <a:rPr lang="en-US" sz="1400" dirty="0">
                <a:latin typeface="Verdana" panose="020B0604030504040204" pitchFamily="34" charset="0"/>
                <a:ea typeface="Verdana" panose="020B0604030504040204" pitchFamily="34" charset="0"/>
                <a:cs typeface="Verdana" panose="020B0604030504040204" pitchFamily="34" charset="0"/>
              </a:rPr>
            </a:br>
            <a:r>
              <a:rPr lang="en-US" sz="1400" dirty="0">
                <a:latin typeface="Verdana" panose="020B0604030504040204" pitchFamily="34" charset="0"/>
                <a:ea typeface="Verdana" panose="020B0604030504040204" pitchFamily="34" charset="0"/>
                <a:cs typeface="Verdana" panose="020B0604030504040204" pitchFamily="34" charset="0"/>
              </a:rPr>
              <a:t>PPAR-</a:t>
            </a:r>
            <a:r>
              <a:rPr lang="el-GR" sz="1400" dirty="0">
                <a:latin typeface="Verdana" panose="020B0604030504040204" pitchFamily="34" charset="0"/>
                <a:ea typeface="Verdana" panose="020B0604030504040204" pitchFamily="34" charset="0"/>
                <a:cs typeface="Verdana" panose="020B0604030504040204" pitchFamily="34" charset="0"/>
              </a:rPr>
              <a:t>γ</a:t>
            </a:r>
            <a:br>
              <a:rPr lang="en-US" sz="1400" dirty="0">
                <a:latin typeface="Verdana" panose="020B0604030504040204" pitchFamily="34" charset="0"/>
                <a:ea typeface="Verdana" panose="020B0604030504040204" pitchFamily="34" charset="0"/>
                <a:cs typeface="Verdana" panose="020B0604030504040204" pitchFamily="34" charset="0"/>
              </a:rPr>
            </a:br>
            <a:r>
              <a:rPr lang="en-US" sz="1400" dirty="0">
                <a:latin typeface="Verdana" panose="020B0604030504040204" pitchFamily="34" charset="0"/>
                <a:ea typeface="Verdana" panose="020B0604030504040204" pitchFamily="34" charset="0"/>
                <a:cs typeface="Verdana" panose="020B0604030504040204" pitchFamily="34" charset="0"/>
              </a:rPr>
              <a:t>C/EBP-</a:t>
            </a:r>
            <a:r>
              <a:rPr lang="el-GR" sz="1400" dirty="0">
                <a:latin typeface="Verdana" panose="020B0604030504040204" pitchFamily="34" charset="0"/>
                <a:ea typeface="Verdana" panose="020B0604030504040204" pitchFamily="34" charset="0"/>
                <a:cs typeface="Verdana" panose="020B0604030504040204" pitchFamily="34" charset="0"/>
              </a:rPr>
              <a:t>α</a:t>
            </a:r>
            <a:endParaRPr lang="en-US" sz="1400" dirty="0">
              <a:latin typeface="Verdana" panose="020B0604030504040204" pitchFamily="34" charset="0"/>
              <a:ea typeface="Verdana" panose="020B0604030504040204" pitchFamily="34" charset="0"/>
              <a:cs typeface="Verdana" panose="020B0604030504040204" pitchFamily="34" charset="0"/>
            </a:endParaRPr>
          </a:p>
        </p:txBody>
      </p:sp>
      <p:sp>
        <p:nvSpPr>
          <p:cNvPr id="34" name="TextBox 33">
            <a:extLst>
              <a:ext uri="{FF2B5EF4-FFF2-40B4-BE49-F238E27FC236}">
                <a16:creationId xmlns:a16="http://schemas.microsoft.com/office/drawing/2014/main" id="{7D99E925-F6DE-4316-8402-1A0C495160E8}"/>
              </a:ext>
            </a:extLst>
          </p:cNvPr>
          <p:cNvSpPr txBox="1"/>
          <p:nvPr/>
        </p:nvSpPr>
        <p:spPr>
          <a:xfrm>
            <a:off x="8944899" y="1133576"/>
            <a:ext cx="214479" cy="954107"/>
          </a:xfrm>
          <a:prstGeom prst="rect">
            <a:avLst/>
          </a:prstGeom>
          <a:noFill/>
        </p:spPr>
        <p:txBody>
          <a:bodyPr wrap="square" rtlCol="0">
            <a:spAutoFit/>
          </a:bodyPr>
          <a:lstStyle/>
          <a:p>
            <a:r>
              <a:rPr lang="en-US" sz="14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p>
          <a:p>
            <a:r>
              <a:rPr lang="en-US" sz="14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p>
          <a:p>
            <a:r>
              <a:rPr lang="en-US" sz="14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p>
          <a:p>
            <a:r>
              <a:rPr lang="en-US" sz="14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p>
        </p:txBody>
      </p:sp>
      <p:sp>
        <p:nvSpPr>
          <p:cNvPr id="41" name="Flowchart: Predefined Process 40">
            <a:extLst>
              <a:ext uri="{FF2B5EF4-FFF2-40B4-BE49-F238E27FC236}">
                <a16:creationId xmlns:a16="http://schemas.microsoft.com/office/drawing/2014/main" id="{09321A33-67CE-499A-9808-1239C15FB23B}"/>
              </a:ext>
            </a:extLst>
          </p:cNvPr>
          <p:cNvSpPr/>
          <p:nvPr/>
        </p:nvSpPr>
        <p:spPr>
          <a:xfrm>
            <a:off x="7548099" y="4741891"/>
            <a:ext cx="2019768" cy="1680836"/>
          </a:xfrm>
          <a:prstGeom prst="flowChartPredefinedProcess">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latin typeface="Verdana" panose="020B0604030504040204" pitchFamily="34" charset="0"/>
            </a:endParaRPr>
          </a:p>
        </p:txBody>
      </p:sp>
      <p:sp>
        <p:nvSpPr>
          <p:cNvPr id="29" name="TextBox 28">
            <a:extLst>
              <a:ext uri="{FF2B5EF4-FFF2-40B4-BE49-F238E27FC236}">
                <a16:creationId xmlns:a16="http://schemas.microsoft.com/office/drawing/2014/main" id="{87CDA5E2-5B47-4FF7-9712-77AE84761950}"/>
              </a:ext>
            </a:extLst>
          </p:cNvPr>
          <p:cNvSpPr txBox="1"/>
          <p:nvPr/>
        </p:nvSpPr>
        <p:spPr>
          <a:xfrm>
            <a:off x="7907090" y="4905200"/>
            <a:ext cx="1472175" cy="1354217"/>
          </a:xfrm>
          <a:prstGeom prst="rect">
            <a:avLst/>
          </a:prstGeom>
          <a:noFill/>
        </p:spPr>
        <p:txBody>
          <a:bodyPr wrap="square" rtlCol="0">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GROWTH</a:t>
            </a:r>
            <a:br>
              <a:rPr lang="en-US" sz="1400" b="1"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FACTORS</a:t>
            </a:r>
            <a:br>
              <a:rPr lang="en-US" sz="1400" b="1" dirty="0">
                <a:latin typeface="Verdana" panose="020B0604030504040204" pitchFamily="34" charset="0"/>
                <a:ea typeface="Verdana" panose="020B0604030504040204" pitchFamily="34" charset="0"/>
                <a:cs typeface="Verdana" panose="020B0604030504040204" pitchFamily="34" charset="0"/>
              </a:rPr>
            </a:br>
            <a:br>
              <a:rPr lang="en-US" sz="1200" b="1" dirty="0">
                <a:latin typeface="Verdana" panose="020B0604030504040204" pitchFamily="34" charset="0"/>
                <a:ea typeface="Verdana" panose="020B0604030504040204" pitchFamily="34" charset="0"/>
                <a:cs typeface="Verdana" panose="020B0604030504040204" pitchFamily="34" charset="0"/>
              </a:rPr>
            </a:br>
            <a:r>
              <a:rPr lang="en-US" sz="1400" dirty="0">
                <a:latin typeface="Verdana" panose="020B0604030504040204" pitchFamily="34" charset="0"/>
                <a:ea typeface="Verdana" panose="020B0604030504040204" pitchFamily="34" charset="0"/>
                <a:cs typeface="Verdana" panose="020B0604030504040204" pitchFamily="34" charset="0"/>
              </a:rPr>
              <a:t>VEGF</a:t>
            </a:r>
            <a:br>
              <a:rPr lang="en-US" sz="1400" dirty="0">
                <a:latin typeface="Verdana" panose="020B0604030504040204" pitchFamily="34" charset="0"/>
                <a:ea typeface="Verdana" panose="020B0604030504040204" pitchFamily="34" charset="0"/>
                <a:cs typeface="Verdana" panose="020B0604030504040204" pitchFamily="34" charset="0"/>
              </a:rPr>
            </a:br>
            <a:r>
              <a:rPr lang="en-US" sz="1400" dirty="0">
                <a:latin typeface="Verdana" panose="020B0604030504040204" pitchFamily="34" charset="0"/>
                <a:ea typeface="Verdana" panose="020B0604030504040204" pitchFamily="34" charset="0"/>
                <a:cs typeface="Verdana" panose="020B0604030504040204" pitchFamily="34" charset="0"/>
              </a:rPr>
              <a:t>PDGF</a:t>
            </a:r>
            <a:br>
              <a:rPr lang="en-US" sz="1400" dirty="0">
                <a:latin typeface="Verdana" panose="020B0604030504040204" pitchFamily="34" charset="0"/>
                <a:ea typeface="Verdana" panose="020B0604030504040204" pitchFamily="34" charset="0"/>
                <a:cs typeface="Verdana" panose="020B0604030504040204" pitchFamily="34" charset="0"/>
              </a:rPr>
            </a:br>
            <a:r>
              <a:rPr lang="en-US" sz="1400" dirty="0">
                <a:latin typeface="Verdana" panose="020B0604030504040204" pitchFamily="34" charset="0"/>
                <a:ea typeface="Verdana" panose="020B0604030504040204" pitchFamily="34" charset="0"/>
                <a:cs typeface="Verdana" panose="020B0604030504040204" pitchFamily="34" charset="0"/>
              </a:rPr>
              <a:t>TF</a:t>
            </a:r>
          </a:p>
        </p:txBody>
      </p:sp>
      <p:sp>
        <p:nvSpPr>
          <p:cNvPr id="39" name="TextBox 38">
            <a:extLst>
              <a:ext uri="{FF2B5EF4-FFF2-40B4-BE49-F238E27FC236}">
                <a16:creationId xmlns:a16="http://schemas.microsoft.com/office/drawing/2014/main" id="{EA6BCB0B-DD97-4033-9D9E-C8EE2A504D37}"/>
              </a:ext>
            </a:extLst>
          </p:cNvPr>
          <p:cNvSpPr txBox="1"/>
          <p:nvPr/>
        </p:nvSpPr>
        <p:spPr>
          <a:xfrm>
            <a:off x="8890698" y="5441404"/>
            <a:ext cx="214479" cy="830997"/>
          </a:xfrm>
          <a:prstGeom prst="rect">
            <a:avLst/>
          </a:prstGeom>
          <a:noFill/>
        </p:spPr>
        <p:txBody>
          <a:bodyPr wrap="square" rtlCol="0">
            <a:spAutoFit/>
          </a:bodyPr>
          <a:lstStyle/>
          <a:p>
            <a:r>
              <a:rPr lang="en-US" sz="16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p>
          <a:p>
            <a:r>
              <a:rPr lang="en-US" sz="16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p>
          <a:p>
            <a:r>
              <a:rPr lang="en-US" sz="16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p>
        </p:txBody>
      </p:sp>
      <p:sp>
        <p:nvSpPr>
          <p:cNvPr id="42" name="Flowchart: Predefined Process 41">
            <a:extLst>
              <a:ext uri="{FF2B5EF4-FFF2-40B4-BE49-F238E27FC236}">
                <a16:creationId xmlns:a16="http://schemas.microsoft.com/office/drawing/2014/main" id="{DFC00BB3-B3C3-4773-910B-073252356FEF}"/>
              </a:ext>
            </a:extLst>
          </p:cNvPr>
          <p:cNvSpPr/>
          <p:nvPr/>
        </p:nvSpPr>
        <p:spPr>
          <a:xfrm>
            <a:off x="9780279" y="3419446"/>
            <a:ext cx="2019768" cy="2301650"/>
          </a:xfrm>
          <a:prstGeom prst="flowChartPredefinedProcess">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latin typeface="Verdana" panose="020B0604030504040204" pitchFamily="34" charset="0"/>
            </a:endParaRPr>
          </a:p>
        </p:txBody>
      </p:sp>
      <p:sp>
        <p:nvSpPr>
          <p:cNvPr id="30" name="TextBox 29">
            <a:extLst>
              <a:ext uri="{FF2B5EF4-FFF2-40B4-BE49-F238E27FC236}">
                <a16:creationId xmlns:a16="http://schemas.microsoft.com/office/drawing/2014/main" id="{12E33799-AE6B-4B15-A041-8F5807ABC486}"/>
              </a:ext>
            </a:extLst>
          </p:cNvPr>
          <p:cNvSpPr txBox="1"/>
          <p:nvPr/>
        </p:nvSpPr>
        <p:spPr>
          <a:xfrm>
            <a:off x="10126950" y="3457237"/>
            <a:ext cx="1440280" cy="2246769"/>
          </a:xfrm>
          <a:prstGeom prst="rect">
            <a:avLst/>
          </a:prstGeom>
          <a:noFill/>
        </p:spPr>
        <p:txBody>
          <a:bodyPr wrap="square" rtlCol="0">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OTHERS</a:t>
            </a:r>
          </a:p>
          <a:p>
            <a:br>
              <a:rPr lang="en-US" sz="600" b="1" dirty="0">
                <a:latin typeface="Verdana" panose="020B0604030504040204" pitchFamily="34" charset="0"/>
                <a:ea typeface="Verdana" panose="020B0604030504040204" pitchFamily="34" charset="0"/>
                <a:cs typeface="Verdana" panose="020B0604030504040204" pitchFamily="34" charset="0"/>
              </a:rPr>
            </a:br>
            <a:r>
              <a:rPr lang="en-US" sz="1200" dirty="0">
                <a:latin typeface="Verdana" panose="020B0604030504040204" pitchFamily="34" charset="0"/>
                <a:ea typeface="Verdana" panose="020B0604030504040204" pitchFamily="34" charset="0"/>
                <a:cs typeface="Verdana" panose="020B0604030504040204" pitchFamily="34" charset="0"/>
              </a:rPr>
              <a:t>Cyclin D</a:t>
            </a:r>
            <a:br>
              <a:rPr lang="en-US" sz="1200" dirty="0">
                <a:latin typeface="Verdana" panose="020B0604030504040204" pitchFamily="34" charset="0"/>
                <a:ea typeface="Verdana" panose="020B0604030504040204" pitchFamily="34" charset="0"/>
                <a:cs typeface="Verdana" panose="020B0604030504040204" pitchFamily="34" charset="0"/>
              </a:rPr>
            </a:br>
            <a:r>
              <a:rPr lang="en-US" sz="1200" dirty="0">
                <a:latin typeface="Verdana" panose="020B0604030504040204" pitchFamily="34" charset="0"/>
                <a:ea typeface="Verdana" panose="020B0604030504040204" pitchFamily="34" charset="0"/>
                <a:cs typeface="Verdana" panose="020B0604030504040204" pitchFamily="34" charset="0"/>
              </a:rPr>
              <a:t>Cyclin E</a:t>
            </a:r>
            <a:br>
              <a:rPr lang="en-US" sz="1200" dirty="0">
                <a:latin typeface="Verdana" panose="020B0604030504040204" pitchFamily="34" charset="0"/>
                <a:ea typeface="Verdana" panose="020B0604030504040204" pitchFamily="34" charset="0"/>
                <a:cs typeface="Verdana" panose="020B0604030504040204" pitchFamily="34" charset="0"/>
              </a:rPr>
            </a:br>
            <a:r>
              <a:rPr lang="en-US" sz="1200" dirty="0">
                <a:latin typeface="Verdana" panose="020B0604030504040204" pitchFamily="34" charset="0"/>
                <a:ea typeface="Verdana" panose="020B0604030504040204" pitchFamily="34" charset="0"/>
                <a:cs typeface="Verdana" panose="020B0604030504040204" pitchFamily="34" charset="0"/>
              </a:rPr>
              <a:t>p21</a:t>
            </a:r>
            <a:br>
              <a:rPr lang="en-US" sz="1200" dirty="0">
                <a:latin typeface="Verdana" panose="020B0604030504040204" pitchFamily="34" charset="0"/>
                <a:ea typeface="Verdana" panose="020B0604030504040204" pitchFamily="34" charset="0"/>
                <a:cs typeface="Verdana" panose="020B0604030504040204" pitchFamily="34" charset="0"/>
              </a:rPr>
            </a:br>
            <a:r>
              <a:rPr lang="en-US" sz="1200" dirty="0">
                <a:latin typeface="Verdana" panose="020B0604030504040204" pitchFamily="34" charset="0"/>
                <a:ea typeface="Verdana" panose="020B0604030504040204" pitchFamily="34" charset="0"/>
                <a:cs typeface="Verdana" panose="020B0604030504040204" pitchFamily="34" charset="0"/>
              </a:rPr>
              <a:t>P53</a:t>
            </a:r>
            <a:br>
              <a:rPr lang="en-US" sz="1200" dirty="0">
                <a:latin typeface="Verdana" panose="020B0604030504040204" pitchFamily="34" charset="0"/>
                <a:ea typeface="Verdana" panose="020B0604030504040204" pitchFamily="34" charset="0"/>
                <a:cs typeface="Verdana" panose="020B0604030504040204" pitchFamily="34" charset="0"/>
              </a:rPr>
            </a:br>
            <a:r>
              <a:rPr lang="en-US" sz="1200" dirty="0">
                <a:latin typeface="Verdana" panose="020B0604030504040204" pitchFamily="34" charset="0"/>
                <a:ea typeface="Verdana" panose="020B0604030504040204" pitchFamily="34" charset="0"/>
                <a:cs typeface="Verdana" panose="020B0604030504040204" pitchFamily="34" charset="0"/>
              </a:rPr>
              <a:t>Rb</a:t>
            </a:r>
            <a:br>
              <a:rPr lang="en-US" sz="1200" dirty="0">
                <a:latin typeface="Verdana" panose="020B0604030504040204" pitchFamily="34" charset="0"/>
                <a:ea typeface="Verdana" panose="020B0604030504040204" pitchFamily="34" charset="0"/>
                <a:cs typeface="Verdana" panose="020B0604030504040204" pitchFamily="34" charset="0"/>
              </a:rPr>
            </a:br>
            <a:r>
              <a:rPr lang="en-US" sz="1200" dirty="0">
                <a:latin typeface="Verdana" panose="020B0604030504040204" pitchFamily="34" charset="0"/>
                <a:ea typeface="Verdana" panose="020B0604030504040204" pitchFamily="34" charset="0"/>
                <a:cs typeface="Verdana" panose="020B0604030504040204" pitchFamily="34" charset="0"/>
              </a:rPr>
              <a:t>Bcl-2</a:t>
            </a:r>
            <a:br>
              <a:rPr lang="en-US" sz="1200" dirty="0">
                <a:latin typeface="Verdana" panose="020B0604030504040204" pitchFamily="34" charset="0"/>
                <a:ea typeface="Verdana" panose="020B0604030504040204" pitchFamily="34" charset="0"/>
                <a:cs typeface="Verdana" panose="020B0604030504040204" pitchFamily="34" charset="0"/>
              </a:rPr>
            </a:br>
            <a:r>
              <a:rPr lang="en-US" sz="1200" dirty="0">
                <a:latin typeface="Verdana" panose="020B0604030504040204" pitchFamily="34" charset="0"/>
                <a:ea typeface="Verdana" panose="020B0604030504040204" pitchFamily="34" charset="0"/>
                <a:cs typeface="Verdana" panose="020B0604030504040204" pitchFamily="34" charset="0"/>
              </a:rPr>
              <a:t>Bcl-xL</a:t>
            </a:r>
            <a:br>
              <a:rPr lang="en-US" sz="1200" dirty="0">
                <a:latin typeface="Verdana" panose="020B0604030504040204" pitchFamily="34" charset="0"/>
                <a:ea typeface="Verdana" panose="020B0604030504040204" pitchFamily="34" charset="0"/>
                <a:cs typeface="Verdana" panose="020B0604030504040204" pitchFamily="34" charset="0"/>
              </a:rPr>
            </a:br>
            <a:r>
              <a:rPr lang="en-US" sz="1200" dirty="0">
                <a:latin typeface="Verdana" panose="020B0604030504040204" pitchFamily="34" charset="0"/>
                <a:ea typeface="Verdana" panose="020B0604030504040204" pitchFamily="34" charset="0"/>
                <a:cs typeface="Verdana" panose="020B0604030504040204" pitchFamily="34" charset="0"/>
              </a:rPr>
              <a:t>Mcl-1</a:t>
            </a:r>
            <a:br>
              <a:rPr lang="en-US" sz="1200" dirty="0">
                <a:latin typeface="Verdana" panose="020B0604030504040204" pitchFamily="34" charset="0"/>
                <a:ea typeface="Verdana" panose="020B0604030504040204" pitchFamily="34" charset="0"/>
                <a:cs typeface="Verdana" panose="020B0604030504040204" pitchFamily="34" charset="0"/>
              </a:rPr>
            </a:br>
            <a:r>
              <a:rPr lang="en-US" sz="1200" dirty="0">
                <a:latin typeface="Verdana" panose="020B0604030504040204" pitchFamily="34" charset="0"/>
                <a:ea typeface="Verdana" panose="020B0604030504040204" pitchFamily="34" charset="0"/>
                <a:cs typeface="Verdana" panose="020B0604030504040204" pitchFamily="34" charset="0"/>
              </a:rPr>
              <a:t>IAP-1</a:t>
            </a:r>
            <a:br>
              <a:rPr lang="en-US" sz="1200" dirty="0">
                <a:latin typeface="Verdana" panose="020B0604030504040204" pitchFamily="34" charset="0"/>
                <a:ea typeface="Verdana" panose="020B0604030504040204" pitchFamily="34" charset="0"/>
                <a:cs typeface="Verdana" panose="020B0604030504040204" pitchFamily="34" charset="0"/>
              </a:rPr>
            </a:br>
            <a:r>
              <a:rPr lang="en-US" sz="1200" dirty="0">
                <a:latin typeface="Verdana" panose="020B0604030504040204" pitchFamily="34" charset="0"/>
                <a:ea typeface="Verdana" panose="020B0604030504040204" pitchFamily="34" charset="0"/>
                <a:cs typeface="Verdana" panose="020B0604030504040204" pitchFamily="34" charset="0"/>
              </a:rPr>
              <a:t>survivin</a:t>
            </a:r>
            <a:endParaRPr lang="en-US" sz="2000" dirty="0">
              <a:latin typeface="Verdana" panose="020B0604030504040204" pitchFamily="34" charset="0"/>
              <a:ea typeface="Verdana" panose="020B0604030504040204" pitchFamily="34" charset="0"/>
              <a:cs typeface="Verdana" panose="020B0604030504040204" pitchFamily="34" charset="0"/>
            </a:endParaRPr>
          </a:p>
        </p:txBody>
      </p:sp>
      <p:sp>
        <p:nvSpPr>
          <p:cNvPr id="36" name="TextBox 35">
            <a:extLst>
              <a:ext uri="{FF2B5EF4-FFF2-40B4-BE49-F238E27FC236}">
                <a16:creationId xmlns:a16="http://schemas.microsoft.com/office/drawing/2014/main" id="{75A71235-685A-49C1-9BF2-9B43BDA17D28}"/>
              </a:ext>
            </a:extLst>
          </p:cNvPr>
          <p:cNvSpPr txBox="1"/>
          <p:nvPr/>
        </p:nvSpPr>
        <p:spPr>
          <a:xfrm>
            <a:off x="11184555" y="3666980"/>
            <a:ext cx="214479" cy="2062103"/>
          </a:xfrm>
          <a:prstGeom prst="rect">
            <a:avLst/>
          </a:prstGeom>
          <a:noFill/>
        </p:spPr>
        <p:txBody>
          <a:bodyPr wrap="square" rtlCol="0">
            <a:spAutoFit/>
          </a:bodyPr>
          <a:lstStyle/>
          <a:p>
            <a:r>
              <a:rPr lang="en-US" sz="16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p>
          <a:p>
            <a:r>
              <a:rPr lang="en-US" sz="16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p>
          <a:p>
            <a:r>
              <a:rPr lang="en-US" sz="16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p>
          <a:p>
            <a:r>
              <a:rPr lang="en-US" sz="16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p>
          <a:p>
            <a:r>
              <a:rPr lang="en-US" sz="16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p>
          <a:p>
            <a:r>
              <a:rPr lang="en-US" sz="16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p>
          <a:p>
            <a:r>
              <a:rPr lang="en-US" sz="16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p>
          <a:p>
            <a:r>
              <a:rPr lang="en-US" sz="16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p>
        </p:txBody>
      </p:sp>
      <p:sp>
        <p:nvSpPr>
          <p:cNvPr id="43" name="Flowchart: Predefined Process 42">
            <a:extLst>
              <a:ext uri="{FF2B5EF4-FFF2-40B4-BE49-F238E27FC236}">
                <a16:creationId xmlns:a16="http://schemas.microsoft.com/office/drawing/2014/main" id="{D31A83BC-737B-4ED2-A7FA-E9273699516D}"/>
              </a:ext>
            </a:extLst>
          </p:cNvPr>
          <p:cNvSpPr/>
          <p:nvPr/>
        </p:nvSpPr>
        <p:spPr>
          <a:xfrm>
            <a:off x="9868425" y="1165096"/>
            <a:ext cx="2019768" cy="1891613"/>
          </a:xfrm>
          <a:prstGeom prst="flowChartPredefinedProcess">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latin typeface="Verdana" panose="020B0604030504040204" pitchFamily="34" charset="0"/>
            </a:endParaRPr>
          </a:p>
        </p:txBody>
      </p:sp>
      <p:sp>
        <p:nvSpPr>
          <p:cNvPr id="26" name="TextBox 25">
            <a:extLst>
              <a:ext uri="{FF2B5EF4-FFF2-40B4-BE49-F238E27FC236}">
                <a16:creationId xmlns:a16="http://schemas.microsoft.com/office/drawing/2014/main" id="{5614AACB-3F24-4651-AB91-AC29364DCFDA}"/>
              </a:ext>
            </a:extLst>
          </p:cNvPr>
          <p:cNvSpPr txBox="1"/>
          <p:nvPr/>
        </p:nvSpPr>
        <p:spPr>
          <a:xfrm>
            <a:off x="10099453" y="1165096"/>
            <a:ext cx="1424414" cy="1985159"/>
          </a:xfrm>
          <a:prstGeom prst="rect">
            <a:avLst/>
          </a:prstGeom>
          <a:noFill/>
        </p:spPr>
        <p:txBody>
          <a:bodyPr wrap="square" rtlCol="0">
            <a:spAutoFit/>
          </a:bodyPr>
          <a:lstStyle/>
          <a:p>
            <a:r>
              <a:rPr lang="en-US" sz="1600" b="1" dirty="0">
                <a:latin typeface="Verdana" panose="020B0604030504040204" pitchFamily="34" charset="0"/>
                <a:ea typeface="Verdana" panose="020B0604030504040204" pitchFamily="34" charset="0"/>
                <a:cs typeface="Verdana" panose="020B0604030504040204" pitchFamily="34" charset="0"/>
              </a:rPr>
              <a:t>ENZYMES</a:t>
            </a:r>
            <a:br>
              <a:rPr lang="en-US" sz="1600" b="1" dirty="0">
                <a:latin typeface="Verdana" panose="020B0604030504040204" pitchFamily="34" charset="0"/>
                <a:ea typeface="Verdana" panose="020B0604030504040204" pitchFamily="34" charset="0"/>
                <a:cs typeface="Verdana" panose="020B0604030504040204" pitchFamily="34" charset="0"/>
              </a:rPr>
            </a:br>
            <a:br>
              <a:rPr lang="en-US" sz="1100" b="1" dirty="0">
                <a:latin typeface="Verdana" panose="020B0604030504040204" pitchFamily="34" charset="0"/>
                <a:ea typeface="Verdana" panose="020B0604030504040204" pitchFamily="34" charset="0"/>
                <a:cs typeface="Verdana" panose="020B0604030504040204" pitchFamily="34" charset="0"/>
              </a:rPr>
            </a:br>
            <a:r>
              <a:rPr lang="en-US" sz="1100" dirty="0">
                <a:latin typeface="Verdana" panose="020B0604030504040204" pitchFamily="34" charset="0"/>
                <a:ea typeface="Verdana" panose="020B0604030504040204" pitchFamily="34" charset="0"/>
                <a:cs typeface="Verdana" panose="020B0604030504040204" pitchFamily="34" charset="0"/>
              </a:rPr>
              <a:t>COX-2</a:t>
            </a:r>
            <a:br>
              <a:rPr lang="en-US" sz="1100" dirty="0">
                <a:latin typeface="Verdana" panose="020B0604030504040204" pitchFamily="34" charset="0"/>
                <a:ea typeface="Verdana" panose="020B0604030504040204" pitchFamily="34" charset="0"/>
                <a:cs typeface="Verdana" panose="020B0604030504040204" pitchFamily="34" charset="0"/>
              </a:rPr>
            </a:br>
            <a:r>
              <a:rPr lang="en-US" sz="1100" dirty="0">
                <a:latin typeface="Verdana" panose="020B0604030504040204" pitchFamily="34" charset="0"/>
                <a:ea typeface="Verdana" panose="020B0604030504040204" pitchFamily="34" charset="0"/>
                <a:cs typeface="Verdana" panose="020B0604030504040204" pitchFamily="34" charset="0"/>
              </a:rPr>
              <a:t>MMP-9</a:t>
            </a:r>
            <a:br>
              <a:rPr lang="en-US" sz="1100" dirty="0">
                <a:latin typeface="Verdana" panose="020B0604030504040204" pitchFamily="34" charset="0"/>
                <a:ea typeface="Verdana" panose="020B0604030504040204" pitchFamily="34" charset="0"/>
                <a:cs typeface="Verdana" panose="020B0604030504040204" pitchFamily="34" charset="0"/>
              </a:rPr>
            </a:br>
            <a:r>
              <a:rPr lang="en-US" sz="1100" dirty="0">
                <a:latin typeface="Verdana" panose="020B0604030504040204" pitchFamily="34" charset="0"/>
                <a:ea typeface="Verdana" panose="020B0604030504040204" pitchFamily="34" charset="0"/>
                <a:cs typeface="Verdana" panose="020B0604030504040204" pitchFamily="34" charset="0"/>
              </a:rPr>
              <a:t>5-LO</a:t>
            </a:r>
            <a:br>
              <a:rPr lang="en-US" sz="1200" dirty="0">
                <a:latin typeface="Verdana" panose="020B0604030504040204" pitchFamily="34" charset="0"/>
                <a:ea typeface="Verdana" panose="020B0604030504040204" pitchFamily="34" charset="0"/>
                <a:cs typeface="Verdana" panose="020B0604030504040204" pitchFamily="34" charset="0"/>
              </a:rPr>
            </a:br>
            <a:r>
              <a:rPr lang="en-US" sz="1200" dirty="0">
                <a:latin typeface="Verdana" panose="020B0604030504040204" pitchFamily="34" charset="0"/>
                <a:ea typeface="Verdana" panose="020B0604030504040204" pitchFamily="34" charset="0"/>
                <a:cs typeface="Verdana" panose="020B0604030504040204" pitchFamily="34" charset="0"/>
              </a:rPr>
              <a:t>Caspase</a:t>
            </a:r>
            <a:br>
              <a:rPr lang="en-US" sz="1200" dirty="0">
                <a:latin typeface="Verdana" panose="020B0604030504040204" pitchFamily="34" charset="0"/>
                <a:ea typeface="Verdana" panose="020B0604030504040204" pitchFamily="34" charset="0"/>
                <a:cs typeface="Verdana" panose="020B0604030504040204" pitchFamily="34" charset="0"/>
              </a:rPr>
            </a:br>
            <a:r>
              <a:rPr lang="en-US" sz="1200" dirty="0">
                <a:latin typeface="Verdana" panose="020B0604030504040204" pitchFamily="34" charset="0"/>
                <a:ea typeface="Verdana" panose="020B0604030504040204" pitchFamily="34" charset="0"/>
                <a:cs typeface="Verdana" panose="020B0604030504040204" pitchFamily="34" charset="0"/>
              </a:rPr>
              <a:t>topoisomerase I</a:t>
            </a:r>
            <a:br>
              <a:rPr lang="en-US" sz="1200" dirty="0">
                <a:latin typeface="Verdana" panose="020B0604030504040204" pitchFamily="34" charset="0"/>
                <a:ea typeface="Verdana" panose="020B0604030504040204" pitchFamily="34" charset="0"/>
                <a:cs typeface="Verdana" panose="020B0604030504040204" pitchFamily="34" charset="0"/>
              </a:rPr>
            </a:br>
            <a:r>
              <a:rPr lang="en-US" sz="1200" dirty="0">
                <a:latin typeface="Verdana" panose="020B0604030504040204" pitchFamily="34" charset="0"/>
                <a:ea typeface="Verdana" panose="020B0604030504040204" pitchFamily="34" charset="0"/>
                <a:cs typeface="Verdana" panose="020B0604030504040204" pitchFamily="34" charset="0"/>
              </a:rPr>
              <a:t>topoisomerase II</a:t>
            </a:r>
            <a:br>
              <a:rPr lang="en-US" sz="1200" dirty="0">
                <a:latin typeface="Verdana" panose="020B0604030504040204" pitchFamily="34" charset="0"/>
                <a:ea typeface="Verdana" panose="020B0604030504040204" pitchFamily="34" charset="0"/>
                <a:cs typeface="Verdana" panose="020B0604030504040204" pitchFamily="34" charset="0"/>
              </a:rPr>
            </a:br>
            <a:r>
              <a:rPr lang="en-US" sz="1200" dirty="0">
                <a:latin typeface="Verdana" panose="020B0604030504040204" pitchFamily="34" charset="0"/>
                <a:ea typeface="Verdana" panose="020B0604030504040204" pitchFamily="34" charset="0"/>
                <a:cs typeface="Verdana" panose="020B0604030504040204" pitchFamily="34" charset="0"/>
              </a:rPr>
              <a:t>HLE</a:t>
            </a:r>
          </a:p>
        </p:txBody>
      </p:sp>
      <p:sp>
        <p:nvSpPr>
          <p:cNvPr id="35" name="TextBox 34">
            <a:extLst>
              <a:ext uri="{FF2B5EF4-FFF2-40B4-BE49-F238E27FC236}">
                <a16:creationId xmlns:a16="http://schemas.microsoft.com/office/drawing/2014/main" id="{23A674BC-86ED-4F00-AD80-13C6877B7ADC}"/>
              </a:ext>
            </a:extLst>
          </p:cNvPr>
          <p:cNvSpPr txBox="1"/>
          <p:nvPr/>
        </p:nvSpPr>
        <p:spPr>
          <a:xfrm>
            <a:off x="11396839" y="1542991"/>
            <a:ext cx="214479" cy="1384995"/>
          </a:xfrm>
          <a:prstGeom prst="rect">
            <a:avLst/>
          </a:prstGeom>
          <a:noFill/>
        </p:spPr>
        <p:txBody>
          <a:bodyPr wrap="square" rtlCol="0">
            <a:spAutoFit/>
          </a:bodyPr>
          <a:lstStyle/>
          <a:p>
            <a:r>
              <a:rPr lang="en-US" sz="14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p>
          <a:p>
            <a:r>
              <a:rPr lang="en-US" sz="14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p>
          <a:p>
            <a:r>
              <a:rPr lang="en-US" sz="1400" b="1" dirty="0">
                <a:solidFill>
                  <a:srgbClr val="3F7F32"/>
                </a:solidFill>
                <a:latin typeface="Verdana" panose="020B0604030504040204" pitchFamily="34" charset="0"/>
                <a:ea typeface="Verdana" panose="020B0604030504040204" pitchFamily="34" charset="0"/>
                <a:cs typeface="Verdana" panose="020B0604030504040204" pitchFamily="34" charset="0"/>
              </a:rPr>
              <a:t>↑</a:t>
            </a:r>
            <a:r>
              <a:rPr lang="en-US" sz="14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p>
          <a:p>
            <a:r>
              <a:rPr lang="en-US" sz="14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p>
          <a:p>
            <a:r>
              <a:rPr lang="en-US" sz="1400" b="1" dirty="0">
                <a:solidFill>
                  <a:srgbClr val="FF0000"/>
                </a:solidFill>
                <a:latin typeface="Verdana" panose="020B0604030504040204" pitchFamily="34" charset="0"/>
                <a:ea typeface="Verdana" panose="020B0604030504040204" pitchFamily="34" charset="0"/>
                <a:cs typeface="Verdana" panose="020B0604030504040204" pitchFamily="34" charset="0"/>
              </a:rPr>
              <a:t>↓</a:t>
            </a:r>
          </a:p>
        </p:txBody>
      </p:sp>
      <p:sp>
        <p:nvSpPr>
          <p:cNvPr id="44" name="Title 1">
            <a:extLst>
              <a:ext uri="{FF2B5EF4-FFF2-40B4-BE49-F238E27FC236}">
                <a16:creationId xmlns:a16="http://schemas.microsoft.com/office/drawing/2014/main" id="{00C950DF-A033-4C43-8741-A80B0CD03ECB}"/>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3F7F96"/>
                </a:solidFill>
                <a:latin typeface="Verdana" panose="020B0604030504040204" pitchFamily="34" charset="0"/>
                <a:ea typeface="Verdana" panose="020B0604030504040204" pitchFamily="34" charset="0"/>
                <a:cs typeface="Verdana" panose="020B0604030504040204" pitchFamily="34" charset="0"/>
              </a:rPr>
              <a:t>RELIEF+</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003B71"/>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sp>
        <p:nvSpPr>
          <p:cNvPr id="46" name="TextBox 45">
            <a:extLst>
              <a:ext uri="{FF2B5EF4-FFF2-40B4-BE49-F238E27FC236}">
                <a16:creationId xmlns:a16="http://schemas.microsoft.com/office/drawing/2014/main" id="{60F9A33C-51BA-4742-9346-C7EF0F9294B1}"/>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1084665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2A0929-621D-4436-A7C2-ABFEB7375C97}"/>
              </a:ext>
            </a:extLst>
          </p:cNvPr>
          <p:cNvPicPr>
            <a:picLocks noChangeAspect="1"/>
          </p:cNvPicPr>
          <p:nvPr/>
        </p:nvPicPr>
        <p:blipFill>
          <a:blip r:embed="rId2"/>
          <a:stretch>
            <a:fillRect/>
          </a:stretch>
        </p:blipFill>
        <p:spPr>
          <a:xfrm>
            <a:off x="5067397" y="2915412"/>
            <a:ext cx="2194560" cy="2194560"/>
          </a:xfrm>
          <a:prstGeom prst="rect">
            <a:avLst/>
          </a:prstGeom>
        </p:spPr>
      </p:pic>
      <p:pic>
        <p:nvPicPr>
          <p:cNvPr id="2" name="Graphic 1">
            <a:extLst>
              <a:ext uri="{FF2B5EF4-FFF2-40B4-BE49-F238E27FC236}">
                <a16:creationId xmlns:a16="http://schemas.microsoft.com/office/drawing/2014/main" id="{3E98EF5C-3E1A-4333-BFCB-721092B04A1D}"/>
              </a:ext>
            </a:extLst>
          </p:cNvPr>
          <p:cNvPicPr>
            <a:picLocks noChangeAspect="1"/>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30309" t="30357" r="39389" b="45917"/>
          <a:stretch/>
        </p:blipFill>
        <p:spPr>
          <a:xfrm>
            <a:off x="943664" y="480470"/>
            <a:ext cx="3730237" cy="2052598"/>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083147" y="1906994"/>
            <a:ext cx="2061946" cy="3953248"/>
          </a:xfrm>
          <a:prstGeom prst="rect">
            <a:avLst/>
          </a:prstGeom>
        </p:spPr>
      </p:pic>
      <p:sp>
        <p:nvSpPr>
          <p:cNvPr id="7" name="Rectangle 6"/>
          <p:cNvSpPr/>
          <p:nvPr/>
        </p:nvSpPr>
        <p:spPr>
          <a:xfrm>
            <a:off x="532167" y="3048768"/>
            <a:ext cx="3995964" cy="2862322"/>
          </a:xfrm>
          <a:prstGeom prst="rect">
            <a:avLst/>
          </a:prstGeom>
        </p:spPr>
        <p:txBody>
          <a:bodyPr wrap="square">
            <a:spAutoFit/>
          </a:bodyPr>
          <a:lstStyle/>
          <a:p>
            <a:pPr algn="ctr"/>
            <a:r>
              <a:rPr lang="en-US" sz="2000" dirty="0">
                <a:solidFill>
                  <a:srgbClr val="003B71"/>
                </a:solidFill>
                <a:latin typeface="Verdana" panose="020B0604030504040204" pitchFamily="34" charset="0"/>
                <a:ea typeface="Verdana" panose="020B0604030504040204" pitchFamily="34" charset="0"/>
                <a:cs typeface="Verdana" panose="020B0604030504040204" pitchFamily="34" charset="0"/>
              </a:rPr>
              <a:t>The key ingredients in Sleep+ have multiple scientific studies that show significant benefits including helping you fall asleep faster, stay asleep longer and experience higher quality plus more rejuvenating sleep.*</a:t>
            </a:r>
          </a:p>
        </p:txBody>
      </p:sp>
      <p:sp>
        <p:nvSpPr>
          <p:cNvPr id="12" name="TextBox 11">
            <a:extLst>
              <a:ext uri="{FF2B5EF4-FFF2-40B4-BE49-F238E27FC236}">
                <a16:creationId xmlns:a16="http://schemas.microsoft.com/office/drawing/2014/main" id="{13DC98EE-359D-4442-9F94-4C4E23006A89}"/>
              </a:ext>
            </a:extLst>
          </p:cNvPr>
          <p:cNvSpPr txBox="1"/>
          <p:nvPr/>
        </p:nvSpPr>
        <p:spPr>
          <a:xfrm>
            <a:off x="555162" y="1892638"/>
            <a:ext cx="3949975" cy="707886"/>
          </a:xfrm>
          <a:prstGeom prst="rect">
            <a:avLst/>
          </a:prstGeom>
          <a:noFill/>
        </p:spPr>
        <p:txBody>
          <a:bodyPr wrap="square" rtlCol="0">
            <a:spAutoFit/>
          </a:bodyPr>
          <a:lstStyle/>
          <a:p>
            <a:pPr algn="ctr"/>
            <a:r>
              <a:rPr lang="en-US" sz="2000" b="1" dirty="0">
                <a:solidFill>
                  <a:srgbClr val="003B71"/>
                </a:solidFill>
                <a:latin typeface="Verdana" panose="020B0604030504040204" pitchFamily="34" charset="0"/>
              </a:rPr>
              <a:t>rejuvenating, refreshing,</a:t>
            </a:r>
            <a:br>
              <a:rPr lang="en-US" sz="2000" b="1" dirty="0">
                <a:solidFill>
                  <a:srgbClr val="003B71"/>
                </a:solidFill>
                <a:latin typeface="Verdana" panose="020B0604030504040204" pitchFamily="34" charset="0"/>
              </a:rPr>
            </a:br>
            <a:r>
              <a:rPr lang="en-US" sz="2000" b="1" dirty="0">
                <a:solidFill>
                  <a:srgbClr val="003B71"/>
                </a:solidFill>
                <a:latin typeface="Verdana" panose="020B0604030504040204" pitchFamily="34" charset="0"/>
              </a:rPr>
              <a:t>restful sleep*</a:t>
            </a:r>
          </a:p>
        </p:txBody>
      </p:sp>
      <p:pic>
        <p:nvPicPr>
          <p:cNvPr id="17" name="Graphic 12">
            <a:extLst>
              <a:ext uri="{FF2B5EF4-FFF2-40B4-BE49-F238E27FC236}">
                <a16:creationId xmlns:a16="http://schemas.microsoft.com/office/drawing/2014/main" id="{421EAC70-C25B-449F-AE21-00F2A14ADC2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63728" y="436798"/>
            <a:ext cx="1700784" cy="1596121"/>
          </a:xfrm>
          <a:prstGeom prst="rect">
            <a:avLst/>
          </a:prstGeom>
        </p:spPr>
      </p:pic>
      <p:pic>
        <p:nvPicPr>
          <p:cNvPr id="22" name="Graphic 12">
            <a:extLst>
              <a:ext uri="{FF2B5EF4-FFF2-40B4-BE49-F238E27FC236}">
                <a16:creationId xmlns:a16="http://schemas.microsoft.com/office/drawing/2014/main" id="{2384502F-028A-4AA0-9EFC-F054893F669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07731" y="436798"/>
            <a:ext cx="1700784" cy="1596121"/>
          </a:xfrm>
          <a:prstGeom prst="rect">
            <a:avLst/>
          </a:prstGeom>
        </p:spPr>
      </p:pic>
      <p:pic>
        <p:nvPicPr>
          <p:cNvPr id="24" name="Graphic 12">
            <a:extLst>
              <a:ext uri="{FF2B5EF4-FFF2-40B4-BE49-F238E27FC236}">
                <a16:creationId xmlns:a16="http://schemas.microsoft.com/office/drawing/2014/main" id="{F55E2C0A-2073-41F0-917E-FABCC999E28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58400" y="430462"/>
            <a:ext cx="1700784" cy="1596121"/>
          </a:xfrm>
          <a:prstGeom prst="rect">
            <a:avLst/>
          </a:prstGeom>
        </p:spPr>
      </p:pic>
      <p:sp>
        <p:nvSpPr>
          <p:cNvPr id="26" name="TextBox 25">
            <a:extLst>
              <a:ext uri="{FF2B5EF4-FFF2-40B4-BE49-F238E27FC236}">
                <a16:creationId xmlns:a16="http://schemas.microsoft.com/office/drawing/2014/main" id="{AC7C0BB7-7C3F-4641-AEF1-D3C4F9861868}"/>
              </a:ext>
            </a:extLst>
          </p:cNvPr>
          <p:cNvSpPr txBox="1"/>
          <p:nvPr/>
        </p:nvSpPr>
        <p:spPr>
          <a:xfrm>
            <a:off x="6571783" y="720690"/>
            <a:ext cx="1572680" cy="1015663"/>
          </a:xfrm>
          <a:prstGeom prst="rect">
            <a:avLst/>
          </a:prstGeom>
          <a:noFill/>
        </p:spPr>
        <p:txBody>
          <a:bodyPr wrap="square" rtlCol="0">
            <a:spAutoFit/>
          </a:bodyPr>
          <a:lstStyle/>
          <a:p>
            <a:pPr algn="ct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FALL ASLEEP FASTER</a:t>
            </a:r>
          </a:p>
        </p:txBody>
      </p:sp>
      <p:sp>
        <p:nvSpPr>
          <p:cNvPr id="27" name="TextBox 26">
            <a:extLst>
              <a:ext uri="{FF2B5EF4-FFF2-40B4-BE49-F238E27FC236}">
                <a16:creationId xmlns:a16="http://schemas.microsoft.com/office/drawing/2014/main" id="{9584C1F9-A16B-49DC-BC20-FB8E054EE30F}"/>
              </a:ext>
            </a:extLst>
          </p:cNvPr>
          <p:cNvSpPr txBox="1"/>
          <p:nvPr/>
        </p:nvSpPr>
        <p:spPr>
          <a:xfrm>
            <a:off x="8320104" y="744083"/>
            <a:ext cx="1585008" cy="1015663"/>
          </a:xfrm>
          <a:prstGeom prst="rect">
            <a:avLst/>
          </a:prstGeom>
          <a:noFill/>
        </p:spPr>
        <p:txBody>
          <a:bodyPr wrap="square" rtlCol="0">
            <a:spAutoFit/>
          </a:bodyPr>
          <a:lstStyle/>
          <a:p>
            <a:pPr algn="ct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STAY ASLEEP LONGER</a:t>
            </a:r>
          </a:p>
        </p:txBody>
      </p:sp>
      <p:sp>
        <p:nvSpPr>
          <p:cNvPr id="28" name="TextBox 27">
            <a:extLst>
              <a:ext uri="{FF2B5EF4-FFF2-40B4-BE49-F238E27FC236}">
                <a16:creationId xmlns:a16="http://schemas.microsoft.com/office/drawing/2014/main" id="{622999C4-9BAB-4DFF-B80B-4B6C30C12869}"/>
              </a:ext>
            </a:extLst>
          </p:cNvPr>
          <p:cNvSpPr txBox="1"/>
          <p:nvPr/>
        </p:nvSpPr>
        <p:spPr>
          <a:xfrm>
            <a:off x="10116024" y="743501"/>
            <a:ext cx="1585536" cy="1015663"/>
          </a:xfrm>
          <a:prstGeom prst="rect">
            <a:avLst/>
          </a:prstGeom>
          <a:noFill/>
        </p:spPr>
        <p:txBody>
          <a:bodyPr wrap="square" rtlCol="0">
            <a:spAutoFit/>
          </a:bodyPr>
          <a:lstStyle/>
          <a:p>
            <a:pPr algn="ct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IMPROVES SLEEP QUALITY</a:t>
            </a:r>
          </a:p>
        </p:txBody>
      </p:sp>
      <p:sp>
        <p:nvSpPr>
          <p:cNvPr id="30" name="Rectangle: Rounded Corners 29">
            <a:extLst>
              <a:ext uri="{FF2B5EF4-FFF2-40B4-BE49-F238E27FC236}">
                <a16:creationId xmlns:a16="http://schemas.microsoft.com/office/drawing/2014/main" id="{064E9F76-1ED6-4121-8370-96139EE3779B}"/>
              </a:ext>
            </a:extLst>
          </p:cNvPr>
          <p:cNvSpPr/>
          <p:nvPr/>
        </p:nvSpPr>
        <p:spPr>
          <a:xfrm>
            <a:off x="7337751" y="4812287"/>
            <a:ext cx="3549715" cy="1177925"/>
          </a:xfrm>
          <a:prstGeom prst="roundRect">
            <a:avLst/>
          </a:prstGeom>
          <a:noFill/>
          <a:ln w="38100">
            <a:solidFill>
              <a:srgbClr val="003B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ndParaRPr>
          </a:p>
        </p:txBody>
      </p:sp>
      <p:sp>
        <p:nvSpPr>
          <p:cNvPr id="31" name="TextBox 30">
            <a:extLst>
              <a:ext uri="{FF2B5EF4-FFF2-40B4-BE49-F238E27FC236}">
                <a16:creationId xmlns:a16="http://schemas.microsoft.com/office/drawing/2014/main" id="{40ABE69E-5C62-4693-B920-35ECD9940E8F}"/>
              </a:ext>
            </a:extLst>
          </p:cNvPr>
          <p:cNvSpPr txBox="1"/>
          <p:nvPr/>
        </p:nvSpPr>
        <p:spPr>
          <a:xfrm>
            <a:off x="7374891" y="4924195"/>
            <a:ext cx="2042550" cy="954107"/>
          </a:xfrm>
          <a:prstGeom prst="rect">
            <a:avLst/>
          </a:prstGeom>
          <a:noFill/>
        </p:spPr>
        <p:txBody>
          <a:bodyPr wrap="square" rtlCol="0" anchor="t">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Item Code: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Retail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Wholesale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Subscribe &amp; Save:</a:t>
            </a:r>
          </a:p>
        </p:txBody>
      </p:sp>
      <p:sp>
        <p:nvSpPr>
          <p:cNvPr id="32" name="TextBox 31">
            <a:extLst>
              <a:ext uri="{FF2B5EF4-FFF2-40B4-BE49-F238E27FC236}">
                <a16:creationId xmlns:a16="http://schemas.microsoft.com/office/drawing/2014/main" id="{B0F45A56-56A2-4194-A601-D05BDCCA79E6}"/>
              </a:ext>
            </a:extLst>
          </p:cNvPr>
          <p:cNvSpPr txBox="1"/>
          <p:nvPr/>
        </p:nvSpPr>
        <p:spPr>
          <a:xfrm>
            <a:off x="9309491" y="4923666"/>
            <a:ext cx="1643337" cy="954107"/>
          </a:xfrm>
          <a:prstGeom prst="rect">
            <a:avLst/>
          </a:prstGeom>
          <a:noFill/>
        </p:spPr>
        <p:txBody>
          <a:bodyPr wrap="square" rtlCol="0" anchor="t">
            <a:spAutoFit/>
          </a:bodyPr>
          <a:lstStyle/>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S008</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$80.00</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$59.95 / 52 PV</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$53.95 / 46 PV</a:t>
            </a:r>
          </a:p>
        </p:txBody>
      </p:sp>
      <p:sp>
        <p:nvSpPr>
          <p:cNvPr id="33" name="TextBox 32">
            <a:extLst>
              <a:ext uri="{FF2B5EF4-FFF2-40B4-BE49-F238E27FC236}">
                <a16:creationId xmlns:a16="http://schemas.microsoft.com/office/drawing/2014/main" id="{A4300378-4E73-4E13-9462-C70A90BC7E96}"/>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3983985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6DD36-0CD6-46A2-8996-8B72624B5515}"/>
              </a:ext>
            </a:extLst>
          </p:cNvPr>
          <p:cNvSpPr>
            <a:spLocks noGrp="1"/>
          </p:cNvSpPr>
          <p:nvPr>
            <p:ph type="title"/>
          </p:nvPr>
        </p:nvSpPr>
        <p:spPr/>
        <p:txBody>
          <a:bodyPr/>
          <a:lstStyle/>
          <a:p>
            <a:r>
              <a:rPr lang="en-US" b="1" dirty="0">
                <a:solidFill>
                  <a:srgbClr val="3F2A56"/>
                </a:solidFill>
              </a:rPr>
              <a:t>Why is Sleep+ Different?</a:t>
            </a:r>
            <a:endParaRPr lang="en-US" dirty="0"/>
          </a:p>
        </p:txBody>
      </p:sp>
      <p:sp>
        <p:nvSpPr>
          <p:cNvPr id="3" name="Text Placeholder 2">
            <a:extLst>
              <a:ext uri="{FF2B5EF4-FFF2-40B4-BE49-F238E27FC236}">
                <a16:creationId xmlns:a16="http://schemas.microsoft.com/office/drawing/2014/main" id="{8D2562C2-3ACA-4DB3-8D95-6683280950DB}"/>
              </a:ext>
            </a:extLst>
          </p:cNvPr>
          <p:cNvSpPr>
            <a:spLocks noGrp="1"/>
          </p:cNvSpPr>
          <p:nvPr>
            <p:ph type="body" sz="quarter" idx="11"/>
          </p:nvPr>
        </p:nvSpPr>
        <p:spPr/>
        <p:txBody>
          <a:bodyPr/>
          <a:lstStyle/>
          <a:p>
            <a:r>
              <a:rPr lang="en-US" sz="2400" b="1" dirty="0">
                <a:solidFill>
                  <a:srgbClr val="003C71"/>
                </a:solidFill>
              </a:rPr>
              <a:t>Worldwide exclusive on patented corn-grass extract</a:t>
            </a:r>
          </a:p>
          <a:p>
            <a:pPr lvl="1"/>
            <a:r>
              <a:rPr lang="en-US" dirty="0">
                <a:solidFill>
                  <a:schemeClr val="tx1"/>
                </a:solidFill>
              </a:rPr>
              <a:t>Research-supported </a:t>
            </a:r>
            <a:r>
              <a:rPr lang="en-US" dirty="0" err="1">
                <a:solidFill>
                  <a:schemeClr val="tx1"/>
                </a:solidFill>
              </a:rPr>
              <a:t>Maizinol</a:t>
            </a:r>
            <a:r>
              <a:rPr lang="en-US" baseline="30000" dirty="0" err="1">
                <a:solidFill>
                  <a:schemeClr val="tx1"/>
                </a:solidFill>
              </a:rPr>
              <a:t>TM</a:t>
            </a:r>
            <a:r>
              <a:rPr lang="en-US" dirty="0">
                <a:solidFill>
                  <a:schemeClr val="tx1"/>
                </a:solidFill>
              </a:rPr>
              <a:t> (30x potency corn grass)</a:t>
            </a:r>
          </a:p>
          <a:p>
            <a:pPr lvl="1"/>
            <a:r>
              <a:rPr lang="en-US" dirty="0">
                <a:solidFill>
                  <a:schemeClr val="tx1"/>
                </a:solidFill>
              </a:rPr>
              <a:t>Improves Serotonin signaling (depression/anxiety)</a:t>
            </a:r>
          </a:p>
          <a:p>
            <a:pPr lvl="1"/>
            <a:r>
              <a:rPr lang="en-US" dirty="0">
                <a:solidFill>
                  <a:schemeClr val="tx1"/>
                </a:solidFill>
              </a:rPr>
              <a:t>Improves Melatonin signaling (sleep quality)</a:t>
            </a:r>
          </a:p>
          <a:p>
            <a:pPr lvl="2"/>
            <a:r>
              <a:rPr lang="en-US" sz="2400" i="1" dirty="0">
                <a:solidFill>
                  <a:schemeClr val="tx1"/>
                </a:solidFill>
              </a:rPr>
              <a:t>40% more time in Deep Sleep (body recovery)</a:t>
            </a:r>
          </a:p>
          <a:p>
            <a:pPr lvl="2"/>
            <a:r>
              <a:rPr lang="en-US" sz="2400" i="1" dirty="0">
                <a:solidFill>
                  <a:schemeClr val="tx1"/>
                </a:solidFill>
              </a:rPr>
              <a:t>40% more time in REM Sleep (brain rejuvenation)</a:t>
            </a:r>
          </a:p>
          <a:p>
            <a:endParaRPr lang="en-US" dirty="0"/>
          </a:p>
        </p:txBody>
      </p:sp>
      <p:pic>
        <p:nvPicPr>
          <p:cNvPr id="4" name="Picture 3">
            <a:extLst>
              <a:ext uri="{FF2B5EF4-FFF2-40B4-BE49-F238E27FC236}">
                <a16:creationId xmlns:a16="http://schemas.microsoft.com/office/drawing/2014/main" id="{94ABDFFC-C78F-4B8B-90A8-DAB25156F03D}"/>
              </a:ext>
            </a:extLst>
          </p:cNvPr>
          <p:cNvPicPr>
            <a:picLocks noChangeAspect="1"/>
          </p:cNvPicPr>
          <p:nvPr/>
        </p:nvPicPr>
        <p:blipFill rotWithShape="1">
          <a:blip r:embed="rId2">
            <a:extLst>
              <a:ext uri="{28A0092B-C50C-407E-A947-70E740481C1C}">
                <a14:useLocalDpi xmlns:a14="http://schemas.microsoft.com/office/drawing/2010/main" val="0"/>
              </a:ext>
            </a:extLst>
          </a:blip>
          <a:srcRect l="38135" t="34286" r="39982" b="12653"/>
          <a:stretch/>
        </p:blipFill>
        <p:spPr>
          <a:xfrm>
            <a:off x="9943322" y="3219061"/>
            <a:ext cx="2248678" cy="3638939"/>
          </a:xfrm>
          <a:prstGeom prst="rect">
            <a:avLst/>
          </a:prstGeom>
        </p:spPr>
      </p:pic>
    </p:spTree>
    <p:extLst>
      <p:ext uri="{BB962C8B-B14F-4D97-AF65-F5344CB8AC3E}">
        <p14:creationId xmlns:p14="http://schemas.microsoft.com/office/powerpoint/2010/main" val="250425564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838200" y="2003424"/>
            <a:ext cx="5387788" cy="3883569"/>
          </a:xfrm>
        </p:spPr>
        <p:txBody>
          <a:bodyPr>
            <a:noAutofit/>
          </a:bodyPr>
          <a:lstStyle/>
          <a:p>
            <a:pPr>
              <a:lnSpc>
                <a:spcPct val="100000"/>
              </a:lnSpc>
            </a:pPr>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Relieves occasional sleeplessness*</a:t>
            </a:r>
          </a:p>
          <a:p>
            <a:pPr>
              <a:lnSpc>
                <a:spcPct val="100000"/>
              </a:lnSpc>
            </a:pPr>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Provides a soothing and refreshing night’s sleep, without morning grogginess*</a:t>
            </a:r>
          </a:p>
          <a:p>
            <a:pPr>
              <a:lnSpc>
                <a:spcPct val="100000"/>
              </a:lnSpc>
            </a:pPr>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Improves quality of sleep and ease of falling asleep*</a:t>
            </a:r>
          </a:p>
          <a:p>
            <a:pPr>
              <a:lnSpc>
                <a:spcPct val="100000"/>
              </a:lnSpc>
            </a:pPr>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Encourages restful sleep, calms the nervous system and helps reduce stress*</a:t>
            </a:r>
          </a:p>
          <a:p>
            <a:pPr>
              <a:lnSpc>
                <a:spcPct val="100000"/>
              </a:lnSpc>
            </a:pPr>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Decreases the number of nighttime awakenings and sleepless nights*</a:t>
            </a:r>
          </a:p>
        </p:txBody>
      </p:sp>
      <p:pic>
        <p:nvPicPr>
          <p:cNvPr id="6" name="Picture 5">
            <a:extLst>
              <a:ext uri="{FF2B5EF4-FFF2-40B4-BE49-F238E27FC236}">
                <a16:creationId xmlns:a16="http://schemas.microsoft.com/office/drawing/2014/main" id="{3E55BF4D-15C7-43F4-B900-15E24D3E3CD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12854" y="2003425"/>
            <a:ext cx="4768259" cy="3173679"/>
          </a:xfrm>
          <a:prstGeom prst="rect">
            <a:avLst/>
          </a:prstGeom>
        </p:spPr>
      </p:pic>
      <p:sp>
        <p:nvSpPr>
          <p:cNvPr id="7" name="TextBox 6">
            <a:extLst>
              <a:ext uri="{FF2B5EF4-FFF2-40B4-BE49-F238E27FC236}">
                <a16:creationId xmlns:a16="http://schemas.microsoft.com/office/drawing/2014/main" id="{A2325EC3-5F66-4C6D-9484-7DE1EFE2AF8F}"/>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1" name="Title 1">
            <a:extLst>
              <a:ext uri="{FF2B5EF4-FFF2-40B4-BE49-F238E27FC236}">
                <a16:creationId xmlns:a16="http://schemas.microsoft.com/office/drawing/2014/main" id="{ABE66E83-0E7D-4005-BB00-D20746144983}"/>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3F7F96"/>
                </a:solidFill>
                <a:latin typeface="Verdana" panose="020B0604030504040204" pitchFamily="34" charset="0"/>
                <a:ea typeface="Verdana" panose="020B0604030504040204" pitchFamily="34" charset="0"/>
                <a:cs typeface="Verdana" panose="020B0604030504040204" pitchFamily="34" charset="0"/>
              </a:rPr>
              <a:t>SLEEP+</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003B71"/>
                </a:solidFill>
                <a:latin typeface="Verdana" panose="020B0604030504040204" pitchFamily="34" charset="0"/>
                <a:ea typeface="Verdana" panose="020B0604030504040204" pitchFamily="34" charset="0"/>
                <a:cs typeface="Verdana" panose="020B0604030504040204" pitchFamily="34" charset="0"/>
              </a:rPr>
              <a:t>KEY BENEFITS &amp; FEATURES</a:t>
            </a:r>
            <a:endParaRPr lang="en-US" sz="32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656671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a:solidFill>
                  <a:srgbClr val="3F2A56"/>
                </a:solidFill>
                <a:latin typeface="Verdana" panose="020B0604030504040204" pitchFamily="34" charset="0"/>
                <a:ea typeface="Verdana" panose="020B0604030504040204" pitchFamily="34" charset="0"/>
                <a:cs typeface="Verdana" panose="020B0604030504040204" pitchFamily="34" charset="0"/>
              </a:rPr>
              <a:t>RECENT SCIENTIFIC </a:t>
            </a:r>
            <a:br>
              <a:rPr lang="en-US" sz="4000" b="1" dirty="0">
                <a:solidFill>
                  <a:srgbClr val="3F2A56"/>
                </a:solidFill>
                <a:latin typeface="Verdana" panose="020B0604030504040204" pitchFamily="34" charset="0"/>
                <a:ea typeface="Verdana" panose="020B0604030504040204" pitchFamily="34" charset="0"/>
                <a:cs typeface="Verdana" panose="020B0604030504040204" pitchFamily="34" charset="0"/>
              </a:rPr>
            </a:br>
            <a:r>
              <a:rPr lang="en-US" sz="4000" b="1" dirty="0">
                <a:solidFill>
                  <a:srgbClr val="3F2A56"/>
                </a:solidFill>
                <a:latin typeface="Verdana" panose="020B0604030504040204" pitchFamily="34" charset="0"/>
                <a:ea typeface="Verdana" panose="020B0604030504040204" pitchFamily="34" charset="0"/>
                <a:cs typeface="Verdana" panose="020B0604030504040204" pitchFamily="34" charset="0"/>
              </a:rPr>
              <a:t>DISCOVERIES</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627144" y="0"/>
            <a:ext cx="4564856" cy="6858000"/>
          </a:xfrm>
          <a:prstGeom prst="rect">
            <a:avLst/>
          </a:prstGeom>
        </p:spPr>
      </p:pic>
      <p:sp>
        <p:nvSpPr>
          <p:cNvPr id="8" name="Text Placeholder 2">
            <a:extLst>
              <a:ext uri="{FF2B5EF4-FFF2-40B4-BE49-F238E27FC236}">
                <a16:creationId xmlns:a16="http://schemas.microsoft.com/office/drawing/2014/main" id="{BC7B7F8A-FF4E-48C2-8D1D-40A585D700D0}"/>
              </a:ext>
            </a:extLst>
          </p:cNvPr>
          <p:cNvSpPr>
            <a:spLocks noGrp="1"/>
          </p:cNvSpPr>
          <p:nvPr>
            <p:ph type="body" sz="quarter" idx="11"/>
          </p:nvPr>
        </p:nvSpPr>
        <p:spPr>
          <a:xfrm>
            <a:off x="838200" y="2003425"/>
            <a:ext cx="6154271" cy="4321175"/>
          </a:xfrm>
        </p:spPr>
        <p:txBody>
          <a:bodyPr>
            <a:noAutofit/>
          </a:bodyPr>
          <a:lstStyle/>
          <a:p>
            <a:pPr marL="342900" indent="-342900">
              <a:buFont typeface="Arial" charset="0"/>
              <a:buChar char="•"/>
            </a:pPr>
            <a:r>
              <a:rPr lang="en-US"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Science now tells us that we actually have a </a:t>
            </a:r>
            <a:r>
              <a:rPr lang="en-US" b="1" dirty="0">
                <a:solidFill>
                  <a:srgbClr val="660066"/>
                </a:solidFill>
                <a:latin typeface="Verdana" panose="020B0604030504040204" pitchFamily="34" charset="0"/>
                <a:ea typeface="Verdana" panose="020B0604030504040204" pitchFamily="34" charset="0"/>
                <a:cs typeface="Verdana" panose="020B0604030504040204" pitchFamily="34" charset="0"/>
              </a:rPr>
              <a:t>SECOND BRAIN</a:t>
            </a:r>
            <a:r>
              <a:rPr lang="en-US" dirty="0">
                <a:solidFill>
                  <a:srgbClr val="660066"/>
                </a:solidFill>
                <a:latin typeface="Verdana" panose="020B0604030504040204" pitchFamily="34" charset="0"/>
                <a:ea typeface="Verdana" panose="020B0604030504040204" pitchFamily="34" charset="0"/>
                <a:cs typeface="Verdana" panose="020B0604030504040204" pitchFamily="34" charset="0"/>
              </a:rPr>
              <a:t>!</a:t>
            </a:r>
            <a:br>
              <a:rPr lang="en-US"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endParaRPr lang="en-US" sz="16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charset="0"/>
              <a:buChar char="•"/>
            </a:pPr>
            <a:r>
              <a:rPr lang="en-US"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There has been a massive scientific shift towards the </a:t>
            </a:r>
            <a:r>
              <a:rPr lang="en-US" b="1" dirty="0">
                <a:solidFill>
                  <a:srgbClr val="660066"/>
                </a:solidFill>
                <a:latin typeface="Verdana" panose="020B0604030504040204" pitchFamily="34" charset="0"/>
                <a:ea typeface="Verdana" panose="020B0604030504040204" pitchFamily="34" charset="0"/>
                <a:cs typeface="Verdana" panose="020B0604030504040204" pitchFamily="34" charset="0"/>
              </a:rPr>
              <a:t>MICROBIOME</a:t>
            </a:r>
            <a:r>
              <a:rPr lang="en-US"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also known as our gut and second brain, as being the source to addressing mental wellness issues.</a:t>
            </a:r>
          </a:p>
          <a:p>
            <a:pPr marL="0" indent="0">
              <a:buNone/>
            </a:pPr>
            <a:endParaRPr lang="en-US"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986905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7BA91-A23C-4956-B840-0F2618A4B4A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5580" y="1791369"/>
            <a:ext cx="2743200" cy="2743200"/>
          </a:xfrm>
          <a:prstGeom prst="rect">
            <a:avLst/>
          </a:prstGeom>
        </p:spPr>
      </p:pic>
      <p:pic>
        <p:nvPicPr>
          <p:cNvPr id="6" name="Picture 5">
            <a:extLst>
              <a:ext uri="{FF2B5EF4-FFF2-40B4-BE49-F238E27FC236}">
                <a16:creationId xmlns:a16="http://schemas.microsoft.com/office/drawing/2014/main" id="{237D432A-DBA0-4E4F-B58A-6F301F0EE3D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91861" y="1772319"/>
            <a:ext cx="2743200" cy="2743200"/>
          </a:xfrm>
          <a:prstGeom prst="rect">
            <a:avLst/>
          </a:prstGeom>
        </p:spPr>
      </p:pic>
      <p:pic>
        <p:nvPicPr>
          <p:cNvPr id="19" name="Picture 18">
            <a:extLst>
              <a:ext uri="{FF2B5EF4-FFF2-40B4-BE49-F238E27FC236}">
                <a16:creationId xmlns:a16="http://schemas.microsoft.com/office/drawing/2014/main" id="{0BF6DCFD-D322-4EC8-AFE9-8483DE26412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17105" y="1791369"/>
            <a:ext cx="2743200" cy="2743200"/>
          </a:xfrm>
          <a:prstGeom prst="rect">
            <a:avLst/>
          </a:prstGeom>
        </p:spPr>
      </p:pic>
      <p:sp>
        <p:nvSpPr>
          <p:cNvPr id="27" name="Rectangle 26">
            <a:extLst>
              <a:ext uri="{FF2B5EF4-FFF2-40B4-BE49-F238E27FC236}">
                <a16:creationId xmlns:a16="http://schemas.microsoft.com/office/drawing/2014/main" id="{9B4CD6AF-19E7-4278-966B-AA09FFA22D6D}"/>
              </a:ext>
            </a:extLst>
          </p:cNvPr>
          <p:cNvSpPr/>
          <p:nvPr/>
        </p:nvSpPr>
        <p:spPr>
          <a:xfrm>
            <a:off x="4378456" y="4346531"/>
            <a:ext cx="2970010" cy="830997"/>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Verdana" panose="020B0604030504040204" pitchFamily="34" charset="0"/>
              </a:rPr>
              <a:t>Improvement in sleep quality*</a:t>
            </a:r>
          </a:p>
        </p:txBody>
      </p:sp>
      <p:sp>
        <p:nvSpPr>
          <p:cNvPr id="29" name="Rectangle 28">
            <a:extLst>
              <a:ext uri="{FF2B5EF4-FFF2-40B4-BE49-F238E27FC236}">
                <a16:creationId xmlns:a16="http://schemas.microsoft.com/office/drawing/2014/main" id="{68088B80-1622-4480-9384-76F7AC27BE27}"/>
              </a:ext>
            </a:extLst>
          </p:cNvPr>
          <p:cNvSpPr/>
          <p:nvPr/>
        </p:nvSpPr>
        <p:spPr>
          <a:xfrm>
            <a:off x="7711148" y="4363062"/>
            <a:ext cx="3765560" cy="1692771"/>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Verdana" panose="020B0604030504040204" pitchFamily="34" charset="0"/>
              </a:rPr>
              <a:t>Fall asleep faster by </a:t>
            </a:r>
            <a:r>
              <a:rPr lang="en-US" sz="2800" b="1" dirty="0">
                <a:solidFill>
                  <a:srgbClr val="3F7F96"/>
                </a:solidFill>
                <a:latin typeface="Verdana" panose="020B0604030504040204" pitchFamily="34" charset="0"/>
                <a:ea typeface="Verdana" panose="020B0604030504040204" pitchFamily="34" charset="0"/>
                <a:cs typeface="Verdana" panose="020B0604030504040204" pitchFamily="34" charset="0"/>
              </a:rPr>
              <a:t>33% </a:t>
            </a:r>
            <a:r>
              <a:rPr lang="en-US" sz="2400" dirty="0">
                <a:latin typeface="Verdana" panose="020B0604030504040204" pitchFamily="34" charset="0"/>
                <a:ea typeface="Verdana" panose="020B0604030504040204" pitchFamily="34" charset="0"/>
                <a:cs typeface="Verdana" panose="020B0604030504040204" pitchFamily="34" charset="0"/>
              </a:rPr>
              <a:t>and wake up fewer times each night by </a:t>
            </a:r>
            <a:r>
              <a:rPr lang="en-US" sz="2800" b="1" dirty="0">
                <a:solidFill>
                  <a:srgbClr val="3F7F96"/>
                </a:solidFill>
                <a:latin typeface="Verdana" panose="020B0604030504040204" pitchFamily="34" charset="0"/>
                <a:ea typeface="Verdana" panose="020B0604030504040204" pitchFamily="34" charset="0"/>
                <a:cs typeface="Verdana" panose="020B0604030504040204" pitchFamily="34" charset="0"/>
              </a:rPr>
              <a:t>30%</a:t>
            </a:r>
            <a:r>
              <a:rPr lang="en-US" sz="2400" dirty="0">
                <a:latin typeface="Verdana" panose="020B0604030504040204" pitchFamily="34" charset="0"/>
                <a:ea typeface="Verdana" panose="020B0604030504040204" pitchFamily="34" charset="0"/>
                <a:cs typeface="Verdana" panose="020B0604030504040204" pitchFamily="34" charset="0"/>
              </a:rPr>
              <a:t>*</a:t>
            </a:r>
          </a:p>
        </p:txBody>
      </p:sp>
      <p:sp>
        <p:nvSpPr>
          <p:cNvPr id="16" name="Rectangle 15">
            <a:extLst>
              <a:ext uri="{FF2B5EF4-FFF2-40B4-BE49-F238E27FC236}">
                <a16:creationId xmlns:a16="http://schemas.microsoft.com/office/drawing/2014/main" id="{489C34F8-616C-4D5A-97ED-FA0588AC4A58}"/>
              </a:ext>
            </a:extLst>
          </p:cNvPr>
          <p:cNvSpPr/>
          <p:nvPr/>
        </p:nvSpPr>
        <p:spPr>
          <a:xfrm>
            <a:off x="1000956" y="4365615"/>
            <a:ext cx="2852447" cy="830997"/>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Verdana" panose="020B0604030504040204" pitchFamily="34" charset="0"/>
              </a:rPr>
              <a:t>Improvement in sleep efficiency*</a:t>
            </a:r>
          </a:p>
        </p:txBody>
      </p:sp>
      <p:pic>
        <p:nvPicPr>
          <p:cNvPr id="13" name="Graphic 12">
            <a:extLst>
              <a:ext uri="{FF2B5EF4-FFF2-40B4-BE49-F238E27FC236}">
                <a16:creationId xmlns:a16="http://schemas.microsoft.com/office/drawing/2014/main" id="{1664CC3C-DACF-4AB5-9325-EFC6502CBC4B}"/>
              </a:ext>
            </a:extLst>
          </p:cNvPr>
          <p:cNvPicPr>
            <a:picLocks noChangeAspect="1"/>
          </p:cNvPicPr>
          <p:nvPr/>
        </p:nvPicPr>
        <p:blipFill rotWithShape="1">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l="30309" t="30357" r="39389" b="45917"/>
          <a:stretch/>
        </p:blipFill>
        <p:spPr>
          <a:xfrm>
            <a:off x="4294237" y="-178747"/>
            <a:ext cx="3730237" cy="2052598"/>
          </a:xfrm>
          <a:prstGeom prst="rect">
            <a:avLst/>
          </a:prstGeom>
        </p:spPr>
      </p:pic>
      <p:sp>
        <p:nvSpPr>
          <p:cNvPr id="14" name="TextBox 13">
            <a:extLst>
              <a:ext uri="{FF2B5EF4-FFF2-40B4-BE49-F238E27FC236}">
                <a16:creationId xmlns:a16="http://schemas.microsoft.com/office/drawing/2014/main" id="{4CC86F8A-E623-4764-AB8D-76B9E906DACE}"/>
              </a:ext>
            </a:extLst>
          </p:cNvPr>
          <p:cNvSpPr txBox="1"/>
          <p:nvPr/>
        </p:nvSpPr>
        <p:spPr>
          <a:xfrm>
            <a:off x="3991411" y="1233421"/>
            <a:ext cx="4136530" cy="707886"/>
          </a:xfrm>
          <a:prstGeom prst="rect">
            <a:avLst/>
          </a:prstGeom>
          <a:noFill/>
        </p:spPr>
        <p:txBody>
          <a:bodyPr wrap="square" rtlCol="0">
            <a:spAutoFit/>
          </a:bodyPr>
          <a:lstStyle/>
          <a:p>
            <a:pPr algn="ctr"/>
            <a:r>
              <a:rPr lang="en-US" sz="2000" b="1" dirty="0">
                <a:solidFill>
                  <a:srgbClr val="003B71"/>
                </a:solidFill>
                <a:latin typeface="Verdana" panose="020B0604030504040204" pitchFamily="34" charset="0"/>
              </a:rPr>
              <a:t>rejuvenating, refreshing,</a:t>
            </a:r>
            <a:br>
              <a:rPr lang="en-US" sz="2000" b="1" dirty="0">
                <a:solidFill>
                  <a:srgbClr val="003B71"/>
                </a:solidFill>
                <a:latin typeface="Verdana" panose="020B0604030504040204" pitchFamily="34" charset="0"/>
              </a:rPr>
            </a:br>
            <a:r>
              <a:rPr lang="en-US" sz="2000" b="1" dirty="0">
                <a:solidFill>
                  <a:srgbClr val="003B71"/>
                </a:solidFill>
                <a:latin typeface="Verdana" panose="020B0604030504040204" pitchFamily="34" charset="0"/>
              </a:rPr>
              <a:t>restful sleep*</a:t>
            </a:r>
          </a:p>
        </p:txBody>
      </p:sp>
      <p:sp>
        <p:nvSpPr>
          <p:cNvPr id="11" name="TextBox 10">
            <a:extLst>
              <a:ext uri="{FF2B5EF4-FFF2-40B4-BE49-F238E27FC236}">
                <a16:creationId xmlns:a16="http://schemas.microsoft.com/office/drawing/2014/main" id="{281FD87A-6D5C-406B-A40E-15F4720DB424}"/>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3070183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156E3A3-F094-4538-A181-318F9D2CFF0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1"/>
            <a:ext cx="12192000" cy="6858000"/>
          </a:xfrm>
          <a:prstGeom prst="rect">
            <a:avLst/>
          </a:prstGeom>
        </p:spPr>
      </p:pic>
      <p:sp>
        <p:nvSpPr>
          <p:cNvPr id="3" name="Rectangle 2"/>
          <p:cNvSpPr/>
          <p:nvPr/>
        </p:nvSpPr>
        <p:spPr>
          <a:xfrm>
            <a:off x="1" y="1319040"/>
            <a:ext cx="12192000" cy="707141"/>
          </a:xfrm>
          <a:prstGeom prst="rect">
            <a:avLst/>
          </a:prstGeom>
          <a:solidFill>
            <a:srgbClr val="245D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4" name="Title 1"/>
          <p:cNvSpPr txBox="1">
            <a:spLocks/>
          </p:cNvSpPr>
          <p:nvPr/>
        </p:nvSpPr>
        <p:spPr>
          <a:xfrm>
            <a:off x="2878179" y="1296950"/>
            <a:ext cx="6435641" cy="854604"/>
          </a:xfrm>
          <a:prstGeom prst="rect">
            <a:avLst/>
          </a:prstGeom>
        </p:spPr>
        <p:txBody>
          <a:bodyPr anchor="ctr"/>
          <a:lstStyle>
            <a:lvl1pPr algn="l" defTabSz="914400" rtl="0" eaLnBrk="1" latinLnBrk="0" hangingPunct="1">
              <a:lnSpc>
                <a:spcPct val="90000"/>
              </a:lnSpc>
              <a:spcBef>
                <a:spcPct val="0"/>
              </a:spcBef>
              <a:buNone/>
              <a:defRPr sz="4400" b="1" i="0" kern="1200">
                <a:solidFill>
                  <a:schemeClr val="tx1">
                    <a:lumMod val="75000"/>
                    <a:lumOff val="25000"/>
                  </a:schemeClr>
                </a:solidFill>
                <a:latin typeface="Aller"/>
                <a:ea typeface="Aller Light" charset="0"/>
                <a:cs typeface="Aller"/>
              </a:defRPr>
            </a:lvl1p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MENTAESSENTIALS</a:t>
            </a:r>
            <a:endParaRPr lang="en-US" b="0" dirty="0">
              <a:solidFill>
                <a:schemeClr val="tx2">
                  <a:lumMod val="40000"/>
                  <a:lumOff val="6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 Placeholder 2"/>
          <p:cNvSpPr txBox="1">
            <a:spLocks/>
          </p:cNvSpPr>
          <p:nvPr/>
        </p:nvSpPr>
        <p:spPr>
          <a:xfrm>
            <a:off x="3677654" y="626495"/>
            <a:ext cx="8514347" cy="412963"/>
          </a:xfrm>
          <a:prstGeom prst="rect">
            <a:avLst/>
          </a:prstGeom>
        </p:spPr>
        <p:txBody>
          <a:bodyPr>
            <a:noAutofit/>
          </a:bodyPr>
          <a:lstStyle>
            <a:lvl1pPr marL="457200" indent="-457200" algn="l" defTabSz="914400" rtl="0" eaLnBrk="1" latinLnBrk="0" hangingPunct="1">
              <a:lnSpc>
                <a:spcPct val="90000"/>
              </a:lnSpc>
              <a:spcBef>
                <a:spcPts val="1000"/>
              </a:spcBef>
              <a:buSzPct val="100000"/>
              <a:buFont typeface="Arial"/>
              <a:buChar char="•"/>
              <a:defRPr sz="2800" b="0" i="0" kern="1200">
                <a:solidFill>
                  <a:schemeClr val="tx1">
                    <a:lumMod val="75000"/>
                    <a:lumOff val="25000"/>
                  </a:schemeClr>
                </a:solidFill>
                <a:latin typeface="Aller"/>
                <a:ea typeface="+mn-ea"/>
                <a:cs typeface="Aller"/>
              </a:defRPr>
            </a:lvl1pPr>
            <a:lvl2pPr marL="685800" indent="-228600" algn="l" defTabSz="914400" rtl="0" eaLnBrk="1" latinLnBrk="0" hangingPunct="1">
              <a:lnSpc>
                <a:spcPct val="90000"/>
              </a:lnSpc>
              <a:spcBef>
                <a:spcPts val="500"/>
              </a:spcBef>
              <a:buFont typeface="Arial"/>
              <a:buChar char="•"/>
              <a:defRPr sz="2400" b="0" i="0" kern="1200">
                <a:solidFill>
                  <a:schemeClr val="tx1">
                    <a:lumMod val="65000"/>
                    <a:lumOff val="35000"/>
                  </a:schemeClr>
                </a:solidFill>
                <a:latin typeface="Aller Light"/>
                <a:ea typeface="+mn-ea"/>
                <a:cs typeface="Aller Light"/>
              </a:defRPr>
            </a:lvl2pPr>
            <a:lvl3pPr marL="1143000" indent="-228600" algn="l" defTabSz="914400" rtl="0" eaLnBrk="1" latinLnBrk="0" hangingPunct="1">
              <a:lnSpc>
                <a:spcPct val="90000"/>
              </a:lnSpc>
              <a:spcBef>
                <a:spcPts val="500"/>
              </a:spcBef>
              <a:buSzPct val="75000"/>
              <a:buFont typeface="Courier New"/>
              <a:buChar char="o"/>
              <a:defRPr sz="2000" b="0" i="0" kern="1200" baseline="0">
                <a:solidFill>
                  <a:srgbClr val="595959"/>
                </a:solidFill>
                <a:latin typeface="Aller Light"/>
                <a:ea typeface="+mn-ea"/>
                <a:cs typeface="Aller Light"/>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lnSpc>
                <a:spcPct val="100000"/>
              </a:lnSpc>
              <a:spcBef>
                <a:spcPct val="20000"/>
              </a:spcBef>
              <a:buSzTx/>
              <a:buNone/>
              <a:defRPr/>
            </a:pP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Pure &amp; Potent Daily Essential Nutrients*</a:t>
            </a:r>
            <a:endParaRPr lang="ru-RU"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extBox 1">
            <a:extLst>
              <a:ext uri="{FF2B5EF4-FFF2-40B4-BE49-F238E27FC236}">
                <a16:creationId xmlns:a16="http://schemas.microsoft.com/office/drawing/2014/main" id="{5CA425EA-516D-4CF1-896C-AB6B8848C4EE}"/>
              </a:ext>
            </a:extLst>
          </p:cNvPr>
          <p:cNvSpPr txBox="1"/>
          <p:nvPr/>
        </p:nvSpPr>
        <p:spPr>
          <a:xfrm>
            <a:off x="9048147" y="1421061"/>
            <a:ext cx="385042" cy="338554"/>
          </a:xfrm>
          <a:prstGeom prst="rect">
            <a:avLst/>
          </a:prstGeom>
          <a:noFill/>
        </p:spPr>
        <p:txBody>
          <a:bodyPr wrap="none" rtlCol="0">
            <a:spAutoFit/>
          </a:bodyPr>
          <a:lstStyle/>
          <a:p>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a:t>
            </a:r>
          </a:p>
        </p:txBody>
      </p:sp>
      <p:sp>
        <p:nvSpPr>
          <p:cNvPr id="10" name="TextBox 9">
            <a:extLst>
              <a:ext uri="{FF2B5EF4-FFF2-40B4-BE49-F238E27FC236}">
                <a16:creationId xmlns:a16="http://schemas.microsoft.com/office/drawing/2014/main" id="{B6364BEF-232C-40EE-A691-8E55D6B9F831}"/>
              </a:ext>
            </a:extLst>
          </p:cNvPr>
          <p:cNvSpPr txBox="1"/>
          <p:nvPr/>
        </p:nvSpPr>
        <p:spPr>
          <a:xfrm>
            <a:off x="295275" y="6396952"/>
            <a:ext cx="3076078" cy="369332"/>
          </a:xfrm>
          <a:prstGeom prst="rect">
            <a:avLst/>
          </a:prstGeom>
          <a:noFill/>
          <a:ln>
            <a:solidFill>
              <a:schemeClr val="bg1"/>
            </a:solidFill>
          </a:ln>
        </p:spPr>
        <p:txBody>
          <a:bodyPr wrap="square" rtlCol="0">
            <a:spAutoFit/>
          </a:bodyPr>
          <a:lstStyle/>
          <a:p>
            <a:r>
              <a:rPr lang="en-US" sz="600" dirty="0">
                <a:solidFill>
                  <a:schemeClr val="bg1"/>
                </a:solidFill>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pic>
        <p:nvPicPr>
          <p:cNvPr id="9" name="Picture 8">
            <a:extLst>
              <a:ext uri="{FF2B5EF4-FFF2-40B4-BE49-F238E27FC236}">
                <a16:creationId xmlns:a16="http://schemas.microsoft.com/office/drawing/2014/main" id="{58064C47-9C50-46B7-984D-210931470405}"/>
              </a:ext>
            </a:extLst>
          </p:cNvPr>
          <p:cNvPicPr>
            <a:picLocks noChangeAspect="1"/>
          </p:cNvPicPr>
          <p:nvPr/>
        </p:nvPicPr>
        <p:blipFill rotWithShape="1">
          <a:blip r:embed="rId4"/>
          <a:srcRect l="12225" t="20420" r="6788" b="33301"/>
          <a:stretch/>
        </p:blipFill>
        <p:spPr>
          <a:xfrm>
            <a:off x="685114" y="334755"/>
            <a:ext cx="2695575" cy="923925"/>
          </a:xfrm>
          <a:prstGeom prst="rect">
            <a:avLst/>
          </a:prstGeom>
        </p:spPr>
      </p:pic>
    </p:spTree>
    <p:extLst>
      <p:ext uri="{BB962C8B-B14F-4D97-AF65-F5344CB8AC3E}">
        <p14:creationId xmlns:p14="http://schemas.microsoft.com/office/powerpoint/2010/main" val="757293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65A77C4-F126-4C55-947A-A17D423C521A}"/>
              </a:ext>
            </a:extLst>
          </p:cNvPr>
          <p:cNvPicPr>
            <a:picLocks noChangeAspect="1"/>
          </p:cNvPicPr>
          <p:nvPr/>
        </p:nvPicPr>
        <p:blipFill>
          <a:blip r:embed="rId2"/>
          <a:stretch>
            <a:fillRect/>
          </a:stretch>
        </p:blipFill>
        <p:spPr>
          <a:xfrm>
            <a:off x="1542676" y="246085"/>
            <a:ext cx="3772822" cy="1886411"/>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210817" y="1970020"/>
            <a:ext cx="1934111" cy="3268921"/>
          </a:xfrm>
          <a:prstGeom prst="rect">
            <a:avLst/>
          </a:prstGeom>
        </p:spPr>
      </p:pic>
      <p:sp>
        <p:nvSpPr>
          <p:cNvPr id="7" name="Rectangle 6"/>
          <p:cNvSpPr/>
          <p:nvPr/>
        </p:nvSpPr>
        <p:spPr>
          <a:xfrm>
            <a:off x="867326" y="2926699"/>
            <a:ext cx="5135261" cy="2862322"/>
          </a:xfrm>
          <a:prstGeom prst="rect">
            <a:avLst/>
          </a:prstGeom>
        </p:spPr>
        <p:txBody>
          <a:bodyPr wrap="square">
            <a:spAutoFit/>
          </a:bodyPr>
          <a:lstStyle/>
          <a:p>
            <a:pPr algn="ctr"/>
            <a:r>
              <a:rPr lang="en-US" sz="2000" dirty="0">
                <a:solidFill>
                  <a:srgbClr val="1E5D39"/>
                </a:solidFill>
                <a:latin typeface="Verdana" panose="020B0604030504040204" pitchFamily="34" charset="0"/>
                <a:ea typeface="Verdana" panose="020B0604030504040204" pitchFamily="34" charset="0"/>
                <a:cs typeface="Verdana" panose="020B0604030504040204" pitchFamily="34" charset="0"/>
              </a:rPr>
              <a:t>VitaGBX is a premium multivitamin that combines more than 50 vitamins, minerals, amino acids, and phytonutrients. It features both our Bright Mind Proprietary Blend (for mind support) and Amare GBX+ Proprietary Blend (for gut-brain axis support) to empower a well-balanced body and mind.*</a:t>
            </a:r>
          </a:p>
        </p:txBody>
      </p:sp>
      <p:sp>
        <p:nvSpPr>
          <p:cNvPr id="12" name="TextBox 11">
            <a:extLst>
              <a:ext uri="{FF2B5EF4-FFF2-40B4-BE49-F238E27FC236}">
                <a16:creationId xmlns:a16="http://schemas.microsoft.com/office/drawing/2014/main" id="{13DC98EE-359D-4442-9F94-4C4E23006A89}"/>
              </a:ext>
            </a:extLst>
          </p:cNvPr>
          <p:cNvSpPr txBox="1"/>
          <p:nvPr/>
        </p:nvSpPr>
        <p:spPr>
          <a:xfrm>
            <a:off x="1477037" y="1648798"/>
            <a:ext cx="3786864" cy="707886"/>
          </a:xfrm>
          <a:prstGeom prst="rect">
            <a:avLst/>
          </a:prstGeom>
          <a:noFill/>
        </p:spPr>
        <p:txBody>
          <a:bodyPr wrap="square" rtlCol="0">
            <a:spAutoFit/>
          </a:bodyPr>
          <a:lstStyle/>
          <a:p>
            <a:pPr algn="ctr"/>
            <a:r>
              <a:rPr lang="en-US" sz="2000" b="1" dirty="0">
                <a:solidFill>
                  <a:srgbClr val="1E5D39"/>
                </a:solidFill>
                <a:latin typeface="Verdana" panose="020B0604030504040204" pitchFamily="34" charset="0"/>
              </a:rPr>
              <a:t>premium nutrition for a </a:t>
            </a:r>
            <a:br>
              <a:rPr lang="en-US" sz="2000" b="1" dirty="0">
                <a:solidFill>
                  <a:srgbClr val="1E5D39"/>
                </a:solidFill>
                <a:latin typeface="Verdana" panose="020B0604030504040204" pitchFamily="34" charset="0"/>
              </a:rPr>
            </a:br>
            <a:r>
              <a:rPr lang="en-US" sz="2000" b="1" dirty="0">
                <a:solidFill>
                  <a:srgbClr val="1E5D39"/>
                </a:solidFill>
                <a:latin typeface="Verdana" panose="020B0604030504040204" pitchFamily="34" charset="0"/>
              </a:rPr>
              <a:t>healthy body and mind*</a:t>
            </a:r>
          </a:p>
        </p:txBody>
      </p:sp>
      <p:pic>
        <p:nvPicPr>
          <p:cNvPr id="22" name="Graphic 21">
            <a:extLst>
              <a:ext uri="{FF2B5EF4-FFF2-40B4-BE49-F238E27FC236}">
                <a16:creationId xmlns:a16="http://schemas.microsoft.com/office/drawing/2014/main" id="{E4840360-0CBA-4CF9-B873-77377D82128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30604" y="373900"/>
            <a:ext cx="1700784" cy="1596120"/>
          </a:xfrm>
          <a:prstGeom prst="rect">
            <a:avLst/>
          </a:prstGeom>
        </p:spPr>
      </p:pic>
      <p:pic>
        <p:nvPicPr>
          <p:cNvPr id="24" name="Graphic 23">
            <a:extLst>
              <a:ext uri="{FF2B5EF4-FFF2-40B4-BE49-F238E27FC236}">
                <a16:creationId xmlns:a16="http://schemas.microsoft.com/office/drawing/2014/main" id="{CCA82462-2C34-45AA-948B-D5AF812FC93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64956" y="373900"/>
            <a:ext cx="1700784" cy="1596120"/>
          </a:xfrm>
          <a:prstGeom prst="rect">
            <a:avLst/>
          </a:prstGeom>
        </p:spPr>
      </p:pic>
      <p:pic>
        <p:nvPicPr>
          <p:cNvPr id="26" name="Graphic 25">
            <a:extLst>
              <a:ext uri="{FF2B5EF4-FFF2-40B4-BE49-F238E27FC236}">
                <a16:creationId xmlns:a16="http://schemas.microsoft.com/office/drawing/2014/main" id="{7DAD2409-6FD2-4728-8DE4-5D99D1E561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99308" y="391232"/>
            <a:ext cx="1700784" cy="1596120"/>
          </a:xfrm>
          <a:prstGeom prst="rect">
            <a:avLst/>
          </a:prstGeom>
        </p:spPr>
      </p:pic>
      <p:sp>
        <p:nvSpPr>
          <p:cNvPr id="27" name="TextBox 26">
            <a:extLst>
              <a:ext uri="{FF2B5EF4-FFF2-40B4-BE49-F238E27FC236}">
                <a16:creationId xmlns:a16="http://schemas.microsoft.com/office/drawing/2014/main" id="{FB50069F-2689-4043-96A2-90F99207269A}"/>
              </a:ext>
            </a:extLst>
          </p:cNvPr>
          <p:cNvSpPr txBox="1"/>
          <p:nvPr/>
        </p:nvSpPr>
        <p:spPr>
          <a:xfrm>
            <a:off x="6410572" y="773793"/>
            <a:ext cx="1705176" cy="830997"/>
          </a:xfrm>
          <a:prstGeom prst="rect">
            <a:avLst/>
          </a:prstGeom>
          <a:noFill/>
        </p:spPr>
        <p:txBody>
          <a:bodyPr wrap="square" rtlCol="0">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MULTIVITAMIN + MIND COMBO</a:t>
            </a:r>
          </a:p>
        </p:txBody>
      </p:sp>
      <p:sp>
        <p:nvSpPr>
          <p:cNvPr id="28" name="TextBox 27">
            <a:extLst>
              <a:ext uri="{FF2B5EF4-FFF2-40B4-BE49-F238E27FC236}">
                <a16:creationId xmlns:a16="http://schemas.microsoft.com/office/drawing/2014/main" id="{73E7F274-3586-4353-8F9D-77C4C14EDE6A}"/>
              </a:ext>
            </a:extLst>
          </p:cNvPr>
          <p:cNvSpPr txBox="1"/>
          <p:nvPr/>
        </p:nvSpPr>
        <p:spPr>
          <a:xfrm>
            <a:off x="8284988" y="764929"/>
            <a:ext cx="1660720" cy="830997"/>
          </a:xfrm>
          <a:prstGeom prst="rect">
            <a:avLst/>
          </a:prstGeom>
          <a:noFill/>
        </p:spPr>
        <p:txBody>
          <a:bodyPr wrap="square" rtlCol="0">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FILLS GAPS IN DAILY NUTRITION</a:t>
            </a:r>
          </a:p>
        </p:txBody>
      </p:sp>
      <p:sp>
        <p:nvSpPr>
          <p:cNvPr id="29" name="TextBox 28">
            <a:extLst>
              <a:ext uri="{FF2B5EF4-FFF2-40B4-BE49-F238E27FC236}">
                <a16:creationId xmlns:a16="http://schemas.microsoft.com/office/drawing/2014/main" id="{72E3E818-79F4-490C-B915-168E05E29BC4}"/>
              </a:ext>
            </a:extLst>
          </p:cNvPr>
          <p:cNvSpPr txBox="1"/>
          <p:nvPr/>
        </p:nvSpPr>
        <p:spPr>
          <a:xfrm>
            <a:off x="10202501" y="650682"/>
            <a:ext cx="1494398" cy="1077218"/>
          </a:xfrm>
          <a:prstGeom prst="rect">
            <a:avLst/>
          </a:prstGeom>
          <a:noFill/>
        </p:spPr>
        <p:txBody>
          <a:bodyPr wrap="square" rtlCol="0">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UNIQUE BRIGHT MIND BLEND</a:t>
            </a:r>
          </a:p>
        </p:txBody>
      </p:sp>
      <p:sp>
        <p:nvSpPr>
          <p:cNvPr id="32" name="Rectangle: Rounded Corners 31">
            <a:extLst>
              <a:ext uri="{FF2B5EF4-FFF2-40B4-BE49-F238E27FC236}">
                <a16:creationId xmlns:a16="http://schemas.microsoft.com/office/drawing/2014/main" id="{67F002B0-F086-4E01-9FC5-1C61AA75A114}"/>
              </a:ext>
            </a:extLst>
          </p:cNvPr>
          <p:cNvSpPr/>
          <p:nvPr/>
        </p:nvSpPr>
        <p:spPr>
          <a:xfrm>
            <a:off x="7337751" y="5024072"/>
            <a:ext cx="3549715" cy="1177925"/>
          </a:xfrm>
          <a:prstGeom prst="roundRect">
            <a:avLst/>
          </a:prstGeom>
          <a:noFill/>
          <a:ln w="38100">
            <a:solidFill>
              <a:srgbClr val="245D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ndParaRPr>
          </a:p>
        </p:txBody>
      </p:sp>
      <p:sp>
        <p:nvSpPr>
          <p:cNvPr id="33" name="TextBox 32">
            <a:extLst>
              <a:ext uri="{FF2B5EF4-FFF2-40B4-BE49-F238E27FC236}">
                <a16:creationId xmlns:a16="http://schemas.microsoft.com/office/drawing/2014/main" id="{A4604EA8-FEFA-4CD4-AA3F-47AC19025B4C}"/>
              </a:ext>
            </a:extLst>
          </p:cNvPr>
          <p:cNvSpPr txBox="1"/>
          <p:nvPr/>
        </p:nvSpPr>
        <p:spPr>
          <a:xfrm>
            <a:off x="7374891" y="5135980"/>
            <a:ext cx="2042550" cy="954107"/>
          </a:xfrm>
          <a:prstGeom prst="rect">
            <a:avLst/>
          </a:prstGeom>
          <a:noFill/>
        </p:spPr>
        <p:txBody>
          <a:bodyPr wrap="square" rtlCol="0" anchor="t">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Item Code: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Retail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Wholesale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Subscribe &amp; Save:</a:t>
            </a:r>
          </a:p>
        </p:txBody>
      </p:sp>
      <p:sp>
        <p:nvSpPr>
          <p:cNvPr id="34" name="TextBox 33">
            <a:extLst>
              <a:ext uri="{FF2B5EF4-FFF2-40B4-BE49-F238E27FC236}">
                <a16:creationId xmlns:a16="http://schemas.microsoft.com/office/drawing/2014/main" id="{E8CF40D8-D56D-4C5E-B584-AD256A62DCF6}"/>
              </a:ext>
            </a:extLst>
          </p:cNvPr>
          <p:cNvSpPr txBox="1"/>
          <p:nvPr/>
        </p:nvSpPr>
        <p:spPr>
          <a:xfrm>
            <a:off x="9309491" y="5135451"/>
            <a:ext cx="1643337" cy="954107"/>
          </a:xfrm>
          <a:prstGeom prst="rect">
            <a:avLst/>
          </a:prstGeom>
          <a:noFill/>
        </p:spPr>
        <p:txBody>
          <a:bodyPr wrap="square" rtlCol="0" anchor="t">
            <a:spAutoFit/>
          </a:bodyPr>
          <a:lstStyle/>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S010</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$54.00</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$39.95 / 32 PV</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$35.95 / 29 PV</a:t>
            </a:r>
          </a:p>
        </p:txBody>
      </p:sp>
      <p:sp>
        <p:nvSpPr>
          <p:cNvPr id="35" name="TextBox 34">
            <a:extLst>
              <a:ext uri="{FF2B5EF4-FFF2-40B4-BE49-F238E27FC236}">
                <a16:creationId xmlns:a16="http://schemas.microsoft.com/office/drawing/2014/main" id="{406A063F-6536-4D1C-B959-826BB51908D5}"/>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3102988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2EF15-C2A5-47D1-84AC-BB7190415CD4}"/>
              </a:ext>
            </a:extLst>
          </p:cNvPr>
          <p:cNvSpPr>
            <a:spLocks noGrp="1"/>
          </p:cNvSpPr>
          <p:nvPr>
            <p:ph type="title"/>
          </p:nvPr>
        </p:nvSpPr>
        <p:spPr/>
        <p:txBody>
          <a:bodyPr/>
          <a:lstStyle/>
          <a:p>
            <a:r>
              <a:rPr lang="en-US" b="1" dirty="0">
                <a:solidFill>
                  <a:srgbClr val="3F2A56"/>
                </a:solidFill>
              </a:rPr>
              <a:t>Why is </a:t>
            </a:r>
            <a:r>
              <a:rPr lang="en-US" b="1" dirty="0" err="1">
                <a:solidFill>
                  <a:srgbClr val="3F2A56"/>
                </a:solidFill>
              </a:rPr>
              <a:t>VitaGBX</a:t>
            </a:r>
            <a:r>
              <a:rPr lang="en-US" b="1" baseline="30000" dirty="0">
                <a:solidFill>
                  <a:srgbClr val="3F2A56"/>
                </a:solidFill>
              </a:rPr>
              <a:t>®</a:t>
            </a:r>
            <a:r>
              <a:rPr lang="en-US" b="1" dirty="0">
                <a:solidFill>
                  <a:srgbClr val="3F2A56"/>
                </a:solidFill>
              </a:rPr>
              <a:t> Different?</a:t>
            </a:r>
            <a:endParaRPr lang="en-US" dirty="0"/>
          </a:p>
        </p:txBody>
      </p:sp>
      <p:sp>
        <p:nvSpPr>
          <p:cNvPr id="3" name="Text Placeholder 2">
            <a:extLst>
              <a:ext uri="{FF2B5EF4-FFF2-40B4-BE49-F238E27FC236}">
                <a16:creationId xmlns:a16="http://schemas.microsoft.com/office/drawing/2014/main" id="{8713A1E4-B9EC-4499-855C-BBB7EC0DF9C8}"/>
              </a:ext>
            </a:extLst>
          </p:cNvPr>
          <p:cNvSpPr>
            <a:spLocks noGrp="1"/>
          </p:cNvSpPr>
          <p:nvPr>
            <p:ph type="body" sz="quarter" idx="11"/>
          </p:nvPr>
        </p:nvSpPr>
        <p:spPr>
          <a:xfrm>
            <a:off x="838200" y="2003425"/>
            <a:ext cx="10515600" cy="4296791"/>
          </a:xfrm>
        </p:spPr>
        <p:txBody>
          <a:bodyPr>
            <a:normAutofit/>
          </a:bodyPr>
          <a:lstStyle/>
          <a:p>
            <a:r>
              <a:rPr lang="en-US" sz="2400" b="1" dirty="0">
                <a:solidFill>
                  <a:srgbClr val="275D38"/>
                </a:solidFill>
              </a:rPr>
              <a:t>Patent-pending GBX proprietary blend</a:t>
            </a:r>
          </a:p>
          <a:p>
            <a:r>
              <a:rPr lang="en-US" sz="2400" b="1" dirty="0">
                <a:solidFill>
                  <a:srgbClr val="275D38"/>
                </a:solidFill>
              </a:rPr>
              <a:t>Bioavailable forms of vitamins/minerals/phytonutrients</a:t>
            </a:r>
          </a:p>
          <a:p>
            <a:r>
              <a:rPr lang="en-US" sz="2400" b="1" dirty="0">
                <a:solidFill>
                  <a:srgbClr val="275D38"/>
                </a:solidFill>
              </a:rPr>
              <a:t>Nourishes body and mind</a:t>
            </a:r>
          </a:p>
          <a:p>
            <a:r>
              <a:rPr lang="en-US" sz="2400" b="1" dirty="0">
                <a:solidFill>
                  <a:srgbClr val="275D38"/>
                </a:solidFill>
              </a:rPr>
              <a:t>Modulates numerous CDRs (Cellular-Defense Responses)</a:t>
            </a:r>
          </a:p>
          <a:p>
            <a:pPr lvl="1"/>
            <a:r>
              <a:rPr lang="en-US" dirty="0">
                <a:solidFill>
                  <a:schemeClr val="tx1"/>
                </a:solidFill>
              </a:rPr>
              <a:t>Nrf2 (antioxidant)</a:t>
            </a:r>
          </a:p>
          <a:p>
            <a:pPr lvl="1"/>
            <a:r>
              <a:rPr lang="en-US" dirty="0" err="1">
                <a:solidFill>
                  <a:schemeClr val="tx1"/>
                </a:solidFill>
              </a:rPr>
              <a:t>NfKb</a:t>
            </a:r>
            <a:r>
              <a:rPr lang="en-US" dirty="0">
                <a:solidFill>
                  <a:schemeClr val="tx1"/>
                </a:solidFill>
              </a:rPr>
              <a:t> (inflammation)</a:t>
            </a:r>
          </a:p>
          <a:p>
            <a:pPr lvl="1"/>
            <a:r>
              <a:rPr lang="en-US" dirty="0">
                <a:solidFill>
                  <a:schemeClr val="tx1"/>
                </a:solidFill>
              </a:rPr>
              <a:t>SIRT (cellular aging)</a:t>
            </a:r>
          </a:p>
          <a:p>
            <a:pPr lvl="1"/>
            <a:r>
              <a:rPr lang="en-US" dirty="0">
                <a:solidFill>
                  <a:schemeClr val="tx1"/>
                </a:solidFill>
              </a:rPr>
              <a:t>MTOR (metabolism)</a:t>
            </a:r>
          </a:p>
          <a:p>
            <a:pPr lvl="1"/>
            <a:r>
              <a:rPr lang="en-US" dirty="0">
                <a:solidFill>
                  <a:schemeClr val="tx1"/>
                </a:solidFill>
              </a:rPr>
              <a:t>HSP (autophagy = cellular cleanup)</a:t>
            </a:r>
          </a:p>
          <a:p>
            <a:endParaRPr lang="en-US" dirty="0"/>
          </a:p>
        </p:txBody>
      </p:sp>
      <p:pic>
        <p:nvPicPr>
          <p:cNvPr id="4" name="Picture 3">
            <a:extLst>
              <a:ext uri="{FF2B5EF4-FFF2-40B4-BE49-F238E27FC236}">
                <a16:creationId xmlns:a16="http://schemas.microsoft.com/office/drawing/2014/main" id="{D8B0BA9B-3587-4FB2-8DA3-44615DD98B1F}"/>
              </a:ext>
            </a:extLst>
          </p:cNvPr>
          <p:cNvPicPr>
            <a:picLocks noChangeAspect="1"/>
          </p:cNvPicPr>
          <p:nvPr/>
        </p:nvPicPr>
        <p:blipFill rotWithShape="1">
          <a:blip r:embed="rId2">
            <a:extLst>
              <a:ext uri="{28A0092B-C50C-407E-A947-70E740481C1C}">
                <a14:useLocalDpi xmlns:a14="http://schemas.microsoft.com/office/drawing/2010/main" val="0"/>
              </a:ext>
            </a:extLst>
          </a:blip>
          <a:srcRect l="37621" t="24653" r="37362" b="11898"/>
          <a:stretch/>
        </p:blipFill>
        <p:spPr>
          <a:xfrm>
            <a:off x="10417064" y="3853542"/>
            <a:ext cx="1774936" cy="3004457"/>
          </a:xfrm>
          <a:prstGeom prst="rect">
            <a:avLst/>
          </a:prstGeom>
        </p:spPr>
      </p:pic>
    </p:spTree>
    <p:extLst>
      <p:ext uri="{BB962C8B-B14F-4D97-AF65-F5344CB8AC3E}">
        <p14:creationId xmlns:p14="http://schemas.microsoft.com/office/powerpoint/2010/main" val="349120693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0642931-816A-4782-A690-61F11948A3CD}"/>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47A647"/>
                </a:solidFill>
                <a:latin typeface="Verdana" panose="020B0604030504040204" pitchFamily="34" charset="0"/>
                <a:ea typeface="Verdana" panose="020B0604030504040204" pitchFamily="34" charset="0"/>
                <a:cs typeface="Verdana" panose="020B0604030504040204" pitchFamily="34" charset="0"/>
              </a:rPr>
              <a:t>VitaGBX</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245D38"/>
                </a:solidFill>
                <a:latin typeface="Verdana" panose="020B0604030504040204" pitchFamily="34" charset="0"/>
                <a:ea typeface="Verdana" panose="020B0604030504040204" pitchFamily="34" charset="0"/>
                <a:cs typeface="Verdana" panose="020B0604030504040204" pitchFamily="34" charset="0"/>
              </a:rPr>
              <a:t>KEY BENEFITS &amp; FEATURES</a:t>
            </a:r>
            <a:endParaRPr lang="en-US" sz="3200" dirty="0">
              <a:solidFill>
                <a:srgbClr val="245D38"/>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Picture 6">
            <a:extLst>
              <a:ext uri="{FF2B5EF4-FFF2-40B4-BE49-F238E27FC236}">
                <a16:creationId xmlns:a16="http://schemas.microsoft.com/office/drawing/2014/main" id="{455A6A73-2BB0-42FB-B888-1718E12418F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13923" y="1925722"/>
            <a:ext cx="4767190" cy="3575393"/>
          </a:xfrm>
          <a:prstGeom prst="rect">
            <a:avLst/>
          </a:prstGeom>
        </p:spPr>
      </p:pic>
      <p:sp>
        <p:nvSpPr>
          <p:cNvPr id="3" name="Text Placeholder 2"/>
          <p:cNvSpPr>
            <a:spLocks noGrp="1"/>
          </p:cNvSpPr>
          <p:nvPr>
            <p:ph type="body" sz="quarter" idx="11"/>
          </p:nvPr>
        </p:nvSpPr>
        <p:spPr>
          <a:xfrm>
            <a:off x="838200" y="1925722"/>
            <a:ext cx="5748410" cy="4414837"/>
          </a:xfrm>
        </p:spPr>
        <p:txBody>
          <a:bodyPr>
            <a:noAutofit/>
          </a:bodyPr>
          <a:lstStyle/>
          <a:p>
            <a:pPr>
              <a:lnSpc>
                <a:spcPct val="100000"/>
              </a:lnSpc>
            </a:pPr>
            <a:r>
              <a:rPr lang="en-US" sz="16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Contains key nutrients that are essential for daily overall wellness*</a:t>
            </a:r>
          </a:p>
          <a:p>
            <a:pPr>
              <a:lnSpc>
                <a:spcPct val="100000"/>
              </a:lnSpc>
            </a:pPr>
            <a:r>
              <a:rPr lang="en-US" sz="16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Supports bone health with calcium, magnesium, zinc and vitamin D*</a:t>
            </a:r>
          </a:p>
          <a:p>
            <a:pPr>
              <a:lnSpc>
                <a:spcPct val="100000"/>
              </a:lnSpc>
            </a:pPr>
            <a:r>
              <a:rPr lang="en-US" sz="16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Supports healthy immune function*</a:t>
            </a:r>
          </a:p>
          <a:p>
            <a:pPr>
              <a:lnSpc>
                <a:spcPct val="100000"/>
              </a:lnSpc>
            </a:pPr>
            <a:r>
              <a:rPr lang="en-US" sz="16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Packed with free radical fighting antioxidants*</a:t>
            </a:r>
          </a:p>
          <a:p>
            <a:pPr>
              <a:lnSpc>
                <a:spcPct val="100000"/>
              </a:lnSpc>
            </a:pPr>
            <a:r>
              <a:rPr lang="en-US" sz="16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Proper physiological ingredient amounts — </a:t>
            </a:r>
            <a:br>
              <a:rPr lang="en-US" sz="16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16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no mega doses*</a:t>
            </a:r>
          </a:p>
          <a:p>
            <a:pPr>
              <a:lnSpc>
                <a:spcPct val="100000"/>
              </a:lnSpc>
            </a:pPr>
            <a:r>
              <a:rPr lang="en-US" sz="16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Balances body and mind via key nutrients often not consumed in your daily meals*</a:t>
            </a:r>
          </a:p>
          <a:p>
            <a:pPr>
              <a:lnSpc>
                <a:spcPct val="100000"/>
              </a:lnSpc>
            </a:pPr>
            <a:r>
              <a:rPr lang="en-US" sz="16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Improves concentration, attention and alertness*</a:t>
            </a:r>
          </a:p>
          <a:p>
            <a:pPr>
              <a:lnSpc>
                <a:spcPct val="100000"/>
              </a:lnSpc>
            </a:pPr>
            <a:r>
              <a:rPr lang="en-US" sz="16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Empowers and sustains a sense of mental focus*</a:t>
            </a:r>
          </a:p>
        </p:txBody>
      </p:sp>
      <p:sp>
        <p:nvSpPr>
          <p:cNvPr id="6" name="TextBox 5">
            <a:extLst>
              <a:ext uri="{FF2B5EF4-FFF2-40B4-BE49-F238E27FC236}">
                <a16:creationId xmlns:a16="http://schemas.microsoft.com/office/drawing/2014/main" id="{A8B82488-DF77-4AA7-82A8-B0A87738A098}"/>
              </a:ext>
            </a:extLst>
          </p:cNvPr>
          <p:cNvSpPr txBox="1"/>
          <p:nvPr/>
        </p:nvSpPr>
        <p:spPr>
          <a:xfrm>
            <a:off x="3114327" y="456417"/>
            <a:ext cx="389850" cy="338554"/>
          </a:xfrm>
          <a:prstGeom prst="rect">
            <a:avLst/>
          </a:prstGeom>
          <a:noFill/>
        </p:spPr>
        <p:txBody>
          <a:bodyPr wrap="none" rtlCol="0">
            <a:spAutoFit/>
          </a:bodyPr>
          <a:lstStyle/>
          <a:p>
            <a:r>
              <a:rPr lang="en-US" sz="1600" dirty="0">
                <a:solidFill>
                  <a:srgbClr val="47A647"/>
                </a:solidFill>
                <a:latin typeface="Verdana" panose="020B0604030504040204" pitchFamily="34" charset="0"/>
                <a:ea typeface="Verdana" panose="020B0604030504040204" pitchFamily="34" charset="0"/>
                <a:cs typeface="Verdana" panose="020B0604030504040204" pitchFamily="34" charset="0"/>
              </a:rPr>
              <a:t>®</a:t>
            </a:r>
          </a:p>
        </p:txBody>
      </p:sp>
      <p:sp>
        <p:nvSpPr>
          <p:cNvPr id="9" name="TextBox 8">
            <a:extLst>
              <a:ext uri="{FF2B5EF4-FFF2-40B4-BE49-F238E27FC236}">
                <a16:creationId xmlns:a16="http://schemas.microsoft.com/office/drawing/2014/main" id="{3C71F279-FB54-4116-8913-B0243F099FBE}"/>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586342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39CE94-2DF7-4471-ADF2-DF8ACE628EC3}"/>
              </a:ext>
            </a:extLst>
          </p:cNvPr>
          <p:cNvPicPr>
            <a:picLocks noChangeAspect="1"/>
          </p:cNvPicPr>
          <p:nvPr/>
        </p:nvPicPr>
        <p:blipFill>
          <a:blip r:embed="rId2"/>
          <a:stretch>
            <a:fillRect/>
          </a:stretch>
        </p:blipFill>
        <p:spPr>
          <a:xfrm>
            <a:off x="4250967" y="-351765"/>
            <a:ext cx="3772822" cy="1886411"/>
          </a:xfrm>
          <a:prstGeom prst="rect">
            <a:avLst/>
          </a:prstGeom>
        </p:spPr>
      </p:pic>
      <p:sp>
        <p:nvSpPr>
          <p:cNvPr id="27" name="Rectangle 26">
            <a:extLst>
              <a:ext uri="{FF2B5EF4-FFF2-40B4-BE49-F238E27FC236}">
                <a16:creationId xmlns:a16="http://schemas.microsoft.com/office/drawing/2014/main" id="{9B4CD6AF-19E7-4278-966B-AA09FFA22D6D}"/>
              </a:ext>
            </a:extLst>
          </p:cNvPr>
          <p:cNvSpPr/>
          <p:nvPr/>
        </p:nvSpPr>
        <p:spPr>
          <a:xfrm>
            <a:off x="4160144" y="4130932"/>
            <a:ext cx="3954468" cy="1938992"/>
          </a:xfrm>
          <a:prstGeom prst="rect">
            <a:avLst/>
          </a:prstGeom>
        </p:spPr>
        <p:txBody>
          <a:bodyPr wrap="square">
            <a:spAutoFit/>
          </a:bodyPr>
          <a:lstStyle/>
          <a:p>
            <a:pPr algn="ctr"/>
            <a:r>
              <a:rPr lang="en-US" sz="2000" dirty="0">
                <a:latin typeface="Verdana" panose="020B0604030504040204" pitchFamily="34" charset="0"/>
                <a:ea typeface="Verdana" panose="020B0604030504040204" pitchFamily="34" charset="0"/>
                <a:cs typeface="Verdana" panose="020B0604030504040204" pitchFamily="34" charset="0"/>
              </a:rPr>
              <a:t>Combines 50+ vitamins, minerals, amino acids, and phytonutrients to deliver micronutrient nutrition for a well-balanced body and mind*</a:t>
            </a:r>
          </a:p>
        </p:txBody>
      </p:sp>
      <p:sp>
        <p:nvSpPr>
          <p:cNvPr id="29" name="Rectangle 28">
            <a:extLst>
              <a:ext uri="{FF2B5EF4-FFF2-40B4-BE49-F238E27FC236}">
                <a16:creationId xmlns:a16="http://schemas.microsoft.com/office/drawing/2014/main" id="{68088B80-1622-4480-9384-76F7AC27BE27}"/>
              </a:ext>
            </a:extLst>
          </p:cNvPr>
          <p:cNvSpPr/>
          <p:nvPr/>
        </p:nvSpPr>
        <p:spPr>
          <a:xfrm>
            <a:off x="8201040" y="4137803"/>
            <a:ext cx="3448034" cy="1631216"/>
          </a:xfrm>
          <a:prstGeom prst="rect">
            <a:avLst/>
          </a:prstGeom>
        </p:spPr>
        <p:txBody>
          <a:bodyPr wrap="square">
            <a:spAutoFit/>
          </a:bodyPr>
          <a:lstStyle/>
          <a:p>
            <a:pPr algn="ctr"/>
            <a:r>
              <a:rPr lang="en-US" sz="2000" dirty="0">
                <a:latin typeface="Verdana" panose="020B0604030504040204" pitchFamily="34" charset="0"/>
                <a:ea typeface="Verdana" panose="020B0604030504040204" pitchFamily="34" charset="0"/>
                <a:cs typeface="Verdana" panose="020B0604030504040204" pitchFamily="34" charset="0"/>
              </a:rPr>
              <a:t>Contains our Amare GBX+ Proprietary Blend that enhances optimal functionality of the </a:t>
            </a:r>
            <a:br>
              <a:rPr lang="en-US" sz="2000" dirty="0">
                <a:latin typeface="Verdana" panose="020B0604030504040204" pitchFamily="34" charset="0"/>
                <a:ea typeface="Verdana" panose="020B0604030504040204" pitchFamily="34" charset="0"/>
                <a:cs typeface="Verdana" panose="020B0604030504040204" pitchFamily="34" charset="0"/>
              </a:rPr>
            </a:br>
            <a:r>
              <a:rPr lang="en-US" sz="2000" dirty="0">
                <a:latin typeface="Verdana" panose="020B0604030504040204" pitchFamily="34" charset="0"/>
                <a:ea typeface="Verdana" panose="020B0604030504040204" pitchFamily="34" charset="0"/>
                <a:cs typeface="Verdana" panose="020B0604030504040204" pitchFamily="34" charset="0"/>
              </a:rPr>
              <a:t>gut-brain axis*</a:t>
            </a:r>
          </a:p>
        </p:txBody>
      </p:sp>
      <p:sp>
        <p:nvSpPr>
          <p:cNvPr id="16" name="Rectangle 15">
            <a:extLst>
              <a:ext uri="{FF2B5EF4-FFF2-40B4-BE49-F238E27FC236}">
                <a16:creationId xmlns:a16="http://schemas.microsoft.com/office/drawing/2014/main" id="{489C34F8-616C-4D5A-97ED-FA0588AC4A58}"/>
              </a:ext>
            </a:extLst>
          </p:cNvPr>
          <p:cNvSpPr/>
          <p:nvPr/>
        </p:nvSpPr>
        <p:spPr>
          <a:xfrm>
            <a:off x="651039" y="4130932"/>
            <a:ext cx="3422677" cy="1323439"/>
          </a:xfrm>
          <a:prstGeom prst="rect">
            <a:avLst/>
          </a:prstGeom>
        </p:spPr>
        <p:txBody>
          <a:bodyPr wrap="square">
            <a:spAutoFit/>
          </a:bodyPr>
          <a:lstStyle/>
          <a:p>
            <a:pPr algn="ctr"/>
            <a:r>
              <a:rPr lang="en-US" sz="2000" dirty="0">
                <a:latin typeface="Verdana" panose="020B0604030504040204" pitchFamily="34" charset="0"/>
                <a:ea typeface="Verdana" panose="020B0604030504040204" pitchFamily="34" charset="0"/>
                <a:cs typeface="Verdana" panose="020B0604030504040204" pitchFamily="34" charset="0"/>
              </a:rPr>
              <a:t>Contains a Bright Mind Blend which helps improve concentration, attention and alertness*</a:t>
            </a:r>
          </a:p>
        </p:txBody>
      </p:sp>
      <p:sp>
        <p:nvSpPr>
          <p:cNvPr id="18" name="TextBox 17">
            <a:extLst>
              <a:ext uri="{FF2B5EF4-FFF2-40B4-BE49-F238E27FC236}">
                <a16:creationId xmlns:a16="http://schemas.microsoft.com/office/drawing/2014/main" id="{80CD3455-F2C1-49CE-8E96-42FFC454C364}"/>
              </a:ext>
            </a:extLst>
          </p:cNvPr>
          <p:cNvSpPr txBox="1"/>
          <p:nvPr/>
        </p:nvSpPr>
        <p:spPr>
          <a:xfrm>
            <a:off x="4196802" y="1039198"/>
            <a:ext cx="3881152" cy="707886"/>
          </a:xfrm>
          <a:prstGeom prst="rect">
            <a:avLst/>
          </a:prstGeom>
          <a:noFill/>
        </p:spPr>
        <p:txBody>
          <a:bodyPr wrap="square" rtlCol="0">
            <a:spAutoFit/>
          </a:bodyPr>
          <a:lstStyle/>
          <a:p>
            <a:pPr algn="ctr"/>
            <a:r>
              <a:rPr lang="en-US" sz="2000" b="1" dirty="0">
                <a:solidFill>
                  <a:srgbClr val="1E5D39"/>
                </a:solidFill>
                <a:latin typeface="Verdana" panose="020B0604030504040204" pitchFamily="34" charset="0"/>
              </a:rPr>
              <a:t>premium nutrition for a </a:t>
            </a:r>
            <a:br>
              <a:rPr lang="en-US" sz="2000" b="1" dirty="0">
                <a:solidFill>
                  <a:srgbClr val="1E5D39"/>
                </a:solidFill>
                <a:latin typeface="Verdana" panose="020B0604030504040204" pitchFamily="34" charset="0"/>
              </a:rPr>
            </a:br>
            <a:r>
              <a:rPr lang="en-US" sz="2000" b="1" dirty="0">
                <a:solidFill>
                  <a:srgbClr val="1E5D39"/>
                </a:solidFill>
                <a:latin typeface="Verdana" panose="020B0604030504040204" pitchFamily="34" charset="0"/>
              </a:rPr>
              <a:t>healthy body and mind*</a:t>
            </a:r>
          </a:p>
        </p:txBody>
      </p:sp>
      <p:pic>
        <p:nvPicPr>
          <p:cNvPr id="9" name="Picture 8">
            <a:extLst>
              <a:ext uri="{FF2B5EF4-FFF2-40B4-BE49-F238E27FC236}">
                <a16:creationId xmlns:a16="http://schemas.microsoft.com/office/drawing/2014/main" id="{481DE6C8-B325-4516-AEFA-48834505D36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8633" y="1632039"/>
            <a:ext cx="2743200" cy="2743200"/>
          </a:xfrm>
          <a:prstGeom prst="rect">
            <a:avLst/>
          </a:prstGeom>
        </p:spPr>
      </p:pic>
      <p:pic>
        <p:nvPicPr>
          <p:cNvPr id="19" name="Picture 18">
            <a:extLst>
              <a:ext uri="{FF2B5EF4-FFF2-40B4-BE49-F238E27FC236}">
                <a16:creationId xmlns:a16="http://schemas.microsoft.com/office/drawing/2014/main" id="{DE185303-6FA4-4AAD-B805-C88F8590BA7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76690" y="1653863"/>
            <a:ext cx="2721376" cy="2721376"/>
          </a:xfrm>
          <a:prstGeom prst="rect">
            <a:avLst/>
          </a:prstGeom>
        </p:spPr>
      </p:pic>
      <p:pic>
        <p:nvPicPr>
          <p:cNvPr id="21" name="Picture 20">
            <a:extLst>
              <a:ext uri="{FF2B5EF4-FFF2-40B4-BE49-F238E27FC236}">
                <a16:creationId xmlns:a16="http://schemas.microsoft.com/office/drawing/2014/main" id="{A901690F-EF81-4301-8FE6-B284094D595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542923" y="1642951"/>
            <a:ext cx="2743200" cy="2743200"/>
          </a:xfrm>
          <a:prstGeom prst="rect">
            <a:avLst/>
          </a:prstGeom>
        </p:spPr>
      </p:pic>
      <p:sp>
        <p:nvSpPr>
          <p:cNvPr id="11" name="TextBox 10">
            <a:extLst>
              <a:ext uri="{FF2B5EF4-FFF2-40B4-BE49-F238E27FC236}">
                <a16:creationId xmlns:a16="http://schemas.microsoft.com/office/drawing/2014/main" id="{ADFFFBF2-8B62-4461-AC59-57DDA42083E1}"/>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1623395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720F7FC-0F40-4AEA-B715-B7A61CB7D4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12362" y="1908691"/>
            <a:ext cx="3262726" cy="3262726"/>
          </a:xfrm>
          <a:prstGeom prst="rect">
            <a:avLst/>
          </a:prstGeom>
        </p:spPr>
      </p:pic>
      <p:pic>
        <p:nvPicPr>
          <p:cNvPr id="6" name="Graphic 5">
            <a:extLst>
              <a:ext uri="{FF2B5EF4-FFF2-40B4-BE49-F238E27FC236}">
                <a16:creationId xmlns:a16="http://schemas.microsoft.com/office/drawing/2014/main" id="{C216F34A-519F-49E0-B748-37DC89CCC5DF}"/>
              </a:ext>
            </a:extLst>
          </p:cNvPr>
          <p:cNvPicPr>
            <a:picLocks noChangeAspect="1"/>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49452" t="36071" r="10377" b="34698"/>
          <a:stretch/>
        </p:blipFill>
        <p:spPr>
          <a:xfrm>
            <a:off x="356419" y="263896"/>
            <a:ext cx="6519107" cy="2517263"/>
          </a:xfrm>
          <a:prstGeom prst="rect">
            <a:avLst/>
          </a:prstGeom>
        </p:spPr>
      </p:pic>
      <p:sp>
        <p:nvSpPr>
          <p:cNvPr id="7" name="Rectangle 6"/>
          <p:cNvSpPr/>
          <p:nvPr/>
        </p:nvSpPr>
        <p:spPr>
          <a:xfrm>
            <a:off x="1272891" y="2781159"/>
            <a:ext cx="4330914" cy="2308324"/>
          </a:xfrm>
          <a:prstGeom prst="rect">
            <a:avLst/>
          </a:prstGeom>
        </p:spPr>
        <p:txBody>
          <a:bodyPr wrap="square">
            <a:spAutoFit/>
          </a:bodyPr>
          <a:lstStyle/>
          <a:p>
            <a:pPr algn="ctr"/>
            <a:r>
              <a:rPr lang="en-US" sz="2400" dirty="0">
                <a:solidFill>
                  <a:srgbClr val="1E5D39"/>
                </a:solidFill>
                <a:latin typeface="Verdana" panose="020B0604030504040204" pitchFamily="34" charset="0"/>
                <a:ea typeface="Verdana" panose="020B0604030504040204" pitchFamily="34" charset="0"/>
                <a:cs typeface="Verdana" panose="020B0604030504040204" pitchFamily="34" charset="0"/>
              </a:rPr>
              <a:t>OmMEGA is a high-potency, ultra-pure marine oil concentrate that delivers high levels of the critical omega-3 fatty acids EPA and DHA.*</a:t>
            </a:r>
          </a:p>
        </p:txBody>
      </p:sp>
      <p:sp>
        <p:nvSpPr>
          <p:cNvPr id="12" name="TextBox 11">
            <a:extLst>
              <a:ext uri="{FF2B5EF4-FFF2-40B4-BE49-F238E27FC236}">
                <a16:creationId xmlns:a16="http://schemas.microsoft.com/office/drawing/2014/main" id="{13DC98EE-359D-4442-9F94-4C4E23006A89}"/>
              </a:ext>
            </a:extLst>
          </p:cNvPr>
          <p:cNvSpPr txBox="1"/>
          <p:nvPr/>
        </p:nvSpPr>
        <p:spPr>
          <a:xfrm>
            <a:off x="1595030" y="1648798"/>
            <a:ext cx="3686635" cy="707886"/>
          </a:xfrm>
          <a:prstGeom prst="rect">
            <a:avLst/>
          </a:prstGeom>
          <a:noFill/>
        </p:spPr>
        <p:txBody>
          <a:bodyPr wrap="square" rtlCol="0">
            <a:spAutoFit/>
          </a:bodyPr>
          <a:lstStyle/>
          <a:p>
            <a:pPr algn="ctr"/>
            <a:r>
              <a:rPr lang="en-US" sz="2000" b="1" dirty="0">
                <a:solidFill>
                  <a:srgbClr val="1E5D39"/>
                </a:solidFill>
                <a:latin typeface="Verdana" panose="020B0604030504040204" pitchFamily="34" charset="0"/>
              </a:rPr>
              <a:t>high-potency,</a:t>
            </a:r>
            <a:br>
              <a:rPr lang="en-US" sz="2000" b="1" dirty="0">
                <a:solidFill>
                  <a:srgbClr val="1E5D39"/>
                </a:solidFill>
                <a:latin typeface="Verdana" panose="020B0604030504040204" pitchFamily="34" charset="0"/>
              </a:rPr>
            </a:br>
            <a:r>
              <a:rPr lang="en-US" sz="2000" b="1" dirty="0">
                <a:solidFill>
                  <a:srgbClr val="1E5D39"/>
                </a:solidFill>
                <a:latin typeface="Verdana" panose="020B0604030504040204" pitchFamily="34" charset="0"/>
              </a:rPr>
              <a:t>ultra-pure omega-3’s*</a:t>
            </a:r>
          </a:p>
        </p:txBody>
      </p:sp>
      <p:pic>
        <p:nvPicPr>
          <p:cNvPr id="22" name="Graphic 21">
            <a:extLst>
              <a:ext uri="{FF2B5EF4-FFF2-40B4-BE49-F238E27FC236}">
                <a16:creationId xmlns:a16="http://schemas.microsoft.com/office/drawing/2014/main" id="{E0906785-6032-461D-B3A2-077FDC8BD49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30604" y="373900"/>
            <a:ext cx="1700784" cy="1596120"/>
          </a:xfrm>
          <a:prstGeom prst="rect">
            <a:avLst/>
          </a:prstGeom>
        </p:spPr>
      </p:pic>
      <p:pic>
        <p:nvPicPr>
          <p:cNvPr id="24" name="Graphic 23">
            <a:extLst>
              <a:ext uri="{FF2B5EF4-FFF2-40B4-BE49-F238E27FC236}">
                <a16:creationId xmlns:a16="http://schemas.microsoft.com/office/drawing/2014/main" id="{77242728-B3F6-49E7-A6EE-76C226A076E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64956" y="373900"/>
            <a:ext cx="1700784" cy="1596120"/>
          </a:xfrm>
          <a:prstGeom prst="rect">
            <a:avLst/>
          </a:prstGeom>
        </p:spPr>
      </p:pic>
      <p:pic>
        <p:nvPicPr>
          <p:cNvPr id="26" name="Graphic 25">
            <a:extLst>
              <a:ext uri="{FF2B5EF4-FFF2-40B4-BE49-F238E27FC236}">
                <a16:creationId xmlns:a16="http://schemas.microsoft.com/office/drawing/2014/main" id="{09BC502E-BB80-41BF-BC3A-29A256D6DAB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99308" y="391232"/>
            <a:ext cx="1700784" cy="1596120"/>
          </a:xfrm>
          <a:prstGeom prst="rect">
            <a:avLst/>
          </a:prstGeom>
        </p:spPr>
      </p:pic>
      <p:sp>
        <p:nvSpPr>
          <p:cNvPr id="27" name="TextBox 26">
            <a:extLst>
              <a:ext uri="{FF2B5EF4-FFF2-40B4-BE49-F238E27FC236}">
                <a16:creationId xmlns:a16="http://schemas.microsoft.com/office/drawing/2014/main" id="{43A76ADC-20B5-4018-B26A-172B88DCF9FB}"/>
              </a:ext>
            </a:extLst>
          </p:cNvPr>
          <p:cNvSpPr txBox="1"/>
          <p:nvPr/>
        </p:nvSpPr>
        <p:spPr>
          <a:xfrm>
            <a:off x="6390540" y="727627"/>
            <a:ext cx="1691366" cy="923330"/>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SUPPORTS COGNITIVE HEALTH</a:t>
            </a:r>
          </a:p>
        </p:txBody>
      </p:sp>
      <p:sp>
        <p:nvSpPr>
          <p:cNvPr id="28" name="TextBox 27">
            <a:extLst>
              <a:ext uri="{FF2B5EF4-FFF2-40B4-BE49-F238E27FC236}">
                <a16:creationId xmlns:a16="http://schemas.microsoft.com/office/drawing/2014/main" id="{6FA608D7-6690-4FC4-AE13-7A8AD8532E34}"/>
              </a:ext>
            </a:extLst>
          </p:cNvPr>
          <p:cNvSpPr txBox="1"/>
          <p:nvPr/>
        </p:nvSpPr>
        <p:spPr>
          <a:xfrm>
            <a:off x="8264956" y="710295"/>
            <a:ext cx="1660720" cy="923330"/>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HIGH-POTENCY </a:t>
            </a:r>
            <a:b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EPA + DHA</a:t>
            </a:r>
          </a:p>
        </p:txBody>
      </p:sp>
      <p:sp>
        <p:nvSpPr>
          <p:cNvPr id="29" name="TextBox 28">
            <a:extLst>
              <a:ext uri="{FF2B5EF4-FFF2-40B4-BE49-F238E27FC236}">
                <a16:creationId xmlns:a16="http://schemas.microsoft.com/office/drawing/2014/main" id="{DE9E5178-9BBD-4D99-ACC8-77A2BDD5727B}"/>
              </a:ext>
            </a:extLst>
          </p:cNvPr>
          <p:cNvSpPr txBox="1"/>
          <p:nvPr/>
        </p:nvSpPr>
        <p:spPr>
          <a:xfrm>
            <a:off x="10202501" y="727627"/>
            <a:ext cx="1494398" cy="923330"/>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MERCURY FREE </a:t>
            </a:r>
            <a:b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FISH OIL</a:t>
            </a:r>
          </a:p>
        </p:txBody>
      </p:sp>
      <p:sp>
        <p:nvSpPr>
          <p:cNvPr id="16" name="TextBox 15">
            <a:extLst>
              <a:ext uri="{FF2B5EF4-FFF2-40B4-BE49-F238E27FC236}">
                <a16:creationId xmlns:a16="http://schemas.microsoft.com/office/drawing/2014/main" id="{0E2376A6-CBDD-4D9B-95B6-1F7F2EA0EFF7}"/>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7" name="Rectangle: Rounded Corners 16">
            <a:extLst>
              <a:ext uri="{FF2B5EF4-FFF2-40B4-BE49-F238E27FC236}">
                <a16:creationId xmlns:a16="http://schemas.microsoft.com/office/drawing/2014/main" id="{E9866CA9-CB44-47A2-ADC7-CC4B4FF68416}"/>
              </a:ext>
            </a:extLst>
          </p:cNvPr>
          <p:cNvSpPr/>
          <p:nvPr/>
        </p:nvSpPr>
        <p:spPr>
          <a:xfrm>
            <a:off x="7337751" y="5024072"/>
            <a:ext cx="3549715" cy="1177925"/>
          </a:xfrm>
          <a:prstGeom prst="roundRect">
            <a:avLst/>
          </a:prstGeom>
          <a:noFill/>
          <a:ln w="38100">
            <a:solidFill>
              <a:srgbClr val="245D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ndParaRPr>
          </a:p>
        </p:txBody>
      </p:sp>
      <p:sp>
        <p:nvSpPr>
          <p:cNvPr id="18" name="TextBox 17">
            <a:extLst>
              <a:ext uri="{FF2B5EF4-FFF2-40B4-BE49-F238E27FC236}">
                <a16:creationId xmlns:a16="http://schemas.microsoft.com/office/drawing/2014/main" id="{5748E8BC-304A-4E97-99CD-CCFD625DFC02}"/>
              </a:ext>
            </a:extLst>
          </p:cNvPr>
          <p:cNvSpPr txBox="1"/>
          <p:nvPr/>
        </p:nvSpPr>
        <p:spPr>
          <a:xfrm>
            <a:off x="7374891" y="5135980"/>
            <a:ext cx="2042550" cy="954107"/>
          </a:xfrm>
          <a:prstGeom prst="rect">
            <a:avLst/>
          </a:prstGeom>
          <a:noFill/>
        </p:spPr>
        <p:txBody>
          <a:bodyPr wrap="square" rtlCol="0" anchor="t">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Item Code: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Retail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Wholesale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Subscribe &amp; Save:</a:t>
            </a:r>
          </a:p>
        </p:txBody>
      </p:sp>
      <p:sp>
        <p:nvSpPr>
          <p:cNvPr id="19" name="TextBox 18">
            <a:extLst>
              <a:ext uri="{FF2B5EF4-FFF2-40B4-BE49-F238E27FC236}">
                <a16:creationId xmlns:a16="http://schemas.microsoft.com/office/drawing/2014/main" id="{2706A044-7600-4A17-BA5D-005EE8208EB8}"/>
              </a:ext>
            </a:extLst>
          </p:cNvPr>
          <p:cNvSpPr txBox="1"/>
          <p:nvPr/>
        </p:nvSpPr>
        <p:spPr>
          <a:xfrm>
            <a:off x="9309491" y="5135451"/>
            <a:ext cx="1643337" cy="954107"/>
          </a:xfrm>
          <a:prstGeom prst="rect">
            <a:avLst/>
          </a:prstGeom>
          <a:noFill/>
        </p:spPr>
        <p:txBody>
          <a:bodyPr wrap="square" rtlCol="0" anchor="t">
            <a:spAutoFit/>
          </a:bodyPr>
          <a:lstStyle/>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S011</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$40.00</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$29.95 / 24 PV</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$26.95 / 22 PV</a:t>
            </a:r>
          </a:p>
        </p:txBody>
      </p:sp>
    </p:spTree>
    <p:extLst>
      <p:ext uri="{BB962C8B-B14F-4D97-AF65-F5344CB8AC3E}">
        <p14:creationId xmlns:p14="http://schemas.microsoft.com/office/powerpoint/2010/main" val="2970743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01872-4D48-472A-886F-DFC5992AA008}"/>
              </a:ext>
            </a:extLst>
          </p:cNvPr>
          <p:cNvSpPr>
            <a:spLocks noGrp="1"/>
          </p:cNvSpPr>
          <p:nvPr>
            <p:ph type="title"/>
          </p:nvPr>
        </p:nvSpPr>
        <p:spPr/>
        <p:txBody>
          <a:bodyPr/>
          <a:lstStyle/>
          <a:p>
            <a:r>
              <a:rPr lang="en-US" b="1" dirty="0">
                <a:solidFill>
                  <a:srgbClr val="3F2A56"/>
                </a:solidFill>
              </a:rPr>
              <a:t>Why is OmMega™ Different?</a:t>
            </a:r>
            <a:endParaRPr lang="en-US" dirty="0"/>
          </a:p>
        </p:txBody>
      </p:sp>
      <p:sp>
        <p:nvSpPr>
          <p:cNvPr id="3" name="Text Placeholder 2">
            <a:extLst>
              <a:ext uri="{FF2B5EF4-FFF2-40B4-BE49-F238E27FC236}">
                <a16:creationId xmlns:a16="http://schemas.microsoft.com/office/drawing/2014/main" id="{84885500-16C6-409C-86F7-EB00994E0073}"/>
              </a:ext>
            </a:extLst>
          </p:cNvPr>
          <p:cNvSpPr>
            <a:spLocks noGrp="1"/>
          </p:cNvSpPr>
          <p:nvPr>
            <p:ph type="body" sz="quarter" idx="11"/>
          </p:nvPr>
        </p:nvSpPr>
        <p:spPr/>
        <p:txBody>
          <a:bodyPr/>
          <a:lstStyle/>
          <a:p>
            <a:r>
              <a:rPr lang="en-US" b="1" dirty="0">
                <a:solidFill>
                  <a:srgbClr val="275D38"/>
                </a:solidFill>
              </a:rPr>
              <a:t>High-potency/purity fish oil</a:t>
            </a:r>
          </a:p>
          <a:p>
            <a:r>
              <a:rPr lang="en-US" b="1" dirty="0">
                <a:solidFill>
                  <a:srgbClr val="275D38"/>
                </a:solidFill>
              </a:rPr>
              <a:t>70% omega-3 extract</a:t>
            </a:r>
          </a:p>
          <a:p>
            <a:pPr lvl="1"/>
            <a:r>
              <a:rPr lang="en-US" dirty="0">
                <a:solidFill>
                  <a:schemeClr val="tx1"/>
                </a:solidFill>
              </a:rPr>
              <a:t>Typical = 30% omega-3</a:t>
            </a:r>
          </a:p>
          <a:p>
            <a:endParaRPr lang="en-US" dirty="0"/>
          </a:p>
        </p:txBody>
      </p:sp>
      <p:pic>
        <p:nvPicPr>
          <p:cNvPr id="4" name="Picture 3">
            <a:extLst>
              <a:ext uri="{FF2B5EF4-FFF2-40B4-BE49-F238E27FC236}">
                <a16:creationId xmlns:a16="http://schemas.microsoft.com/office/drawing/2014/main" id="{46749CA6-6E67-473C-9DE4-E466ADB0674B}"/>
              </a:ext>
            </a:extLst>
          </p:cNvPr>
          <p:cNvPicPr>
            <a:picLocks noChangeAspect="1"/>
          </p:cNvPicPr>
          <p:nvPr/>
        </p:nvPicPr>
        <p:blipFill rotWithShape="1">
          <a:blip r:embed="rId2">
            <a:extLst>
              <a:ext uri="{28A0092B-C50C-407E-A947-70E740481C1C}">
                <a14:useLocalDpi xmlns:a14="http://schemas.microsoft.com/office/drawing/2010/main" val="0"/>
              </a:ext>
            </a:extLst>
          </a:blip>
          <a:srcRect l="38075" t="31701" r="38407" b="11729"/>
          <a:stretch/>
        </p:blipFill>
        <p:spPr>
          <a:xfrm>
            <a:off x="10180951" y="3629509"/>
            <a:ext cx="2011049" cy="3228490"/>
          </a:xfrm>
          <a:prstGeom prst="rect">
            <a:avLst/>
          </a:prstGeom>
        </p:spPr>
      </p:pic>
    </p:spTree>
    <p:extLst>
      <p:ext uri="{BB962C8B-B14F-4D97-AF65-F5344CB8AC3E}">
        <p14:creationId xmlns:p14="http://schemas.microsoft.com/office/powerpoint/2010/main" val="397105219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EA929C3-6637-4AC4-96AF-B91BD9D0954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82584" y="1873191"/>
            <a:ext cx="4771216" cy="3578412"/>
          </a:xfrm>
          <a:prstGeom prst="rect">
            <a:avLst/>
          </a:prstGeom>
        </p:spPr>
      </p:pic>
      <p:sp>
        <p:nvSpPr>
          <p:cNvPr id="3" name="Text Placeholder 2"/>
          <p:cNvSpPr>
            <a:spLocks noGrp="1"/>
          </p:cNvSpPr>
          <p:nvPr>
            <p:ph type="body" sz="quarter" idx="11"/>
          </p:nvPr>
        </p:nvSpPr>
        <p:spPr>
          <a:xfrm>
            <a:off x="838200" y="1873191"/>
            <a:ext cx="5744384" cy="4552175"/>
          </a:xfrm>
        </p:spPr>
        <p:txBody>
          <a:bodyPr>
            <a:noAutofit/>
          </a:bodyPr>
          <a:lstStyle/>
          <a:p>
            <a:pPr>
              <a:lnSpc>
                <a:spcPct val="100000"/>
              </a:lnSpc>
            </a:pPr>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Provides a healthy balance of all-natural, </a:t>
            </a:r>
            <a:b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pure omega-3 fatty acids*</a:t>
            </a:r>
          </a:p>
          <a:p>
            <a:pPr>
              <a:lnSpc>
                <a:spcPct val="100000"/>
              </a:lnSpc>
            </a:pPr>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Protects against lipid oxidation and supports healthy function of the brain*</a:t>
            </a:r>
          </a:p>
          <a:p>
            <a:pPr>
              <a:lnSpc>
                <a:spcPct val="100000"/>
              </a:lnSpc>
            </a:pPr>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Promotes healthy cardiovascular, nervous </a:t>
            </a:r>
            <a:b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and immune system function*</a:t>
            </a:r>
          </a:p>
          <a:p>
            <a:pPr>
              <a:lnSpc>
                <a:spcPct val="100000"/>
              </a:lnSpc>
            </a:pPr>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Supports memory and cognitive health*</a:t>
            </a:r>
          </a:p>
          <a:p>
            <a:pPr>
              <a:lnSpc>
                <a:spcPct val="100000"/>
              </a:lnSpc>
            </a:pPr>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Promotes normal memory, attention control, alertness, mental acuity, and positive mood*</a:t>
            </a:r>
          </a:p>
          <a:p>
            <a:pPr>
              <a:lnSpc>
                <a:spcPct val="100000"/>
              </a:lnSpc>
            </a:pPr>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Helps to regulate the body’s natural inflammatory response*</a:t>
            </a:r>
          </a:p>
        </p:txBody>
      </p:sp>
      <p:sp>
        <p:nvSpPr>
          <p:cNvPr id="8" name="TextBox 7">
            <a:extLst>
              <a:ext uri="{FF2B5EF4-FFF2-40B4-BE49-F238E27FC236}">
                <a16:creationId xmlns:a16="http://schemas.microsoft.com/office/drawing/2014/main" id="{D937A81A-EF64-4DD7-B0CC-AC0BFFAF2044}"/>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0" name="Title 1">
            <a:extLst>
              <a:ext uri="{FF2B5EF4-FFF2-40B4-BE49-F238E27FC236}">
                <a16:creationId xmlns:a16="http://schemas.microsoft.com/office/drawing/2014/main" id="{72A4B472-67FD-4541-ABBB-7E8FA97115FA}"/>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47A647"/>
                </a:solidFill>
                <a:latin typeface="Verdana" panose="020B0604030504040204" pitchFamily="34" charset="0"/>
                <a:ea typeface="Verdana" panose="020B0604030504040204" pitchFamily="34" charset="0"/>
                <a:cs typeface="Verdana" panose="020B0604030504040204" pitchFamily="34" charset="0"/>
              </a:rPr>
              <a:t>OmMEGA</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245D38"/>
                </a:solidFill>
                <a:latin typeface="Verdana" panose="020B0604030504040204" pitchFamily="34" charset="0"/>
                <a:ea typeface="Verdana" panose="020B0604030504040204" pitchFamily="34" charset="0"/>
                <a:cs typeface="Verdana" panose="020B0604030504040204" pitchFamily="34" charset="0"/>
              </a:rPr>
              <a:t>KEY BENEFITS &amp; FEATURES</a:t>
            </a:r>
            <a:endParaRPr lang="en-US" sz="3200" dirty="0">
              <a:solidFill>
                <a:srgbClr val="245D38"/>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TextBox 10">
            <a:extLst>
              <a:ext uri="{FF2B5EF4-FFF2-40B4-BE49-F238E27FC236}">
                <a16:creationId xmlns:a16="http://schemas.microsoft.com/office/drawing/2014/main" id="{E760F806-5AB7-4953-941F-1AE4C909BB18}"/>
              </a:ext>
            </a:extLst>
          </p:cNvPr>
          <p:cNvSpPr txBox="1"/>
          <p:nvPr/>
        </p:nvSpPr>
        <p:spPr>
          <a:xfrm>
            <a:off x="3413073" y="456417"/>
            <a:ext cx="385042" cy="338554"/>
          </a:xfrm>
          <a:prstGeom prst="rect">
            <a:avLst/>
          </a:prstGeom>
          <a:noFill/>
        </p:spPr>
        <p:txBody>
          <a:bodyPr wrap="none" rtlCol="0">
            <a:spAutoFit/>
          </a:bodyPr>
          <a:lstStyle/>
          <a:p>
            <a:r>
              <a:rPr lang="en-US" sz="1600" dirty="0">
                <a:solidFill>
                  <a:srgbClr val="47A647"/>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243832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BCBE29-17FA-4CAB-8C67-24665796B8F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63510" y="1804036"/>
            <a:ext cx="2743200" cy="2743200"/>
          </a:xfrm>
          <a:prstGeom prst="rect">
            <a:avLst/>
          </a:prstGeom>
        </p:spPr>
      </p:pic>
      <p:pic>
        <p:nvPicPr>
          <p:cNvPr id="3" name="Picture 2">
            <a:extLst>
              <a:ext uri="{FF2B5EF4-FFF2-40B4-BE49-F238E27FC236}">
                <a16:creationId xmlns:a16="http://schemas.microsoft.com/office/drawing/2014/main" id="{36A35369-EF92-48CB-8B2E-E767B3DE232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74915" y="1810506"/>
            <a:ext cx="2743200" cy="2743200"/>
          </a:xfrm>
          <a:prstGeom prst="rect">
            <a:avLst/>
          </a:prstGeom>
        </p:spPr>
      </p:pic>
      <p:pic>
        <p:nvPicPr>
          <p:cNvPr id="9" name="Picture 8">
            <a:extLst>
              <a:ext uri="{FF2B5EF4-FFF2-40B4-BE49-F238E27FC236}">
                <a16:creationId xmlns:a16="http://schemas.microsoft.com/office/drawing/2014/main" id="{8B0CEF61-A600-4AAF-A52F-136056BECBF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29348" y="1784960"/>
            <a:ext cx="2743200" cy="2743200"/>
          </a:xfrm>
          <a:prstGeom prst="rect">
            <a:avLst/>
          </a:prstGeom>
        </p:spPr>
      </p:pic>
      <p:sp>
        <p:nvSpPr>
          <p:cNvPr id="27" name="Rectangle 26">
            <a:extLst>
              <a:ext uri="{FF2B5EF4-FFF2-40B4-BE49-F238E27FC236}">
                <a16:creationId xmlns:a16="http://schemas.microsoft.com/office/drawing/2014/main" id="{9B4CD6AF-19E7-4278-966B-AA09FFA22D6D}"/>
              </a:ext>
            </a:extLst>
          </p:cNvPr>
          <p:cNvSpPr/>
          <p:nvPr/>
        </p:nvSpPr>
        <p:spPr>
          <a:xfrm>
            <a:off x="4923723" y="4404037"/>
            <a:ext cx="2540410" cy="1015663"/>
          </a:xfrm>
          <a:prstGeom prst="rect">
            <a:avLst/>
          </a:prstGeom>
        </p:spPr>
        <p:txBody>
          <a:bodyPr wrap="square">
            <a:spAutoFit/>
          </a:bodyPr>
          <a:lstStyle/>
          <a:p>
            <a:pPr algn="ctr"/>
            <a:r>
              <a:rPr lang="en-US" sz="2000" dirty="0">
                <a:latin typeface="Verdana" panose="020B0604030504040204" pitchFamily="34" charset="0"/>
                <a:ea typeface="Verdana" panose="020B0604030504040204" pitchFamily="34" charset="0"/>
                <a:cs typeface="Verdana" panose="020B0604030504040204" pitchFamily="34" charset="0"/>
              </a:rPr>
              <a:t>Promotes cardiovascular health*</a:t>
            </a:r>
          </a:p>
        </p:txBody>
      </p:sp>
      <p:sp>
        <p:nvSpPr>
          <p:cNvPr id="29" name="Rectangle 28">
            <a:extLst>
              <a:ext uri="{FF2B5EF4-FFF2-40B4-BE49-F238E27FC236}">
                <a16:creationId xmlns:a16="http://schemas.microsoft.com/office/drawing/2014/main" id="{68088B80-1622-4480-9384-76F7AC27BE27}"/>
              </a:ext>
            </a:extLst>
          </p:cNvPr>
          <p:cNvSpPr/>
          <p:nvPr/>
        </p:nvSpPr>
        <p:spPr>
          <a:xfrm>
            <a:off x="7956422" y="4404037"/>
            <a:ext cx="3489053" cy="1323439"/>
          </a:xfrm>
          <a:prstGeom prst="rect">
            <a:avLst/>
          </a:prstGeom>
        </p:spPr>
        <p:txBody>
          <a:bodyPr wrap="square">
            <a:spAutoFit/>
          </a:bodyPr>
          <a:lstStyle/>
          <a:p>
            <a:pPr algn="ctr"/>
            <a:r>
              <a:rPr lang="en-US" sz="2000" dirty="0">
                <a:latin typeface="Verdana" panose="020B0604030504040204" pitchFamily="34" charset="0"/>
                <a:ea typeface="Verdana" panose="020B0604030504040204" pitchFamily="34" charset="0"/>
                <a:cs typeface="Verdana" panose="020B0604030504040204" pitchFamily="34" charset="0"/>
              </a:rPr>
              <a:t>Supports memory and cognitive functions, while promoting a healthy nervous system*</a:t>
            </a:r>
          </a:p>
        </p:txBody>
      </p:sp>
      <p:sp>
        <p:nvSpPr>
          <p:cNvPr id="16" name="Rectangle 15">
            <a:extLst>
              <a:ext uri="{FF2B5EF4-FFF2-40B4-BE49-F238E27FC236}">
                <a16:creationId xmlns:a16="http://schemas.microsoft.com/office/drawing/2014/main" id="{489C34F8-616C-4D5A-97ED-FA0588AC4A58}"/>
              </a:ext>
            </a:extLst>
          </p:cNvPr>
          <p:cNvSpPr/>
          <p:nvPr/>
        </p:nvSpPr>
        <p:spPr>
          <a:xfrm>
            <a:off x="637855" y="4404037"/>
            <a:ext cx="3908452" cy="1631216"/>
          </a:xfrm>
          <a:prstGeom prst="rect">
            <a:avLst/>
          </a:prstGeom>
        </p:spPr>
        <p:txBody>
          <a:bodyPr wrap="square">
            <a:spAutoFit/>
          </a:bodyPr>
          <a:lstStyle/>
          <a:p>
            <a:pPr algn="ctr"/>
            <a:r>
              <a:rPr lang="en-US" sz="2000" dirty="0">
                <a:latin typeface="Verdana" panose="020B0604030504040204" pitchFamily="34" charset="0"/>
                <a:ea typeface="Verdana" panose="020B0604030504040204" pitchFamily="34" charset="0"/>
                <a:cs typeface="Verdana" panose="020B0604030504040204" pitchFamily="34" charset="0"/>
              </a:rPr>
              <a:t>Contains ultra-pure and ultra-potent omega-3 content that is approx. 70% more omega-3 (EPA/DHA) than standard fish oils*</a:t>
            </a:r>
          </a:p>
        </p:txBody>
      </p:sp>
      <p:pic>
        <p:nvPicPr>
          <p:cNvPr id="14" name="Graphic 13">
            <a:extLst>
              <a:ext uri="{FF2B5EF4-FFF2-40B4-BE49-F238E27FC236}">
                <a16:creationId xmlns:a16="http://schemas.microsoft.com/office/drawing/2014/main" id="{5EEC33A2-A68E-48F2-91CE-9605FAA9F17C}"/>
              </a:ext>
            </a:extLst>
          </p:cNvPr>
          <p:cNvPicPr>
            <a:picLocks noChangeAspect="1"/>
          </p:cNvPicPr>
          <p:nvPr/>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49452" t="36071" r="10377" b="34698"/>
          <a:stretch/>
        </p:blipFill>
        <p:spPr>
          <a:xfrm>
            <a:off x="2998176" y="-247383"/>
            <a:ext cx="6519107" cy="2517263"/>
          </a:xfrm>
          <a:prstGeom prst="rect">
            <a:avLst/>
          </a:prstGeom>
        </p:spPr>
      </p:pic>
      <p:sp>
        <p:nvSpPr>
          <p:cNvPr id="15" name="TextBox 14">
            <a:extLst>
              <a:ext uri="{FF2B5EF4-FFF2-40B4-BE49-F238E27FC236}">
                <a16:creationId xmlns:a16="http://schemas.microsoft.com/office/drawing/2014/main" id="{7F53554C-D654-4575-861F-EB5799ABBD97}"/>
              </a:ext>
            </a:extLst>
          </p:cNvPr>
          <p:cNvSpPr txBox="1"/>
          <p:nvPr/>
        </p:nvSpPr>
        <p:spPr>
          <a:xfrm>
            <a:off x="4505422" y="1137519"/>
            <a:ext cx="3504614" cy="707886"/>
          </a:xfrm>
          <a:prstGeom prst="rect">
            <a:avLst/>
          </a:prstGeom>
          <a:noFill/>
        </p:spPr>
        <p:txBody>
          <a:bodyPr wrap="square" rtlCol="0">
            <a:spAutoFit/>
          </a:bodyPr>
          <a:lstStyle/>
          <a:p>
            <a:pPr algn="ctr"/>
            <a:r>
              <a:rPr lang="en-US" sz="2000" b="1" dirty="0">
                <a:solidFill>
                  <a:srgbClr val="1E5D39"/>
                </a:solidFill>
                <a:latin typeface="Verdana" panose="020B0604030504040204" pitchFamily="34" charset="0"/>
              </a:rPr>
              <a:t>high-potency,</a:t>
            </a:r>
            <a:br>
              <a:rPr lang="en-US" sz="2000" b="1" dirty="0">
                <a:solidFill>
                  <a:srgbClr val="1E5D39"/>
                </a:solidFill>
                <a:latin typeface="Verdana" panose="020B0604030504040204" pitchFamily="34" charset="0"/>
              </a:rPr>
            </a:br>
            <a:r>
              <a:rPr lang="en-US" sz="2000" b="1" dirty="0">
                <a:solidFill>
                  <a:srgbClr val="1E5D39"/>
                </a:solidFill>
                <a:latin typeface="Verdana" panose="020B0604030504040204" pitchFamily="34" charset="0"/>
              </a:rPr>
              <a:t>ultra-pure omega-3’s*</a:t>
            </a:r>
          </a:p>
        </p:txBody>
      </p:sp>
      <p:sp>
        <p:nvSpPr>
          <p:cNvPr id="11" name="TextBox 10">
            <a:extLst>
              <a:ext uri="{FF2B5EF4-FFF2-40B4-BE49-F238E27FC236}">
                <a16:creationId xmlns:a16="http://schemas.microsoft.com/office/drawing/2014/main" id="{8A4A6604-90A0-4BEC-A1D7-4CF0811591A6}"/>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632607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2">
      <a:dk1>
        <a:srgbClr val="000000"/>
      </a:dk1>
      <a:lt1>
        <a:srgbClr val="FFFFFF"/>
      </a:lt1>
      <a:dk2>
        <a:srgbClr val="3F2A56"/>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6743</Words>
  <Application>Microsoft Macintosh PowerPoint</Application>
  <PresentationFormat>Widescreen</PresentationFormat>
  <Paragraphs>942</Paragraphs>
  <Slides>110</Slides>
  <Notes>64</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0</vt:i4>
      </vt:variant>
      <vt:variant>
        <vt:lpstr>Slide Titles</vt:lpstr>
      </vt:variant>
      <vt:variant>
        <vt:i4>110</vt:i4>
      </vt:variant>
    </vt:vector>
  </HeadingPairs>
  <TitlesOfParts>
    <vt:vector size="114" baseType="lpstr">
      <vt:lpstr>Arial</vt:lpstr>
      <vt:lpstr>Wingdings</vt:lpstr>
      <vt:lpstr>Verdana</vt:lpstr>
      <vt:lpstr>Office Theme</vt:lpstr>
      <vt:lpstr>PRODUCT PRESENTATION</vt:lpstr>
      <vt:lpstr>PowerPoint Presentation</vt:lpstr>
      <vt:lpstr>PowerPoint Presentation</vt:lpstr>
      <vt:lpstr>Grim Reality</vt:lpstr>
      <vt:lpstr>Grim Reality</vt:lpstr>
      <vt:lpstr>1 TRILLION DOLLARS</vt:lpstr>
      <vt:lpstr>New Era in Science/Medicine</vt:lpstr>
      <vt:lpstr>The NEW Science of Mental Wellness</vt:lpstr>
      <vt:lpstr>RECENT SCIENTIFIC  DISCOVERIES</vt:lpstr>
      <vt:lpstr>DID YOU KNOW?</vt:lpstr>
      <vt:lpstr>HOW IMPORTANT IS YOUR  MICROBIOME?</vt:lpstr>
      <vt:lpstr>HOW DO YOUR “TWO BRAINS” COMMUNICATE?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 YOUR GUT HEALTHY?</vt:lpstr>
      <vt:lpstr>THE THREE THINGS YOU SHOULD KNOW ABOUT MENTAL WELLNESS </vt:lpstr>
      <vt:lpstr>PowerPoint Presentation</vt:lpstr>
      <vt:lpstr>Scientific Advisory Board</vt:lpstr>
      <vt:lpstr>Amare Quality  Control</vt:lpstr>
      <vt:lpstr>PowerPoint Presentation</vt:lpstr>
      <vt:lpstr>PowerPoint Presentation</vt:lpstr>
      <vt:lpstr>PowerPoint Presentation</vt:lpstr>
      <vt:lpstr>PowerPoint Presentation</vt:lpstr>
      <vt:lpstr>Why is FundaMentals Different?</vt:lpstr>
      <vt:lpstr>PowerPoint Presentation</vt:lpstr>
      <vt:lpstr>     CLINICAL STUDY</vt:lpstr>
      <vt:lpstr>     CLINICAL STUDY</vt:lpstr>
      <vt:lpstr>     CLINICAL STUDY</vt:lpstr>
      <vt:lpstr>World’s First Award-Winning  Gut-Brain Axis Nutrition System!</vt:lpstr>
      <vt:lpstr>PowerPoint Presentation</vt:lpstr>
      <vt:lpstr>MENTABIOTICS KEY BENEFITS &amp; FEATURES</vt:lpstr>
      <vt:lpstr>PowerPoint Presentation</vt:lpstr>
      <vt:lpstr>MENTABIOTICS KEY INGREDIENTS</vt:lpstr>
      <vt:lpstr>FOR YOUR GUT… THE PROBIOTIC STRAIN MATTERS</vt:lpstr>
      <vt:lpstr>PowerPoint Presentation</vt:lpstr>
      <vt:lpstr>PowerPoint Presentation</vt:lpstr>
      <vt:lpstr>Prebiotic Proprietary Blend… Supports the growth of preferred bacteria</vt:lpstr>
      <vt:lpstr>GBX+ Proprietary Blend… Patent Pending and Exclusive to Amare</vt:lpstr>
      <vt:lpstr>PowerPoint Presentation</vt:lpstr>
      <vt:lpstr>MENTAFOCUS KEY BENEFITS &amp; FEATURES</vt:lpstr>
      <vt:lpstr>PowerPoint Presentation</vt:lpstr>
      <vt:lpstr>MENTAFOCUS KEY INGREDIENTS</vt:lpstr>
      <vt:lpstr>MENTAFOCUS KEY INGREDIENTS</vt:lpstr>
      <vt:lpstr>MENTAFOCUS KEY INGREDIENTS</vt:lpstr>
      <vt:lpstr>PowerPoint Presentation</vt:lpstr>
      <vt:lpstr>MENTASYNC KEY BENEFITS &amp; FEATURES</vt:lpstr>
      <vt:lpstr>PowerPoint Presentation</vt:lpstr>
      <vt:lpstr>PowerPoint Presentation</vt:lpstr>
      <vt:lpstr>PowerPoint Presentation</vt:lpstr>
      <vt:lpstr>PowerPoint Presentation</vt:lpstr>
      <vt:lpstr>Why is Reboot+ Different?</vt:lpstr>
      <vt:lpstr>PowerPoint Presentation</vt:lpstr>
      <vt:lpstr>PowerPoint Presentation</vt:lpstr>
      <vt:lpstr>PowerPoint Presentation</vt:lpstr>
      <vt:lpstr>PowerPoint Presentation</vt:lpstr>
      <vt:lpstr>PowerPoint Presentation</vt:lpstr>
      <vt:lpstr>PowerPoint Presentation</vt:lpstr>
      <vt:lpstr>Why is Energy+ Different?</vt:lpstr>
      <vt:lpstr>PowerPoint Presentation</vt:lpstr>
      <vt:lpstr>PowerPoint Presentation</vt:lpstr>
      <vt:lpstr>PowerPoint Presentation</vt:lpstr>
      <vt:lpstr>PowerPoint Presentation</vt:lpstr>
      <vt:lpstr>PowerPoint Presentation</vt:lpstr>
      <vt:lpstr>Why is Mood+ Different?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is Relief+ Different?</vt:lpstr>
      <vt:lpstr>PowerPoint Presentation</vt:lpstr>
      <vt:lpstr>PowerPoint Presentation</vt:lpstr>
      <vt:lpstr>PowerPoint Presentation</vt:lpstr>
      <vt:lpstr>PowerPoint Presentation</vt:lpstr>
      <vt:lpstr>PowerPoint Presentation</vt:lpstr>
      <vt:lpstr>PowerPoint Presentation</vt:lpstr>
      <vt:lpstr>Why is Sleep+ Different?</vt:lpstr>
      <vt:lpstr>PowerPoint Presentation</vt:lpstr>
      <vt:lpstr>PowerPoint Presentation</vt:lpstr>
      <vt:lpstr>PowerPoint Presentation</vt:lpstr>
      <vt:lpstr>PowerPoint Presentation</vt:lpstr>
      <vt:lpstr>Why is VitaGBX® Different?</vt:lpstr>
      <vt:lpstr>PowerPoint Presentation</vt:lpstr>
      <vt:lpstr>PowerPoint Presentation</vt:lpstr>
      <vt:lpstr>PowerPoint Presentation</vt:lpstr>
      <vt:lpstr>Why is OmMega™ Different?</vt:lpstr>
      <vt:lpstr>PowerPoint Presentation</vt:lpstr>
      <vt:lpstr>PowerPoint Presentation</vt:lpstr>
      <vt:lpstr>PowerPoint Presentation</vt:lpstr>
      <vt:lpstr>Why is Digestive Different?</vt:lpstr>
      <vt:lpstr>PowerPoint Presentation</vt:lpstr>
      <vt:lpstr>PowerPoint Presentation</vt:lpstr>
      <vt:lpstr>PowerPoint Presentation</vt:lpstr>
      <vt:lpstr>Why is Probiotics Different?</vt:lpstr>
      <vt:lpstr>PowerPoint Presentation</vt:lpstr>
      <vt:lpstr>Probiotic Strains</vt:lpstr>
      <vt:lpstr>PowerPoint Presentation</vt:lpstr>
      <vt:lpstr>THE THREE THINGS YOU SHOULD KNOW ABOUT MENTAL WELLNESS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Amare Global</dc:title>
  <dc:creator/>
  <cp:lastModifiedBy/>
  <cp:revision>74</cp:revision>
  <dcterms:modified xsi:type="dcterms:W3CDTF">2019-05-30T21:45:09Z</dcterms:modified>
</cp:coreProperties>
</file>