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7" r:id="rId5"/>
    <p:sldMasterId id="2147493479" r:id="rId6"/>
  </p:sldMasterIdLst>
  <p:notesMasterIdLst>
    <p:notesMasterId r:id="rId39"/>
  </p:notesMasterIdLst>
  <p:sldIdLst>
    <p:sldId id="256" r:id="rId7"/>
    <p:sldId id="262" r:id="rId8"/>
    <p:sldId id="265" r:id="rId9"/>
    <p:sldId id="263" r:id="rId10"/>
    <p:sldId id="264" r:id="rId11"/>
    <p:sldId id="266" r:id="rId12"/>
    <p:sldId id="281" r:id="rId13"/>
    <p:sldId id="260" r:id="rId14"/>
    <p:sldId id="278" r:id="rId15"/>
    <p:sldId id="271" r:id="rId16"/>
    <p:sldId id="272" r:id="rId17"/>
    <p:sldId id="291" r:id="rId18"/>
    <p:sldId id="293" r:id="rId19"/>
    <p:sldId id="289" r:id="rId20"/>
    <p:sldId id="292" r:id="rId21"/>
    <p:sldId id="294" r:id="rId22"/>
    <p:sldId id="295" r:id="rId23"/>
    <p:sldId id="274" r:id="rId24"/>
    <p:sldId id="273" r:id="rId25"/>
    <p:sldId id="282" r:id="rId26"/>
    <p:sldId id="283" r:id="rId27"/>
    <p:sldId id="286" r:id="rId28"/>
    <p:sldId id="287" r:id="rId29"/>
    <p:sldId id="301" r:id="rId30"/>
    <p:sldId id="297" r:id="rId31"/>
    <p:sldId id="298" r:id="rId32"/>
    <p:sldId id="299" r:id="rId33"/>
    <p:sldId id="300" r:id="rId34"/>
    <p:sldId id="275" r:id="rId35"/>
    <p:sldId id="296" r:id="rId36"/>
    <p:sldId id="304" r:id="rId37"/>
    <p:sldId id="277"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9" autoAdjust="0"/>
    <p:restoredTop sz="94660"/>
  </p:normalViewPr>
  <p:slideViewPr>
    <p:cSldViewPr snapToGrid="0" snapToObjects="1">
      <p:cViewPr varScale="1">
        <p:scale>
          <a:sx n="103" d="100"/>
          <a:sy n="103" d="100"/>
        </p:scale>
        <p:origin x="-112" y="-312"/>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541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Group</c:v>
                </c:pt>
              </c:strCache>
            </c:strRef>
          </c:tx>
          <c:invertIfNegative val="0"/>
          <c:cat>
            <c:strRef>
              <c:f>Sheet1!$A$2:$A$5</c:f>
              <c:strCache>
                <c:ptCount val="4"/>
                <c:pt idx="0">
                  <c:v>Baseline - Pre</c:v>
                </c:pt>
                <c:pt idx="1">
                  <c:v>Baseline - Post</c:v>
                </c:pt>
                <c:pt idx="2">
                  <c:v>Day7 - Pre</c:v>
                </c:pt>
                <c:pt idx="3">
                  <c:v>Day 7 - Post</c:v>
                </c:pt>
              </c:strCache>
            </c:strRef>
          </c:cat>
          <c:val>
            <c:numRef>
              <c:f>Sheet1!$B$2:$B$5</c:f>
              <c:numCache>
                <c:formatCode>General</c:formatCode>
                <c:ptCount val="4"/>
                <c:pt idx="0">
                  <c:v>2.9</c:v>
                </c:pt>
                <c:pt idx="1">
                  <c:v>4.2</c:v>
                </c:pt>
                <c:pt idx="2">
                  <c:v>2.0</c:v>
                </c:pt>
                <c:pt idx="3">
                  <c:v>2.0</c:v>
                </c:pt>
              </c:numCache>
            </c:numRef>
          </c:val>
        </c:ser>
        <c:ser>
          <c:idx val="1"/>
          <c:order val="1"/>
          <c:tx>
            <c:strRef>
              <c:f>Sheet1!$C$1</c:f>
              <c:strCache>
                <c:ptCount val="1"/>
                <c:pt idx="0">
                  <c:v>Af-Am</c:v>
                </c:pt>
              </c:strCache>
            </c:strRef>
          </c:tx>
          <c:invertIfNegative val="0"/>
          <c:cat>
            <c:strRef>
              <c:f>Sheet1!$A$2:$A$5</c:f>
              <c:strCache>
                <c:ptCount val="4"/>
                <c:pt idx="0">
                  <c:v>Baseline - Pre</c:v>
                </c:pt>
                <c:pt idx="1">
                  <c:v>Baseline - Post</c:v>
                </c:pt>
                <c:pt idx="2">
                  <c:v>Day7 - Pre</c:v>
                </c:pt>
                <c:pt idx="3">
                  <c:v>Day 7 - Post</c:v>
                </c:pt>
              </c:strCache>
            </c:strRef>
          </c:cat>
          <c:val>
            <c:numRef>
              <c:f>Sheet1!$C$2:$C$5</c:f>
              <c:numCache>
                <c:formatCode>General</c:formatCode>
                <c:ptCount val="4"/>
                <c:pt idx="0">
                  <c:v>2.7</c:v>
                </c:pt>
                <c:pt idx="1">
                  <c:v>3.9</c:v>
                </c:pt>
                <c:pt idx="2">
                  <c:v>1.7</c:v>
                </c:pt>
                <c:pt idx="3">
                  <c:v>1.7</c:v>
                </c:pt>
              </c:numCache>
            </c:numRef>
          </c:val>
        </c:ser>
        <c:dLbls>
          <c:showLegendKey val="0"/>
          <c:showVal val="0"/>
          <c:showCatName val="0"/>
          <c:showSerName val="0"/>
          <c:showPercent val="0"/>
          <c:showBubbleSize val="0"/>
        </c:dLbls>
        <c:gapWidth val="150"/>
        <c:axId val="2135584792"/>
        <c:axId val="2135587736"/>
      </c:barChart>
      <c:catAx>
        <c:axId val="2135584792"/>
        <c:scaling>
          <c:orientation val="minMax"/>
        </c:scaling>
        <c:delete val="0"/>
        <c:axPos val="b"/>
        <c:majorTickMark val="out"/>
        <c:minorTickMark val="none"/>
        <c:tickLblPos val="nextTo"/>
        <c:crossAx val="2135587736"/>
        <c:crosses val="autoZero"/>
        <c:auto val="1"/>
        <c:lblAlgn val="ctr"/>
        <c:lblOffset val="100"/>
        <c:noMultiLvlLbl val="0"/>
      </c:catAx>
      <c:valAx>
        <c:axId val="2135587736"/>
        <c:scaling>
          <c:orientation val="minMax"/>
          <c:max val="5.0"/>
        </c:scaling>
        <c:delete val="0"/>
        <c:axPos val="l"/>
        <c:majorGridlines>
          <c:spPr>
            <a:ln>
              <a:noFill/>
            </a:ln>
          </c:spPr>
        </c:majorGridlines>
        <c:numFmt formatCode="General" sourceLinked="1"/>
        <c:majorTickMark val="out"/>
        <c:minorTickMark val="none"/>
        <c:tickLblPos val="nextTo"/>
        <c:crossAx val="213558479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Group</c:v>
                </c:pt>
              </c:strCache>
            </c:strRef>
          </c:tx>
          <c:invertIfNegative val="0"/>
          <c:cat>
            <c:strRef>
              <c:f>Sheet1!$A$2:$A$5</c:f>
              <c:strCache>
                <c:ptCount val="4"/>
                <c:pt idx="0">
                  <c:v>Baseline - Pre</c:v>
                </c:pt>
                <c:pt idx="1">
                  <c:v>Baseline - Post</c:v>
                </c:pt>
                <c:pt idx="2">
                  <c:v>Day7 - Pre</c:v>
                </c:pt>
                <c:pt idx="3">
                  <c:v>Day 7 - Post</c:v>
                </c:pt>
              </c:strCache>
            </c:strRef>
          </c:cat>
          <c:val>
            <c:numRef>
              <c:f>Sheet1!$B$2:$B$5</c:f>
              <c:numCache>
                <c:formatCode>General</c:formatCode>
                <c:ptCount val="4"/>
                <c:pt idx="0">
                  <c:v>14.3</c:v>
                </c:pt>
                <c:pt idx="1">
                  <c:v>23.3</c:v>
                </c:pt>
                <c:pt idx="2">
                  <c:v>11.8</c:v>
                </c:pt>
                <c:pt idx="3">
                  <c:v>10.4</c:v>
                </c:pt>
              </c:numCache>
            </c:numRef>
          </c:val>
        </c:ser>
        <c:ser>
          <c:idx val="1"/>
          <c:order val="1"/>
          <c:tx>
            <c:strRef>
              <c:f>Sheet1!$C$1</c:f>
              <c:strCache>
                <c:ptCount val="1"/>
                <c:pt idx="0">
                  <c:v>Af-Am</c:v>
                </c:pt>
              </c:strCache>
            </c:strRef>
          </c:tx>
          <c:invertIfNegative val="0"/>
          <c:cat>
            <c:strRef>
              <c:f>Sheet1!$A$2:$A$5</c:f>
              <c:strCache>
                <c:ptCount val="4"/>
                <c:pt idx="0">
                  <c:v>Baseline - Pre</c:v>
                </c:pt>
                <c:pt idx="1">
                  <c:v>Baseline - Post</c:v>
                </c:pt>
                <c:pt idx="2">
                  <c:v>Day7 - Pre</c:v>
                </c:pt>
                <c:pt idx="3">
                  <c:v>Day 7 - Post</c:v>
                </c:pt>
              </c:strCache>
            </c:strRef>
          </c:cat>
          <c:val>
            <c:numRef>
              <c:f>Sheet1!$C$2:$C$5</c:f>
              <c:numCache>
                <c:formatCode>General</c:formatCode>
                <c:ptCount val="4"/>
                <c:pt idx="0">
                  <c:v>12.5</c:v>
                </c:pt>
                <c:pt idx="1">
                  <c:v>21.1</c:v>
                </c:pt>
                <c:pt idx="2">
                  <c:v>10.0</c:v>
                </c:pt>
                <c:pt idx="3">
                  <c:v>8.5</c:v>
                </c:pt>
              </c:numCache>
            </c:numRef>
          </c:val>
        </c:ser>
        <c:dLbls>
          <c:showLegendKey val="0"/>
          <c:showVal val="0"/>
          <c:showCatName val="0"/>
          <c:showSerName val="0"/>
          <c:showPercent val="0"/>
          <c:showBubbleSize val="0"/>
        </c:dLbls>
        <c:gapWidth val="150"/>
        <c:axId val="2135568904"/>
        <c:axId val="2135571880"/>
      </c:barChart>
      <c:catAx>
        <c:axId val="2135568904"/>
        <c:scaling>
          <c:orientation val="minMax"/>
        </c:scaling>
        <c:delete val="0"/>
        <c:axPos val="b"/>
        <c:majorTickMark val="out"/>
        <c:minorTickMark val="none"/>
        <c:tickLblPos val="nextTo"/>
        <c:crossAx val="2135571880"/>
        <c:crosses val="autoZero"/>
        <c:auto val="1"/>
        <c:lblAlgn val="ctr"/>
        <c:lblOffset val="100"/>
        <c:noMultiLvlLbl val="0"/>
      </c:catAx>
      <c:valAx>
        <c:axId val="2135571880"/>
        <c:scaling>
          <c:orientation val="minMax"/>
        </c:scaling>
        <c:delete val="0"/>
        <c:axPos val="l"/>
        <c:majorGridlines>
          <c:spPr>
            <a:ln>
              <a:noFill/>
            </a:ln>
          </c:spPr>
        </c:majorGridlines>
        <c:numFmt formatCode="General" sourceLinked="1"/>
        <c:majorTickMark val="out"/>
        <c:minorTickMark val="none"/>
        <c:tickLblPos val="nextTo"/>
        <c:crossAx val="2135568904"/>
        <c:crosses val="autoZero"/>
        <c:crossBetween val="between"/>
      </c:valAx>
      <c:spPr>
        <a:noFill/>
      </c:spPr>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defRPr sz="1800" b="1" i="0" u="none" strike="noStrike">
                <a:solidFill>
                  <a:srgbClr val="000000"/>
                </a:solidFill>
                <a:effectLst/>
                <a:latin typeface="Helvetica"/>
              </a:defRPr>
            </a:pPr>
            <a:r>
              <a:rPr lang="en-US" sz="1800" b="1" i="0" u="none" strike="noStrike" dirty="0">
                <a:solidFill>
                  <a:srgbClr val="000000"/>
                </a:solidFill>
                <a:effectLst/>
                <a:latin typeface="Helvetica"/>
              </a:rPr>
              <a:t>Initial Energy Boost</a:t>
            </a:r>
          </a:p>
        </c:rich>
      </c:tx>
      <c:layout>
        <c:manualLayout>
          <c:xMode val="edge"/>
          <c:yMode val="edge"/>
          <c:x val="0.204073522511679"/>
          <c:y val="0.00125699859387097"/>
          <c:w val="0.474401"/>
          <c:h val="0.115799"/>
        </c:manualLayout>
      </c:layout>
      <c:overlay val="1"/>
      <c:spPr>
        <a:noFill/>
        <a:effectLst/>
      </c:spPr>
    </c:title>
    <c:autoTitleDeleted val="0"/>
    <c:plotArea>
      <c:layout>
        <c:manualLayout>
          <c:layoutTarget val="inner"/>
          <c:xMode val="edge"/>
          <c:yMode val="edge"/>
          <c:x val="0.108854"/>
          <c:y val="0.115799"/>
          <c:w val="0.855742"/>
          <c:h val="0.727479"/>
        </c:manualLayout>
      </c:layout>
      <c:barChart>
        <c:barDir val="col"/>
        <c:grouping val="clustered"/>
        <c:varyColors val="0"/>
        <c:ser>
          <c:idx val="0"/>
          <c:order val="0"/>
          <c:tx>
            <c:strRef>
              <c:f>Sheet1!$A$2</c:f>
              <c:strCache>
                <c:ptCount val="1"/>
                <c:pt idx="0">
                  <c:v>HGG</c:v>
                </c:pt>
              </c:strCache>
            </c:strRef>
          </c:tx>
          <c:spPr>
            <a:ln w="76200" cap="flat">
              <a:solidFill>
                <a:srgbClr val="70BF41"/>
              </a:solidFill>
              <a:prstDash val="solid"/>
              <a:miter lim="400000"/>
            </a:ln>
            <a:effectLst/>
          </c:spPr>
          <c:invertIfNegative val="0"/>
          <c:cat>
            <c:strRef>
              <c:f>Sheet1!$B$1:$F$1</c:f>
              <c:strCache>
                <c:ptCount val="5"/>
                <c:pt idx="0">
                  <c:v>0-15</c:v>
                </c:pt>
                <c:pt idx="1">
                  <c:v>30</c:v>
                </c:pt>
                <c:pt idx="2">
                  <c:v>45</c:v>
                </c:pt>
                <c:pt idx="3">
                  <c:v>60</c:v>
                </c:pt>
                <c:pt idx="4">
                  <c:v>60+</c:v>
                </c:pt>
              </c:strCache>
            </c:strRef>
          </c:cat>
          <c:val>
            <c:numRef>
              <c:f>Sheet1!$B$2:$F$2</c:f>
              <c:numCache>
                <c:formatCode>General</c:formatCode>
                <c:ptCount val="5"/>
                <c:pt idx="0">
                  <c:v>17.0</c:v>
                </c:pt>
                <c:pt idx="1">
                  <c:v>30.0</c:v>
                </c:pt>
                <c:pt idx="2">
                  <c:v>18.0</c:v>
                </c:pt>
                <c:pt idx="3">
                  <c:v>4.0</c:v>
                </c:pt>
                <c:pt idx="4">
                  <c:v>9.0</c:v>
                </c:pt>
              </c:numCache>
            </c:numRef>
          </c:val>
        </c:ser>
        <c:ser>
          <c:idx val="1"/>
          <c:order val="1"/>
          <c:tx>
            <c:strRef>
              <c:f>Sheet1!$A$3</c:f>
              <c:strCache>
                <c:ptCount val="1"/>
                <c:pt idx="0">
                  <c:v>RR</c:v>
                </c:pt>
              </c:strCache>
            </c:strRef>
          </c:tx>
          <c:spPr>
            <a:ln w="76200" cap="flat">
              <a:solidFill>
                <a:srgbClr val="C82506"/>
              </a:solidFill>
              <a:prstDash val="solid"/>
              <a:miter lim="400000"/>
            </a:ln>
            <a:effectLst/>
          </c:spPr>
          <c:invertIfNegative val="0"/>
          <c:cat>
            <c:strRef>
              <c:f>Sheet1!$B$1:$F$1</c:f>
              <c:strCache>
                <c:ptCount val="5"/>
                <c:pt idx="0">
                  <c:v>0-15</c:v>
                </c:pt>
                <c:pt idx="1">
                  <c:v>30</c:v>
                </c:pt>
                <c:pt idx="2">
                  <c:v>45</c:v>
                </c:pt>
                <c:pt idx="3">
                  <c:v>60</c:v>
                </c:pt>
                <c:pt idx="4">
                  <c:v>60+</c:v>
                </c:pt>
              </c:strCache>
            </c:strRef>
          </c:cat>
          <c:val>
            <c:numRef>
              <c:f>Sheet1!$B$3:$F$3</c:f>
              <c:numCache>
                <c:formatCode>General</c:formatCode>
                <c:ptCount val="5"/>
                <c:pt idx="0">
                  <c:v>12.0</c:v>
                </c:pt>
                <c:pt idx="1">
                  <c:v>27.0</c:v>
                </c:pt>
                <c:pt idx="2">
                  <c:v>16.0</c:v>
                </c:pt>
                <c:pt idx="3">
                  <c:v>4.0</c:v>
                </c:pt>
                <c:pt idx="4">
                  <c:v>8.0</c:v>
                </c:pt>
              </c:numCache>
            </c:numRef>
          </c:val>
        </c:ser>
        <c:dLbls>
          <c:showLegendKey val="0"/>
          <c:showVal val="0"/>
          <c:showCatName val="0"/>
          <c:showSerName val="0"/>
          <c:showPercent val="0"/>
          <c:showBubbleSize val="0"/>
        </c:dLbls>
        <c:gapWidth val="150"/>
        <c:axId val="2134556664"/>
        <c:axId val="2134562632"/>
      </c:barChart>
      <c:catAx>
        <c:axId val="2134556664"/>
        <c:scaling>
          <c:orientation val="minMax"/>
        </c:scaling>
        <c:delete val="0"/>
        <c:axPos val="b"/>
        <c:title>
          <c:tx>
            <c:rich>
              <a:bodyPr rot="0"/>
              <a:lstStyle/>
              <a:p>
                <a:pPr lvl="0">
                  <a:defRPr sz="1600" b="0" i="0" u="none" strike="noStrike">
                    <a:solidFill>
                      <a:srgbClr val="000000"/>
                    </a:solidFill>
                    <a:effectLst/>
                    <a:latin typeface="Helvetica Light"/>
                  </a:defRPr>
                </a:pPr>
                <a:r>
                  <a:rPr lang="en-US" sz="1600" b="0" i="0" u="none" strike="noStrike">
                    <a:solidFill>
                      <a:srgbClr val="000000"/>
                    </a:solidFill>
                    <a:effectLst/>
                    <a:latin typeface="Helvetica Light"/>
                  </a:rPr>
                  <a:t>Time (minutes)</a:t>
                </a:r>
              </a:p>
            </c:rich>
          </c:tx>
          <c:layout/>
          <c:overlay val="1"/>
        </c:title>
        <c:numFmt formatCode="General" sourceLinked="0"/>
        <c:majorTickMark val="none"/>
        <c:minorTickMark val="none"/>
        <c:tickLblPos val="low"/>
        <c:spPr>
          <a:ln w="12700" cap="flat">
            <a:solidFill>
              <a:srgbClr val="000000"/>
            </a:solidFill>
            <a:prstDash val="solid"/>
            <a:miter lim="400000"/>
          </a:ln>
        </c:spPr>
        <c:txPr>
          <a:bodyPr rot="0"/>
          <a:lstStyle/>
          <a:p>
            <a:pPr lvl="0">
              <a:defRPr sz="1600" b="0" i="0" u="none" strike="noStrike">
                <a:solidFill>
                  <a:srgbClr val="000000"/>
                </a:solidFill>
                <a:effectLst/>
                <a:latin typeface="Helvetica Light"/>
              </a:defRPr>
            </a:pPr>
            <a:endParaRPr lang="en-US"/>
          </a:p>
        </c:txPr>
        <c:crossAx val="2134562632"/>
        <c:crosses val="autoZero"/>
        <c:auto val="1"/>
        <c:lblAlgn val="ctr"/>
        <c:lblOffset val="100"/>
        <c:noMultiLvlLbl val="1"/>
      </c:catAx>
      <c:valAx>
        <c:axId val="2134562632"/>
        <c:scaling>
          <c:orientation val="minMax"/>
          <c:max val="35.0"/>
          <c:min val="0.0"/>
        </c:scaling>
        <c:delete val="0"/>
        <c:axPos val="l"/>
        <c:majorGridlines>
          <c:spPr>
            <a:ln w="12700" cap="flat">
              <a:solidFill>
                <a:srgbClr val="929292"/>
              </a:solidFill>
              <a:custDash>
                <a:ds d="200000" sp="200000"/>
              </a:custDash>
              <a:miter lim="400000"/>
            </a:ln>
          </c:spPr>
        </c:majorGridlines>
        <c:numFmt formatCode="#,##0&quot;%&quot;" sourceLinked="0"/>
        <c:majorTickMark val="none"/>
        <c:minorTickMark val="none"/>
        <c:tickLblPos val="nextTo"/>
        <c:spPr>
          <a:ln w="12700" cap="flat">
            <a:noFill/>
            <a:prstDash val="solid"/>
            <a:miter lim="400000"/>
          </a:ln>
        </c:spPr>
        <c:txPr>
          <a:bodyPr rot="0"/>
          <a:lstStyle/>
          <a:p>
            <a:pPr lvl="0">
              <a:defRPr sz="1600" b="0" i="0" u="none" strike="noStrike">
                <a:solidFill>
                  <a:srgbClr val="000000"/>
                </a:solidFill>
                <a:effectLst/>
                <a:latin typeface="Helvetica Light"/>
              </a:defRPr>
            </a:pPr>
            <a:endParaRPr lang="en-US"/>
          </a:p>
        </c:txPr>
        <c:crossAx val="2134556664"/>
        <c:crosses val="autoZero"/>
        <c:crossBetween val="between"/>
        <c:majorUnit val="5.0"/>
        <c:minorUnit val="3.75"/>
      </c:valAx>
      <c:spPr>
        <a:noFill/>
        <a:ln w="12700" cap="flat">
          <a:noFill/>
          <a:miter lim="400000"/>
        </a:ln>
        <a:effectLst/>
      </c:spPr>
    </c:plotArea>
    <c:legend>
      <c:legendPos val="r"/>
      <c:layout>
        <c:manualLayout>
          <c:xMode val="edge"/>
          <c:yMode val="edge"/>
          <c:x val="0.525179216222281"/>
          <c:y val="0.184703049186812"/>
          <c:w val="0.26912394513692"/>
          <c:h val="0.222858629951108"/>
        </c:manualLayout>
      </c:layout>
      <c:overlay val="1"/>
      <c:spPr>
        <a:noFill/>
        <a:ln w="12700" cap="flat">
          <a:noFill/>
          <a:miter lim="400000"/>
        </a:ln>
        <a:effectLst/>
      </c:spPr>
      <c:txPr>
        <a:bodyPr/>
        <a:lstStyle/>
        <a:p>
          <a:pPr lvl="0">
            <a:defRPr sz="2200" b="0" i="0" u="none" strike="noStrike">
              <a:solidFill>
                <a:srgbClr val="000000"/>
              </a:solidFill>
              <a:effectLst/>
              <a:latin typeface="Helvetica Light"/>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defRPr sz="1800" b="1" i="0" u="none" strike="noStrike">
                <a:solidFill>
                  <a:srgbClr val="000000"/>
                </a:solidFill>
                <a:effectLst/>
                <a:latin typeface="Helvetica"/>
              </a:defRPr>
            </a:pPr>
            <a:r>
              <a:rPr lang="en-US" sz="1800" b="1" i="0" u="none" strike="noStrike" dirty="0">
                <a:solidFill>
                  <a:srgbClr val="000000"/>
                </a:solidFill>
                <a:effectLst/>
                <a:latin typeface="Helvetica"/>
              </a:rPr>
              <a:t>Duration of Energy Boost</a:t>
            </a:r>
          </a:p>
        </c:rich>
      </c:tx>
      <c:layout>
        <c:manualLayout>
          <c:xMode val="edge"/>
          <c:yMode val="edge"/>
          <c:x val="0.213589775124944"/>
          <c:y val="0.00125699859387097"/>
          <c:w val="0.598838"/>
          <c:h val="0.115799"/>
        </c:manualLayout>
      </c:layout>
      <c:overlay val="1"/>
      <c:spPr>
        <a:noFill/>
        <a:effectLst/>
      </c:spPr>
    </c:title>
    <c:autoTitleDeleted val="0"/>
    <c:plotArea>
      <c:layout>
        <c:manualLayout>
          <c:layoutTarget val="inner"/>
          <c:xMode val="edge"/>
          <c:yMode val="edge"/>
          <c:x val="0.106534"/>
          <c:y val="0.115799"/>
          <c:w val="0.837504"/>
          <c:h val="0.727479"/>
        </c:manualLayout>
      </c:layout>
      <c:barChart>
        <c:barDir val="col"/>
        <c:grouping val="clustered"/>
        <c:varyColors val="0"/>
        <c:ser>
          <c:idx val="0"/>
          <c:order val="0"/>
          <c:tx>
            <c:strRef>
              <c:f>Sheet1!$A$2</c:f>
              <c:strCache>
                <c:ptCount val="1"/>
                <c:pt idx="0">
                  <c:v>HGG</c:v>
                </c:pt>
              </c:strCache>
            </c:strRef>
          </c:tx>
          <c:spPr>
            <a:ln w="76200" cap="flat">
              <a:solidFill>
                <a:srgbClr val="70BF41"/>
              </a:solidFill>
              <a:prstDash val="solid"/>
              <a:miter lim="400000"/>
            </a:ln>
            <a:effectLst/>
          </c:spPr>
          <c:invertIfNegative val="0"/>
          <c:cat>
            <c:strRef>
              <c:f>Sheet1!$B$1:$G$1</c:f>
              <c:strCache>
                <c:ptCount val="6"/>
                <c:pt idx="0">
                  <c:v>&lt;30m</c:v>
                </c:pt>
                <c:pt idx="1">
                  <c:v>30-59m</c:v>
                </c:pt>
                <c:pt idx="2">
                  <c:v>1-2h</c:v>
                </c:pt>
                <c:pt idx="3">
                  <c:v>2-3h</c:v>
                </c:pt>
                <c:pt idx="4">
                  <c:v>3-4h</c:v>
                </c:pt>
                <c:pt idx="5">
                  <c:v>4+h</c:v>
                </c:pt>
              </c:strCache>
            </c:strRef>
          </c:cat>
          <c:val>
            <c:numRef>
              <c:f>Sheet1!$B$2:$G$2</c:f>
              <c:numCache>
                <c:formatCode>General</c:formatCode>
                <c:ptCount val="6"/>
                <c:pt idx="0">
                  <c:v>3.0</c:v>
                </c:pt>
                <c:pt idx="1">
                  <c:v>3.0</c:v>
                </c:pt>
                <c:pt idx="2">
                  <c:v>27.0</c:v>
                </c:pt>
                <c:pt idx="3">
                  <c:v>20.0</c:v>
                </c:pt>
                <c:pt idx="4">
                  <c:v>14.0</c:v>
                </c:pt>
                <c:pt idx="5">
                  <c:v>11.0</c:v>
                </c:pt>
              </c:numCache>
            </c:numRef>
          </c:val>
        </c:ser>
        <c:ser>
          <c:idx val="1"/>
          <c:order val="1"/>
          <c:tx>
            <c:strRef>
              <c:f>Sheet1!$A$3</c:f>
              <c:strCache>
                <c:ptCount val="1"/>
                <c:pt idx="0">
                  <c:v>RR</c:v>
                </c:pt>
              </c:strCache>
            </c:strRef>
          </c:tx>
          <c:spPr>
            <a:ln w="76200" cap="flat">
              <a:solidFill>
                <a:srgbClr val="C82506"/>
              </a:solidFill>
              <a:prstDash val="solid"/>
              <a:miter lim="400000"/>
            </a:ln>
            <a:effectLst/>
          </c:spPr>
          <c:invertIfNegative val="0"/>
          <c:cat>
            <c:strRef>
              <c:f>Sheet1!$B$1:$G$1</c:f>
              <c:strCache>
                <c:ptCount val="6"/>
                <c:pt idx="0">
                  <c:v>&lt;30m</c:v>
                </c:pt>
                <c:pt idx="1">
                  <c:v>30-59m</c:v>
                </c:pt>
                <c:pt idx="2">
                  <c:v>1-2h</c:v>
                </c:pt>
                <c:pt idx="3">
                  <c:v>2-3h</c:v>
                </c:pt>
                <c:pt idx="4">
                  <c:v>3-4h</c:v>
                </c:pt>
                <c:pt idx="5">
                  <c:v>4+h</c:v>
                </c:pt>
              </c:strCache>
            </c:strRef>
          </c:cat>
          <c:val>
            <c:numRef>
              <c:f>Sheet1!$B$3:$G$3</c:f>
              <c:numCache>
                <c:formatCode>General</c:formatCode>
                <c:ptCount val="6"/>
                <c:pt idx="0">
                  <c:v>2.0</c:v>
                </c:pt>
                <c:pt idx="1">
                  <c:v>10.0</c:v>
                </c:pt>
                <c:pt idx="2">
                  <c:v>20.0</c:v>
                </c:pt>
                <c:pt idx="3">
                  <c:v>16.0</c:v>
                </c:pt>
                <c:pt idx="4">
                  <c:v>11.0</c:v>
                </c:pt>
                <c:pt idx="5">
                  <c:v>10.0</c:v>
                </c:pt>
              </c:numCache>
            </c:numRef>
          </c:val>
        </c:ser>
        <c:dLbls>
          <c:showLegendKey val="0"/>
          <c:showVal val="0"/>
          <c:showCatName val="0"/>
          <c:showSerName val="0"/>
          <c:showPercent val="0"/>
          <c:showBubbleSize val="0"/>
        </c:dLbls>
        <c:gapWidth val="150"/>
        <c:axId val="2135453560"/>
        <c:axId val="2135459528"/>
      </c:barChart>
      <c:catAx>
        <c:axId val="2135453560"/>
        <c:scaling>
          <c:orientation val="minMax"/>
        </c:scaling>
        <c:delete val="0"/>
        <c:axPos val="b"/>
        <c:title>
          <c:tx>
            <c:rich>
              <a:bodyPr rot="0"/>
              <a:lstStyle/>
              <a:p>
                <a:pPr lvl="0">
                  <a:defRPr sz="1600" b="0" i="0" u="none" strike="noStrike">
                    <a:solidFill>
                      <a:srgbClr val="000000"/>
                    </a:solidFill>
                    <a:effectLst/>
                    <a:latin typeface="Helvetica Light"/>
                  </a:defRPr>
                </a:pPr>
                <a:r>
                  <a:rPr lang="en-US" sz="1600" b="0" i="0" u="none" strike="noStrike" dirty="0">
                    <a:solidFill>
                      <a:srgbClr val="000000"/>
                    </a:solidFill>
                    <a:effectLst/>
                    <a:latin typeface="Helvetica Light"/>
                  </a:rPr>
                  <a:t>Time (minutes)</a:t>
                </a:r>
              </a:p>
            </c:rich>
          </c:tx>
          <c:layout/>
          <c:overlay val="1"/>
        </c:title>
        <c:numFmt formatCode="General" sourceLinked="0"/>
        <c:majorTickMark val="none"/>
        <c:minorTickMark val="none"/>
        <c:tickLblPos val="low"/>
        <c:spPr>
          <a:ln w="12700" cap="flat">
            <a:solidFill>
              <a:srgbClr val="000000"/>
            </a:solidFill>
            <a:prstDash val="solid"/>
            <a:miter lim="400000"/>
          </a:ln>
        </c:spPr>
        <c:txPr>
          <a:bodyPr rot="0"/>
          <a:lstStyle/>
          <a:p>
            <a:pPr lvl="0">
              <a:defRPr sz="1400" b="0" i="0" u="none" strike="noStrike">
                <a:solidFill>
                  <a:srgbClr val="000000"/>
                </a:solidFill>
                <a:effectLst/>
                <a:latin typeface="Helvetica Light"/>
              </a:defRPr>
            </a:pPr>
            <a:endParaRPr lang="en-US"/>
          </a:p>
        </c:txPr>
        <c:crossAx val="2135459528"/>
        <c:crosses val="autoZero"/>
        <c:auto val="1"/>
        <c:lblAlgn val="ctr"/>
        <c:lblOffset val="100"/>
        <c:noMultiLvlLbl val="1"/>
      </c:catAx>
      <c:valAx>
        <c:axId val="2135459528"/>
        <c:scaling>
          <c:orientation val="minMax"/>
          <c:max val="35.0"/>
        </c:scaling>
        <c:delete val="0"/>
        <c:axPos val="l"/>
        <c:majorGridlines>
          <c:spPr>
            <a:ln w="12700" cap="flat">
              <a:solidFill>
                <a:srgbClr val="929292"/>
              </a:solidFill>
              <a:custDash>
                <a:ds d="200000" sp="200000"/>
              </a:custDash>
              <a:miter lim="400000"/>
            </a:ln>
          </c:spPr>
        </c:majorGridlines>
        <c:numFmt formatCode="#,##0&quot;%&quot;" sourceLinked="0"/>
        <c:majorTickMark val="none"/>
        <c:minorTickMark val="none"/>
        <c:tickLblPos val="nextTo"/>
        <c:spPr>
          <a:ln w="12700" cap="flat">
            <a:noFill/>
            <a:prstDash val="solid"/>
            <a:miter lim="400000"/>
          </a:ln>
        </c:spPr>
        <c:txPr>
          <a:bodyPr rot="0"/>
          <a:lstStyle/>
          <a:p>
            <a:pPr lvl="0">
              <a:defRPr sz="1600" b="0" i="0" u="none" strike="noStrike">
                <a:solidFill>
                  <a:srgbClr val="000000"/>
                </a:solidFill>
                <a:effectLst/>
                <a:latin typeface="Helvetica Light"/>
              </a:defRPr>
            </a:pPr>
            <a:endParaRPr lang="en-US"/>
          </a:p>
        </c:txPr>
        <c:crossAx val="2135453560"/>
        <c:crosses val="autoZero"/>
        <c:crossBetween val="between"/>
        <c:majorUnit val="5.0"/>
        <c:minorUnit val="3.75"/>
      </c:valAx>
      <c:spPr>
        <a:noFill/>
        <a:ln w="12700" cap="flat">
          <a:noFill/>
          <a:miter lim="400000"/>
        </a:ln>
        <a:effectLst/>
      </c:spPr>
    </c:plotArea>
    <c:legend>
      <c:legendPos val="r"/>
      <c:layout>
        <c:manualLayout>
          <c:xMode val="edge"/>
          <c:yMode val="edge"/>
          <c:x val="0.625304074073482"/>
          <c:y val="0.171591949668185"/>
          <c:w val="0.229556181421525"/>
          <c:h val="0.222858629951108"/>
        </c:manualLayout>
      </c:layout>
      <c:overlay val="1"/>
      <c:spPr>
        <a:noFill/>
        <a:ln w="12700" cap="flat">
          <a:noFill/>
          <a:miter lim="400000"/>
        </a:ln>
        <a:effectLst/>
      </c:spPr>
      <c:txPr>
        <a:bodyPr/>
        <a:lstStyle/>
        <a:p>
          <a:pPr lvl="0">
            <a:defRPr sz="2200" b="0" i="0" u="none" strike="noStrike">
              <a:solidFill>
                <a:srgbClr val="000000"/>
              </a:solidFill>
              <a:effectLst/>
              <a:latin typeface="Helvetica Light"/>
            </a:defRPr>
          </a:pPr>
          <a:endParaRPr lang="en-US"/>
        </a:p>
      </c:txPr>
    </c:legend>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endParaRPr lang="en-US"/>
          </a:p>
        </c:rich>
      </c:tx>
      <c:layout/>
      <c:overlay val="1"/>
    </c:title>
    <c:autoTitleDeleted val="0"/>
    <c:plotArea>
      <c:layout>
        <c:manualLayout>
          <c:layoutTarget val="inner"/>
          <c:xMode val="edge"/>
          <c:yMode val="edge"/>
          <c:x val="0.0479008"/>
          <c:y val="0.0470495"/>
          <c:w val="0.952099"/>
          <c:h val="0.876738"/>
        </c:manualLayout>
      </c:layout>
      <c:barChart>
        <c:barDir val="col"/>
        <c:grouping val="clustered"/>
        <c:varyColors val="0"/>
        <c:ser>
          <c:idx val="0"/>
          <c:order val="0"/>
          <c:tx>
            <c:strRef>
              <c:f>Sheet1!$A$2</c:f>
              <c:strCache>
                <c:ptCount val="1"/>
                <c:pt idx="0">
                  <c:v>HGG</c:v>
                </c:pt>
              </c:strCache>
            </c:strRef>
          </c:tx>
          <c:spPr>
            <a:solidFill>
              <a:srgbClr val="70BF41"/>
            </a:solidFill>
            <a:ln w="12700" cap="flat">
              <a:noFill/>
              <a:miter lim="400000"/>
            </a:ln>
            <a:effectLst/>
          </c:spPr>
          <c:invertIfNegative val="0"/>
          <c:cat>
            <c:strRef>
              <c:f>Sheet1!$B$1:$C$1</c:f>
              <c:strCache>
                <c:ptCount val="2"/>
                <c:pt idx="0">
                  <c:v>Mental Focus</c:v>
                </c:pt>
                <c:pt idx="1">
                  <c:v>Accomplish More</c:v>
                </c:pt>
              </c:strCache>
            </c:strRef>
          </c:cat>
          <c:val>
            <c:numRef>
              <c:f>Sheet1!$B$2:$C$2</c:f>
              <c:numCache>
                <c:formatCode>General</c:formatCode>
                <c:ptCount val="2"/>
                <c:pt idx="0">
                  <c:v>62.0</c:v>
                </c:pt>
                <c:pt idx="1">
                  <c:v>62.0</c:v>
                </c:pt>
              </c:numCache>
            </c:numRef>
          </c:val>
        </c:ser>
        <c:ser>
          <c:idx val="1"/>
          <c:order val="1"/>
          <c:tx>
            <c:strRef>
              <c:f>Sheet1!$A$3</c:f>
              <c:strCache>
                <c:ptCount val="1"/>
                <c:pt idx="0">
                  <c:v>RR</c:v>
                </c:pt>
              </c:strCache>
            </c:strRef>
          </c:tx>
          <c:spPr>
            <a:solidFill>
              <a:srgbClr val="C82506"/>
            </a:solidFill>
            <a:ln w="12700" cap="flat">
              <a:noFill/>
              <a:miter lim="400000"/>
            </a:ln>
            <a:effectLst/>
          </c:spPr>
          <c:invertIfNegative val="0"/>
          <c:cat>
            <c:strRef>
              <c:f>Sheet1!$B$1:$C$1</c:f>
              <c:strCache>
                <c:ptCount val="2"/>
                <c:pt idx="0">
                  <c:v>Mental Focus</c:v>
                </c:pt>
                <c:pt idx="1">
                  <c:v>Accomplish More</c:v>
                </c:pt>
              </c:strCache>
            </c:strRef>
          </c:cat>
          <c:val>
            <c:numRef>
              <c:f>Sheet1!$B$3:$C$3</c:f>
              <c:numCache>
                <c:formatCode>General</c:formatCode>
                <c:ptCount val="2"/>
                <c:pt idx="0">
                  <c:v>42.0</c:v>
                </c:pt>
                <c:pt idx="1">
                  <c:v>46.0</c:v>
                </c:pt>
              </c:numCache>
            </c:numRef>
          </c:val>
        </c:ser>
        <c:dLbls>
          <c:showLegendKey val="0"/>
          <c:showVal val="0"/>
          <c:showCatName val="0"/>
          <c:showSerName val="0"/>
          <c:showPercent val="0"/>
          <c:showBubbleSize val="0"/>
        </c:dLbls>
        <c:gapWidth val="40"/>
        <c:overlap val="-10"/>
        <c:axId val="2131453576"/>
        <c:axId val="2134518856"/>
      </c:barChart>
      <c:catAx>
        <c:axId val="213145357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1600" b="0" i="0" u="none" strike="noStrike">
                <a:solidFill>
                  <a:srgbClr val="000000"/>
                </a:solidFill>
                <a:effectLst/>
                <a:latin typeface="Helvetica Light"/>
              </a:defRPr>
            </a:pPr>
            <a:endParaRPr lang="en-US"/>
          </a:p>
        </c:txPr>
        <c:crossAx val="2134518856"/>
        <c:crosses val="autoZero"/>
        <c:auto val="1"/>
        <c:lblAlgn val="ctr"/>
        <c:lblOffset val="100"/>
        <c:noMultiLvlLbl val="1"/>
      </c:catAx>
      <c:valAx>
        <c:axId val="2134518856"/>
        <c:scaling>
          <c:orientation val="minMax"/>
        </c:scaling>
        <c:delete val="0"/>
        <c:axPos val="l"/>
        <c:majorGridlines>
          <c:spPr>
            <a:ln w="12700" cap="flat">
              <a:solidFill>
                <a:srgbClr val="929292"/>
              </a:solidFill>
              <a:custDash>
                <a:ds d="200000" sp="200000"/>
              </a:custDash>
              <a:miter lim="400000"/>
            </a:ln>
          </c:spPr>
        </c:majorGridlines>
        <c:numFmt formatCode="General&quot;%&quot;" sourceLinked="0"/>
        <c:majorTickMark val="none"/>
        <c:minorTickMark val="none"/>
        <c:tickLblPos val="nextTo"/>
        <c:spPr>
          <a:ln w="12700" cap="flat">
            <a:noFill/>
            <a:prstDash val="solid"/>
            <a:miter lim="400000"/>
          </a:ln>
        </c:spPr>
        <c:txPr>
          <a:bodyPr rot="0"/>
          <a:lstStyle/>
          <a:p>
            <a:pPr lvl="0">
              <a:defRPr sz="2000" b="0" i="0" u="none" strike="noStrike">
                <a:solidFill>
                  <a:srgbClr val="000000"/>
                </a:solidFill>
                <a:effectLst/>
                <a:latin typeface="Helvetica Light"/>
              </a:defRPr>
            </a:pPr>
            <a:endParaRPr lang="en-US"/>
          </a:p>
        </c:txPr>
        <c:crossAx val="2131453576"/>
        <c:crosses val="autoZero"/>
        <c:crossBetween val="between"/>
        <c:majorUnit val="20.0"/>
        <c:minorUnit val="10.0"/>
      </c:valAx>
      <c:spPr>
        <a:noFill/>
        <a:ln w="12700" cap="flat">
          <a:noFill/>
          <a:miter lim="400000"/>
        </a:ln>
        <a:effectLst/>
      </c:spPr>
    </c:plotArea>
    <c:legend>
      <c:legendPos val="r"/>
      <c:layout>
        <c:manualLayout>
          <c:xMode val="edge"/>
          <c:yMode val="edge"/>
          <c:x val="0.544275"/>
          <c:y val="0.0936269"/>
          <c:w val="0.404556"/>
          <c:h val="0.0634702"/>
        </c:manualLayout>
      </c:layout>
      <c:overlay val="1"/>
      <c:spPr>
        <a:noFill/>
        <a:ln w="12700" cap="flat">
          <a:noFill/>
          <a:miter lim="400000"/>
        </a:ln>
        <a:effectLst/>
      </c:spPr>
      <c:txPr>
        <a:bodyPr/>
        <a:lstStyle/>
        <a:p>
          <a:pPr lvl="0">
            <a:defRPr sz="2200" b="0" i="0" u="none" strike="noStrike">
              <a:solidFill>
                <a:srgbClr val="000000"/>
              </a:solidFill>
              <a:effectLst/>
              <a:latin typeface="Helvetica Light"/>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B8F500-E4F7-B14A-9C98-401EA2E7017C}" type="datetimeFigureOut">
              <a:rPr lang="en-US" smtClean="0"/>
              <a:t>3/11/15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84653C-A44E-904C-953A-D50EAE57EDC2}" type="slidenum">
              <a:rPr lang="en-US" smtClean="0"/>
              <a:t>‹#›</a:t>
            </a:fld>
            <a:endParaRPr lang="en-US"/>
          </a:p>
        </p:txBody>
      </p:sp>
    </p:spTree>
    <p:extLst>
      <p:ext uri="{BB962C8B-B14F-4D97-AF65-F5344CB8AC3E}">
        <p14:creationId xmlns:p14="http://schemas.microsoft.com/office/powerpoint/2010/main" val="39856352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Oxidants - Antioxidants</a:t>
            </a:r>
          </a:p>
          <a:p>
            <a:r>
              <a:rPr lang="en-US" dirty="0" smtClean="0"/>
              <a:t>Enzymes – Hormones – Neurotransmitters</a:t>
            </a:r>
          </a:p>
          <a:p>
            <a:r>
              <a:rPr lang="en-US" dirty="0" smtClean="0"/>
              <a:t>The</a:t>
            </a:r>
            <a:r>
              <a:rPr lang="en-US" baseline="0" dirty="0" smtClean="0"/>
              <a:t> reason that we Feel – or Look – or Perform at a certain level is because of our balance – or lack of balance</a:t>
            </a:r>
            <a:endParaRPr lang="en-US" dirty="0" smtClean="0"/>
          </a:p>
        </p:txBody>
      </p:sp>
      <p:sp>
        <p:nvSpPr>
          <p:cNvPr id="4" name="Slide Number Placeholder 3"/>
          <p:cNvSpPr>
            <a:spLocks noGrp="1"/>
          </p:cNvSpPr>
          <p:nvPr>
            <p:ph type="sldNum" sz="quarter" idx="10"/>
          </p:nvPr>
        </p:nvSpPr>
        <p:spPr/>
        <p:txBody>
          <a:bodyPr/>
          <a:lstStyle/>
          <a:p>
            <a:fld id="{8E84653C-A44E-904C-953A-D50EAE57EDC2}" type="slidenum">
              <a:rPr lang="en-US" smtClean="0"/>
              <a:t>5</a:t>
            </a:fld>
            <a:endParaRPr lang="en-US"/>
          </a:p>
        </p:txBody>
      </p:sp>
    </p:spTree>
    <p:extLst>
      <p:ext uri="{BB962C8B-B14F-4D97-AF65-F5344CB8AC3E}">
        <p14:creationId xmlns:p14="http://schemas.microsoft.com/office/powerpoint/2010/main" val="343144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of us have a word for this lack of balance - Stress</a:t>
            </a:r>
            <a:endParaRPr lang="en-US" dirty="0"/>
          </a:p>
        </p:txBody>
      </p:sp>
      <p:sp>
        <p:nvSpPr>
          <p:cNvPr id="4" name="Slide Number Placeholder 3"/>
          <p:cNvSpPr>
            <a:spLocks noGrp="1"/>
          </p:cNvSpPr>
          <p:nvPr>
            <p:ph type="sldNum" sz="quarter" idx="10"/>
          </p:nvPr>
        </p:nvSpPr>
        <p:spPr/>
        <p:txBody>
          <a:bodyPr/>
          <a:lstStyle/>
          <a:p>
            <a:fld id="{8E84653C-A44E-904C-953A-D50EAE57EDC2}" type="slidenum">
              <a:rPr lang="en-US" smtClean="0"/>
              <a:t>8</a:t>
            </a:fld>
            <a:endParaRPr lang="en-US"/>
          </a:p>
        </p:txBody>
      </p:sp>
    </p:spTree>
    <p:extLst>
      <p:ext uri="{BB962C8B-B14F-4D97-AF65-F5344CB8AC3E}">
        <p14:creationId xmlns:p14="http://schemas.microsoft.com/office/powerpoint/2010/main" val="359726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prstGeom prst="rect">
            <a:avLst/>
          </a:prstGeom>
        </p:spPr>
        <p:txBody>
          <a:bodyPr/>
          <a:lstStyle/>
          <a:p>
            <a:pPr lvl="0"/>
            <a:endParaRPr/>
          </a:p>
        </p:txBody>
      </p:sp>
      <p:sp>
        <p:nvSpPr>
          <p:cNvPr id="123" name="Shape 123"/>
          <p:cNvSpPr>
            <a:spLocks noGrp="1"/>
          </p:cNvSpPr>
          <p:nvPr>
            <p:ph type="body" sz="quarter" idx="1"/>
          </p:nvPr>
        </p:nvSpPr>
        <p:spPr>
          <a:prstGeom prst="rect">
            <a:avLst/>
          </a:prstGeom>
        </p:spPr>
        <p:txBody>
          <a:bodyPr/>
          <a:lstStyle/>
          <a:p>
            <a:pPr lvl="0" defTabSz="457200">
              <a:defRPr sz="1800"/>
            </a:pPr>
            <a:r>
              <a:rPr sz="1400"/>
              <a:t>Enough is enough: Stop wasting money on Vitamins and Mineral supplements (n=400,000 from 27 trials;  Annals of Internal Med-2013)</a:t>
            </a:r>
          </a:p>
          <a:p>
            <a:pPr lvl="0" defTabSz="457200">
              <a:defRPr sz="1800"/>
            </a:pPr>
            <a:endParaRPr sz="1400"/>
          </a:p>
          <a:p>
            <a:pPr lvl="0" defTabSz="457200">
              <a:defRPr sz="1800"/>
            </a:pPr>
            <a:r>
              <a:rPr sz="1400"/>
              <a:t>Oral High-Dose Multivitamins and Minerals After Myocardial Infarction - did not significantly reduce cardiovascular events in patients after MI (Annals of Internal Med-2013).</a:t>
            </a:r>
          </a:p>
          <a:p>
            <a:pPr lvl="0" defTabSz="457200">
              <a:defRPr sz="1800"/>
            </a:pPr>
            <a:endParaRPr sz="1400"/>
          </a:p>
          <a:p>
            <a:pPr lvl="0" defTabSz="457200">
              <a:defRPr sz="1800"/>
            </a:pPr>
            <a:r>
              <a:rPr sz="1400"/>
              <a:t>Long-Term Multivitamin Supplementation, in male physicians (n= 5947) aged 65 years or older, did not provide cognitive benefits (Annals of Internal Med-2013).</a:t>
            </a:r>
          </a:p>
          <a:p>
            <a:pPr lvl="0" defTabSz="457200">
              <a:defRPr sz="1800"/>
            </a:pPr>
            <a:endParaRPr sz="1400"/>
          </a:p>
          <a:p>
            <a:pPr lvl="0" defTabSz="457200">
              <a:defRPr sz="1800"/>
            </a:pPr>
            <a:r>
              <a:rPr sz="1400"/>
              <a:t>Hennekens CH, et al. Lack of effect of long-term supplementation with beta-carotene on the incidence of malignant neoplasms and cardiovascular disease. N Engl J Med. 1996; 334:1145–49.</a:t>
            </a:r>
          </a:p>
          <a:p>
            <a:pPr lvl="0" defTabSz="457200">
              <a:defRPr sz="1800"/>
            </a:pPr>
            <a:endParaRPr sz="1400"/>
          </a:p>
          <a:p>
            <a:pPr lvl="0" defTabSz="457200">
              <a:defRPr sz="1800"/>
            </a:pPr>
            <a:r>
              <a:rPr sz="1400"/>
              <a:t>Albanes D, et al. Alpha-tocopherol and beta-carotene supplements and lung cancer incidence in the alpha-tocopherol, beta-carotene cancer prevention study: effects of base-line characteristics and study compliance. J Natl Cancer Inst. 1996; 88:1560-70.</a:t>
            </a:r>
          </a:p>
          <a:p>
            <a:pPr lvl="0" defTabSz="457200">
              <a:defRPr sz="1800"/>
            </a:pPr>
            <a:endParaRPr sz="1400"/>
          </a:p>
          <a:p>
            <a:pPr lvl="0" defTabSz="457200">
              <a:defRPr sz="1800"/>
            </a:pPr>
            <a:r>
              <a:rPr sz="1400"/>
              <a:t>Omenn GS, et al. Effects of a combination of beta-carotene and vitamin A on lung cancer and cardiovascular disease. N Engl J Med. 1996; 334:1150-55.</a:t>
            </a:r>
          </a:p>
          <a:p>
            <a:pPr lvl="0" defTabSz="457200">
              <a:defRPr sz="1800"/>
            </a:pPr>
            <a:endParaRPr sz="1400"/>
          </a:p>
          <a:p>
            <a:pPr lvl="0" defTabSz="457200">
              <a:defRPr sz="1800"/>
            </a:pPr>
            <a:r>
              <a:rPr sz="1400"/>
              <a:t>Hercberg S, et al. Antioxidant supplementation increases the risk of skin cancers in women but not in men. J Nutr. 2007; 137:2098-105.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A48E1-8388-E447-AA7F-66A7851C6138}" type="slidenum">
              <a:rPr lang="en-US" smtClean="0"/>
              <a:t>13</a:t>
            </a:fld>
            <a:endParaRPr lang="en-US"/>
          </a:p>
        </p:txBody>
      </p:sp>
    </p:spTree>
    <p:extLst>
      <p:ext uri="{BB962C8B-B14F-4D97-AF65-F5344CB8AC3E}">
        <p14:creationId xmlns:p14="http://schemas.microsoft.com/office/powerpoint/2010/main" val="7817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prstGeom prst="rect">
            <a:avLst/>
          </a:prstGeom>
        </p:spPr>
        <p:txBody>
          <a:bodyPr/>
          <a:lstStyle/>
          <a:p>
            <a:pPr lvl="0"/>
            <a:endParaRPr/>
          </a:p>
        </p:txBody>
      </p:sp>
      <p:sp>
        <p:nvSpPr>
          <p:cNvPr id="736" name="Shape 736"/>
          <p:cNvSpPr>
            <a:spLocks noGrp="1"/>
          </p:cNvSpPr>
          <p:nvPr>
            <p:ph type="body" sz="quarter" idx="1"/>
          </p:nvPr>
        </p:nvSpPr>
        <p:spPr>
          <a:prstGeom prst="rect">
            <a:avLst/>
          </a:prstGeom>
        </p:spPr>
        <p:txBody>
          <a:bodyPr/>
          <a:lstStyle/>
          <a:p>
            <a:pPr lvl="0" defTabSz="914400">
              <a:defRPr sz="1800"/>
            </a:pPr>
            <a:r>
              <a:rPr sz="1200">
                <a:latin typeface="Calibri"/>
                <a:ea typeface="Calibri"/>
                <a:cs typeface="Calibri"/>
                <a:sym typeface="Calibri"/>
              </a:rPr>
              <a:t>The next testing was to look at the amount of Nrf2 protein present in the skin also by Immunostaining. The untreated skin samples that were exposed to UVs at Day 5 showed less Nrf2 staining 24 hours later, at day 6.   Applying the non-Nrf2 cream to the skin 2 twice a day for 5 days and exposing it to UV leads to a reduction also in the Nrf2 stain. </a:t>
            </a: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With the application of the new TS cream, after UV exposure the skin has a greater amount of Nrf2. Greater amount of Nrf2 implies greater protection</a:t>
            </a: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By immuno-staining the skin sample and looking at the amount of stain taken by Nrf2 protein by microscopy</a:t>
            </a: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            Keep in mind that more stain (color) means more Nrf2 protein, </a:t>
            </a: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            More Nrf2 is good because it implies more Protection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prstGeom prst="rect">
            <a:avLst/>
          </a:prstGeom>
        </p:spPr>
        <p:txBody>
          <a:bodyPr/>
          <a:lstStyle/>
          <a:p>
            <a:pPr lvl="0"/>
            <a:endParaRPr/>
          </a:p>
        </p:txBody>
      </p:sp>
      <p:sp>
        <p:nvSpPr>
          <p:cNvPr id="742" name="Shape 742"/>
          <p:cNvSpPr>
            <a:spLocks noGrp="1"/>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lvl="0">
              <a:defRPr sz="1800"/>
            </a:pPr>
            <a:r>
              <a:rPr sz="1200"/>
              <a:t>The day following the exposure to UV rays, we look at the surface that was occupied by thymine dimers that had been immunostained. For the skin samples that were left untreated, the surface with thymine dimers was 7.7%. The skin that had been treated with the non-Nrf2 cream showed an increase of 13% of the surface occupied by the dimers. More importantly the skin samples to which TrueScience facial cream had been applied had a 29% reduction in thymine dimers from the untreated or the non-nfr2 cream. This is significant because cellular DNA damage affects the cell ability to replicate properly and thus accelerates cellular aging.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prstGeom prst="rect">
            <a:avLst/>
          </a:prstGeom>
        </p:spPr>
        <p:txBody>
          <a:bodyPr/>
          <a:lstStyle/>
          <a:p>
            <a:pPr lvl="0"/>
            <a:endParaRPr/>
          </a:p>
        </p:txBody>
      </p:sp>
      <p:sp>
        <p:nvSpPr>
          <p:cNvPr id="864" name="Shape 864"/>
          <p:cNvSpPr>
            <a:spLocks noGrp="1"/>
          </p:cNvSpPr>
          <p:nvPr>
            <p:ph type="body" sz="quarter" idx="1"/>
          </p:nvPr>
        </p:nvSpPr>
        <p:spPr>
          <a:prstGeom prst="rect">
            <a:avLst/>
          </a:prstGeom>
        </p:spPr>
        <p:txBody>
          <a:bodyPr/>
          <a:lstStyle>
            <a:lvl1pPr defTabSz="457200">
              <a:defRPr sz="2200"/>
            </a:lvl1pPr>
          </a:lstStyle>
          <a:p>
            <a:pPr lvl="0">
              <a:defRPr sz="1800"/>
            </a:pPr>
            <a:r>
              <a:rPr sz="2200"/>
              <a:t>we’re spending $100 billion every year because we don’t feel the way we want to feel…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philosophy is </a:t>
            </a:r>
            <a:r>
              <a:rPr lang="en-US" sz="1200" i="1" kern="1200" dirty="0" smtClean="0">
                <a:solidFill>
                  <a:schemeClr val="tx1"/>
                </a:solidFill>
                <a:effectLst/>
                <a:latin typeface="+mn-lt"/>
                <a:ea typeface="+mn-ea"/>
                <a:cs typeface="+mn-cs"/>
              </a:rPr>
              <a:t>caveat emptor</a:t>
            </a:r>
            <a:r>
              <a:rPr lang="en-US" sz="1200" kern="1200" dirty="0" smtClean="0">
                <a:solidFill>
                  <a:schemeClr val="tx1"/>
                </a:solidFill>
                <a:effectLst/>
                <a:latin typeface="+mn-lt"/>
                <a:ea typeface="+mn-ea"/>
                <a:cs typeface="+mn-cs"/>
              </a:rPr>
              <a:t>. Let</a:t>
            </a:r>
            <a:r>
              <a:rPr lang="en-US" sz="1200" kern="1200" baseline="0" dirty="0" smtClean="0">
                <a:solidFill>
                  <a:schemeClr val="tx1"/>
                </a:solidFill>
                <a:effectLst/>
                <a:latin typeface="+mn-lt"/>
                <a:ea typeface="+mn-ea"/>
                <a:cs typeface="+mn-cs"/>
              </a:rPr>
              <a:t> the Buyer Beware - </a:t>
            </a:r>
            <a:r>
              <a:rPr lang="en-US" sz="1200" kern="1200" dirty="0" smtClean="0">
                <a:solidFill>
                  <a:schemeClr val="tx1"/>
                </a:solidFill>
                <a:effectLst/>
                <a:latin typeface="+mn-lt"/>
                <a:ea typeface="+mn-ea"/>
                <a:cs typeface="+mn-cs"/>
              </a:rPr>
              <a:t>Assume the worst. Assume you will be ignored or ripped off or disappointed. Your mileage may vary.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is </a:t>
            </a:r>
            <a:r>
              <a:rPr lang="en-US" sz="1200" i="1" kern="1200" dirty="0" smtClean="0">
                <a:solidFill>
                  <a:schemeClr val="tx1"/>
                </a:solidFill>
                <a:effectLst/>
                <a:latin typeface="+mn-lt"/>
                <a:ea typeface="+mn-ea"/>
                <a:cs typeface="+mn-cs"/>
              </a:rPr>
              <a:t>carpe diem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Sieze</a:t>
            </a:r>
            <a:r>
              <a:rPr lang="en-US" sz="1200" kern="1200" baseline="0" dirty="0" smtClean="0">
                <a:solidFill>
                  <a:schemeClr val="tx1"/>
                </a:solidFill>
                <a:effectLst/>
                <a:latin typeface="+mn-lt"/>
                <a:ea typeface="+mn-ea"/>
                <a:cs typeface="+mn-cs"/>
              </a:rPr>
              <a:t> the Day! </a:t>
            </a:r>
            <a:r>
              <a:rPr lang="en-US" sz="1200" kern="1200" dirty="0" smtClean="0">
                <a:solidFill>
                  <a:schemeClr val="tx1"/>
                </a:solidFill>
                <a:effectLst/>
                <a:latin typeface="+mn-lt"/>
                <a:ea typeface="+mn-ea"/>
                <a:cs typeface="+mn-cs"/>
              </a:rPr>
              <a:t>Seize the moment to connect, to keep promises and most of all, to figure out how to look people in the eye or not promise you will</a:t>
            </a:r>
          </a:p>
          <a:p>
            <a:endParaRPr lang="en-US" dirty="0" smtClean="0"/>
          </a:p>
          <a:p>
            <a:r>
              <a:rPr lang="en-US" sz="1200" kern="1200" dirty="0" smtClean="0">
                <a:solidFill>
                  <a:schemeClr val="tx1"/>
                </a:solidFill>
                <a:effectLst/>
                <a:latin typeface="+mn-lt"/>
                <a:ea typeface="+mn-ea"/>
                <a:cs typeface="+mn-cs"/>
              </a:rPr>
              <a:t>Inventing isn't the hard part. The ideas that change the world are changing the world because someone cared enough to stick it out, to cajole and lead and evolve. But even though the inventing isn't the hard part, it scares us away.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you tell yourself you have no right to succeed</a:t>
            </a:r>
            <a:r>
              <a:rPr lang="en-US" sz="1200" kern="1200" baseline="0" dirty="0" smtClean="0">
                <a:solidFill>
                  <a:schemeClr val="tx1"/>
                </a:solidFill>
                <a:effectLst/>
                <a:latin typeface="+mn-lt"/>
                <a:ea typeface="+mn-ea"/>
                <a:cs typeface="+mn-cs"/>
              </a:rPr>
              <a:t> and certainly no right to change the world</a:t>
            </a:r>
            <a:r>
              <a:rPr lang="en-US" sz="1200" kern="1200" dirty="0" smtClean="0">
                <a:solidFill>
                  <a:schemeClr val="tx1"/>
                </a:solidFill>
                <a:effectLst/>
                <a:latin typeface="+mn-lt"/>
                <a:ea typeface="+mn-ea"/>
                <a:cs typeface="+mn-cs"/>
              </a:rPr>
              <a:t>, remind yourself that the person before you had no right either, but did it anyway.</a:t>
            </a:r>
          </a:p>
          <a:p>
            <a:endParaRPr lang="en-US" dirty="0"/>
          </a:p>
        </p:txBody>
      </p:sp>
      <p:sp>
        <p:nvSpPr>
          <p:cNvPr id="4" name="Slide Number Placeholder 3"/>
          <p:cNvSpPr>
            <a:spLocks noGrp="1"/>
          </p:cNvSpPr>
          <p:nvPr>
            <p:ph type="sldNum" sz="quarter" idx="10"/>
          </p:nvPr>
        </p:nvSpPr>
        <p:spPr/>
        <p:txBody>
          <a:bodyPr/>
          <a:lstStyle/>
          <a:p>
            <a:fld id="{8E84653C-A44E-904C-953A-D50EAE57EDC2}" type="slidenum">
              <a:rPr lang="en-US" smtClean="0"/>
              <a:t>32</a:t>
            </a:fld>
            <a:endParaRPr lang="en-US"/>
          </a:p>
        </p:txBody>
      </p:sp>
    </p:spTree>
    <p:extLst>
      <p:ext uri="{BB962C8B-B14F-4D97-AF65-F5344CB8AC3E}">
        <p14:creationId xmlns:p14="http://schemas.microsoft.com/office/powerpoint/2010/main" val="1056278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ti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3/11/15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F96B1F-BBF5-B643-A5F1-5ADE3D2B4456}"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919280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96B1F-BBF5-B643-A5F1-5ADE3D2B4456}"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472806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96B1F-BBF5-B643-A5F1-5ADE3D2B4456}"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331893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F96B1F-BBF5-B643-A5F1-5ADE3D2B4456}" type="datetimeFigureOut">
              <a:rPr lang="en-US" smtClean="0"/>
              <a:t>3/11/15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878209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F96B1F-BBF5-B643-A5F1-5ADE3D2B4456}" type="datetimeFigureOut">
              <a:rPr lang="en-US" smtClean="0"/>
              <a:t>3/11/15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4266034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F96B1F-BBF5-B643-A5F1-5ADE3D2B4456}" type="datetimeFigureOut">
              <a:rPr lang="en-US" smtClean="0"/>
              <a:t>3/11/15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897225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96B1F-BBF5-B643-A5F1-5ADE3D2B4456}" type="datetimeFigureOut">
              <a:rPr lang="en-US" smtClean="0"/>
              <a:t>3/11/15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002291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96B1F-BBF5-B643-A5F1-5ADE3D2B4456}" type="datetimeFigureOut">
              <a:rPr lang="en-US" smtClean="0"/>
              <a:t>3/11/15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42402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96B1F-BBF5-B643-A5F1-5ADE3D2B4456}" type="datetimeFigureOut">
              <a:rPr lang="en-US" smtClean="0"/>
              <a:t>3/11/15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1680645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96B1F-BBF5-B643-A5F1-5ADE3D2B4456}"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3167346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F96B1F-BBF5-B643-A5F1-5ADE3D2B4456}"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0AC9C-39BA-CA46-B898-C915EEB0E0F8}" type="slidenum">
              <a:rPr lang="en-US" smtClean="0"/>
              <a:t>‹#›</a:t>
            </a:fld>
            <a:endParaRPr lang="en-US"/>
          </a:p>
        </p:txBody>
      </p:sp>
    </p:spTree>
    <p:extLst>
      <p:ext uri="{BB962C8B-B14F-4D97-AF65-F5344CB8AC3E}">
        <p14:creationId xmlns:p14="http://schemas.microsoft.com/office/powerpoint/2010/main" val="2577691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0D33B9-D854-C441-956F-DF711A04F11B}"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4276612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0D33B9-D854-C441-956F-DF711A04F11B}"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1891822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0D33B9-D854-C441-956F-DF711A04F11B}"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680244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0D33B9-D854-C441-956F-DF711A04F11B}" type="datetimeFigureOut">
              <a:rPr lang="en-US" smtClean="0"/>
              <a:t>3/11/15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4259436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0D33B9-D854-C441-956F-DF711A04F11B}" type="datetimeFigureOut">
              <a:rPr lang="en-US" smtClean="0"/>
              <a:t>3/11/15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2985955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0D33B9-D854-C441-956F-DF711A04F11B}" type="datetimeFigureOut">
              <a:rPr lang="en-US" smtClean="0"/>
              <a:t>3/11/15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2102874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0D33B9-D854-C441-956F-DF711A04F11B}" type="datetimeFigureOut">
              <a:rPr lang="en-US" smtClean="0"/>
              <a:t>3/11/15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509952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0D33B9-D854-C441-956F-DF711A04F11B}" type="datetimeFigureOut">
              <a:rPr lang="en-US" smtClean="0"/>
              <a:t>3/11/15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1279639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0D33B9-D854-C441-956F-DF711A04F11B}" type="datetimeFigureOut">
              <a:rPr lang="en-US" smtClean="0"/>
              <a:t>3/11/15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2061465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0D33B9-D854-C441-956F-DF711A04F11B}"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2103254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0D33B9-D854-C441-956F-DF711A04F11B}" type="datetimeFigureOut">
              <a:rPr lang="en-US" smtClean="0"/>
              <a:t>3/11/15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E1EFE-1E6A-4148-A87D-D46A40A8039A}" type="slidenum">
              <a:rPr lang="en-US" smtClean="0"/>
              <a:t>‹#›</a:t>
            </a:fld>
            <a:endParaRPr lang="en-US"/>
          </a:p>
        </p:txBody>
      </p:sp>
    </p:spTree>
    <p:extLst>
      <p:ext uri="{BB962C8B-B14F-4D97-AF65-F5344CB8AC3E}">
        <p14:creationId xmlns:p14="http://schemas.microsoft.com/office/powerpoint/2010/main" val="4107636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 Logo">
    <p:spTree>
      <p:nvGrpSpPr>
        <p:cNvPr id="1" name=""/>
        <p:cNvGrpSpPr/>
        <p:nvPr/>
      </p:nvGrpSpPr>
      <p:grpSpPr>
        <a:xfrm>
          <a:off x="0" y="0"/>
          <a:ext cx="0" cy="0"/>
          <a:chOff x="0" y="0"/>
          <a:chExt cx="0" cy="0"/>
        </a:xfrm>
      </p:grpSpPr>
      <p:pic>
        <p:nvPicPr>
          <p:cNvPr id="12" name="Content Slide.tiff"/>
          <p:cNvPicPr/>
          <p:nvPr/>
        </p:nvPicPr>
        <p:blipFill>
          <a:blip r:embed="rId2">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1111740237"/>
      </p:ext>
    </p:extLst>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Bullets - 2 Column">
    <p:spTree>
      <p:nvGrpSpPr>
        <p:cNvPr id="1" name=""/>
        <p:cNvGrpSpPr/>
        <p:nvPr/>
      </p:nvGrpSpPr>
      <p:grpSpPr>
        <a:xfrm>
          <a:off x="0" y="0"/>
          <a:ext cx="0" cy="0"/>
          <a:chOff x="0" y="0"/>
          <a:chExt cx="0" cy="0"/>
        </a:xfrm>
      </p:grpSpPr>
      <p:pic>
        <p:nvPicPr>
          <p:cNvPr id="53" name="image.png"/>
          <p:cNvPicPr/>
          <p:nvPr/>
        </p:nvPicPr>
        <p:blipFill>
          <a:blip r:embed="rId2">
            <a:extLst/>
          </a:blip>
          <a:stretch>
            <a:fillRect/>
          </a:stretch>
        </p:blipFill>
        <p:spPr>
          <a:xfrm>
            <a:off x="-1" y="-1"/>
            <a:ext cx="9144001" cy="5143501"/>
          </a:xfrm>
          <a:prstGeom prst="rect">
            <a:avLst/>
          </a:prstGeom>
          <a:ln w="12700">
            <a:miter lim="400000"/>
          </a:ln>
        </p:spPr>
      </p:pic>
      <p:sp>
        <p:nvSpPr>
          <p:cNvPr id="54" name="Shape 54"/>
          <p:cNvSpPr>
            <a:spLocks noGrp="1"/>
          </p:cNvSpPr>
          <p:nvPr>
            <p:ph type="title"/>
          </p:nvPr>
        </p:nvSpPr>
        <p:spPr>
          <a:xfrm>
            <a:off x="652463" y="95250"/>
            <a:ext cx="7839076" cy="1366838"/>
          </a:xfrm>
          <a:prstGeom prst="rect">
            <a:avLst/>
          </a:prstGeom>
        </p:spPr>
        <p:txBody>
          <a:bodyPr lIns="19050" tIns="19050" rIns="19050" bIns="19050">
            <a:noAutofit/>
          </a:bodyPr>
          <a:lstStyle>
            <a:lvl1pPr algn="ctr">
              <a:lnSpc>
                <a:spcPct val="100000"/>
              </a:lnSpc>
              <a:defRPr sz="4300">
                <a:uFill>
                  <a:solidFill/>
                </a:uFill>
                <a:latin typeface="+mj-lt"/>
                <a:ea typeface="+mj-ea"/>
                <a:cs typeface="+mj-cs"/>
                <a:sym typeface="Arial"/>
              </a:defRPr>
            </a:lvl1pPr>
          </a:lstStyle>
          <a:p>
            <a:pPr lvl="0">
              <a:defRPr sz="1800">
                <a:uFillTx/>
              </a:defRPr>
            </a:pPr>
            <a:r>
              <a:rPr sz="4300">
                <a:uFill>
                  <a:solidFill/>
                </a:uFill>
              </a:rPr>
              <a:t>Title Text</a:t>
            </a:r>
          </a:p>
        </p:txBody>
      </p:sp>
      <p:sp>
        <p:nvSpPr>
          <p:cNvPr id="55" name="Shape 55"/>
          <p:cNvSpPr>
            <a:spLocks noGrp="1"/>
          </p:cNvSpPr>
          <p:nvPr>
            <p:ph type="body" idx="1"/>
          </p:nvPr>
        </p:nvSpPr>
        <p:spPr>
          <a:xfrm>
            <a:off x="652463" y="1462088"/>
            <a:ext cx="7839076" cy="3681413"/>
          </a:xfrm>
          <a:prstGeom prst="rect">
            <a:avLst/>
          </a:prstGeom>
        </p:spPr>
        <p:txBody>
          <a:bodyPr lIns="19050" tIns="19050" rIns="19050" bIns="19050">
            <a:noAutofit/>
          </a:bodyPr>
          <a:lstStyle>
            <a:lvl1pPr marL="411956" indent="-261937">
              <a:lnSpc>
                <a:spcPct val="100000"/>
              </a:lnSpc>
              <a:spcBef>
                <a:spcPts val="2925"/>
              </a:spcBef>
              <a:buSzPct val="171000"/>
              <a:buFontTx/>
              <a:defRPr sz="1600">
                <a:uFill>
                  <a:solidFill/>
                </a:uFill>
                <a:latin typeface="+mj-lt"/>
                <a:ea typeface="+mj-ea"/>
                <a:cs typeface="+mj-cs"/>
                <a:sym typeface="Arial"/>
              </a:defRPr>
            </a:lvl1pPr>
            <a:lvl2pPr marL="661987" indent="-261937">
              <a:lnSpc>
                <a:spcPct val="100000"/>
              </a:lnSpc>
              <a:spcBef>
                <a:spcPts val="2925"/>
              </a:spcBef>
              <a:buSzPct val="171000"/>
              <a:buFontTx/>
              <a:defRPr sz="1600">
                <a:uFill>
                  <a:solidFill/>
                </a:uFill>
                <a:latin typeface="+mj-lt"/>
                <a:ea typeface="+mj-ea"/>
                <a:cs typeface="+mj-cs"/>
                <a:sym typeface="Arial"/>
              </a:defRPr>
            </a:lvl2pPr>
            <a:lvl3pPr marL="912018" indent="-261937">
              <a:lnSpc>
                <a:spcPct val="100000"/>
              </a:lnSpc>
              <a:spcBef>
                <a:spcPts val="2925"/>
              </a:spcBef>
              <a:buSzPct val="171000"/>
              <a:buFontTx/>
              <a:defRPr sz="1600">
                <a:uFill>
                  <a:solidFill/>
                </a:uFill>
                <a:latin typeface="+mj-lt"/>
                <a:ea typeface="+mj-ea"/>
                <a:cs typeface="+mj-cs"/>
                <a:sym typeface="Arial"/>
              </a:defRPr>
            </a:lvl3pPr>
            <a:lvl4pPr marL="1162050" indent="-261937">
              <a:lnSpc>
                <a:spcPct val="100000"/>
              </a:lnSpc>
              <a:spcBef>
                <a:spcPts val="2925"/>
              </a:spcBef>
              <a:buSzPct val="171000"/>
              <a:buFontTx/>
              <a:defRPr sz="1600">
                <a:uFill>
                  <a:solidFill/>
                </a:uFill>
                <a:latin typeface="+mj-lt"/>
                <a:ea typeface="+mj-ea"/>
                <a:cs typeface="+mj-cs"/>
                <a:sym typeface="Arial"/>
              </a:defRPr>
            </a:lvl4pPr>
            <a:lvl5pPr marL="1412081" indent="-261937">
              <a:lnSpc>
                <a:spcPct val="100000"/>
              </a:lnSpc>
              <a:spcBef>
                <a:spcPts val="2925"/>
              </a:spcBef>
              <a:buSzPct val="171000"/>
              <a:buFontTx/>
              <a:defRPr sz="1600">
                <a:uFill>
                  <a:solidFill/>
                </a:uFill>
                <a:latin typeface="+mj-lt"/>
                <a:ea typeface="+mj-ea"/>
                <a:cs typeface="+mj-cs"/>
                <a:sym typeface="Arial"/>
              </a:defRPr>
            </a:lvl5pPr>
          </a:lstStyle>
          <a:p>
            <a:pPr lvl="0">
              <a:defRPr sz="1800">
                <a:uFillTx/>
              </a:defRPr>
            </a:pPr>
            <a:r>
              <a:rPr sz="1600">
                <a:uFill>
                  <a:solidFill/>
                </a:uFill>
              </a:rPr>
              <a:t>Body Level One</a:t>
            </a:r>
          </a:p>
          <a:p>
            <a:pPr lvl="1">
              <a:defRPr sz="1800">
                <a:uFillTx/>
              </a:defRPr>
            </a:pPr>
            <a:r>
              <a:rPr sz="1600">
                <a:uFill>
                  <a:solidFill/>
                </a:uFill>
              </a:rPr>
              <a:t>Body Level Two</a:t>
            </a:r>
          </a:p>
          <a:p>
            <a:pPr lvl="2">
              <a:defRPr sz="1800">
                <a:uFillTx/>
              </a:defRPr>
            </a:pPr>
            <a:r>
              <a:rPr sz="1600">
                <a:uFill>
                  <a:solidFill/>
                </a:uFill>
              </a:rPr>
              <a:t>Body Level Three</a:t>
            </a:r>
          </a:p>
          <a:p>
            <a:pPr lvl="3">
              <a:defRPr sz="1800">
                <a:uFillTx/>
              </a:defRPr>
            </a:pPr>
            <a:r>
              <a:rPr sz="1600">
                <a:uFill>
                  <a:solidFill/>
                </a:uFill>
              </a:rPr>
              <a:t>Body Level Four</a:t>
            </a:r>
          </a:p>
          <a:p>
            <a:pPr lvl="4">
              <a:defRPr sz="1800">
                <a:uFillTx/>
              </a:defRPr>
            </a:pPr>
            <a:r>
              <a:rPr sz="1600">
                <a:uFill>
                  <a:solidFill/>
                </a:uFill>
              </a:rPr>
              <a:t>Body Level Five</a:t>
            </a:r>
          </a:p>
        </p:txBody>
      </p:sp>
    </p:spTree>
    <p:extLst>
      <p:ext uri="{BB962C8B-B14F-4D97-AF65-F5344CB8AC3E}">
        <p14:creationId xmlns:p14="http://schemas.microsoft.com/office/powerpoint/2010/main" val="1255674429"/>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3/11/15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3/11/15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3/11/15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3/11/15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3/11/15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3/11/15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5"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3/11/15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8F96B1F-BBF5-B643-A5F1-5ADE3D2B4456}" type="datetimeFigureOut">
              <a:rPr lang="en-US" smtClean="0"/>
              <a:t>3/11/15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BB0AC9C-39BA-CA46-B898-C915EEB0E0F8}" type="slidenum">
              <a:rPr lang="en-US" smtClean="0"/>
              <a:t>‹#›</a:t>
            </a:fld>
            <a:endParaRPr lang="en-US"/>
          </a:p>
        </p:txBody>
      </p:sp>
    </p:spTree>
    <p:extLst>
      <p:ext uri="{BB962C8B-B14F-4D97-AF65-F5344CB8AC3E}">
        <p14:creationId xmlns:p14="http://schemas.microsoft.com/office/powerpoint/2010/main" val="3878699548"/>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30D33B9-D854-C441-956F-DF711A04F11B}" type="datetimeFigureOut">
              <a:rPr lang="en-US" smtClean="0"/>
              <a:t>3/11/15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70E1EFE-1E6A-4148-A87D-D46A40A8039A}" type="slidenum">
              <a:rPr lang="en-US" smtClean="0"/>
              <a:t>‹#›</a:t>
            </a:fld>
            <a:endParaRPr lang="en-US"/>
          </a:p>
        </p:txBody>
      </p:sp>
    </p:spTree>
    <p:extLst>
      <p:ext uri="{BB962C8B-B14F-4D97-AF65-F5344CB8AC3E}">
        <p14:creationId xmlns:p14="http://schemas.microsoft.com/office/powerpoint/2010/main" val="1886100484"/>
      </p:ext>
    </p:extLst>
  </p:cSld>
  <p:clrMap bg1="lt1" tx1="dk1" bg2="lt2" tx2="dk2" accent1="accent1" accent2="accent2" accent3="accent3" accent4="accent4" accent5="accent5" accent6="accent6" hlink="hlink" folHlink="folHlink"/>
  <p:sldLayoutIdLst>
    <p:sldLayoutId id="2147493480" r:id="rId1"/>
    <p:sldLayoutId id="2147493481" r:id="rId2"/>
    <p:sldLayoutId id="2147493482" r:id="rId3"/>
    <p:sldLayoutId id="2147493483" r:id="rId4"/>
    <p:sldLayoutId id="2147493484" r:id="rId5"/>
    <p:sldLayoutId id="2147493485" r:id="rId6"/>
    <p:sldLayoutId id="2147493486" r:id="rId7"/>
    <p:sldLayoutId id="2147493487" r:id="rId8"/>
    <p:sldLayoutId id="2147493488" r:id="rId9"/>
    <p:sldLayoutId id="2147493489" r:id="rId10"/>
    <p:sldLayoutId id="2147493490" r:id="rId11"/>
    <p:sldLayoutId id="2147493491" r:id="rId12"/>
    <p:sldLayoutId id="214749349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29.xml"/><Relationship Id="rId2"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1" Type="http://schemas.openxmlformats.org/officeDocument/2006/relationships/image" Target="../media/image64.png"/><Relationship Id="rId1" Type="http://schemas.openxmlformats.org/officeDocument/2006/relationships/slideLayout" Target="../slideLayouts/slideLayout34.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9.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1.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2.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5.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9" Type="http://schemas.openxmlformats.org/officeDocument/2006/relationships/image" Target="../media/image76.png"/><Relationship Id="rId20" Type="http://schemas.openxmlformats.org/officeDocument/2006/relationships/image" Target="../media/image87.png"/><Relationship Id="rId21" Type="http://schemas.openxmlformats.org/officeDocument/2006/relationships/image" Target="../media/image88.png"/><Relationship Id="rId22" Type="http://schemas.openxmlformats.org/officeDocument/2006/relationships/image" Target="../media/image89.png"/><Relationship Id="rId23" Type="http://schemas.openxmlformats.org/officeDocument/2006/relationships/image" Target="../media/image90.png"/><Relationship Id="rId24" Type="http://schemas.openxmlformats.org/officeDocument/2006/relationships/image" Target="../media/image91.png"/><Relationship Id="rId25" Type="http://schemas.openxmlformats.org/officeDocument/2006/relationships/image" Target="../media/image92.png"/><Relationship Id="rId26" Type="http://schemas.openxmlformats.org/officeDocument/2006/relationships/image" Target="../media/image93.jpeg"/><Relationship Id="rId10" Type="http://schemas.openxmlformats.org/officeDocument/2006/relationships/image" Target="../media/image77.png"/><Relationship Id="rId11" Type="http://schemas.openxmlformats.org/officeDocument/2006/relationships/image" Target="../media/image78.png"/><Relationship Id="rId12" Type="http://schemas.openxmlformats.org/officeDocument/2006/relationships/image" Target="../media/image79.png"/><Relationship Id="rId13" Type="http://schemas.openxmlformats.org/officeDocument/2006/relationships/image" Target="../media/image80.png"/><Relationship Id="rId14" Type="http://schemas.openxmlformats.org/officeDocument/2006/relationships/image" Target="../media/image81.jpeg"/><Relationship Id="rId15" Type="http://schemas.openxmlformats.org/officeDocument/2006/relationships/image" Target="../media/image82.jpeg"/><Relationship Id="rId16" Type="http://schemas.openxmlformats.org/officeDocument/2006/relationships/image" Target="../media/image83.jpeg"/><Relationship Id="rId17" Type="http://schemas.openxmlformats.org/officeDocument/2006/relationships/image" Target="../media/image84.jpeg"/><Relationship Id="rId18" Type="http://schemas.openxmlformats.org/officeDocument/2006/relationships/image" Target="../media/image85.jpeg"/><Relationship Id="rId19" Type="http://schemas.openxmlformats.org/officeDocument/2006/relationships/image" Target="../media/image86.jpeg"/><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tif"/><Relationship Id="rId6" Type="http://schemas.openxmlformats.org/officeDocument/2006/relationships/image" Target="../media/image98.tif"/><Relationship Id="rId7" Type="http://schemas.openxmlformats.org/officeDocument/2006/relationships/image" Target="../media/image99.tif"/><Relationship Id="rId8" Type="http://schemas.openxmlformats.org/officeDocument/2006/relationships/image" Target="../media/image100.tif"/><Relationship Id="rId1" Type="http://schemas.openxmlformats.org/officeDocument/2006/relationships/slideLayout" Target="../slideLayouts/slideLayout29.xml"/><Relationship Id="rId2" Type="http://schemas.openxmlformats.org/officeDocument/2006/relationships/image" Target="../media/image9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chart" Target="../charts/chart3.xml"/><Relationship Id="rId3" Type="http://schemas.openxmlformats.org/officeDocument/2006/relationships/chart" Target="../charts/char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9.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0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9.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0.png"/><Relationship Id="rId3" Type="http://schemas.openxmlformats.org/officeDocument/2006/relationships/image" Target="../media/image2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9.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2700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779"/>
            <a:ext cx="7772400" cy="1101725"/>
          </a:xfrm>
        </p:spPr>
        <p:txBody>
          <a:bodyPr/>
          <a:lstStyle/>
          <a:p>
            <a:r>
              <a:rPr lang="en-US" dirty="0" smtClean="0"/>
              <a:t>Stress / Balance is Hot</a:t>
            </a:r>
            <a:endParaRPr lang="en-US" dirty="0"/>
          </a:p>
        </p:txBody>
      </p:sp>
      <p:sp>
        <p:nvSpPr>
          <p:cNvPr id="3" name="Subtitle 2"/>
          <p:cNvSpPr>
            <a:spLocks noGrp="1"/>
          </p:cNvSpPr>
          <p:nvPr>
            <p:ph type="subTitle" idx="1"/>
          </p:nvPr>
        </p:nvSpPr>
        <p:spPr>
          <a:xfrm>
            <a:off x="958273" y="1293505"/>
            <a:ext cx="7377545" cy="3024496"/>
          </a:xfrm>
        </p:spPr>
        <p:txBody>
          <a:bodyPr>
            <a:normAutofit fontScale="62500" lnSpcReduction="20000"/>
          </a:bodyPr>
          <a:lstStyle/>
          <a:p>
            <a:r>
              <a:rPr lang="en-US" dirty="0" err="1" smtClean="0"/>
              <a:t>TEDxSandy</a:t>
            </a:r>
            <a:r>
              <a:rPr lang="en-US" dirty="0" smtClean="0"/>
              <a:t> – April 2014</a:t>
            </a:r>
          </a:p>
          <a:p>
            <a:r>
              <a:rPr lang="en-US" dirty="0" smtClean="0"/>
              <a:t>The 431 Project – Sept 2014</a:t>
            </a:r>
          </a:p>
          <a:p>
            <a:r>
              <a:rPr lang="en-US" dirty="0" smtClean="0"/>
              <a:t>ACLM – Oct 2014</a:t>
            </a:r>
          </a:p>
          <a:p>
            <a:r>
              <a:rPr lang="en-US" dirty="0" smtClean="0"/>
              <a:t>A4M – Dec 2014</a:t>
            </a:r>
          </a:p>
          <a:p>
            <a:r>
              <a:rPr lang="en-US" dirty="0" smtClean="0"/>
              <a:t>Biochemical Society – Jan 2015</a:t>
            </a:r>
          </a:p>
          <a:p>
            <a:r>
              <a:rPr lang="en-US" dirty="0" smtClean="0"/>
              <a:t>Experimental Biology – March 2015</a:t>
            </a:r>
          </a:p>
          <a:p>
            <a:r>
              <a:rPr lang="en-US" dirty="0" smtClean="0"/>
              <a:t>Philippine Heart Association – May 2015</a:t>
            </a:r>
          </a:p>
          <a:p>
            <a:r>
              <a:rPr lang="en-US" dirty="0" smtClean="0"/>
              <a:t>NIH Healthy Aging Summit – July 2015</a:t>
            </a:r>
          </a:p>
          <a:p>
            <a:r>
              <a:rPr lang="en-US" dirty="0" err="1" smtClean="0"/>
              <a:t>www.ShawnTalbott.com</a:t>
            </a:r>
            <a:endParaRPr lang="en-US" dirty="0"/>
          </a:p>
        </p:txBody>
      </p:sp>
    </p:spTree>
    <p:extLst>
      <p:ext uri="{BB962C8B-B14F-4D97-AF65-F5344CB8AC3E}">
        <p14:creationId xmlns:p14="http://schemas.microsoft.com/office/powerpoint/2010/main" val="40074852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4433" y="7370"/>
            <a:ext cx="6077206" cy="4557905"/>
          </a:xfrm>
          <a:prstGeom prst="rect">
            <a:avLst/>
          </a:prstGeom>
        </p:spPr>
      </p:pic>
    </p:spTree>
    <p:extLst>
      <p:ext uri="{BB962C8B-B14F-4D97-AF65-F5344CB8AC3E}">
        <p14:creationId xmlns:p14="http://schemas.microsoft.com/office/powerpoint/2010/main" val="4369627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JAMA SELECT 2011.jpg"/>
          <p:cNvPicPr/>
          <p:nvPr/>
        </p:nvPicPr>
        <p:blipFill>
          <a:blip r:embed="rId3">
            <a:extLst/>
          </a:blip>
          <a:stretch>
            <a:fillRect/>
          </a:stretch>
        </p:blipFill>
        <p:spPr>
          <a:xfrm>
            <a:off x="-2483" y="-45101"/>
            <a:ext cx="2914651" cy="3771901"/>
          </a:xfrm>
          <a:prstGeom prst="rect">
            <a:avLst/>
          </a:prstGeom>
          <a:ln>
            <a:round/>
          </a:ln>
        </p:spPr>
      </p:pic>
      <p:pic>
        <p:nvPicPr>
          <p:cNvPr id="117" name="nejm199605023341802.jpg"/>
          <p:cNvPicPr/>
          <p:nvPr/>
        </p:nvPicPr>
        <p:blipFill>
          <a:blip r:embed="rId4">
            <a:extLst/>
          </a:blip>
          <a:stretch>
            <a:fillRect/>
          </a:stretch>
        </p:blipFill>
        <p:spPr>
          <a:xfrm>
            <a:off x="811692" y="913314"/>
            <a:ext cx="2743201" cy="3733801"/>
          </a:xfrm>
          <a:prstGeom prst="rect">
            <a:avLst/>
          </a:prstGeom>
          <a:ln>
            <a:round/>
          </a:ln>
        </p:spPr>
      </p:pic>
      <p:pic>
        <p:nvPicPr>
          <p:cNvPr id="118" name="JNCI J Natl Cancer Inst-1996-Albanes-1560-70.jpg"/>
          <p:cNvPicPr/>
          <p:nvPr/>
        </p:nvPicPr>
        <p:blipFill>
          <a:blip r:embed="rId5">
            <a:extLst/>
          </a:blip>
          <a:stretch>
            <a:fillRect/>
          </a:stretch>
        </p:blipFill>
        <p:spPr>
          <a:xfrm>
            <a:off x="2710996" y="-73676"/>
            <a:ext cx="2905126" cy="3829051"/>
          </a:xfrm>
          <a:prstGeom prst="rect">
            <a:avLst/>
          </a:prstGeom>
          <a:ln>
            <a:round/>
          </a:ln>
        </p:spPr>
      </p:pic>
      <p:pic>
        <p:nvPicPr>
          <p:cNvPr id="119" name="J. Nutr.-2007-Hercberg-2098-105.jpg"/>
          <p:cNvPicPr/>
          <p:nvPr/>
        </p:nvPicPr>
        <p:blipFill>
          <a:blip r:embed="rId6">
            <a:extLst/>
          </a:blip>
          <a:stretch>
            <a:fillRect/>
          </a:stretch>
        </p:blipFill>
        <p:spPr>
          <a:xfrm>
            <a:off x="3304355" y="1098188"/>
            <a:ext cx="2660677" cy="3548927"/>
          </a:xfrm>
          <a:prstGeom prst="rect">
            <a:avLst/>
          </a:prstGeom>
          <a:ln>
            <a:round/>
          </a:ln>
        </p:spPr>
      </p:pic>
      <p:pic>
        <p:nvPicPr>
          <p:cNvPr id="120" name="Multivitamins Annals Internal Med 2006.jpg"/>
          <p:cNvPicPr/>
          <p:nvPr/>
        </p:nvPicPr>
        <p:blipFill>
          <a:blip r:embed="rId7">
            <a:extLst/>
          </a:blip>
          <a:stretch>
            <a:fillRect/>
          </a:stretch>
        </p:blipFill>
        <p:spPr>
          <a:xfrm>
            <a:off x="5536515" y="-11763"/>
            <a:ext cx="2828926" cy="3705226"/>
          </a:xfrm>
          <a:prstGeom prst="rect">
            <a:avLst/>
          </a:prstGeom>
          <a:ln>
            <a:round/>
          </a:ln>
        </p:spPr>
      </p:pic>
      <p:pic>
        <p:nvPicPr>
          <p:cNvPr id="121" name="IWHS Antioxidants Arch Int Med 2011.jpg"/>
          <p:cNvPicPr/>
          <p:nvPr/>
        </p:nvPicPr>
        <p:blipFill>
          <a:blip r:embed="rId8">
            <a:extLst/>
          </a:blip>
          <a:stretch>
            <a:fillRect/>
          </a:stretch>
        </p:blipFill>
        <p:spPr>
          <a:xfrm>
            <a:off x="5949834" y="1175550"/>
            <a:ext cx="2914651" cy="3771901"/>
          </a:xfrm>
          <a:prstGeom prst="rect">
            <a:avLst/>
          </a:prstGeom>
          <a:ln>
            <a:round/>
          </a:ln>
        </p:spPr>
      </p:pic>
    </p:spTree>
    <p:extLst>
      <p:ext uri="{BB962C8B-B14F-4D97-AF65-F5344CB8AC3E}">
        <p14:creationId xmlns:p14="http://schemas.microsoft.com/office/powerpoint/2010/main" val="1294612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116"/>
                                        </p:tgtEl>
                                        <p:attrNameLst>
                                          <p:attrName>style.visibility</p:attrName>
                                        </p:attrNameLst>
                                      </p:cBhvr>
                                      <p:to>
                                        <p:strVal val="visible"/>
                                      </p:to>
                                    </p:set>
                                    <p:animEffect transition="in" filter="fade">
                                      <p:cBhvr>
                                        <p:cTn id="7" dur="1000"/>
                                        <p:tgtEl>
                                          <p:spTgt spid="116"/>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p:tmAbs val="0"/>
                                  </p:iterate>
                                  <p:childTnLst>
                                    <p:set>
                                      <p:cBhvr>
                                        <p:cTn id="10" fill="hold"/>
                                        <p:tgtEl>
                                          <p:spTgt spid="117"/>
                                        </p:tgtEl>
                                        <p:attrNameLst>
                                          <p:attrName>style.visibility</p:attrName>
                                        </p:attrNameLst>
                                      </p:cBhvr>
                                      <p:to>
                                        <p:strVal val="visible"/>
                                      </p:to>
                                    </p:set>
                                    <p:animEffect transition="in" filter="fade">
                                      <p:cBhvr>
                                        <p:cTn id="11" dur="1000"/>
                                        <p:tgtEl>
                                          <p:spTgt spid="117"/>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p:tmAbs val="0"/>
                                  </p:iterate>
                                  <p:childTnLst>
                                    <p:set>
                                      <p:cBhvr>
                                        <p:cTn id="14" fill="hold"/>
                                        <p:tgtEl>
                                          <p:spTgt spid="118"/>
                                        </p:tgtEl>
                                        <p:attrNameLst>
                                          <p:attrName>style.visibility</p:attrName>
                                        </p:attrNameLst>
                                      </p:cBhvr>
                                      <p:to>
                                        <p:strVal val="visible"/>
                                      </p:to>
                                    </p:set>
                                    <p:animEffect transition="in" filter="fade">
                                      <p:cBhvr>
                                        <p:cTn id="15" dur="1000"/>
                                        <p:tgtEl>
                                          <p:spTgt spid="118"/>
                                        </p:tgtEl>
                                      </p:cBhvr>
                                    </p:animEffect>
                                  </p:childTnLst>
                                </p:cTn>
                              </p:par>
                            </p:childTnLst>
                          </p:cTn>
                        </p:par>
                        <p:par>
                          <p:cTn id="16" fill="hold">
                            <p:stCondLst>
                              <p:cond delay="3000"/>
                            </p:stCondLst>
                            <p:childTnLst>
                              <p:par>
                                <p:cTn id="17" presetID="10" presetClass="entr" presetSubtype="0" fill="hold" grpId="0" nodeType="afterEffect">
                                  <p:stCondLst>
                                    <p:cond delay="0"/>
                                  </p:stCondLst>
                                  <p:iterate>
                                    <p:tmAbs val="0"/>
                                  </p:iterate>
                                  <p:childTnLst>
                                    <p:set>
                                      <p:cBhvr>
                                        <p:cTn id="18" fill="hold"/>
                                        <p:tgtEl>
                                          <p:spTgt spid="119"/>
                                        </p:tgtEl>
                                        <p:attrNameLst>
                                          <p:attrName>style.visibility</p:attrName>
                                        </p:attrNameLst>
                                      </p:cBhvr>
                                      <p:to>
                                        <p:strVal val="visible"/>
                                      </p:to>
                                    </p:set>
                                    <p:animEffect transition="in" filter="fade">
                                      <p:cBhvr>
                                        <p:cTn id="19" dur="1000"/>
                                        <p:tgtEl>
                                          <p:spTgt spid="119"/>
                                        </p:tgtEl>
                                      </p:cBhvr>
                                    </p:animEffect>
                                  </p:childTnLst>
                                </p:cTn>
                              </p:par>
                            </p:childTnLst>
                          </p:cTn>
                        </p:par>
                        <p:par>
                          <p:cTn id="20" fill="hold">
                            <p:stCondLst>
                              <p:cond delay="4000"/>
                            </p:stCondLst>
                            <p:childTnLst>
                              <p:par>
                                <p:cTn id="21" presetID="10" presetClass="entr" presetSubtype="0" fill="hold" grpId="0" nodeType="afterEffect">
                                  <p:stCondLst>
                                    <p:cond delay="0"/>
                                  </p:stCondLst>
                                  <p:iterate>
                                    <p:tmAbs val="0"/>
                                  </p:iterate>
                                  <p:childTnLst>
                                    <p:set>
                                      <p:cBhvr>
                                        <p:cTn id="22" fill="hold"/>
                                        <p:tgtEl>
                                          <p:spTgt spid="120"/>
                                        </p:tgtEl>
                                        <p:attrNameLst>
                                          <p:attrName>style.visibility</p:attrName>
                                        </p:attrNameLst>
                                      </p:cBhvr>
                                      <p:to>
                                        <p:strVal val="visible"/>
                                      </p:to>
                                    </p:set>
                                    <p:animEffect transition="in" filter="fade">
                                      <p:cBhvr>
                                        <p:cTn id="23" dur="1000"/>
                                        <p:tgtEl>
                                          <p:spTgt spid="120"/>
                                        </p:tgtEl>
                                      </p:cBhvr>
                                    </p:animEffect>
                                  </p:childTnLst>
                                </p:cTn>
                              </p:par>
                            </p:childTnLst>
                          </p:cTn>
                        </p:par>
                        <p:par>
                          <p:cTn id="24" fill="hold">
                            <p:stCondLst>
                              <p:cond delay="5000"/>
                            </p:stCondLst>
                            <p:childTnLst>
                              <p:par>
                                <p:cTn id="25" presetID="10" presetClass="entr" presetSubtype="0" fill="hold" grpId="0" nodeType="afterEffect">
                                  <p:stCondLst>
                                    <p:cond delay="0"/>
                                  </p:stCondLst>
                                  <p:iterate>
                                    <p:tmAbs val="0"/>
                                  </p:iterate>
                                  <p:childTnLst>
                                    <p:set>
                                      <p:cBhvr>
                                        <p:cTn id="26" fill="hold"/>
                                        <p:tgtEl>
                                          <p:spTgt spid="121"/>
                                        </p:tgtEl>
                                        <p:attrNameLst>
                                          <p:attrName>style.visibility</p:attrName>
                                        </p:attrNameLst>
                                      </p:cBhvr>
                                      <p:to>
                                        <p:strVal val="visible"/>
                                      </p:to>
                                    </p:set>
                                    <p:animEffect transition="in" filter="fade">
                                      <p:cBhvr>
                                        <p:cTn id="27"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advAuto="0"/>
      <p:bldP spid="117" grpId="0" animBg="1" advAuto="0"/>
      <p:bldP spid="118" grpId="0" animBg="1" advAuto="0"/>
      <p:bldP spid="119" grpId="0" animBg="1" advAuto="0"/>
      <p:bldP spid="120" grpId="0" animBg="1" advAuto="0"/>
      <p:bldP spid="121"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1" y="-1"/>
            <a:ext cx="9144001" cy="5143501"/>
          </a:xfrm>
          <a:prstGeom prst="roundRect">
            <a:avLst>
              <a:gd name="adj" fmla="val 0"/>
            </a:avLst>
          </a:prstGeom>
          <a:solidFill>
            <a:srgbClr val="FFFFFF"/>
          </a:solidFill>
          <a:ln w="3175">
            <a:solidFill/>
            <a:miter lim="400000"/>
          </a:ln>
        </p:spPr>
        <p:txBody>
          <a:bodyPr lIns="19050" tIns="19050" rIns="19050" bIns="19050" anchor="ctr"/>
          <a:lstStyle/>
          <a:p>
            <a:pPr marL="22859" marR="22859" defTabSz="514350">
              <a:defRPr sz="800">
                <a:uFill>
                  <a:solidFill/>
                </a:uFill>
              </a:defRPr>
            </a:pPr>
            <a:endParaRPr/>
          </a:p>
        </p:txBody>
      </p:sp>
      <p:pic>
        <p:nvPicPr>
          <p:cNvPr id="128" name="image8.png"/>
          <p:cNvPicPr/>
          <p:nvPr/>
        </p:nvPicPr>
        <p:blipFill>
          <a:blip r:embed="rId3">
            <a:extLst/>
          </a:blip>
          <a:stretch>
            <a:fillRect/>
          </a:stretch>
        </p:blipFill>
        <p:spPr>
          <a:xfrm>
            <a:off x="1257300" y="-104775"/>
            <a:ext cx="7144" cy="7144"/>
          </a:xfrm>
          <a:prstGeom prst="rect">
            <a:avLst/>
          </a:prstGeom>
          <a:ln>
            <a:round/>
          </a:ln>
        </p:spPr>
      </p:pic>
      <p:pic>
        <p:nvPicPr>
          <p:cNvPr id="129" name="image8.png"/>
          <p:cNvPicPr/>
          <p:nvPr/>
        </p:nvPicPr>
        <p:blipFill>
          <a:blip r:embed="rId3">
            <a:extLst/>
          </a:blip>
          <a:stretch>
            <a:fillRect/>
          </a:stretch>
        </p:blipFill>
        <p:spPr>
          <a:xfrm>
            <a:off x="1257300" y="-104775"/>
            <a:ext cx="7144" cy="7144"/>
          </a:xfrm>
          <a:prstGeom prst="rect">
            <a:avLst/>
          </a:prstGeom>
          <a:ln>
            <a:round/>
          </a:ln>
        </p:spPr>
      </p:pic>
      <p:pic>
        <p:nvPicPr>
          <p:cNvPr id="130" name="image8.png"/>
          <p:cNvPicPr/>
          <p:nvPr/>
        </p:nvPicPr>
        <p:blipFill>
          <a:blip r:embed="rId3">
            <a:extLst/>
          </a:blip>
          <a:stretch>
            <a:fillRect/>
          </a:stretch>
        </p:blipFill>
        <p:spPr>
          <a:xfrm>
            <a:off x="1257300" y="-104775"/>
            <a:ext cx="7144" cy="7144"/>
          </a:xfrm>
          <a:prstGeom prst="rect">
            <a:avLst/>
          </a:prstGeom>
          <a:ln>
            <a:round/>
          </a:ln>
        </p:spPr>
      </p:pic>
      <p:pic>
        <p:nvPicPr>
          <p:cNvPr id="131" name="US8435574B2 image.jpg"/>
          <p:cNvPicPr/>
          <p:nvPr/>
        </p:nvPicPr>
        <p:blipFill>
          <a:blip r:embed="rId4">
            <a:extLst/>
          </a:blip>
          <a:stretch>
            <a:fillRect/>
          </a:stretch>
        </p:blipFill>
        <p:spPr>
          <a:xfrm>
            <a:off x="179245" y="2334813"/>
            <a:ext cx="2928938" cy="3771901"/>
          </a:xfrm>
          <a:prstGeom prst="rect">
            <a:avLst/>
          </a:prstGeom>
          <a:ln>
            <a:round/>
          </a:ln>
        </p:spPr>
      </p:pic>
      <p:pic>
        <p:nvPicPr>
          <p:cNvPr id="132" name="US7923045B2 image.jpg"/>
          <p:cNvPicPr/>
          <p:nvPr/>
        </p:nvPicPr>
        <p:blipFill>
          <a:blip r:embed="rId5">
            <a:extLst/>
          </a:blip>
          <a:stretch>
            <a:fillRect/>
          </a:stretch>
        </p:blipFill>
        <p:spPr>
          <a:xfrm>
            <a:off x="-91259" y="3173049"/>
            <a:ext cx="2928938" cy="3771901"/>
          </a:xfrm>
          <a:prstGeom prst="rect">
            <a:avLst/>
          </a:prstGeom>
          <a:ln>
            <a:round/>
          </a:ln>
        </p:spPr>
      </p:pic>
      <p:pic>
        <p:nvPicPr>
          <p:cNvPr id="133" name="US7241461B2 image.jpg"/>
          <p:cNvPicPr/>
          <p:nvPr/>
        </p:nvPicPr>
        <p:blipFill>
          <a:blip r:embed="rId6">
            <a:extLst/>
          </a:blip>
          <a:stretch>
            <a:fillRect/>
          </a:stretch>
        </p:blipFill>
        <p:spPr>
          <a:xfrm>
            <a:off x="-252699" y="3984028"/>
            <a:ext cx="2928938" cy="3771901"/>
          </a:xfrm>
          <a:prstGeom prst="rect">
            <a:avLst/>
          </a:prstGeom>
          <a:ln>
            <a:round/>
          </a:ln>
        </p:spPr>
      </p:pic>
      <p:pic>
        <p:nvPicPr>
          <p:cNvPr id="134" name="image22.png"/>
          <p:cNvPicPr/>
          <p:nvPr/>
        </p:nvPicPr>
        <p:blipFill>
          <a:blip r:embed="rId7">
            <a:extLst/>
          </a:blip>
          <a:stretch>
            <a:fillRect/>
          </a:stretch>
        </p:blipFill>
        <p:spPr>
          <a:xfrm>
            <a:off x="5307950" y="29083"/>
            <a:ext cx="3085694" cy="2453729"/>
          </a:xfrm>
          <a:prstGeom prst="rect">
            <a:avLst/>
          </a:prstGeom>
          <a:ln w="12700">
            <a:miter lim="400000"/>
          </a:ln>
        </p:spPr>
      </p:pic>
      <p:pic>
        <p:nvPicPr>
          <p:cNvPr id="135" name="image27.png"/>
          <p:cNvPicPr/>
          <p:nvPr/>
        </p:nvPicPr>
        <p:blipFill>
          <a:blip r:embed="rId8">
            <a:extLst/>
          </a:blip>
          <a:stretch>
            <a:fillRect/>
          </a:stretch>
        </p:blipFill>
        <p:spPr>
          <a:xfrm>
            <a:off x="11953" y="531077"/>
            <a:ext cx="1983007" cy="1304261"/>
          </a:xfrm>
          <a:prstGeom prst="rect">
            <a:avLst/>
          </a:prstGeom>
          <a:ln w="12700">
            <a:miter lim="400000"/>
          </a:ln>
        </p:spPr>
      </p:pic>
      <p:pic>
        <p:nvPicPr>
          <p:cNvPr id="136" name="image28.png"/>
          <p:cNvPicPr/>
          <p:nvPr/>
        </p:nvPicPr>
        <p:blipFill>
          <a:blip r:embed="rId9">
            <a:extLst/>
          </a:blip>
          <a:stretch>
            <a:fillRect/>
          </a:stretch>
        </p:blipFill>
        <p:spPr>
          <a:xfrm>
            <a:off x="31797" y="2343"/>
            <a:ext cx="3223834" cy="573771"/>
          </a:xfrm>
          <a:prstGeom prst="rect">
            <a:avLst/>
          </a:prstGeom>
          <a:ln w="12700">
            <a:miter lim="400000"/>
          </a:ln>
        </p:spPr>
      </p:pic>
      <p:pic>
        <p:nvPicPr>
          <p:cNvPr id="137" name="image38.png"/>
          <p:cNvPicPr/>
          <p:nvPr/>
        </p:nvPicPr>
        <p:blipFill>
          <a:blip r:embed="rId10">
            <a:extLst/>
          </a:blip>
          <a:stretch>
            <a:fillRect/>
          </a:stretch>
        </p:blipFill>
        <p:spPr>
          <a:xfrm>
            <a:off x="288960" y="993679"/>
            <a:ext cx="3486822" cy="2954327"/>
          </a:xfrm>
          <a:prstGeom prst="rect">
            <a:avLst/>
          </a:prstGeom>
          <a:ln w="12700">
            <a:miter lim="400000"/>
          </a:ln>
        </p:spPr>
      </p:pic>
      <p:pic>
        <p:nvPicPr>
          <p:cNvPr id="138" name="image32.png"/>
          <p:cNvPicPr/>
          <p:nvPr/>
        </p:nvPicPr>
        <p:blipFill>
          <a:blip r:embed="rId11">
            <a:extLst/>
          </a:blip>
          <a:stretch>
            <a:fillRect/>
          </a:stretch>
        </p:blipFill>
        <p:spPr>
          <a:xfrm>
            <a:off x="2961068" y="1698074"/>
            <a:ext cx="2530157" cy="1971218"/>
          </a:xfrm>
          <a:prstGeom prst="rect">
            <a:avLst/>
          </a:prstGeom>
          <a:ln w="12700">
            <a:miter lim="400000"/>
          </a:ln>
        </p:spPr>
      </p:pic>
      <p:pic>
        <p:nvPicPr>
          <p:cNvPr id="139" name="image26.png"/>
          <p:cNvPicPr/>
          <p:nvPr/>
        </p:nvPicPr>
        <p:blipFill>
          <a:blip r:embed="rId12">
            <a:extLst/>
          </a:blip>
          <a:stretch>
            <a:fillRect/>
          </a:stretch>
        </p:blipFill>
        <p:spPr>
          <a:xfrm>
            <a:off x="1786238" y="3148447"/>
            <a:ext cx="2634929" cy="1897324"/>
          </a:xfrm>
          <a:prstGeom prst="rect">
            <a:avLst/>
          </a:prstGeom>
          <a:ln w="12700">
            <a:miter lim="400000"/>
          </a:ln>
        </p:spPr>
      </p:pic>
      <p:pic>
        <p:nvPicPr>
          <p:cNvPr id="140" name="image25.png"/>
          <p:cNvPicPr/>
          <p:nvPr/>
        </p:nvPicPr>
        <p:blipFill>
          <a:blip r:embed="rId13">
            <a:extLst/>
          </a:blip>
          <a:stretch>
            <a:fillRect/>
          </a:stretch>
        </p:blipFill>
        <p:spPr>
          <a:xfrm>
            <a:off x="2713182" y="804"/>
            <a:ext cx="2634929" cy="1808254"/>
          </a:xfrm>
          <a:prstGeom prst="rect">
            <a:avLst/>
          </a:prstGeom>
          <a:ln w="12700">
            <a:miter lim="400000"/>
          </a:ln>
        </p:spPr>
      </p:pic>
      <p:pic>
        <p:nvPicPr>
          <p:cNvPr id="142" name="image19.png"/>
          <p:cNvPicPr/>
          <p:nvPr/>
        </p:nvPicPr>
        <p:blipFill>
          <a:blip r:embed="rId14">
            <a:extLst/>
          </a:blip>
          <a:stretch>
            <a:fillRect/>
          </a:stretch>
        </p:blipFill>
        <p:spPr>
          <a:xfrm>
            <a:off x="6231996" y="1035520"/>
            <a:ext cx="2928938" cy="2267112"/>
          </a:xfrm>
          <a:prstGeom prst="rect">
            <a:avLst/>
          </a:prstGeom>
          <a:ln w="12700">
            <a:miter lim="400000"/>
          </a:ln>
        </p:spPr>
      </p:pic>
      <p:pic>
        <p:nvPicPr>
          <p:cNvPr id="143" name="image51.png"/>
          <p:cNvPicPr/>
          <p:nvPr/>
        </p:nvPicPr>
        <p:blipFill>
          <a:blip r:embed="rId15">
            <a:extLst/>
          </a:blip>
          <a:stretch>
            <a:fillRect/>
          </a:stretch>
        </p:blipFill>
        <p:spPr>
          <a:xfrm>
            <a:off x="4564593" y="3020580"/>
            <a:ext cx="4572408" cy="2153059"/>
          </a:xfrm>
          <a:prstGeom prst="rect">
            <a:avLst/>
          </a:prstGeom>
          <a:ln w="12700">
            <a:miter lim="400000"/>
          </a:ln>
        </p:spPr>
      </p:pic>
    </p:spTree>
    <p:extLst>
      <p:ext uri="{BB962C8B-B14F-4D97-AF65-F5344CB8AC3E}">
        <p14:creationId xmlns:p14="http://schemas.microsoft.com/office/powerpoint/2010/main" val="22631217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698" r="17619" b="11252"/>
          <a:stretch/>
        </p:blipFill>
        <p:spPr>
          <a:xfrm>
            <a:off x="1909380" y="142422"/>
            <a:ext cx="5996149" cy="4447754"/>
          </a:xfrm>
          <a:prstGeom prst="rect">
            <a:avLst/>
          </a:prstGeom>
        </p:spPr>
      </p:pic>
      <p:sp>
        <p:nvSpPr>
          <p:cNvPr id="2" name="Oval 1"/>
          <p:cNvSpPr/>
          <p:nvPr/>
        </p:nvSpPr>
        <p:spPr>
          <a:xfrm>
            <a:off x="2407568" y="277709"/>
            <a:ext cx="981039" cy="58554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Nrf2 Activator</a:t>
            </a:r>
            <a:endParaRPr lang="en-US" sz="1000" dirty="0"/>
          </a:p>
        </p:txBody>
      </p:sp>
      <p:sp>
        <p:nvSpPr>
          <p:cNvPr id="5" name="Oval 4"/>
          <p:cNvSpPr/>
          <p:nvPr/>
        </p:nvSpPr>
        <p:spPr>
          <a:xfrm>
            <a:off x="6863179" y="193914"/>
            <a:ext cx="981039" cy="58554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Nrf2 Activator</a:t>
            </a:r>
            <a:endParaRPr lang="en-US" sz="1000" dirty="0"/>
          </a:p>
        </p:txBody>
      </p:sp>
    </p:spTree>
    <p:extLst>
      <p:ext uri="{BB962C8B-B14F-4D97-AF65-F5344CB8AC3E}">
        <p14:creationId xmlns:p14="http://schemas.microsoft.com/office/powerpoint/2010/main" val="5734410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p:nvPr/>
        </p:nvSpPr>
        <p:spPr>
          <a:xfrm>
            <a:off x="161334" y="1465679"/>
            <a:ext cx="8792133" cy="2212144"/>
          </a:xfrm>
          <a:prstGeom prst="rect">
            <a:avLst/>
          </a:prstGeom>
          <a:ln w="12700">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lvl="0" algn="ctr">
              <a:defRPr sz="1800"/>
            </a:pPr>
            <a:r>
              <a:rPr sz="7000" dirty="0"/>
              <a:t>Don’t </a:t>
            </a:r>
            <a:r>
              <a:rPr sz="7000" i="1" dirty="0"/>
              <a:t>Take</a:t>
            </a:r>
            <a:r>
              <a:rPr sz="7000" dirty="0"/>
              <a:t> Antioxidants</a:t>
            </a:r>
          </a:p>
          <a:p>
            <a:pPr lvl="0" algn="ctr">
              <a:defRPr sz="1800"/>
            </a:pPr>
            <a:r>
              <a:rPr sz="7000" i="1" dirty="0"/>
              <a:t>Make</a:t>
            </a:r>
            <a:r>
              <a:rPr sz="7000" dirty="0"/>
              <a:t> </a:t>
            </a:r>
            <a:r>
              <a:rPr sz="7000" dirty="0" smtClean="0"/>
              <a:t>Antioxidants</a:t>
            </a:r>
            <a:r>
              <a:rPr lang="en-US" sz="7000" dirty="0" smtClean="0"/>
              <a:t>!</a:t>
            </a:r>
            <a:endParaRPr sz="7000" dirty="0"/>
          </a:p>
        </p:txBody>
      </p:sp>
    </p:spTree>
    <p:extLst>
      <p:ext uri="{BB962C8B-B14F-4D97-AF65-F5344CB8AC3E}">
        <p14:creationId xmlns:p14="http://schemas.microsoft.com/office/powerpoint/2010/main" val="4226541783"/>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Group 159"/>
          <p:cNvGrpSpPr/>
          <p:nvPr/>
        </p:nvGrpSpPr>
        <p:grpSpPr>
          <a:xfrm>
            <a:off x="913956" y="1228725"/>
            <a:ext cx="2318922" cy="1121233"/>
            <a:chOff x="0" y="0"/>
            <a:chExt cx="3410534" cy="1588672"/>
          </a:xfrm>
        </p:grpSpPr>
        <p:pic>
          <p:nvPicPr>
            <p:cNvPr id="145" name="image31.jpg"/>
            <p:cNvPicPr/>
            <p:nvPr/>
          </p:nvPicPr>
          <p:blipFill>
            <a:blip r:embed="rId2">
              <a:extLst/>
            </a:blip>
            <a:stretch>
              <a:fillRect/>
            </a:stretch>
          </p:blipFill>
          <p:spPr>
            <a:xfrm>
              <a:off x="0" y="572926"/>
              <a:ext cx="2447017" cy="377459"/>
            </a:xfrm>
            <a:prstGeom prst="rect">
              <a:avLst/>
            </a:prstGeom>
            <a:ln w="25400" cap="flat">
              <a:solidFill>
                <a:srgbClr val="000000"/>
              </a:solidFill>
              <a:prstDash val="solid"/>
              <a:miter lim="800000"/>
            </a:ln>
            <a:effectLst/>
          </p:spPr>
        </p:pic>
        <p:pic>
          <p:nvPicPr>
            <p:cNvPr id="146" name="image32.jpg"/>
            <p:cNvPicPr/>
            <p:nvPr/>
          </p:nvPicPr>
          <p:blipFill>
            <a:blip r:embed="rId3">
              <a:extLst/>
            </a:blip>
            <a:stretch>
              <a:fillRect/>
            </a:stretch>
          </p:blipFill>
          <p:spPr>
            <a:xfrm>
              <a:off x="0" y="1041818"/>
              <a:ext cx="2447017" cy="431382"/>
            </a:xfrm>
            <a:prstGeom prst="rect">
              <a:avLst/>
            </a:prstGeom>
            <a:ln w="25400" cap="flat">
              <a:solidFill>
                <a:srgbClr val="000000"/>
              </a:solidFill>
              <a:prstDash val="solid"/>
              <a:miter lim="800000"/>
            </a:ln>
            <a:effectLst/>
          </p:spPr>
        </p:pic>
        <p:sp>
          <p:nvSpPr>
            <p:cNvPr id="147" name="Shape 147"/>
            <p:cNvSpPr/>
            <p:nvPr/>
          </p:nvSpPr>
          <p:spPr>
            <a:xfrm>
              <a:off x="2438025" y="596087"/>
              <a:ext cx="674824" cy="465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defTabSz="914400">
                <a:defRPr sz="1600">
                  <a:latin typeface="+mn-lt"/>
                  <a:ea typeface="+mn-ea"/>
                  <a:cs typeface="+mn-cs"/>
                  <a:sym typeface="Arial Bold"/>
                </a:defRPr>
              </a:lvl1pPr>
            </a:lstStyle>
            <a:p>
              <a:pPr lvl="0">
                <a:defRPr sz="1800"/>
              </a:pPr>
              <a:r>
                <a:rPr sz="900"/>
                <a:t>NRF2</a:t>
              </a:r>
            </a:p>
          </p:txBody>
        </p:sp>
        <p:sp>
          <p:nvSpPr>
            <p:cNvPr id="148" name="Shape 148"/>
            <p:cNvSpPr/>
            <p:nvPr/>
          </p:nvSpPr>
          <p:spPr>
            <a:xfrm>
              <a:off x="2409911" y="1123592"/>
              <a:ext cx="1000623" cy="4650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defTabSz="914400">
                <a:defRPr sz="1600">
                  <a:latin typeface="+mn-lt"/>
                  <a:ea typeface="+mn-ea"/>
                  <a:cs typeface="+mn-cs"/>
                  <a:sym typeface="Arial Bold"/>
                </a:defRPr>
              </a:lvl1pPr>
            </a:lstStyle>
            <a:p>
              <a:pPr lvl="0">
                <a:defRPr sz="1800"/>
              </a:pPr>
              <a:r>
                <a:rPr sz="900"/>
                <a:t>Lamin-B1</a:t>
              </a:r>
            </a:p>
          </p:txBody>
        </p:sp>
        <p:sp>
          <p:nvSpPr>
            <p:cNvPr id="149" name="Shape 149"/>
            <p:cNvSpPr/>
            <p:nvPr/>
          </p:nvSpPr>
          <p:spPr>
            <a:xfrm>
              <a:off x="124112" y="2299"/>
              <a:ext cx="988100" cy="519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defTabSz="914400">
                <a:defRPr sz="2000">
                  <a:latin typeface="+mn-lt"/>
                  <a:ea typeface="+mn-ea"/>
                  <a:cs typeface="+mn-cs"/>
                  <a:sym typeface="Arial Bold"/>
                </a:defRPr>
              </a:lvl1pPr>
            </a:lstStyle>
            <a:p>
              <a:pPr lvl="0">
                <a:defRPr sz="1800"/>
              </a:pPr>
              <a:r>
                <a:rPr sz="1100"/>
                <a:t>YOUNG </a:t>
              </a:r>
            </a:p>
          </p:txBody>
        </p:sp>
        <p:sp>
          <p:nvSpPr>
            <p:cNvPr id="150" name="Shape 150"/>
            <p:cNvSpPr/>
            <p:nvPr/>
          </p:nvSpPr>
          <p:spPr>
            <a:xfrm>
              <a:off x="1460801" y="0"/>
              <a:ext cx="644623" cy="519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defTabSz="914400">
                <a:defRPr sz="2000">
                  <a:latin typeface="+mn-lt"/>
                  <a:ea typeface="+mn-ea"/>
                  <a:cs typeface="+mn-cs"/>
                  <a:sym typeface="Arial Bold"/>
                </a:defRPr>
              </a:lvl1pPr>
            </a:lstStyle>
            <a:p>
              <a:pPr lvl="0">
                <a:defRPr sz="1800"/>
              </a:pPr>
              <a:r>
                <a:rPr sz="1100"/>
                <a:t>OLD </a:t>
              </a:r>
            </a:p>
          </p:txBody>
        </p:sp>
        <p:grpSp>
          <p:nvGrpSpPr>
            <p:cNvPr id="154" name="Group 154"/>
            <p:cNvGrpSpPr/>
            <p:nvPr/>
          </p:nvGrpSpPr>
          <p:grpSpPr>
            <a:xfrm>
              <a:off x="77942" y="340823"/>
              <a:ext cx="1054936" cy="194592"/>
              <a:chOff x="0" y="0"/>
              <a:chExt cx="1054934" cy="194590"/>
            </a:xfrm>
          </p:grpSpPr>
          <p:sp>
            <p:nvSpPr>
              <p:cNvPr id="151" name="Shape 151"/>
              <p:cNvSpPr/>
              <p:nvPr/>
            </p:nvSpPr>
            <p:spPr>
              <a:xfrm>
                <a:off x="1049152" y="0"/>
                <a:ext cx="1" cy="194591"/>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52" name="Shape 152"/>
              <p:cNvSpPr/>
              <p:nvPr/>
            </p:nvSpPr>
            <p:spPr>
              <a:xfrm flipH="1">
                <a:off x="6940" y="0"/>
                <a:ext cx="1" cy="194591"/>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53" name="Shape 153"/>
              <p:cNvSpPr/>
              <p:nvPr/>
            </p:nvSpPr>
            <p:spPr>
              <a:xfrm>
                <a:off x="-1" y="9340"/>
                <a:ext cx="1054936" cy="1"/>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grpSp>
        <p:grpSp>
          <p:nvGrpSpPr>
            <p:cNvPr id="158" name="Group 158"/>
            <p:cNvGrpSpPr/>
            <p:nvPr/>
          </p:nvGrpSpPr>
          <p:grpSpPr>
            <a:xfrm>
              <a:off x="1285137" y="338479"/>
              <a:ext cx="1054935" cy="194591"/>
              <a:chOff x="0" y="0"/>
              <a:chExt cx="1054934" cy="194589"/>
            </a:xfrm>
          </p:grpSpPr>
          <p:sp>
            <p:nvSpPr>
              <p:cNvPr id="155" name="Shape 155"/>
              <p:cNvSpPr/>
              <p:nvPr/>
            </p:nvSpPr>
            <p:spPr>
              <a:xfrm>
                <a:off x="1049152" y="0"/>
                <a:ext cx="1" cy="194590"/>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56" name="Shape 156"/>
              <p:cNvSpPr/>
              <p:nvPr/>
            </p:nvSpPr>
            <p:spPr>
              <a:xfrm flipH="1">
                <a:off x="6940" y="0"/>
                <a:ext cx="1" cy="194590"/>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57" name="Shape 157"/>
              <p:cNvSpPr/>
              <p:nvPr/>
            </p:nvSpPr>
            <p:spPr>
              <a:xfrm>
                <a:off x="-1" y="9340"/>
                <a:ext cx="1054936" cy="1"/>
              </a:xfrm>
              <a:prstGeom prst="line">
                <a:avLst/>
              </a:prstGeom>
              <a:noFill/>
              <a:ln w="381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grpSp>
      </p:grpSp>
      <p:sp>
        <p:nvSpPr>
          <p:cNvPr id="160" name="Shape 160"/>
          <p:cNvSpPr/>
          <p:nvPr/>
        </p:nvSpPr>
        <p:spPr>
          <a:xfrm>
            <a:off x="1150473" y="25376"/>
            <a:ext cx="6585979" cy="438580"/>
          </a:xfrm>
          <a:prstGeom prst="rect">
            <a:avLst/>
          </a:prstGeom>
          <a:ln w="12700">
            <a:miter lim="400000"/>
          </a:ln>
          <a:extLst>
            <a:ext uri="{C572A759-6A51-4108-AA02-DFA0A04FC94B}">
              <ma14:wrappingTextBoxFlag xmlns:ma14="http://schemas.microsoft.com/office/mac/drawingml/2011/main" val="1"/>
            </a:ext>
          </a:extLst>
        </p:spPr>
        <p:txBody>
          <a:bodyPr wrap="square" lIns="34289" tIns="34289" rIns="34289" bIns="34289">
            <a:spAutoFit/>
          </a:bodyPr>
          <a:lstStyle>
            <a:lvl1pPr defTabSz="914400">
              <a:defRPr sz="4200">
                <a:solidFill>
                  <a:srgbClr val="0000CC"/>
                </a:solidFill>
                <a:latin typeface="+mn-lt"/>
                <a:ea typeface="+mn-ea"/>
                <a:cs typeface="+mn-cs"/>
                <a:sym typeface="Arial Bold"/>
              </a:defRPr>
            </a:lvl1pPr>
          </a:lstStyle>
          <a:p>
            <a:pPr lvl="0">
              <a:defRPr sz="1800">
                <a:solidFill>
                  <a:srgbClr val="000000"/>
                </a:solidFill>
              </a:defRPr>
            </a:pPr>
            <a:r>
              <a:rPr sz="2400" dirty="0"/>
              <a:t>Nrf2 Declines with Age and Induces Oxidative Stress</a:t>
            </a:r>
          </a:p>
        </p:txBody>
      </p:sp>
      <p:grpSp>
        <p:nvGrpSpPr>
          <p:cNvPr id="171" name="Group 171"/>
          <p:cNvGrpSpPr/>
          <p:nvPr/>
        </p:nvGrpSpPr>
        <p:grpSpPr>
          <a:xfrm>
            <a:off x="3314700" y="906066"/>
            <a:ext cx="1810942" cy="1779986"/>
            <a:chOff x="0" y="0"/>
            <a:chExt cx="3219451" cy="3164416"/>
          </a:xfrm>
        </p:grpSpPr>
        <p:pic>
          <p:nvPicPr>
            <p:cNvPr id="169" name="image35.pdf"/>
            <p:cNvPicPr/>
            <p:nvPr/>
          </p:nvPicPr>
          <p:blipFill>
            <a:blip r:embed="rId4">
              <a:extLst/>
            </a:blip>
            <a:srcRect l="2492" t="3268" b="2613"/>
            <a:stretch>
              <a:fillRect/>
            </a:stretch>
          </p:blipFill>
          <p:spPr>
            <a:xfrm>
              <a:off x="0" y="0"/>
              <a:ext cx="3219451" cy="3164416"/>
            </a:xfrm>
            <a:prstGeom prst="rect">
              <a:avLst/>
            </a:prstGeom>
            <a:ln w="12700" cap="flat">
              <a:noFill/>
              <a:miter lim="400000"/>
            </a:ln>
            <a:effectLst/>
          </p:spPr>
        </p:pic>
        <p:sp>
          <p:nvSpPr>
            <p:cNvPr id="170" name="Shape 170"/>
            <p:cNvSpPr/>
            <p:nvPr/>
          </p:nvSpPr>
          <p:spPr>
            <a:xfrm>
              <a:off x="2391088" y="1640740"/>
              <a:ext cx="445952" cy="7660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defTabSz="914400">
                <a:defRPr>
                  <a:latin typeface="+mj-lt"/>
                  <a:ea typeface="+mj-ea"/>
                  <a:cs typeface="+mj-cs"/>
                  <a:sym typeface="Arial"/>
                </a:defRPr>
              </a:lvl1pPr>
            </a:lstStyle>
            <a:p>
              <a:pPr lvl="0">
                <a:defRPr sz="1800"/>
              </a:pPr>
              <a:r>
                <a:rPr sz="2000"/>
                <a:t>*</a:t>
              </a:r>
            </a:p>
          </p:txBody>
        </p:sp>
      </p:grpSp>
      <p:grpSp>
        <p:nvGrpSpPr>
          <p:cNvPr id="174" name="Group 174"/>
          <p:cNvGrpSpPr/>
          <p:nvPr/>
        </p:nvGrpSpPr>
        <p:grpSpPr>
          <a:xfrm>
            <a:off x="3200400" y="2686050"/>
            <a:ext cx="2171700" cy="2057402"/>
            <a:chOff x="0" y="0"/>
            <a:chExt cx="3860800" cy="3657601"/>
          </a:xfrm>
        </p:grpSpPr>
        <p:pic>
          <p:nvPicPr>
            <p:cNvPr id="172" name="image36.pdf"/>
            <p:cNvPicPr/>
            <p:nvPr/>
          </p:nvPicPr>
          <p:blipFill>
            <a:blip r:embed="rId5">
              <a:extLst/>
            </a:blip>
            <a:srcRect b="2563"/>
            <a:stretch>
              <a:fillRect/>
            </a:stretch>
          </p:blipFill>
          <p:spPr>
            <a:xfrm>
              <a:off x="0" y="0"/>
              <a:ext cx="3860800" cy="3657601"/>
            </a:xfrm>
            <a:prstGeom prst="rect">
              <a:avLst/>
            </a:prstGeom>
            <a:ln w="12700" cap="flat">
              <a:noFill/>
              <a:miter lim="400000"/>
            </a:ln>
            <a:effectLst/>
          </p:spPr>
        </p:pic>
        <p:sp>
          <p:nvSpPr>
            <p:cNvPr id="173" name="Shape 173"/>
            <p:cNvSpPr/>
            <p:nvPr/>
          </p:nvSpPr>
          <p:spPr>
            <a:xfrm>
              <a:off x="2920836" y="855767"/>
              <a:ext cx="445952" cy="7660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algn="l" defTabSz="914400">
                <a:defRPr>
                  <a:latin typeface="+mj-lt"/>
                  <a:ea typeface="+mj-ea"/>
                  <a:cs typeface="+mj-cs"/>
                  <a:sym typeface="Arial"/>
                </a:defRPr>
              </a:lvl1pPr>
            </a:lstStyle>
            <a:p>
              <a:pPr lvl="0">
                <a:defRPr sz="1800"/>
              </a:pPr>
              <a:r>
                <a:rPr sz="2000"/>
                <a:t>*</a:t>
              </a:r>
            </a:p>
          </p:txBody>
        </p:sp>
      </p:grpSp>
      <p:sp>
        <p:nvSpPr>
          <p:cNvPr id="175" name="Shape 175"/>
          <p:cNvSpPr/>
          <p:nvPr/>
        </p:nvSpPr>
        <p:spPr>
          <a:xfrm>
            <a:off x="1241781" y="742949"/>
            <a:ext cx="2018700" cy="346247"/>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defTabSz="914400">
              <a:defRPr sz="3200">
                <a:solidFill>
                  <a:srgbClr val="0000CC"/>
                </a:solidFill>
                <a:latin typeface="+mn-lt"/>
                <a:ea typeface="+mn-ea"/>
                <a:cs typeface="+mn-cs"/>
                <a:sym typeface="Arial Bold"/>
              </a:defRPr>
            </a:lvl1pPr>
          </a:lstStyle>
          <a:p>
            <a:pPr lvl="0">
              <a:defRPr sz="1800">
                <a:solidFill>
                  <a:srgbClr val="000000"/>
                </a:solidFill>
              </a:defRPr>
            </a:pPr>
            <a:r>
              <a:rPr sz="1800"/>
              <a:t>WT (C57/Bl6) Mouse</a:t>
            </a:r>
          </a:p>
        </p:txBody>
      </p:sp>
      <p:grpSp>
        <p:nvGrpSpPr>
          <p:cNvPr id="179" name="Group 179"/>
          <p:cNvGrpSpPr/>
          <p:nvPr/>
        </p:nvGrpSpPr>
        <p:grpSpPr>
          <a:xfrm>
            <a:off x="5529263" y="3114674"/>
            <a:ext cx="2268142" cy="1901430"/>
            <a:chOff x="0" y="-1"/>
            <a:chExt cx="4032251" cy="3380319"/>
          </a:xfrm>
        </p:grpSpPr>
        <p:pic>
          <p:nvPicPr>
            <p:cNvPr id="176" name="image37.pdf"/>
            <p:cNvPicPr/>
            <p:nvPr/>
          </p:nvPicPr>
          <p:blipFill>
            <a:blip r:embed="rId6">
              <a:extLst/>
            </a:blip>
            <a:srcRect l="2325" b="2608"/>
            <a:stretch>
              <a:fillRect/>
            </a:stretch>
          </p:blipFill>
          <p:spPr>
            <a:xfrm>
              <a:off x="0" y="-1"/>
              <a:ext cx="4032251" cy="3380319"/>
            </a:xfrm>
            <a:prstGeom prst="rect">
              <a:avLst/>
            </a:prstGeom>
            <a:ln w="12700" cap="flat">
              <a:noFill/>
              <a:miter lim="400000"/>
            </a:ln>
            <a:effectLst/>
          </p:spPr>
        </p:pic>
        <p:sp>
          <p:nvSpPr>
            <p:cNvPr id="177" name="Shape 177"/>
            <p:cNvSpPr/>
            <p:nvPr/>
          </p:nvSpPr>
          <p:spPr>
            <a:xfrm>
              <a:off x="1824113" y="579483"/>
              <a:ext cx="1152072" cy="1"/>
            </a:xfrm>
            <a:prstGeom prst="line">
              <a:avLst/>
            </a:prstGeom>
            <a:noFill/>
            <a:ln w="254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78" name="Shape 178"/>
            <p:cNvSpPr/>
            <p:nvPr/>
          </p:nvSpPr>
          <p:spPr>
            <a:xfrm>
              <a:off x="1838113" y="169015"/>
              <a:ext cx="1111399" cy="601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algn="l" defTabSz="914400">
                <a:defRPr sz="2400">
                  <a:latin typeface="+mn-lt"/>
                  <a:ea typeface="+mn-ea"/>
                  <a:cs typeface="+mn-cs"/>
                  <a:sym typeface="Arial Bold"/>
                </a:defRPr>
              </a:lvl1pPr>
            </a:lstStyle>
            <a:p>
              <a:pPr lvl="0">
                <a:defRPr sz="1800"/>
              </a:pPr>
              <a:r>
                <a:rPr sz="1400"/>
                <a:t>p&lt;0.05</a:t>
              </a:r>
            </a:p>
          </p:txBody>
        </p:sp>
      </p:grpSp>
      <p:grpSp>
        <p:nvGrpSpPr>
          <p:cNvPr id="183" name="Group 183"/>
          <p:cNvGrpSpPr/>
          <p:nvPr/>
        </p:nvGrpSpPr>
        <p:grpSpPr>
          <a:xfrm>
            <a:off x="5561409" y="1095375"/>
            <a:ext cx="2210992" cy="2047877"/>
            <a:chOff x="0" y="0"/>
            <a:chExt cx="3930650" cy="3640667"/>
          </a:xfrm>
        </p:grpSpPr>
        <p:pic>
          <p:nvPicPr>
            <p:cNvPr id="180" name="image38.png"/>
            <p:cNvPicPr/>
            <p:nvPr/>
          </p:nvPicPr>
          <p:blipFill>
            <a:blip r:embed="rId7">
              <a:extLst/>
            </a:blip>
            <a:stretch>
              <a:fillRect/>
            </a:stretch>
          </p:blipFill>
          <p:spPr>
            <a:xfrm>
              <a:off x="0" y="0"/>
              <a:ext cx="3930650" cy="3640667"/>
            </a:xfrm>
            <a:prstGeom prst="rect">
              <a:avLst/>
            </a:prstGeom>
            <a:ln w="12700" cap="flat">
              <a:noFill/>
              <a:miter lim="400000"/>
            </a:ln>
            <a:effectLst/>
          </p:spPr>
        </p:pic>
        <p:sp>
          <p:nvSpPr>
            <p:cNvPr id="181" name="Shape 181"/>
            <p:cNvSpPr/>
            <p:nvPr/>
          </p:nvSpPr>
          <p:spPr>
            <a:xfrm>
              <a:off x="1930399" y="861518"/>
              <a:ext cx="1523999" cy="1"/>
            </a:xfrm>
            <a:prstGeom prst="line">
              <a:avLst/>
            </a:prstGeom>
            <a:noFill/>
            <a:ln w="25400" cap="flat">
              <a:solidFill>
                <a:srgbClr val="000000"/>
              </a:solidFill>
              <a:prstDash val="solid"/>
              <a:round/>
            </a:ln>
            <a:effectLst/>
          </p:spPr>
          <p:txBody>
            <a:bodyPr wrap="square" lIns="60959" tIns="60959" rIns="60959" bIns="60959" numCol="1" anchor="t">
              <a:noAutofit/>
            </a:bodyPr>
            <a:lstStyle/>
            <a:p>
              <a:pPr defTabSz="257175">
                <a:defRPr sz="1600">
                  <a:latin typeface="Helvetica"/>
                  <a:ea typeface="Helvetica"/>
                  <a:cs typeface="Helvetica"/>
                  <a:sym typeface="Helvetica"/>
                </a:defRPr>
              </a:pPr>
              <a:endParaRPr/>
            </a:p>
          </p:txBody>
        </p:sp>
        <p:sp>
          <p:nvSpPr>
            <p:cNvPr id="182" name="Shape 182"/>
            <p:cNvSpPr/>
            <p:nvPr/>
          </p:nvSpPr>
          <p:spPr>
            <a:xfrm>
              <a:off x="2118783" y="427585"/>
              <a:ext cx="1111399" cy="601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lvl1pPr algn="l" defTabSz="914400">
                <a:defRPr sz="2400">
                  <a:latin typeface="+mn-lt"/>
                  <a:ea typeface="+mn-ea"/>
                  <a:cs typeface="+mn-cs"/>
                  <a:sym typeface="Arial Bold"/>
                </a:defRPr>
              </a:lvl1pPr>
            </a:lstStyle>
            <a:p>
              <a:pPr lvl="0">
                <a:defRPr sz="1800"/>
              </a:pPr>
              <a:r>
                <a:rPr sz="1400"/>
                <a:t>p&lt;0.05</a:t>
              </a:r>
            </a:p>
          </p:txBody>
        </p:sp>
      </p:grpSp>
      <p:sp>
        <p:nvSpPr>
          <p:cNvPr id="184" name="Shape 184"/>
          <p:cNvSpPr/>
          <p:nvPr/>
        </p:nvSpPr>
        <p:spPr>
          <a:xfrm>
            <a:off x="5561409" y="569825"/>
            <a:ext cx="2759905" cy="346247"/>
          </a:xfrm>
          <a:prstGeom prst="rect">
            <a:avLst/>
          </a:prstGeom>
          <a:ln w="12700">
            <a:miter lim="400000"/>
          </a:ln>
          <a:extLst>
            <a:ext uri="{C572A759-6A51-4108-AA02-DFA0A04FC94B}">
              <ma14:wrappingTextBoxFlag xmlns:ma14="http://schemas.microsoft.com/office/mac/drawingml/2011/main" val="1"/>
            </a:ext>
          </a:extLst>
        </p:spPr>
        <p:txBody>
          <a:bodyPr wrap="square" lIns="34289" tIns="34289" rIns="34289" bIns="34289">
            <a:spAutoFit/>
          </a:bodyPr>
          <a:lstStyle>
            <a:lvl1pPr defTabSz="914400">
              <a:defRPr sz="3200">
                <a:solidFill>
                  <a:srgbClr val="0000CC"/>
                </a:solidFill>
                <a:latin typeface="+mn-lt"/>
                <a:ea typeface="+mn-ea"/>
                <a:cs typeface="+mn-cs"/>
                <a:sym typeface="Arial Bold"/>
              </a:defRPr>
            </a:lvl1pPr>
          </a:lstStyle>
          <a:p>
            <a:pPr lvl="0">
              <a:defRPr sz="1800">
                <a:solidFill>
                  <a:srgbClr val="000000"/>
                </a:solidFill>
              </a:defRPr>
            </a:pPr>
            <a:r>
              <a:rPr sz="1800" dirty="0"/>
              <a:t>Increased oxidative stress</a:t>
            </a:r>
          </a:p>
        </p:txBody>
      </p:sp>
    </p:spTree>
    <p:extLst>
      <p:ext uri="{BB962C8B-B14F-4D97-AF65-F5344CB8AC3E}">
        <p14:creationId xmlns:p14="http://schemas.microsoft.com/office/powerpoint/2010/main" val="3027259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p:nvPr/>
        </p:nvSpPr>
        <p:spPr>
          <a:xfrm>
            <a:off x="-1" y="-1"/>
            <a:ext cx="9144001" cy="5143501"/>
          </a:xfrm>
          <a:prstGeom prst="roundRect">
            <a:avLst>
              <a:gd name="adj" fmla="val 0"/>
            </a:avLst>
          </a:prstGeom>
          <a:solidFill>
            <a:srgbClr val="FFFFFF"/>
          </a:solidFill>
          <a:ln w="3175">
            <a:solidFill/>
            <a:miter lim="400000"/>
          </a:ln>
        </p:spPr>
        <p:txBody>
          <a:bodyPr lIns="19050" tIns="19050" rIns="19050" bIns="19050" anchor="ctr"/>
          <a:lstStyle/>
          <a:p>
            <a:pPr marL="22859" marR="22859" defTabSz="514350">
              <a:defRPr sz="800">
                <a:uFill>
                  <a:solidFill/>
                </a:uFill>
              </a:defRPr>
            </a:pPr>
            <a:endParaRPr/>
          </a:p>
        </p:txBody>
      </p:sp>
      <p:pic>
        <p:nvPicPr>
          <p:cNvPr id="187" name="image8.png"/>
          <p:cNvPicPr/>
          <p:nvPr/>
        </p:nvPicPr>
        <p:blipFill>
          <a:blip r:embed="rId2">
            <a:extLst/>
          </a:blip>
          <a:stretch>
            <a:fillRect/>
          </a:stretch>
        </p:blipFill>
        <p:spPr>
          <a:xfrm>
            <a:off x="1257300" y="-104775"/>
            <a:ext cx="7144" cy="7144"/>
          </a:xfrm>
          <a:prstGeom prst="rect">
            <a:avLst/>
          </a:prstGeom>
          <a:ln>
            <a:round/>
          </a:ln>
        </p:spPr>
      </p:pic>
      <p:pic>
        <p:nvPicPr>
          <p:cNvPr id="188" name="image8.png"/>
          <p:cNvPicPr/>
          <p:nvPr/>
        </p:nvPicPr>
        <p:blipFill>
          <a:blip r:embed="rId2">
            <a:extLst/>
          </a:blip>
          <a:stretch>
            <a:fillRect/>
          </a:stretch>
        </p:blipFill>
        <p:spPr>
          <a:xfrm>
            <a:off x="1257300" y="-104775"/>
            <a:ext cx="7144" cy="7144"/>
          </a:xfrm>
          <a:prstGeom prst="rect">
            <a:avLst/>
          </a:prstGeom>
          <a:ln>
            <a:round/>
          </a:ln>
        </p:spPr>
      </p:pic>
      <p:pic>
        <p:nvPicPr>
          <p:cNvPr id="189" name="image8.png"/>
          <p:cNvPicPr/>
          <p:nvPr/>
        </p:nvPicPr>
        <p:blipFill>
          <a:blip r:embed="rId2">
            <a:extLst/>
          </a:blip>
          <a:stretch>
            <a:fillRect/>
          </a:stretch>
        </p:blipFill>
        <p:spPr>
          <a:xfrm>
            <a:off x="1257300" y="-104775"/>
            <a:ext cx="7144" cy="7144"/>
          </a:xfrm>
          <a:prstGeom prst="rect">
            <a:avLst/>
          </a:prstGeom>
          <a:ln>
            <a:round/>
          </a:ln>
        </p:spPr>
      </p:pic>
      <p:sp>
        <p:nvSpPr>
          <p:cNvPr id="190" name="Shape 190"/>
          <p:cNvSpPr/>
          <p:nvPr/>
        </p:nvSpPr>
        <p:spPr>
          <a:xfrm>
            <a:off x="2246041" y="1158566"/>
            <a:ext cx="5097068" cy="3355309"/>
          </a:xfrm>
          <a:prstGeom prst="rect">
            <a:avLst/>
          </a:prstGeom>
          <a:solidFill>
            <a:srgbClr val="FFFFFF"/>
          </a:solidFill>
          <a:ln w="12700">
            <a:miter lim="400000"/>
          </a:ln>
        </p:spPr>
        <p:txBody>
          <a:bodyPr lIns="45719" tIns="45719" rIns="45719" bIns="45719" anchor="ctr"/>
          <a:lstStyle/>
          <a:p>
            <a:pPr defTabSz="1019175">
              <a:defRPr sz="3200">
                <a:solidFill>
                  <a:srgbClr val="1F497D"/>
                </a:solidFill>
                <a:uFill>
                  <a:solidFill>
                    <a:srgbClr val="1F497D"/>
                  </a:solidFill>
                </a:uFill>
                <a:latin typeface="Calibri"/>
                <a:ea typeface="Calibri"/>
                <a:cs typeface="Calibri"/>
                <a:sym typeface="Calibri"/>
              </a:defRPr>
            </a:pPr>
            <a:endParaRPr/>
          </a:p>
        </p:txBody>
      </p:sp>
      <p:pic>
        <p:nvPicPr>
          <p:cNvPr id="191" name="image11.png"/>
          <p:cNvPicPr/>
          <p:nvPr/>
        </p:nvPicPr>
        <p:blipFill>
          <a:blip r:embed="rId3">
            <a:extLst/>
          </a:blip>
          <a:stretch>
            <a:fillRect/>
          </a:stretch>
        </p:blipFill>
        <p:spPr>
          <a:xfrm>
            <a:off x="2338116" y="1199803"/>
            <a:ext cx="2249489" cy="1546382"/>
          </a:xfrm>
          <a:prstGeom prst="rect">
            <a:avLst/>
          </a:prstGeom>
          <a:ln w="12700">
            <a:miter lim="400000"/>
          </a:ln>
        </p:spPr>
      </p:pic>
      <p:sp>
        <p:nvSpPr>
          <p:cNvPr id="192" name="Shape 192"/>
          <p:cNvSpPr/>
          <p:nvPr/>
        </p:nvSpPr>
        <p:spPr>
          <a:xfrm>
            <a:off x="3382691" y="2075290"/>
            <a:ext cx="1239839" cy="832668"/>
          </a:xfrm>
          <a:prstGeom prst="rect">
            <a:avLst/>
          </a:prstGeom>
          <a:solidFill>
            <a:srgbClr val="FFFFFF"/>
          </a:solidFill>
          <a:ln w="12700">
            <a:miter lim="400000"/>
          </a:ln>
        </p:spPr>
        <p:txBody>
          <a:bodyPr lIns="45719" tIns="45719" rIns="45719" bIns="45719" anchor="ctr"/>
          <a:lstStyle/>
          <a:p>
            <a:pPr defTabSz="171450">
              <a:defRPr sz="3200">
                <a:uFill>
                  <a:solidFill/>
                </a:uFill>
                <a:latin typeface="Calibri"/>
                <a:ea typeface="Calibri"/>
                <a:cs typeface="Calibri"/>
                <a:sym typeface="Calibri"/>
              </a:defRPr>
            </a:pPr>
            <a:endParaRPr/>
          </a:p>
        </p:txBody>
      </p:sp>
      <p:sp>
        <p:nvSpPr>
          <p:cNvPr id="193" name="Shape 193"/>
          <p:cNvSpPr/>
          <p:nvPr/>
        </p:nvSpPr>
        <p:spPr>
          <a:xfrm>
            <a:off x="2520679" y="1556659"/>
            <a:ext cx="446533" cy="241376"/>
          </a:xfrm>
          <a:prstGeom prst="rect">
            <a:avLst/>
          </a:prstGeom>
          <a:ln w="12700">
            <a:miter lim="400000"/>
          </a:ln>
          <a:extLst>
            <a:ext uri="{C572A759-6A51-4108-AA02-DFA0A04FC94B}">
              <ma14:wrappingTextBoxFlag xmlns:ma14="http://schemas.microsoft.com/office/mac/drawingml/2011/main" val="1"/>
            </a:ext>
          </a:extLst>
        </p:spPr>
        <p:txBody>
          <a:bodyPr wrap="none" lIns="50941" tIns="50941" rIns="50941" bIns="50941">
            <a:spAutoFit/>
          </a:bodyPr>
          <a:lstStyle>
            <a:lvl1pPr algn="l" defTabSz="1811866">
              <a:defRPr sz="1600">
                <a:solidFill>
                  <a:srgbClr val="254061"/>
                </a:solidFill>
                <a:uFill>
                  <a:solidFill>
                    <a:srgbClr val="254061"/>
                  </a:solidFill>
                </a:uFill>
                <a:latin typeface="+mn-lt"/>
                <a:ea typeface="+mn-ea"/>
                <a:cs typeface="+mn-cs"/>
                <a:sym typeface="Arial Bold"/>
              </a:defRPr>
            </a:lvl1pPr>
          </a:lstStyle>
          <a:p>
            <a:pPr lvl="0">
              <a:defRPr sz="1800">
                <a:solidFill>
                  <a:srgbClr val="000000"/>
                </a:solidFill>
                <a:uFillTx/>
              </a:defRPr>
            </a:pPr>
            <a:r>
              <a:rPr sz="900"/>
              <a:t>Bacopa</a:t>
            </a:r>
          </a:p>
        </p:txBody>
      </p:sp>
      <p:pic>
        <p:nvPicPr>
          <p:cNvPr id="194" name="image12.png"/>
          <p:cNvPicPr/>
          <p:nvPr/>
        </p:nvPicPr>
        <p:blipFill>
          <a:blip r:embed="rId4">
            <a:extLst/>
          </a:blip>
          <a:stretch>
            <a:fillRect/>
          </a:stretch>
        </p:blipFill>
        <p:spPr>
          <a:xfrm>
            <a:off x="4847954" y="1179184"/>
            <a:ext cx="2343151" cy="1010302"/>
          </a:xfrm>
          <a:prstGeom prst="rect">
            <a:avLst/>
          </a:prstGeom>
          <a:ln w="12700">
            <a:miter lim="400000"/>
          </a:ln>
        </p:spPr>
      </p:pic>
      <p:sp>
        <p:nvSpPr>
          <p:cNvPr id="195" name="Shape 195"/>
          <p:cNvSpPr/>
          <p:nvPr/>
        </p:nvSpPr>
        <p:spPr>
          <a:xfrm>
            <a:off x="5047978" y="1310824"/>
            <a:ext cx="535970" cy="2413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941" tIns="50941" rIns="50941" bIns="50941">
            <a:spAutoFit/>
          </a:bodyPr>
          <a:lstStyle>
            <a:lvl1pPr algn="l" defTabSz="1811866">
              <a:defRPr sz="1600">
                <a:solidFill>
                  <a:srgbClr val="254061"/>
                </a:solidFill>
                <a:uFill>
                  <a:solidFill>
                    <a:srgbClr val="254061"/>
                  </a:solidFill>
                </a:uFill>
                <a:latin typeface="+mn-lt"/>
                <a:ea typeface="+mn-ea"/>
                <a:cs typeface="+mn-cs"/>
                <a:sym typeface="Arial Bold"/>
              </a:defRPr>
            </a:lvl1pPr>
          </a:lstStyle>
          <a:p>
            <a:pPr lvl="0">
              <a:defRPr sz="1800">
                <a:solidFill>
                  <a:srgbClr val="000000"/>
                </a:solidFill>
                <a:uFillTx/>
              </a:defRPr>
            </a:pPr>
            <a:r>
              <a:rPr sz="900"/>
              <a:t>Silymarin</a:t>
            </a:r>
          </a:p>
        </p:txBody>
      </p:sp>
      <p:pic>
        <p:nvPicPr>
          <p:cNvPr id="196" name="image9.pdf"/>
          <p:cNvPicPr/>
          <p:nvPr/>
        </p:nvPicPr>
        <p:blipFill>
          <a:blip r:embed="rId5">
            <a:extLst/>
          </a:blip>
          <a:stretch>
            <a:fillRect/>
          </a:stretch>
        </p:blipFill>
        <p:spPr>
          <a:xfrm>
            <a:off x="5544866" y="2199001"/>
            <a:ext cx="1493839" cy="1254552"/>
          </a:xfrm>
          <a:prstGeom prst="rect">
            <a:avLst/>
          </a:prstGeom>
          <a:ln w="12700">
            <a:miter lim="400000"/>
          </a:ln>
        </p:spPr>
      </p:pic>
      <p:sp>
        <p:nvSpPr>
          <p:cNvPr id="197" name="Shape 197"/>
          <p:cNvSpPr/>
          <p:nvPr/>
        </p:nvSpPr>
        <p:spPr>
          <a:xfrm>
            <a:off x="4935556" y="3161723"/>
            <a:ext cx="1222824" cy="369330"/>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p>
            <a:pPr defTabSz="171450">
              <a:defRPr sz="1800"/>
            </a:pPr>
            <a:r>
              <a:rPr sz="900" b="1">
                <a:solidFill>
                  <a:srgbClr val="254061"/>
                </a:solidFill>
                <a:uFill>
                  <a:solidFill>
                    <a:srgbClr val="254061"/>
                  </a:solidFill>
                </a:uFill>
                <a:latin typeface="Calibri"/>
                <a:ea typeface="Calibri"/>
                <a:cs typeface="Calibri"/>
                <a:sym typeface="Calibri"/>
              </a:rPr>
              <a:t>Epigallocatechin gallate</a:t>
            </a:r>
          </a:p>
          <a:p>
            <a:pPr defTabSz="171450">
              <a:defRPr sz="1800"/>
            </a:pPr>
            <a:r>
              <a:rPr sz="900" b="1">
                <a:solidFill>
                  <a:srgbClr val="254061"/>
                </a:solidFill>
                <a:uFill>
                  <a:solidFill>
                    <a:srgbClr val="254061"/>
                  </a:solidFill>
                </a:uFill>
                <a:latin typeface="Calibri"/>
                <a:ea typeface="Calibri"/>
                <a:cs typeface="Calibri"/>
                <a:sym typeface="Calibri"/>
              </a:rPr>
              <a:t>EGCG</a:t>
            </a:r>
          </a:p>
        </p:txBody>
      </p:sp>
      <p:sp>
        <p:nvSpPr>
          <p:cNvPr id="198" name="Shape 198"/>
          <p:cNvSpPr/>
          <p:nvPr/>
        </p:nvSpPr>
        <p:spPr>
          <a:xfrm>
            <a:off x="3541442" y="2148249"/>
            <a:ext cx="341823" cy="20005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p>
            <a:pPr defTabSz="171450">
              <a:defRPr sz="1800"/>
            </a:pPr>
            <a:r>
              <a:rPr sz="700">
                <a:uFill>
                  <a:solidFill/>
                </a:uFill>
                <a:latin typeface="Calibri"/>
                <a:ea typeface="Calibri"/>
                <a:cs typeface="Calibri"/>
                <a:sym typeface="Calibri"/>
              </a:rPr>
              <a:t>HOCH</a:t>
            </a:r>
            <a:r>
              <a:rPr sz="700" baseline="-17083">
                <a:uFill>
                  <a:solidFill/>
                </a:uFill>
                <a:latin typeface="Calibri"/>
                <a:ea typeface="Calibri"/>
                <a:cs typeface="Calibri"/>
                <a:sym typeface="Calibri"/>
              </a:rPr>
              <a:t>2</a:t>
            </a:r>
          </a:p>
        </p:txBody>
      </p:sp>
      <p:sp>
        <p:nvSpPr>
          <p:cNvPr id="199" name="Shape 199"/>
          <p:cNvSpPr/>
          <p:nvPr/>
        </p:nvSpPr>
        <p:spPr>
          <a:xfrm>
            <a:off x="3458892" y="3575677"/>
            <a:ext cx="6412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O</a:t>
            </a:r>
          </a:p>
        </p:txBody>
      </p:sp>
      <p:sp>
        <p:nvSpPr>
          <p:cNvPr id="200" name="Shape 200"/>
          <p:cNvSpPr/>
          <p:nvPr/>
        </p:nvSpPr>
        <p:spPr>
          <a:xfrm>
            <a:off x="3528741" y="3575677"/>
            <a:ext cx="5593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H</a:t>
            </a:r>
          </a:p>
        </p:txBody>
      </p:sp>
      <p:sp>
        <p:nvSpPr>
          <p:cNvPr id="201" name="Shape 201"/>
          <p:cNvSpPr/>
          <p:nvPr/>
        </p:nvSpPr>
        <p:spPr>
          <a:xfrm>
            <a:off x="3609705" y="3490032"/>
            <a:ext cx="6412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O</a:t>
            </a:r>
          </a:p>
        </p:txBody>
      </p:sp>
      <p:sp>
        <p:nvSpPr>
          <p:cNvPr id="202" name="Shape 202"/>
          <p:cNvSpPr/>
          <p:nvPr/>
        </p:nvSpPr>
        <p:spPr>
          <a:xfrm>
            <a:off x="3711304" y="2536827"/>
            <a:ext cx="6412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O</a:t>
            </a:r>
          </a:p>
        </p:txBody>
      </p:sp>
      <p:sp>
        <p:nvSpPr>
          <p:cNvPr id="203" name="Shape 203"/>
          <p:cNvSpPr/>
          <p:nvPr/>
        </p:nvSpPr>
        <p:spPr>
          <a:xfrm>
            <a:off x="3990704" y="2617714"/>
            <a:ext cx="6412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O</a:t>
            </a:r>
          </a:p>
        </p:txBody>
      </p:sp>
      <p:sp>
        <p:nvSpPr>
          <p:cNvPr id="204" name="Shape 204"/>
          <p:cNvSpPr/>
          <p:nvPr/>
        </p:nvSpPr>
        <p:spPr>
          <a:xfrm>
            <a:off x="4462191" y="2679570"/>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C</a:t>
            </a:r>
          </a:p>
        </p:txBody>
      </p:sp>
      <p:sp>
        <p:nvSpPr>
          <p:cNvPr id="205" name="Shape 205"/>
          <p:cNvSpPr/>
          <p:nvPr/>
        </p:nvSpPr>
        <p:spPr>
          <a:xfrm>
            <a:off x="4525691" y="2679570"/>
            <a:ext cx="5593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H</a:t>
            </a:r>
          </a:p>
        </p:txBody>
      </p:sp>
      <p:sp>
        <p:nvSpPr>
          <p:cNvPr id="206" name="Shape 206"/>
          <p:cNvSpPr/>
          <p:nvPr/>
        </p:nvSpPr>
        <p:spPr>
          <a:xfrm>
            <a:off x="4587604" y="2717634"/>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3</a:t>
            </a:r>
          </a:p>
        </p:txBody>
      </p:sp>
      <p:sp>
        <p:nvSpPr>
          <p:cNvPr id="207" name="Shape 207"/>
          <p:cNvSpPr/>
          <p:nvPr/>
        </p:nvSpPr>
        <p:spPr>
          <a:xfrm>
            <a:off x="4163741" y="2157764"/>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C</a:t>
            </a:r>
          </a:p>
        </p:txBody>
      </p:sp>
      <p:sp>
        <p:nvSpPr>
          <p:cNvPr id="208" name="Shape 208"/>
          <p:cNvSpPr/>
          <p:nvPr/>
        </p:nvSpPr>
        <p:spPr>
          <a:xfrm>
            <a:off x="4228829" y="2157764"/>
            <a:ext cx="5593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H</a:t>
            </a:r>
          </a:p>
        </p:txBody>
      </p:sp>
      <p:sp>
        <p:nvSpPr>
          <p:cNvPr id="209" name="Shape 209"/>
          <p:cNvSpPr/>
          <p:nvPr/>
        </p:nvSpPr>
        <p:spPr>
          <a:xfrm>
            <a:off x="4289155" y="2195830"/>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3</a:t>
            </a:r>
          </a:p>
        </p:txBody>
      </p:sp>
      <p:sp>
        <p:nvSpPr>
          <p:cNvPr id="210" name="Shape 210"/>
          <p:cNvSpPr/>
          <p:nvPr/>
        </p:nvSpPr>
        <p:spPr>
          <a:xfrm>
            <a:off x="4074841" y="2752527"/>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C</a:t>
            </a:r>
          </a:p>
        </p:txBody>
      </p:sp>
      <p:sp>
        <p:nvSpPr>
          <p:cNvPr id="211" name="Shape 211"/>
          <p:cNvSpPr/>
          <p:nvPr/>
        </p:nvSpPr>
        <p:spPr>
          <a:xfrm>
            <a:off x="4136755" y="2752527"/>
            <a:ext cx="5593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H</a:t>
            </a:r>
          </a:p>
        </p:txBody>
      </p:sp>
      <p:sp>
        <p:nvSpPr>
          <p:cNvPr id="212" name="Shape 212"/>
          <p:cNvSpPr/>
          <p:nvPr/>
        </p:nvSpPr>
        <p:spPr>
          <a:xfrm>
            <a:off x="4200254" y="2789006"/>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3</a:t>
            </a:r>
          </a:p>
        </p:txBody>
      </p:sp>
      <p:sp>
        <p:nvSpPr>
          <p:cNvPr id="213" name="Shape 213"/>
          <p:cNvSpPr/>
          <p:nvPr/>
        </p:nvSpPr>
        <p:spPr>
          <a:xfrm>
            <a:off x="3612879" y="2999948"/>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C</a:t>
            </a:r>
          </a:p>
        </p:txBody>
      </p:sp>
      <p:sp>
        <p:nvSpPr>
          <p:cNvPr id="214" name="Shape 214"/>
          <p:cNvSpPr/>
          <p:nvPr/>
        </p:nvSpPr>
        <p:spPr>
          <a:xfrm>
            <a:off x="3676379" y="2999948"/>
            <a:ext cx="5593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H</a:t>
            </a:r>
          </a:p>
        </p:txBody>
      </p:sp>
      <p:sp>
        <p:nvSpPr>
          <p:cNvPr id="215" name="Shape 215"/>
          <p:cNvSpPr/>
          <p:nvPr/>
        </p:nvSpPr>
        <p:spPr>
          <a:xfrm>
            <a:off x="3739879" y="3038013"/>
            <a:ext cx="51296"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3</a:t>
            </a:r>
          </a:p>
        </p:txBody>
      </p:sp>
      <p:sp>
        <p:nvSpPr>
          <p:cNvPr id="216" name="Shape 216"/>
          <p:cNvSpPr/>
          <p:nvPr/>
        </p:nvSpPr>
        <p:spPr>
          <a:xfrm>
            <a:off x="3458892" y="2919060"/>
            <a:ext cx="64120" cy="1077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700"/>
              <a:t>O</a:t>
            </a:r>
          </a:p>
        </p:txBody>
      </p:sp>
      <p:sp>
        <p:nvSpPr>
          <p:cNvPr id="217" name="Shape 217"/>
          <p:cNvSpPr/>
          <p:nvPr/>
        </p:nvSpPr>
        <p:spPr>
          <a:xfrm flipH="1" flipV="1">
            <a:off x="3492229" y="3128416"/>
            <a:ext cx="152400" cy="8088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18" name="Shape 218"/>
          <p:cNvSpPr/>
          <p:nvPr/>
        </p:nvSpPr>
        <p:spPr>
          <a:xfrm flipH="1">
            <a:off x="3492230" y="3372665"/>
            <a:ext cx="152400" cy="8247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19" name="Shape 219"/>
          <p:cNvSpPr/>
          <p:nvPr/>
        </p:nvSpPr>
        <p:spPr>
          <a:xfrm flipH="1">
            <a:off x="3339829" y="3128416"/>
            <a:ext cx="152400" cy="8088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0" name="Shape 220"/>
          <p:cNvSpPr/>
          <p:nvPr/>
        </p:nvSpPr>
        <p:spPr>
          <a:xfrm flipH="1" flipV="1">
            <a:off x="3339829" y="3372665"/>
            <a:ext cx="152400" cy="8247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1" name="Shape 221"/>
          <p:cNvSpPr/>
          <p:nvPr/>
        </p:nvSpPr>
        <p:spPr>
          <a:xfrm>
            <a:off x="3339830" y="3209303"/>
            <a:ext cx="1587" cy="16336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2" name="Shape 222"/>
          <p:cNvSpPr/>
          <p:nvPr/>
        </p:nvSpPr>
        <p:spPr>
          <a:xfrm flipV="1">
            <a:off x="3797029" y="3372665"/>
            <a:ext cx="150813" cy="8247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3" name="Shape 223"/>
          <p:cNvSpPr/>
          <p:nvPr/>
        </p:nvSpPr>
        <p:spPr>
          <a:xfrm>
            <a:off x="3947841" y="3209303"/>
            <a:ext cx="1589" cy="16336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4" name="Shape 224"/>
          <p:cNvSpPr/>
          <p:nvPr/>
        </p:nvSpPr>
        <p:spPr>
          <a:xfrm>
            <a:off x="3644630" y="3372665"/>
            <a:ext cx="152400" cy="8247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5" name="Shape 225"/>
          <p:cNvSpPr/>
          <p:nvPr/>
        </p:nvSpPr>
        <p:spPr>
          <a:xfrm>
            <a:off x="3644629" y="3209303"/>
            <a:ext cx="1" cy="16336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6" name="Shape 226"/>
          <p:cNvSpPr/>
          <p:nvPr/>
        </p:nvSpPr>
        <p:spPr>
          <a:xfrm flipV="1">
            <a:off x="3644629" y="3128416"/>
            <a:ext cx="152401" cy="8088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7" name="Shape 227"/>
          <p:cNvSpPr/>
          <p:nvPr/>
        </p:nvSpPr>
        <p:spPr>
          <a:xfrm>
            <a:off x="3947841" y="2880995"/>
            <a:ext cx="152400" cy="84061"/>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8" name="Shape 228"/>
          <p:cNvSpPr/>
          <p:nvPr/>
        </p:nvSpPr>
        <p:spPr>
          <a:xfrm flipV="1">
            <a:off x="3947841" y="3128416"/>
            <a:ext cx="152400" cy="8088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29" name="Shape 229"/>
          <p:cNvSpPr/>
          <p:nvPr/>
        </p:nvSpPr>
        <p:spPr>
          <a:xfrm flipV="1">
            <a:off x="3797030" y="2880995"/>
            <a:ext cx="150812" cy="84061"/>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0" name="Shape 230"/>
          <p:cNvSpPr/>
          <p:nvPr/>
        </p:nvSpPr>
        <p:spPr>
          <a:xfrm>
            <a:off x="3797030" y="3128416"/>
            <a:ext cx="150812" cy="8088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1" name="Shape 231"/>
          <p:cNvSpPr/>
          <p:nvPr/>
        </p:nvSpPr>
        <p:spPr>
          <a:xfrm flipV="1">
            <a:off x="3797029" y="2965055"/>
            <a:ext cx="1" cy="16336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2" name="Shape 232"/>
          <p:cNvSpPr/>
          <p:nvPr/>
        </p:nvSpPr>
        <p:spPr>
          <a:xfrm flipH="1" flipV="1">
            <a:off x="4266931" y="2912716"/>
            <a:ext cx="103188" cy="13322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3" name="Shape 233"/>
          <p:cNvSpPr/>
          <p:nvPr/>
        </p:nvSpPr>
        <p:spPr>
          <a:xfrm flipV="1">
            <a:off x="4100241" y="2912715"/>
            <a:ext cx="166688" cy="52341"/>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4" name="Shape 234"/>
          <p:cNvSpPr/>
          <p:nvPr/>
        </p:nvSpPr>
        <p:spPr>
          <a:xfrm flipV="1">
            <a:off x="4266931" y="3045942"/>
            <a:ext cx="103188" cy="13322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5" name="Shape 235"/>
          <p:cNvSpPr/>
          <p:nvPr/>
        </p:nvSpPr>
        <p:spPr>
          <a:xfrm flipV="1">
            <a:off x="4100241" y="2965055"/>
            <a:ext cx="1589" cy="16336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6" name="Shape 236"/>
          <p:cNvSpPr/>
          <p:nvPr/>
        </p:nvSpPr>
        <p:spPr>
          <a:xfrm>
            <a:off x="4100242" y="3128415"/>
            <a:ext cx="166688" cy="5075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7" name="Shape 237"/>
          <p:cNvSpPr/>
          <p:nvPr/>
        </p:nvSpPr>
        <p:spPr>
          <a:xfrm flipH="1">
            <a:off x="4266931" y="2757285"/>
            <a:ext cx="53975" cy="15543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8" name="Shape 238"/>
          <p:cNvSpPr/>
          <p:nvPr/>
        </p:nvSpPr>
        <p:spPr>
          <a:xfrm flipH="1">
            <a:off x="3914505" y="2392498"/>
            <a:ext cx="55562" cy="155431"/>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39" name="Shape 239"/>
          <p:cNvSpPr/>
          <p:nvPr/>
        </p:nvSpPr>
        <p:spPr>
          <a:xfrm flipV="1">
            <a:off x="3970067" y="2359191"/>
            <a:ext cx="169864" cy="33307"/>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0" name="Shape 240"/>
          <p:cNvSpPr/>
          <p:nvPr/>
        </p:nvSpPr>
        <p:spPr>
          <a:xfrm flipV="1">
            <a:off x="3985941" y="2394083"/>
            <a:ext cx="152400" cy="30135"/>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1" name="Shape 241"/>
          <p:cNvSpPr/>
          <p:nvPr/>
        </p:nvSpPr>
        <p:spPr>
          <a:xfrm>
            <a:off x="3914504" y="2547929"/>
            <a:ext cx="66675" cy="7137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2" name="Shape 242"/>
          <p:cNvSpPr/>
          <p:nvPr/>
        </p:nvSpPr>
        <p:spPr>
          <a:xfrm>
            <a:off x="4139929" y="2359192"/>
            <a:ext cx="119063" cy="122125"/>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3" name="Shape 243"/>
          <p:cNvSpPr/>
          <p:nvPr/>
        </p:nvSpPr>
        <p:spPr>
          <a:xfrm flipV="1">
            <a:off x="4085955" y="2636747"/>
            <a:ext cx="117476" cy="2379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4" name="Shape 244"/>
          <p:cNvSpPr/>
          <p:nvPr/>
        </p:nvSpPr>
        <p:spPr>
          <a:xfrm flipH="1">
            <a:off x="4203430" y="2481315"/>
            <a:ext cx="55562" cy="155432"/>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5" name="Shape 245"/>
          <p:cNvSpPr/>
          <p:nvPr/>
        </p:nvSpPr>
        <p:spPr>
          <a:xfrm flipV="1">
            <a:off x="3787506" y="2562203"/>
            <a:ext cx="130175" cy="25377"/>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6" name="Shape 246"/>
          <p:cNvSpPr/>
          <p:nvPr/>
        </p:nvSpPr>
        <p:spPr>
          <a:xfrm flipV="1">
            <a:off x="3787505" y="2532067"/>
            <a:ext cx="123826" cy="2696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7" name="Shape 247"/>
          <p:cNvSpPr/>
          <p:nvPr/>
        </p:nvSpPr>
        <p:spPr>
          <a:xfrm flipH="1" flipV="1">
            <a:off x="4203431" y="2636746"/>
            <a:ext cx="117475" cy="12053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8" name="Shape 248"/>
          <p:cNvSpPr/>
          <p:nvPr/>
        </p:nvSpPr>
        <p:spPr>
          <a:xfrm flipH="1">
            <a:off x="4320904" y="2731908"/>
            <a:ext cx="131763" cy="25377"/>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49" name="Shape 249"/>
          <p:cNvSpPr/>
          <p:nvPr/>
        </p:nvSpPr>
        <p:spPr>
          <a:xfrm flipH="1">
            <a:off x="4139930" y="2246582"/>
            <a:ext cx="41276" cy="112610"/>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0" name="Shape 250"/>
          <p:cNvSpPr/>
          <p:nvPr/>
        </p:nvSpPr>
        <p:spPr>
          <a:xfrm>
            <a:off x="3892280" y="2311610"/>
            <a:ext cx="77788" cy="8088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1" name="Shape 251"/>
          <p:cNvSpPr/>
          <p:nvPr/>
        </p:nvSpPr>
        <p:spPr>
          <a:xfrm flipH="1">
            <a:off x="4100241" y="2850861"/>
            <a:ext cx="6351" cy="114194"/>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2" name="Shape 252"/>
          <p:cNvSpPr/>
          <p:nvPr/>
        </p:nvSpPr>
        <p:spPr>
          <a:xfrm>
            <a:off x="3644629" y="3088766"/>
            <a:ext cx="1" cy="120539"/>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3" name="Shape 253"/>
          <p:cNvSpPr/>
          <p:nvPr/>
        </p:nvSpPr>
        <p:spPr>
          <a:xfrm flipV="1">
            <a:off x="3644629" y="3372665"/>
            <a:ext cx="1" cy="122125"/>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4" name="Shape 254"/>
          <p:cNvSpPr/>
          <p:nvPr/>
        </p:nvSpPr>
        <p:spPr>
          <a:xfrm flipV="1">
            <a:off x="3689079" y="3455138"/>
            <a:ext cx="107951" cy="5709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5" name="Shape 255"/>
          <p:cNvSpPr/>
          <p:nvPr/>
        </p:nvSpPr>
        <p:spPr>
          <a:xfrm flipV="1">
            <a:off x="3492230" y="3455139"/>
            <a:ext cx="1587" cy="122125"/>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6" name="Shape 256"/>
          <p:cNvSpPr/>
          <p:nvPr/>
        </p:nvSpPr>
        <p:spPr>
          <a:xfrm>
            <a:off x="3477941" y="3007878"/>
            <a:ext cx="1" cy="12053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7" name="Shape 257"/>
          <p:cNvSpPr/>
          <p:nvPr/>
        </p:nvSpPr>
        <p:spPr>
          <a:xfrm>
            <a:off x="3509691" y="3007878"/>
            <a:ext cx="1" cy="120538"/>
          </a:xfrm>
          <a:prstGeom prst="line">
            <a:avLst/>
          </a:prstGeom>
          <a:ln w="254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8" name="Shape 258"/>
          <p:cNvSpPr/>
          <p:nvPr/>
        </p:nvSpPr>
        <p:spPr>
          <a:xfrm>
            <a:off x="3371579" y="3233094"/>
            <a:ext cx="1" cy="120538"/>
          </a:xfrm>
          <a:prstGeom prst="line">
            <a:avLst/>
          </a:prstGeom>
          <a:ln w="12700">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259" name="Shape 259"/>
          <p:cNvSpPr/>
          <p:nvPr/>
        </p:nvSpPr>
        <p:spPr>
          <a:xfrm>
            <a:off x="2425429" y="3187099"/>
            <a:ext cx="703850" cy="22860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Withaferin A</a:t>
            </a:r>
          </a:p>
        </p:txBody>
      </p:sp>
      <p:pic>
        <p:nvPicPr>
          <p:cNvPr id="260" name="image10.pdf"/>
          <p:cNvPicPr/>
          <p:nvPr/>
        </p:nvPicPr>
        <p:blipFill>
          <a:blip r:embed="rId6">
            <a:extLst/>
          </a:blip>
          <a:stretch>
            <a:fillRect/>
          </a:stretch>
        </p:blipFill>
        <p:spPr>
          <a:xfrm>
            <a:off x="4197079" y="3574091"/>
            <a:ext cx="2697163" cy="716887"/>
          </a:xfrm>
          <a:prstGeom prst="rect">
            <a:avLst/>
          </a:prstGeom>
          <a:ln w="12700">
            <a:miter lim="400000"/>
          </a:ln>
        </p:spPr>
      </p:pic>
      <p:sp>
        <p:nvSpPr>
          <p:cNvPr id="261" name="Shape 261"/>
          <p:cNvSpPr/>
          <p:nvPr/>
        </p:nvSpPr>
        <p:spPr>
          <a:xfrm>
            <a:off x="3347766" y="4118098"/>
            <a:ext cx="550985" cy="22860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Curcumin</a:t>
            </a:r>
          </a:p>
        </p:txBody>
      </p:sp>
      <p:sp>
        <p:nvSpPr>
          <p:cNvPr id="262" name="Shape 262"/>
          <p:cNvSpPr/>
          <p:nvPr/>
        </p:nvSpPr>
        <p:spPr>
          <a:xfrm>
            <a:off x="106222" y="364934"/>
            <a:ext cx="8931557" cy="366713"/>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p>
            <a:pPr marL="22859" marR="22859" defTabSz="514350">
              <a:defRPr sz="1800"/>
            </a:pPr>
            <a:r>
              <a:rPr sz="2100" b="1">
                <a:solidFill>
                  <a:srgbClr val="0365C0"/>
                </a:solidFill>
                <a:uFill>
                  <a:solidFill/>
                </a:uFill>
              </a:rPr>
              <a:t>Nrf2</a:t>
            </a:r>
            <a:r>
              <a:rPr sz="2100">
                <a:uFill>
                  <a:solidFill/>
                </a:uFill>
              </a:rPr>
              <a:t> = a powerful “master regulator” of antioxidant enzymes and survival genes</a:t>
            </a:r>
          </a:p>
        </p:txBody>
      </p:sp>
      <p:pic>
        <p:nvPicPr>
          <p:cNvPr id="263" name="pasted-image.pdf"/>
          <p:cNvPicPr/>
          <p:nvPr/>
        </p:nvPicPr>
        <p:blipFill>
          <a:blip r:embed="rId7">
            <a:extLst/>
          </a:blip>
          <a:stretch>
            <a:fillRect/>
          </a:stretch>
        </p:blipFill>
        <p:spPr>
          <a:xfrm>
            <a:off x="1564173" y="1056913"/>
            <a:ext cx="703850" cy="1235535"/>
          </a:xfrm>
          <a:prstGeom prst="rect">
            <a:avLst/>
          </a:prstGeom>
          <a:ln w="12700">
            <a:miter lim="400000"/>
          </a:ln>
        </p:spPr>
      </p:pic>
      <p:pic>
        <p:nvPicPr>
          <p:cNvPr id="264" name="pasted-image.pdf"/>
          <p:cNvPicPr/>
          <p:nvPr/>
        </p:nvPicPr>
        <p:blipFill>
          <a:blip r:embed="rId8">
            <a:extLst/>
          </a:blip>
          <a:stretch>
            <a:fillRect/>
          </a:stretch>
        </p:blipFill>
        <p:spPr>
          <a:xfrm>
            <a:off x="7396603" y="1047104"/>
            <a:ext cx="723486" cy="1234749"/>
          </a:xfrm>
          <a:prstGeom prst="rect">
            <a:avLst/>
          </a:prstGeom>
          <a:ln w="12700">
            <a:miter lim="400000"/>
          </a:ln>
        </p:spPr>
      </p:pic>
      <p:pic>
        <p:nvPicPr>
          <p:cNvPr id="265" name="pasted-image.pdf"/>
          <p:cNvPicPr/>
          <p:nvPr/>
        </p:nvPicPr>
        <p:blipFill>
          <a:blip r:embed="rId9">
            <a:extLst/>
          </a:blip>
          <a:stretch>
            <a:fillRect/>
          </a:stretch>
        </p:blipFill>
        <p:spPr>
          <a:xfrm>
            <a:off x="1550220" y="2548374"/>
            <a:ext cx="723486" cy="1240945"/>
          </a:xfrm>
          <a:prstGeom prst="rect">
            <a:avLst/>
          </a:prstGeom>
          <a:ln w="12700">
            <a:miter lim="400000"/>
          </a:ln>
        </p:spPr>
      </p:pic>
      <p:pic>
        <p:nvPicPr>
          <p:cNvPr id="266" name="pasted-image.pdf"/>
          <p:cNvPicPr/>
          <p:nvPr/>
        </p:nvPicPr>
        <p:blipFill>
          <a:blip r:embed="rId10">
            <a:extLst/>
          </a:blip>
          <a:stretch>
            <a:fillRect/>
          </a:stretch>
        </p:blipFill>
        <p:spPr>
          <a:xfrm>
            <a:off x="7425088" y="2597310"/>
            <a:ext cx="664675" cy="1143072"/>
          </a:xfrm>
          <a:prstGeom prst="rect">
            <a:avLst/>
          </a:prstGeom>
          <a:ln w="12700">
            <a:miter lim="400000"/>
          </a:ln>
        </p:spPr>
      </p:pic>
      <p:pic>
        <p:nvPicPr>
          <p:cNvPr id="267" name="pasted-image.pdf"/>
          <p:cNvPicPr/>
          <p:nvPr/>
        </p:nvPicPr>
        <p:blipFill>
          <a:blip r:embed="rId11">
            <a:extLst/>
          </a:blip>
          <a:stretch>
            <a:fillRect/>
          </a:stretch>
        </p:blipFill>
        <p:spPr>
          <a:xfrm>
            <a:off x="2555622" y="3854071"/>
            <a:ext cx="717549" cy="1254552"/>
          </a:xfrm>
          <a:prstGeom prst="rect">
            <a:avLst/>
          </a:prstGeom>
          <a:ln w="12700">
            <a:miter lim="400000"/>
          </a:ln>
        </p:spPr>
      </p:pic>
    </p:spTree>
    <p:extLst>
      <p:ext uri="{BB962C8B-B14F-4D97-AF65-F5344CB8AC3E}">
        <p14:creationId xmlns:p14="http://schemas.microsoft.com/office/powerpoint/2010/main" val="16695495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asted-image.pdf"/>
          <p:cNvPicPr/>
          <p:nvPr/>
        </p:nvPicPr>
        <p:blipFill>
          <a:blip r:embed="rId2">
            <a:extLst/>
          </a:blip>
          <a:stretch>
            <a:fillRect/>
          </a:stretch>
        </p:blipFill>
        <p:spPr>
          <a:xfrm>
            <a:off x="0" y="0"/>
            <a:ext cx="9144000" cy="5143499"/>
          </a:xfrm>
          <a:prstGeom prst="rect">
            <a:avLst/>
          </a:prstGeom>
          <a:ln w="12700">
            <a:miter lim="400000"/>
          </a:ln>
        </p:spPr>
      </p:pic>
    </p:spTree>
    <p:extLst>
      <p:ext uri="{BB962C8B-B14F-4D97-AF65-F5344CB8AC3E}">
        <p14:creationId xmlns:p14="http://schemas.microsoft.com/office/powerpoint/2010/main" val="703919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p:nvPr/>
        </p:nvSpPr>
        <p:spPr>
          <a:xfrm>
            <a:off x="-1" y="-1"/>
            <a:ext cx="9144001" cy="5143501"/>
          </a:xfrm>
          <a:prstGeom prst="roundRect">
            <a:avLst>
              <a:gd name="adj" fmla="val 0"/>
            </a:avLst>
          </a:prstGeom>
          <a:solidFill>
            <a:srgbClr val="FFFFFF"/>
          </a:solidFill>
          <a:ln w="3175">
            <a:solidFill/>
            <a:miter lim="400000"/>
          </a:ln>
        </p:spPr>
        <p:txBody>
          <a:bodyPr lIns="19050" tIns="19050" rIns="19050" bIns="19050" anchor="ctr"/>
          <a:lstStyle/>
          <a:p>
            <a:pPr marL="22859" marR="22859" defTabSz="514350">
              <a:defRPr sz="800">
                <a:uFill>
                  <a:solidFill/>
                </a:uFill>
              </a:defRPr>
            </a:pPr>
            <a:endParaRPr/>
          </a:p>
        </p:txBody>
      </p:sp>
      <p:pic>
        <p:nvPicPr>
          <p:cNvPr id="436" name="image8.png"/>
          <p:cNvPicPr/>
          <p:nvPr/>
        </p:nvPicPr>
        <p:blipFill>
          <a:blip r:embed="rId2">
            <a:extLst/>
          </a:blip>
          <a:stretch>
            <a:fillRect/>
          </a:stretch>
        </p:blipFill>
        <p:spPr>
          <a:xfrm>
            <a:off x="1257300" y="-104775"/>
            <a:ext cx="7144" cy="7144"/>
          </a:xfrm>
          <a:prstGeom prst="rect">
            <a:avLst/>
          </a:prstGeom>
          <a:ln>
            <a:round/>
          </a:ln>
        </p:spPr>
      </p:pic>
      <p:pic>
        <p:nvPicPr>
          <p:cNvPr id="437" name="image8.png"/>
          <p:cNvPicPr/>
          <p:nvPr/>
        </p:nvPicPr>
        <p:blipFill>
          <a:blip r:embed="rId2">
            <a:extLst/>
          </a:blip>
          <a:stretch>
            <a:fillRect/>
          </a:stretch>
        </p:blipFill>
        <p:spPr>
          <a:xfrm>
            <a:off x="1257300" y="-104775"/>
            <a:ext cx="7144" cy="7144"/>
          </a:xfrm>
          <a:prstGeom prst="rect">
            <a:avLst/>
          </a:prstGeom>
          <a:ln>
            <a:round/>
          </a:ln>
        </p:spPr>
      </p:pic>
      <p:pic>
        <p:nvPicPr>
          <p:cNvPr id="438" name="image8.png"/>
          <p:cNvPicPr/>
          <p:nvPr/>
        </p:nvPicPr>
        <p:blipFill>
          <a:blip r:embed="rId2">
            <a:extLst/>
          </a:blip>
          <a:stretch>
            <a:fillRect/>
          </a:stretch>
        </p:blipFill>
        <p:spPr>
          <a:xfrm>
            <a:off x="1257300" y="-104775"/>
            <a:ext cx="7144" cy="7144"/>
          </a:xfrm>
          <a:prstGeom prst="rect">
            <a:avLst/>
          </a:prstGeom>
          <a:ln>
            <a:round/>
          </a:ln>
        </p:spPr>
      </p:pic>
      <p:sp>
        <p:nvSpPr>
          <p:cNvPr id="439" name="Shape 439"/>
          <p:cNvSpPr/>
          <p:nvPr/>
        </p:nvSpPr>
        <p:spPr>
          <a:xfrm>
            <a:off x="2301368" y="258740"/>
            <a:ext cx="4452938" cy="2385392"/>
          </a:xfrm>
          <a:prstGeom prst="rect">
            <a:avLst/>
          </a:prstGeom>
          <a:solidFill>
            <a:srgbClr val="E3FFFF"/>
          </a:solidFill>
          <a:ln w="25400">
            <a:solidFill>
              <a:srgbClr val="808080"/>
            </a:solidFill>
            <a:miter lim="400000"/>
          </a:ln>
        </p:spPr>
        <p:txBody>
          <a:bodyPr lIns="45719" tIns="45719" rIns="45719" bIns="45719"/>
          <a:lstStyle/>
          <a:p>
            <a:pPr defTabSz="171450">
              <a:defRPr sz="3200">
                <a:uFill>
                  <a:solidFill/>
                </a:uFill>
                <a:latin typeface="Calibri"/>
                <a:ea typeface="Calibri"/>
                <a:cs typeface="Calibri"/>
                <a:sym typeface="Calibri"/>
              </a:defRPr>
            </a:pPr>
            <a:endParaRPr/>
          </a:p>
        </p:txBody>
      </p:sp>
      <p:sp>
        <p:nvSpPr>
          <p:cNvPr id="440" name="Shape 440"/>
          <p:cNvSpPr/>
          <p:nvPr/>
        </p:nvSpPr>
        <p:spPr>
          <a:xfrm>
            <a:off x="2291843" y="258740"/>
            <a:ext cx="1587" cy="2385392"/>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1" name="Shape 441"/>
          <p:cNvSpPr/>
          <p:nvPr/>
        </p:nvSpPr>
        <p:spPr>
          <a:xfrm>
            <a:off x="2242630" y="2644131"/>
            <a:ext cx="49214"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2" name="Shape 442"/>
          <p:cNvSpPr/>
          <p:nvPr/>
        </p:nvSpPr>
        <p:spPr>
          <a:xfrm>
            <a:off x="2242630" y="2344372"/>
            <a:ext cx="49214" cy="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3" name="Shape 443"/>
          <p:cNvSpPr/>
          <p:nvPr/>
        </p:nvSpPr>
        <p:spPr>
          <a:xfrm>
            <a:off x="2242630" y="2054128"/>
            <a:ext cx="49214" cy="1587"/>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4" name="Shape 444"/>
          <p:cNvSpPr/>
          <p:nvPr/>
        </p:nvSpPr>
        <p:spPr>
          <a:xfrm>
            <a:off x="2242630" y="1752782"/>
            <a:ext cx="49214" cy="1587"/>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5" name="Shape 445"/>
          <p:cNvSpPr/>
          <p:nvPr/>
        </p:nvSpPr>
        <p:spPr>
          <a:xfrm>
            <a:off x="2242630" y="1451436"/>
            <a:ext cx="49214"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6" name="Shape 446"/>
          <p:cNvSpPr/>
          <p:nvPr/>
        </p:nvSpPr>
        <p:spPr>
          <a:xfrm>
            <a:off x="2242630" y="1150090"/>
            <a:ext cx="49214"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7" name="Shape 447"/>
          <p:cNvSpPr/>
          <p:nvPr/>
        </p:nvSpPr>
        <p:spPr>
          <a:xfrm>
            <a:off x="2242630" y="861432"/>
            <a:ext cx="49214"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8" name="Shape 448"/>
          <p:cNvSpPr/>
          <p:nvPr/>
        </p:nvSpPr>
        <p:spPr>
          <a:xfrm>
            <a:off x="2242630" y="560086"/>
            <a:ext cx="49214"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49" name="Shape 449"/>
          <p:cNvSpPr/>
          <p:nvPr/>
        </p:nvSpPr>
        <p:spPr>
          <a:xfrm>
            <a:off x="2242630" y="258740"/>
            <a:ext cx="49214" cy="1587"/>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0" name="Shape 450"/>
          <p:cNvSpPr/>
          <p:nvPr/>
        </p:nvSpPr>
        <p:spPr>
          <a:xfrm>
            <a:off x="2291843" y="2644131"/>
            <a:ext cx="4454526" cy="1588"/>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1" name="Shape 451"/>
          <p:cNvSpPr/>
          <p:nvPr/>
        </p:nvSpPr>
        <p:spPr>
          <a:xfrm flipV="1">
            <a:off x="2291843" y="2644132"/>
            <a:ext cx="1587"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2" name="Shape 452"/>
          <p:cNvSpPr/>
          <p:nvPr/>
        </p:nvSpPr>
        <p:spPr>
          <a:xfrm flipV="1">
            <a:off x="3188779" y="2644132"/>
            <a:ext cx="1589"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3" name="Shape 453"/>
          <p:cNvSpPr/>
          <p:nvPr/>
        </p:nvSpPr>
        <p:spPr>
          <a:xfrm flipV="1">
            <a:off x="4071429" y="2644132"/>
            <a:ext cx="1589"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4" name="Shape 454"/>
          <p:cNvSpPr/>
          <p:nvPr/>
        </p:nvSpPr>
        <p:spPr>
          <a:xfrm flipV="1">
            <a:off x="4966779" y="2644132"/>
            <a:ext cx="1589"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5" name="Shape 455"/>
          <p:cNvSpPr/>
          <p:nvPr/>
        </p:nvSpPr>
        <p:spPr>
          <a:xfrm flipV="1">
            <a:off x="5849429" y="2644132"/>
            <a:ext cx="1589"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6" name="Shape 456"/>
          <p:cNvSpPr/>
          <p:nvPr/>
        </p:nvSpPr>
        <p:spPr>
          <a:xfrm flipV="1">
            <a:off x="6746367" y="2644132"/>
            <a:ext cx="1" cy="47581"/>
          </a:xfrm>
          <a:prstGeom prst="line">
            <a:avLst/>
          </a:prstGeom>
          <a:ln w="3175">
            <a:solidFill/>
            <a:round/>
          </a:ln>
        </p:spPr>
        <p:txBody>
          <a:bodyPr lIns="0" tIns="0" rIns="0" bIns="0" anchor="ctr"/>
          <a:lstStyle/>
          <a:p>
            <a:pPr defTabSz="257175">
              <a:defRPr sz="1200">
                <a:latin typeface="Helvetica"/>
                <a:ea typeface="Helvetica"/>
                <a:cs typeface="Helvetica"/>
                <a:sym typeface="Helvetica"/>
              </a:defRPr>
            </a:pPr>
            <a:endParaRPr/>
          </a:p>
        </p:txBody>
      </p:sp>
      <p:sp>
        <p:nvSpPr>
          <p:cNvPr id="457" name="Shape 457"/>
          <p:cNvSpPr/>
          <p:nvPr/>
        </p:nvSpPr>
        <p:spPr>
          <a:xfrm>
            <a:off x="2077529" y="2552143"/>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0</a:t>
            </a:r>
          </a:p>
        </p:txBody>
      </p:sp>
      <p:sp>
        <p:nvSpPr>
          <p:cNvPr id="458" name="Shape 458"/>
          <p:cNvSpPr/>
          <p:nvPr/>
        </p:nvSpPr>
        <p:spPr>
          <a:xfrm>
            <a:off x="1953704" y="2250796"/>
            <a:ext cx="194840"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0.5</a:t>
            </a:r>
          </a:p>
        </p:txBody>
      </p:sp>
      <p:sp>
        <p:nvSpPr>
          <p:cNvPr id="459" name="Shape 459"/>
          <p:cNvSpPr/>
          <p:nvPr/>
        </p:nvSpPr>
        <p:spPr>
          <a:xfrm>
            <a:off x="2077529" y="1960553"/>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1</a:t>
            </a:r>
          </a:p>
        </p:txBody>
      </p:sp>
      <p:sp>
        <p:nvSpPr>
          <p:cNvPr id="460" name="Shape 460"/>
          <p:cNvSpPr/>
          <p:nvPr/>
        </p:nvSpPr>
        <p:spPr>
          <a:xfrm>
            <a:off x="1953704" y="1660792"/>
            <a:ext cx="194840"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1.5</a:t>
            </a:r>
          </a:p>
        </p:txBody>
      </p:sp>
      <p:sp>
        <p:nvSpPr>
          <p:cNvPr id="461" name="Shape 461"/>
          <p:cNvSpPr/>
          <p:nvPr/>
        </p:nvSpPr>
        <p:spPr>
          <a:xfrm>
            <a:off x="2077529" y="1359446"/>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2</a:t>
            </a:r>
          </a:p>
        </p:txBody>
      </p:sp>
      <p:sp>
        <p:nvSpPr>
          <p:cNvPr id="462" name="Shape 462"/>
          <p:cNvSpPr/>
          <p:nvPr/>
        </p:nvSpPr>
        <p:spPr>
          <a:xfrm>
            <a:off x="1953704" y="1058100"/>
            <a:ext cx="194840"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2.5</a:t>
            </a:r>
          </a:p>
        </p:txBody>
      </p:sp>
      <p:sp>
        <p:nvSpPr>
          <p:cNvPr id="463" name="Shape 463"/>
          <p:cNvSpPr/>
          <p:nvPr/>
        </p:nvSpPr>
        <p:spPr>
          <a:xfrm>
            <a:off x="2077529" y="767858"/>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3</a:t>
            </a:r>
          </a:p>
        </p:txBody>
      </p:sp>
      <p:sp>
        <p:nvSpPr>
          <p:cNvPr id="464" name="Shape 464"/>
          <p:cNvSpPr/>
          <p:nvPr/>
        </p:nvSpPr>
        <p:spPr>
          <a:xfrm>
            <a:off x="1953704" y="468097"/>
            <a:ext cx="194840"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3.5</a:t>
            </a:r>
          </a:p>
        </p:txBody>
      </p:sp>
      <p:sp>
        <p:nvSpPr>
          <p:cNvPr id="465" name="Shape 465"/>
          <p:cNvSpPr/>
          <p:nvPr/>
        </p:nvSpPr>
        <p:spPr>
          <a:xfrm>
            <a:off x="2077529" y="166751"/>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4</a:t>
            </a:r>
          </a:p>
        </p:txBody>
      </p:sp>
      <p:sp>
        <p:nvSpPr>
          <p:cNvPr id="466" name="Shape 466"/>
          <p:cNvSpPr/>
          <p:nvPr/>
        </p:nvSpPr>
        <p:spPr>
          <a:xfrm>
            <a:off x="2255331" y="2771014"/>
            <a:ext cx="77996"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0</a:t>
            </a:r>
          </a:p>
        </p:txBody>
      </p:sp>
      <p:sp>
        <p:nvSpPr>
          <p:cNvPr id="467" name="Shape 467"/>
          <p:cNvSpPr/>
          <p:nvPr/>
        </p:nvSpPr>
        <p:spPr>
          <a:xfrm>
            <a:off x="3099879" y="2771014"/>
            <a:ext cx="155992"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20</a:t>
            </a:r>
          </a:p>
        </p:txBody>
      </p:sp>
      <p:sp>
        <p:nvSpPr>
          <p:cNvPr id="468" name="Shape 468"/>
          <p:cNvSpPr/>
          <p:nvPr/>
        </p:nvSpPr>
        <p:spPr>
          <a:xfrm>
            <a:off x="3982529" y="2771014"/>
            <a:ext cx="155992"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40</a:t>
            </a:r>
          </a:p>
        </p:txBody>
      </p:sp>
      <p:sp>
        <p:nvSpPr>
          <p:cNvPr id="469" name="Shape 469"/>
          <p:cNvSpPr/>
          <p:nvPr/>
        </p:nvSpPr>
        <p:spPr>
          <a:xfrm>
            <a:off x="4879467" y="2771014"/>
            <a:ext cx="155992"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60</a:t>
            </a:r>
          </a:p>
        </p:txBody>
      </p:sp>
      <p:sp>
        <p:nvSpPr>
          <p:cNvPr id="470" name="Shape 470"/>
          <p:cNvSpPr/>
          <p:nvPr/>
        </p:nvSpPr>
        <p:spPr>
          <a:xfrm>
            <a:off x="5762118" y="2771014"/>
            <a:ext cx="155992"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80</a:t>
            </a:r>
          </a:p>
        </p:txBody>
      </p:sp>
      <p:sp>
        <p:nvSpPr>
          <p:cNvPr id="471" name="Shape 471"/>
          <p:cNvSpPr/>
          <p:nvPr/>
        </p:nvSpPr>
        <p:spPr>
          <a:xfrm>
            <a:off x="6620955" y="2771014"/>
            <a:ext cx="233988"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1200"/>
              <a:t>100</a:t>
            </a:r>
          </a:p>
        </p:txBody>
      </p:sp>
      <p:sp>
        <p:nvSpPr>
          <p:cNvPr id="472" name="Shape 472"/>
          <p:cNvSpPr/>
          <p:nvPr/>
        </p:nvSpPr>
        <p:spPr>
          <a:xfrm>
            <a:off x="4373054" y="3026366"/>
            <a:ext cx="261264" cy="1846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b="1">
                <a:uFill>
                  <a:solidFill/>
                </a:uFill>
                <a:latin typeface="Calibri"/>
                <a:ea typeface="Calibri"/>
                <a:cs typeface="Calibri"/>
                <a:sym typeface="Calibri"/>
              </a:defRPr>
            </a:lvl1pPr>
          </a:lstStyle>
          <a:p>
            <a:pPr lvl="0">
              <a:defRPr sz="1800" b="0">
                <a:uFillTx/>
              </a:defRPr>
            </a:pPr>
            <a:r>
              <a:rPr sz="1200"/>
              <a:t>AGE</a:t>
            </a:r>
          </a:p>
        </p:txBody>
      </p:sp>
      <p:sp>
        <p:nvSpPr>
          <p:cNvPr id="473" name="Shape 473"/>
          <p:cNvSpPr/>
          <p:nvPr/>
        </p:nvSpPr>
        <p:spPr>
          <a:xfrm rot="16200000">
            <a:off x="1199416" y="1350604"/>
            <a:ext cx="1166748" cy="1714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000">
                <a:uFill>
                  <a:solidFill/>
                </a:uFill>
                <a:latin typeface="Calibri"/>
                <a:ea typeface="Calibri"/>
                <a:cs typeface="Calibri"/>
                <a:sym typeface="Calibri"/>
              </a:defRPr>
            </a:lvl1pPr>
          </a:lstStyle>
          <a:p>
            <a:pPr lvl="0">
              <a:defRPr sz="1800">
                <a:uFillTx/>
              </a:defRPr>
            </a:pPr>
            <a:r>
              <a:rPr sz="1100"/>
              <a:t>TBARS (micromolar)</a:t>
            </a:r>
          </a:p>
        </p:txBody>
      </p:sp>
      <p:grpSp>
        <p:nvGrpSpPr>
          <p:cNvPr id="508" name="Group 508"/>
          <p:cNvGrpSpPr/>
          <p:nvPr/>
        </p:nvGrpSpPr>
        <p:grpSpPr>
          <a:xfrm>
            <a:off x="2576004" y="387209"/>
            <a:ext cx="3922636" cy="1719261"/>
            <a:chOff x="0" y="0"/>
            <a:chExt cx="6973572" cy="3056461"/>
          </a:xfrm>
        </p:grpSpPr>
        <p:sp>
          <p:nvSpPr>
            <p:cNvPr id="474" name="Shape 474"/>
            <p:cNvSpPr/>
            <p:nvPr/>
          </p:nvSpPr>
          <p:spPr>
            <a:xfrm>
              <a:off x="0" y="417616"/>
              <a:ext cx="2876611" cy="5927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p>
              <a:pPr defTabSz="171450">
                <a:defRPr sz="1800"/>
              </a:pPr>
              <a:r>
                <a:rPr sz="1100" b="1">
                  <a:solidFill>
                    <a:srgbClr val="FF2600"/>
                  </a:solidFill>
                  <a:uFill>
                    <a:solidFill>
                      <a:srgbClr val="FF2600"/>
                    </a:solidFill>
                  </a:uFill>
                  <a:latin typeface="Calibri"/>
                  <a:ea typeface="Calibri"/>
                  <a:cs typeface="Calibri"/>
                  <a:sym typeface="Calibri"/>
                </a:rPr>
                <a:t>Before </a:t>
              </a:r>
              <a:r>
                <a:rPr sz="1100" b="1" i="1">
                  <a:solidFill>
                    <a:srgbClr val="FF2600"/>
                  </a:solidFill>
                  <a:uFill>
                    <a:solidFill>
                      <a:srgbClr val="FF2600"/>
                    </a:solidFill>
                  </a:uFill>
                  <a:latin typeface="Calibri"/>
                  <a:ea typeface="Calibri"/>
                  <a:cs typeface="Calibri"/>
                  <a:sym typeface="Calibri"/>
                </a:rPr>
                <a:t>Supplementation</a:t>
              </a:r>
            </a:p>
          </p:txBody>
        </p:sp>
        <p:sp>
          <p:nvSpPr>
            <p:cNvPr id="475" name="Shape 475"/>
            <p:cNvSpPr/>
            <p:nvPr/>
          </p:nvSpPr>
          <p:spPr>
            <a:xfrm>
              <a:off x="2082004" y="1823787"/>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76" name="Shape 476"/>
            <p:cNvSpPr/>
            <p:nvPr/>
          </p:nvSpPr>
          <p:spPr>
            <a:xfrm>
              <a:off x="4280531" y="1059168"/>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77" name="Shape 477"/>
            <p:cNvSpPr/>
            <p:nvPr/>
          </p:nvSpPr>
          <p:spPr>
            <a:xfrm>
              <a:off x="5210507" y="274375"/>
              <a:ext cx="204464" cy="1896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78" name="Shape 478"/>
            <p:cNvSpPr/>
            <p:nvPr/>
          </p:nvSpPr>
          <p:spPr>
            <a:xfrm>
              <a:off x="3102121" y="1993255"/>
              <a:ext cx="204463" cy="1916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79" name="Shape 479"/>
            <p:cNvSpPr/>
            <p:nvPr/>
          </p:nvSpPr>
          <p:spPr>
            <a:xfrm>
              <a:off x="1673078" y="1335561"/>
              <a:ext cx="204464"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0" name="Shape 480"/>
            <p:cNvSpPr/>
            <p:nvPr/>
          </p:nvSpPr>
          <p:spPr>
            <a:xfrm>
              <a:off x="3011981" y="825143"/>
              <a:ext cx="202266" cy="1896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1" name="Shape 481"/>
            <p:cNvSpPr/>
            <p:nvPr/>
          </p:nvSpPr>
          <p:spPr>
            <a:xfrm>
              <a:off x="3713311" y="2374555"/>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2" name="Shape 482"/>
            <p:cNvSpPr/>
            <p:nvPr/>
          </p:nvSpPr>
          <p:spPr>
            <a:xfrm>
              <a:off x="1288336" y="2695332"/>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3" name="Shape 483"/>
            <p:cNvSpPr/>
            <p:nvPr/>
          </p:nvSpPr>
          <p:spPr>
            <a:xfrm>
              <a:off x="4665273" y="2608581"/>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4" name="Shape 484"/>
            <p:cNvSpPr/>
            <p:nvPr/>
          </p:nvSpPr>
          <p:spPr>
            <a:xfrm>
              <a:off x="3396723" y="2398765"/>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5" name="Shape 485"/>
            <p:cNvSpPr/>
            <p:nvPr/>
          </p:nvSpPr>
          <p:spPr>
            <a:xfrm>
              <a:off x="4032098" y="1293194"/>
              <a:ext cx="202265"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6" name="Shape 486"/>
            <p:cNvSpPr/>
            <p:nvPr/>
          </p:nvSpPr>
          <p:spPr>
            <a:xfrm>
              <a:off x="2625040" y="1293194"/>
              <a:ext cx="204464"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7" name="Shape 487"/>
            <p:cNvSpPr/>
            <p:nvPr/>
          </p:nvSpPr>
          <p:spPr>
            <a:xfrm>
              <a:off x="2943827" y="2862782"/>
              <a:ext cx="202266" cy="1936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8" name="Shape 488"/>
            <p:cNvSpPr/>
            <p:nvPr/>
          </p:nvSpPr>
          <p:spPr>
            <a:xfrm>
              <a:off x="1831372" y="2354381"/>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89" name="Shape 489"/>
            <p:cNvSpPr/>
            <p:nvPr/>
          </p:nvSpPr>
          <p:spPr>
            <a:xfrm>
              <a:off x="5527096" y="780758"/>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0" name="Shape 490"/>
            <p:cNvSpPr/>
            <p:nvPr/>
          </p:nvSpPr>
          <p:spPr>
            <a:xfrm>
              <a:off x="1061888" y="2439114"/>
              <a:ext cx="202266"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1" name="Shape 491"/>
            <p:cNvSpPr/>
            <p:nvPr/>
          </p:nvSpPr>
          <p:spPr>
            <a:xfrm>
              <a:off x="969550" y="2501656"/>
              <a:ext cx="204463" cy="1936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2" name="Shape 492"/>
            <p:cNvSpPr/>
            <p:nvPr/>
          </p:nvSpPr>
          <p:spPr>
            <a:xfrm>
              <a:off x="2150159" y="2628756"/>
              <a:ext cx="202265" cy="1936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3" name="Shape 493"/>
            <p:cNvSpPr/>
            <p:nvPr/>
          </p:nvSpPr>
          <p:spPr>
            <a:xfrm>
              <a:off x="2851489" y="1634146"/>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4" name="Shape 494"/>
            <p:cNvSpPr/>
            <p:nvPr/>
          </p:nvSpPr>
          <p:spPr>
            <a:xfrm>
              <a:off x="2534901" y="1654321"/>
              <a:ext cx="204463" cy="1896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5" name="Shape 495"/>
            <p:cNvSpPr/>
            <p:nvPr/>
          </p:nvSpPr>
          <p:spPr>
            <a:xfrm>
              <a:off x="4575133" y="143239"/>
              <a:ext cx="204464" cy="1936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6" name="Shape 496"/>
            <p:cNvSpPr/>
            <p:nvPr/>
          </p:nvSpPr>
          <p:spPr>
            <a:xfrm>
              <a:off x="3260414" y="336916"/>
              <a:ext cx="204464"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7" name="Shape 497"/>
            <p:cNvSpPr/>
            <p:nvPr/>
          </p:nvSpPr>
          <p:spPr>
            <a:xfrm>
              <a:off x="4280531" y="2374555"/>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8" name="Shape 498"/>
            <p:cNvSpPr/>
            <p:nvPr/>
          </p:nvSpPr>
          <p:spPr>
            <a:xfrm>
              <a:off x="2534901" y="2481481"/>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499" name="Shape 499"/>
            <p:cNvSpPr/>
            <p:nvPr/>
          </p:nvSpPr>
          <p:spPr>
            <a:xfrm>
              <a:off x="1220182" y="2013429"/>
              <a:ext cx="204463"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00" name="Shape 500"/>
            <p:cNvSpPr/>
            <p:nvPr/>
          </p:nvSpPr>
          <p:spPr>
            <a:xfrm>
              <a:off x="4348685" y="2057813"/>
              <a:ext cx="204463" cy="1896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01" name="Shape 501"/>
            <p:cNvSpPr/>
            <p:nvPr/>
          </p:nvSpPr>
          <p:spPr>
            <a:xfrm>
              <a:off x="4190391" y="1101535"/>
              <a:ext cx="204464"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02" name="Shape 502"/>
            <p:cNvSpPr/>
            <p:nvPr/>
          </p:nvSpPr>
          <p:spPr>
            <a:xfrm>
              <a:off x="3486863" y="2140530"/>
              <a:ext cx="204463" cy="1916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03" name="Shape 503"/>
            <p:cNvSpPr/>
            <p:nvPr/>
          </p:nvSpPr>
          <p:spPr>
            <a:xfrm>
              <a:off x="1125645" y="1121710"/>
              <a:ext cx="4515775" cy="13375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00" y="20864"/>
                  </a:lnTo>
                  <a:lnTo>
                    <a:pt x="1520" y="20127"/>
                  </a:lnTo>
                  <a:lnTo>
                    <a:pt x="3120" y="18655"/>
                  </a:lnTo>
                  <a:lnTo>
                    <a:pt x="3840" y="17918"/>
                  </a:lnTo>
                  <a:lnTo>
                    <a:pt x="4640" y="16936"/>
                  </a:lnTo>
                  <a:lnTo>
                    <a:pt x="5360" y="16200"/>
                  </a:lnTo>
                  <a:lnTo>
                    <a:pt x="6960" y="14727"/>
                  </a:lnTo>
                  <a:lnTo>
                    <a:pt x="7680" y="13991"/>
                  </a:lnTo>
                  <a:lnTo>
                    <a:pt x="9280" y="12518"/>
                  </a:lnTo>
                  <a:lnTo>
                    <a:pt x="10000" y="11782"/>
                  </a:lnTo>
                  <a:lnTo>
                    <a:pt x="10800" y="10800"/>
                  </a:lnTo>
                  <a:lnTo>
                    <a:pt x="11600" y="10064"/>
                  </a:lnTo>
                  <a:lnTo>
                    <a:pt x="12320" y="9327"/>
                  </a:lnTo>
                  <a:lnTo>
                    <a:pt x="13120" y="8591"/>
                  </a:lnTo>
                  <a:lnTo>
                    <a:pt x="13840" y="7855"/>
                  </a:lnTo>
                  <a:lnTo>
                    <a:pt x="15440" y="6382"/>
                  </a:lnTo>
                  <a:lnTo>
                    <a:pt x="16160" y="5400"/>
                  </a:lnTo>
                  <a:lnTo>
                    <a:pt x="17760" y="3927"/>
                  </a:lnTo>
                  <a:lnTo>
                    <a:pt x="18480" y="3191"/>
                  </a:lnTo>
                  <a:lnTo>
                    <a:pt x="20080" y="1718"/>
                  </a:lnTo>
                  <a:lnTo>
                    <a:pt x="20800" y="982"/>
                  </a:lnTo>
                  <a:lnTo>
                    <a:pt x="21600" y="0"/>
                  </a:lnTo>
                </a:path>
              </a:pathLst>
            </a:custGeom>
            <a:noFill/>
            <a:ln w="254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04" name="Shape 504"/>
            <p:cNvSpPr/>
            <p:nvPr/>
          </p:nvSpPr>
          <p:spPr>
            <a:xfrm>
              <a:off x="5797514" y="40348"/>
              <a:ext cx="159587" cy="328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1200"/>
                <a:t>R</a:t>
              </a:r>
            </a:p>
          </p:txBody>
        </p:sp>
        <p:sp>
          <p:nvSpPr>
            <p:cNvPr id="505" name="Shape 505"/>
            <p:cNvSpPr/>
            <p:nvPr/>
          </p:nvSpPr>
          <p:spPr>
            <a:xfrm>
              <a:off x="6004175" y="0"/>
              <a:ext cx="113991" cy="2462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1600">
                  <a:uFill>
                    <a:solidFill/>
                  </a:uFill>
                  <a:latin typeface="Calibri"/>
                  <a:ea typeface="Calibri"/>
                  <a:cs typeface="Calibri"/>
                  <a:sym typeface="Calibri"/>
                </a:defRPr>
              </a:lvl1pPr>
            </a:lstStyle>
            <a:p>
              <a:pPr lvl="0">
                <a:defRPr sz="1800">
                  <a:uFillTx/>
                </a:defRPr>
              </a:pPr>
              <a:r>
                <a:rPr sz="900"/>
                <a:t>2</a:t>
              </a:r>
            </a:p>
          </p:txBody>
        </p:sp>
        <p:sp>
          <p:nvSpPr>
            <p:cNvPr id="506" name="Shape 506"/>
            <p:cNvSpPr/>
            <p:nvPr/>
          </p:nvSpPr>
          <p:spPr>
            <a:xfrm>
              <a:off x="6089917" y="40348"/>
              <a:ext cx="883655" cy="328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1200"/>
                <a:t> = 0.238</a:t>
              </a:r>
            </a:p>
          </p:txBody>
        </p:sp>
        <p:sp>
          <p:nvSpPr>
            <p:cNvPr id="507" name="Shape 507"/>
            <p:cNvSpPr/>
            <p:nvPr/>
          </p:nvSpPr>
          <p:spPr>
            <a:xfrm>
              <a:off x="2308452" y="2013429"/>
              <a:ext cx="204464" cy="191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grpSp>
      <p:sp>
        <p:nvSpPr>
          <p:cNvPr id="509" name="Shape 509"/>
          <p:cNvSpPr/>
          <p:nvPr/>
        </p:nvSpPr>
        <p:spPr>
          <a:xfrm rot="16200000">
            <a:off x="736924" y="1329095"/>
            <a:ext cx="1592742" cy="369330"/>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3200">
                <a:uFill>
                  <a:solidFill/>
                </a:uFill>
                <a:latin typeface="Calibri"/>
                <a:ea typeface="Calibri"/>
                <a:cs typeface="Calibri"/>
                <a:sym typeface="Calibri"/>
              </a:defRPr>
            </a:lvl1pPr>
          </a:lstStyle>
          <a:p>
            <a:pPr lvl="0">
              <a:defRPr sz="1800">
                <a:uFillTx/>
              </a:defRPr>
            </a:pPr>
            <a:r>
              <a:rPr sz="1800"/>
              <a:t>Oxidative Stress</a:t>
            </a:r>
          </a:p>
        </p:txBody>
      </p:sp>
      <p:grpSp>
        <p:nvGrpSpPr>
          <p:cNvPr id="535" name="Group 535"/>
          <p:cNvGrpSpPr/>
          <p:nvPr/>
        </p:nvGrpSpPr>
        <p:grpSpPr>
          <a:xfrm>
            <a:off x="2387092" y="1575145"/>
            <a:ext cx="4106631" cy="1016710"/>
            <a:chOff x="0" y="-1"/>
            <a:chExt cx="7300675" cy="1807484"/>
          </a:xfrm>
        </p:grpSpPr>
        <p:sp>
          <p:nvSpPr>
            <p:cNvPr id="510" name="Shape 510"/>
            <p:cNvSpPr/>
            <p:nvPr/>
          </p:nvSpPr>
          <p:spPr>
            <a:xfrm flipH="1">
              <a:off x="1350030" y="712292"/>
              <a:ext cx="4586586" cy="48428"/>
            </a:xfrm>
            <a:prstGeom prst="line">
              <a:avLst/>
            </a:prstGeom>
            <a:noFill/>
            <a:ln w="25400" cap="flat">
              <a:solidFill>
                <a:srgbClr val="000000"/>
              </a:solidFill>
              <a:prstDash val="solid"/>
              <a:round/>
            </a:ln>
            <a:effectLst/>
          </p:spPr>
          <p:txBody>
            <a:bodyPr wrap="square" lIns="0" tIns="0" rIns="0" bIns="0" numCol="1" anchor="ctr">
              <a:noAutofit/>
            </a:bodyPr>
            <a:lstStyle/>
            <a:p>
              <a:pPr defTabSz="257175">
                <a:defRPr sz="1200">
                  <a:latin typeface="Helvetica"/>
                  <a:ea typeface="Helvetica"/>
                  <a:cs typeface="Helvetica"/>
                  <a:sym typeface="Helvetica"/>
                </a:defRPr>
              </a:pPr>
              <a:endParaRPr/>
            </a:p>
          </p:txBody>
        </p:sp>
        <p:sp>
          <p:nvSpPr>
            <p:cNvPr id="511" name="Shape 511"/>
            <p:cNvSpPr/>
            <p:nvPr/>
          </p:nvSpPr>
          <p:spPr>
            <a:xfrm>
              <a:off x="4630559" y="635615"/>
              <a:ext cx="204485"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2" name="Shape 512"/>
            <p:cNvSpPr/>
            <p:nvPr/>
          </p:nvSpPr>
          <p:spPr>
            <a:xfrm>
              <a:off x="4144636" y="508492"/>
              <a:ext cx="208883"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3" name="Shape 513"/>
            <p:cNvSpPr/>
            <p:nvPr/>
          </p:nvSpPr>
          <p:spPr>
            <a:xfrm>
              <a:off x="2794606" y="20178"/>
              <a:ext cx="204485"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4" name="Shape 514"/>
            <p:cNvSpPr/>
            <p:nvPr/>
          </p:nvSpPr>
          <p:spPr>
            <a:xfrm>
              <a:off x="2631899" y="617454"/>
              <a:ext cx="208883"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5" name="Shape 515"/>
            <p:cNvSpPr/>
            <p:nvPr/>
          </p:nvSpPr>
          <p:spPr>
            <a:xfrm>
              <a:off x="1534724" y="213889"/>
              <a:ext cx="204485"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6" name="Shape 516"/>
            <p:cNvSpPr/>
            <p:nvPr/>
          </p:nvSpPr>
          <p:spPr>
            <a:xfrm>
              <a:off x="4720708" y="488313"/>
              <a:ext cx="204485"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7" name="Shape 517"/>
            <p:cNvSpPr/>
            <p:nvPr/>
          </p:nvSpPr>
          <p:spPr>
            <a:xfrm>
              <a:off x="5019738" y="786952"/>
              <a:ext cx="204484" cy="1896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8" name="Shape 518"/>
            <p:cNvSpPr/>
            <p:nvPr/>
          </p:nvSpPr>
          <p:spPr>
            <a:xfrm>
              <a:off x="4558001" y="-1"/>
              <a:ext cx="208883"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19" name="Shape 519"/>
            <p:cNvSpPr/>
            <p:nvPr/>
          </p:nvSpPr>
          <p:spPr>
            <a:xfrm>
              <a:off x="3828017" y="744577"/>
              <a:ext cx="204485"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0" name="Shape 520"/>
            <p:cNvSpPr/>
            <p:nvPr/>
          </p:nvSpPr>
          <p:spPr>
            <a:xfrm>
              <a:off x="4399691" y="954431"/>
              <a:ext cx="204485" cy="1937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1" name="Shape 521"/>
            <p:cNvSpPr/>
            <p:nvPr/>
          </p:nvSpPr>
          <p:spPr>
            <a:xfrm>
              <a:off x="2952916" y="550866"/>
              <a:ext cx="208883"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2" name="Shape 522"/>
            <p:cNvSpPr/>
            <p:nvPr/>
          </p:nvSpPr>
          <p:spPr>
            <a:xfrm>
              <a:off x="3276132" y="849504"/>
              <a:ext cx="206682"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3" name="Shape 523"/>
            <p:cNvSpPr/>
            <p:nvPr/>
          </p:nvSpPr>
          <p:spPr>
            <a:xfrm>
              <a:off x="2405428" y="912057"/>
              <a:ext cx="204485"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4" name="Shape 524"/>
            <p:cNvSpPr/>
            <p:nvPr/>
          </p:nvSpPr>
          <p:spPr>
            <a:xfrm>
              <a:off x="2174560" y="891879"/>
              <a:ext cx="206682" cy="1896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5" name="Shape 525"/>
            <p:cNvSpPr/>
            <p:nvPr/>
          </p:nvSpPr>
          <p:spPr>
            <a:xfrm>
              <a:off x="5591412" y="677989"/>
              <a:ext cx="208883" cy="1937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6" name="Shape 526"/>
            <p:cNvSpPr/>
            <p:nvPr/>
          </p:nvSpPr>
          <p:spPr>
            <a:xfrm>
              <a:off x="5912429" y="659829"/>
              <a:ext cx="204484" cy="1896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7" name="Shape 527"/>
            <p:cNvSpPr/>
            <p:nvPr/>
          </p:nvSpPr>
          <p:spPr>
            <a:xfrm>
              <a:off x="1372017" y="807130"/>
              <a:ext cx="208883"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8" name="Shape 528"/>
            <p:cNvSpPr/>
            <p:nvPr/>
          </p:nvSpPr>
          <p:spPr>
            <a:xfrm>
              <a:off x="1281869" y="829326"/>
              <a:ext cx="206682"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29" name="Shape 529"/>
            <p:cNvSpPr/>
            <p:nvPr/>
          </p:nvSpPr>
          <p:spPr>
            <a:xfrm>
              <a:off x="3438839" y="849504"/>
              <a:ext cx="204484"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30" name="Shape 530"/>
            <p:cNvSpPr/>
            <p:nvPr/>
          </p:nvSpPr>
          <p:spPr>
            <a:xfrm>
              <a:off x="2473589" y="702203"/>
              <a:ext cx="206682" cy="189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defTabSz="171450">
                <a:defRPr sz="3200">
                  <a:uFill>
                    <a:solidFill/>
                  </a:uFill>
                  <a:latin typeface="Calibri"/>
                  <a:ea typeface="Calibri"/>
                  <a:cs typeface="Calibri"/>
                  <a:sym typeface="Calibri"/>
                </a:defRPr>
              </a:pPr>
              <a:endParaRPr/>
            </a:p>
          </p:txBody>
        </p:sp>
        <p:sp>
          <p:nvSpPr>
            <p:cNvPr id="531" name="Shape 531"/>
            <p:cNvSpPr/>
            <p:nvPr/>
          </p:nvSpPr>
          <p:spPr>
            <a:xfrm>
              <a:off x="6119112" y="1119892"/>
              <a:ext cx="159588" cy="328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1200"/>
                <a:t>R</a:t>
              </a:r>
            </a:p>
          </p:txBody>
        </p:sp>
        <p:sp>
          <p:nvSpPr>
            <p:cNvPr id="532" name="Shape 532"/>
            <p:cNvSpPr/>
            <p:nvPr/>
          </p:nvSpPr>
          <p:spPr>
            <a:xfrm>
              <a:off x="6321396" y="1077518"/>
              <a:ext cx="113991" cy="2462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1600">
                  <a:uFill>
                    <a:solidFill/>
                  </a:uFill>
                  <a:latin typeface="Calibri"/>
                  <a:ea typeface="Calibri"/>
                  <a:cs typeface="Calibri"/>
                  <a:sym typeface="Calibri"/>
                </a:defRPr>
              </a:lvl1pPr>
            </a:lstStyle>
            <a:p>
              <a:pPr lvl="0">
                <a:defRPr sz="1800">
                  <a:uFillTx/>
                </a:defRPr>
              </a:pPr>
              <a:r>
                <a:rPr sz="900"/>
                <a:t>2</a:t>
              </a:r>
            </a:p>
          </p:txBody>
        </p:sp>
        <p:sp>
          <p:nvSpPr>
            <p:cNvPr id="533" name="Shape 533"/>
            <p:cNvSpPr/>
            <p:nvPr/>
          </p:nvSpPr>
          <p:spPr>
            <a:xfrm>
              <a:off x="6411543" y="1119893"/>
              <a:ext cx="889132" cy="328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1200"/>
                <a:t> = 0.003</a:t>
              </a:r>
            </a:p>
          </p:txBody>
        </p:sp>
        <p:sp>
          <p:nvSpPr>
            <p:cNvPr id="534" name="Shape 534"/>
            <p:cNvSpPr/>
            <p:nvPr/>
          </p:nvSpPr>
          <p:spPr>
            <a:xfrm>
              <a:off x="0" y="1214731"/>
              <a:ext cx="3206986" cy="5927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p>
              <a:pPr defTabSz="171450">
                <a:defRPr sz="1800"/>
              </a:pPr>
              <a:r>
                <a:rPr sz="1100" b="1">
                  <a:solidFill>
                    <a:srgbClr val="33CC33"/>
                  </a:solidFill>
                  <a:uFill>
                    <a:solidFill>
                      <a:srgbClr val="33CC33"/>
                    </a:solidFill>
                  </a:uFill>
                  <a:latin typeface="Calibri"/>
                  <a:ea typeface="Calibri"/>
                  <a:cs typeface="Calibri"/>
                  <a:sym typeface="Calibri"/>
                </a:rPr>
                <a:t>After </a:t>
              </a:r>
              <a:r>
                <a:rPr sz="1100" b="1" i="1">
                  <a:solidFill>
                    <a:srgbClr val="33CC33"/>
                  </a:solidFill>
                  <a:uFill>
                    <a:solidFill>
                      <a:srgbClr val="33CC33"/>
                    </a:solidFill>
                  </a:uFill>
                  <a:latin typeface="Calibri"/>
                  <a:ea typeface="Calibri"/>
                  <a:cs typeface="Calibri"/>
                  <a:sym typeface="Calibri"/>
                </a:rPr>
                <a:t>Supplementation 30 d</a:t>
              </a:r>
            </a:p>
          </p:txBody>
        </p:sp>
      </p:grpSp>
      <p:sp>
        <p:nvSpPr>
          <p:cNvPr id="551" name="Shape 551"/>
          <p:cNvSpPr/>
          <p:nvPr/>
        </p:nvSpPr>
        <p:spPr>
          <a:xfrm>
            <a:off x="1049717" y="3453009"/>
            <a:ext cx="7324725" cy="1564816"/>
          </a:xfrm>
          <a:prstGeom prst="rect">
            <a:avLst/>
          </a:prstGeom>
          <a:ln w="12700">
            <a:miter lim="400000"/>
          </a:ln>
          <a:extLst>
            <a:ext uri="{C572A759-6A51-4108-AA02-DFA0A04FC94B}">
              <ma14:wrappingTextBoxFlag xmlns:ma14="http://schemas.microsoft.com/office/mac/drawingml/2011/main" val="1"/>
            </a:ext>
          </a:extLst>
        </p:spPr>
        <p:txBody>
          <a:bodyPr lIns="50941" tIns="50941" rIns="50941" bIns="50941">
            <a:spAutoFit/>
          </a:bodyPr>
          <a:lstStyle/>
          <a:p>
            <a:pPr defTabSz="1019175">
              <a:defRPr sz="1800"/>
            </a:pPr>
            <a:r>
              <a:rPr sz="1900">
                <a:solidFill>
                  <a:srgbClr val="254061"/>
                </a:solidFill>
                <a:uFill>
                  <a:solidFill>
                    <a:srgbClr val="254061"/>
                  </a:solidFill>
                </a:uFill>
                <a:latin typeface="+mj-lt"/>
                <a:ea typeface="+mj-ea"/>
                <a:cs typeface="+mj-cs"/>
                <a:sym typeface="Arial"/>
              </a:rPr>
              <a:t>After 30 days…</a:t>
            </a:r>
          </a:p>
          <a:p>
            <a:pPr defTabSz="1019175">
              <a:defRPr sz="1800"/>
            </a:pPr>
            <a:endParaRPr sz="1900">
              <a:solidFill>
                <a:srgbClr val="254061"/>
              </a:solidFill>
              <a:uFill>
                <a:solidFill>
                  <a:srgbClr val="254061"/>
                </a:solidFill>
              </a:uFill>
              <a:latin typeface="+mj-lt"/>
              <a:ea typeface="+mj-ea"/>
              <a:cs typeface="+mj-cs"/>
              <a:sym typeface="Arial"/>
            </a:endParaRPr>
          </a:p>
          <a:p>
            <a:pPr defTabSz="1019175">
              <a:defRPr sz="1800"/>
            </a:pPr>
            <a:r>
              <a:rPr sz="1900">
                <a:solidFill>
                  <a:srgbClr val="254061"/>
                </a:solidFill>
                <a:uFill>
                  <a:solidFill>
                    <a:srgbClr val="254061"/>
                  </a:solidFill>
                </a:uFill>
                <a:latin typeface="+mj-lt"/>
                <a:ea typeface="+mj-ea"/>
                <a:cs typeface="+mj-cs"/>
                <a:sym typeface="Arial"/>
              </a:rPr>
              <a:t>“Remarkably, this age-dependent increase in TBARS was almost completely abolished by Protandim treatment (Fig. 1D), with an overall average reduction of the oxidative stress marker by 40%.”</a:t>
            </a:r>
          </a:p>
        </p:txBody>
      </p:sp>
    </p:spTree>
    <p:extLst>
      <p:ext uri="{BB962C8B-B14F-4D97-AF65-F5344CB8AC3E}">
        <p14:creationId xmlns:p14="http://schemas.microsoft.com/office/powerpoint/2010/main" val="720290401"/>
      </p:ext>
    </p:extLst>
  </p:cSld>
  <p:clrMapOvr>
    <a:masterClrMapping/>
  </p:clrMapOvr>
  <p:transition xmlns:p14="http://schemas.microsoft.com/office/powerpoint/2010/main"/>
  <p:timing>
    <p:tnLst>
      <p:par>
        <p:cTn xmlns:p14="http://schemas.microsoft.com/office/powerpoint/2010/mai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999" y="127551"/>
            <a:ext cx="2795091" cy="1677054"/>
          </a:xfrm>
          <a:prstGeom prst="rect">
            <a:avLst/>
          </a:prstGeom>
        </p:spPr>
      </p:pic>
      <p:pic>
        <p:nvPicPr>
          <p:cNvPr id="3" name="Picture 2"/>
          <p:cNvPicPr>
            <a:picLocks noChangeAspect="1"/>
          </p:cNvPicPr>
          <p:nvPr/>
        </p:nvPicPr>
        <p:blipFill>
          <a:blip r:embed="rId3"/>
          <a:stretch>
            <a:fillRect/>
          </a:stretch>
        </p:blipFill>
        <p:spPr>
          <a:xfrm>
            <a:off x="3612876" y="3037340"/>
            <a:ext cx="2640473" cy="1759796"/>
          </a:xfrm>
          <a:prstGeom prst="rect">
            <a:avLst/>
          </a:prstGeom>
        </p:spPr>
      </p:pic>
      <p:pic>
        <p:nvPicPr>
          <p:cNvPr id="4" name="Picture 3"/>
          <p:cNvPicPr>
            <a:picLocks noChangeAspect="1"/>
          </p:cNvPicPr>
          <p:nvPr/>
        </p:nvPicPr>
        <p:blipFill>
          <a:blip r:embed="rId4"/>
          <a:stretch>
            <a:fillRect/>
          </a:stretch>
        </p:blipFill>
        <p:spPr>
          <a:xfrm>
            <a:off x="3612876" y="475519"/>
            <a:ext cx="2418348" cy="1934678"/>
          </a:xfrm>
          <a:prstGeom prst="rect">
            <a:avLst/>
          </a:prstGeom>
        </p:spPr>
      </p:pic>
      <p:pic>
        <p:nvPicPr>
          <p:cNvPr id="5" name="Picture 4"/>
          <p:cNvPicPr>
            <a:picLocks noChangeAspect="1"/>
          </p:cNvPicPr>
          <p:nvPr/>
        </p:nvPicPr>
        <p:blipFill>
          <a:blip r:embed="rId5"/>
          <a:stretch>
            <a:fillRect/>
          </a:stretch>
        </p:blipFill>
        <p:spPr>
          <a:xfrm>
            <a:off x="477977" y="2634100"/>
            <a:ext cx="2823172" cy="1915052"/>
          </a:xfrm>
          <a:prstGeom prst="rect">
            <a:avLst/>
          </a:prstGeom>
        </p:spPr>
      </p:pic>
      <p:pic>
        <p:nvPicPr>
          <p:cNvPr id="6" name="Picture 5"/>
          <p:cNvPicPr>
            <a:picLocks noChangeAspect="1"/>
          </p:cNvPicPr>
          <p:nvPr/>
        </p:nvPicPr>
        <p:blipFill>
          <a:blip r:embed="rId6"/>
          <a:stretch>
            <a:fillRect/>
          </a:stretch>
        </p:blipFill>
        <p:spPr>
          <a:xfrm>
            <a:off x="6720746" y="2529101"/>
            <a:ext cx="2282863" cy="1615959"/>
          </a:xfrm>
          <a:prstGeom prst="rect">
            <a:avLst/>
          </a:prstGeom>
        </p:spPr>
      </p:pic>
      <p:pic>
        <p:nvPicPr>
          <p:cNvPr id="7" name="Picture 6"/>
          <p:cNvPicPr>
            <a:picLocks noChangeAspect="1"/>
          </p:cNvPicPr>
          <p:nvPr/>
        </p:nvPicPr>
        <p:blipFill>
          <a:blip r:embed="rId7"/>
          <a:stretch>
            <a:fillRect/>
          </a:stretch>
        </p:blipFill>
        <p:spPr>
          <a:xfrm>
            <a:off x="6566977" y="127551"/>
            <a:ext cx="2436632" cy="1827474"/>
          </a:xfrm>
          <a:prstGeom prst="rect">
            <a:avLst/>
          </a:prstGeom>
        </p:spPr>
      </p:pic>
    </p:spTree>
    <p:extLst>
      <p:ext uri="{BB962C8B-B14F-4D97-AF65-F5344CB8AC3E}">
        <p14:creationId xmlns:p14="http://schemas.microsoft.com/office/powerpoint/2010/main" val="630243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1000"/>
                                        <p:tgtEl>
                                          <p:spTgt spid="7"/>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1000"/>
                                        <p:tgtEl>
                                          <p:spTgt spid="6"/>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1000"/>
                                        <p:tgtEl>
                                          <p:spTgt spid="3"/>
                                        </p:tgtEl>
                                      </p:cBhvr>
                                    </p:animEffect>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p:nvPr/>
        </p:nvSpPr>
        <p:spPr>
          <a:xfrm>
            <a:off x="200074" y="642874"/>
            <a:ext cx="8189584" cy="377024"/>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gn="l" defTabSz="914400">
              <a:defRPr b="1" i="1">
                <a:latin typeface="Calibri"/>
                <a:ea typeface="Calibri"/>
                <a:cs typeface="Calibri"/>
                <a:sym typeface="Calibri"/>
              </a:defRPr>
            </a:lvl1pPr>
          </a:lstStyle>
          <a:p>
            <a:pPr lvl="0">
              <a:defRPr sz="1800" b="0" i="0"/>
            </a:pPr>
            <a:r>
              <a:rPr sz="2000"/>
              <a:t>TrueScience™ Facial Cream results in more Nrf2 in skin, thus more protection!</a:t>
            </a:r>
          </a:p>
        </p:txBody>
      </p:sp>
      <p:pic>
        <p:nvPicPr>
          <p:cNvPr id="733" name="image7.png" descr="Graph-6-01.png"/>
          <p:cNvPicPr/>
          <p:nvPr/>
        </p:nvPicPr>
        <p:blipFill>
          <a:blip r:embed="rId3">
            <a:extLst/>
          </a:blip>
          <a:stretch>
            <a:fillRect/>
          </a:stretch>
        </p:blipFill>
        <p:spPr>
          <a:xfrm>
            <a:off x="-145321" y="446336"/>
            <a:ext cx="8166989" cy="4764077"/>
          </a:xfrm>
          <a:prstGeom prst="rect">
            <a:avLst/>
          </a:prstGeom>
          <a:ln w="12700">
            <a:miter lim="400000"/>
          </a:ln>
        </p:spPr>
      </p:pic>
      <p:sp>
        <p:nvSpPr>
          <p:cNvPr id="734" name="Shape 734"/>
          <p:cNvSpPr/>
          <p:nvPr/>
        </p:nvSpPr>
        <p:spPr>
          <a:xfrm>
            <a:off x="609600" y="160019"/>
            <a:ext cx="8427721" cy="453968"/>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lgn="l" defTabSz="914400">
              <a:defRPr sz="4400" b="1">
                <a:latin typeface="+mj-lt"/>
                <a:ea typeface="+mj-ea"/>
                <a:cs typeface="+mj-cs"/>
                <a:sym typeface="Arial"/>
              </a:defRPr>
            </a:lvl1pPr>
          </a:lstStyle>
          <a:p>
            <a:pPr lvl="0">
              <a:defRPr sz="1800" b="0"/>
            </a:pPr>
            <a:r>
              <a:rPr sz="2500"/>
              <a:t>Nrf2 Staining Intensity 24 hours after UV Exposure</a:t>
            </a:r>
          </a:p>
        </p:txBody>
      </p:sp>
    </p:spTree>
    <p:extLst>
      <p:ext uri="{BB962C8B-B14F-4D97-AF65-F5344CB8AC3E}">
        <p14:creationId xmlns:p14="http://schemas.microsoft.com/office/powerpoint/2010/main" val="2941801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p:nvPr/>
        </p:nvSpPr>
        <p:spPr>
          <a:xfrm>
            <a:off x="1348207" y="639983"/>
            <a:ext cx="6296664" cy="377024"/>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gn="l" defTabSz="914400">
              <a:defRPr b="1" i="1">
                <a:latin typeface="Calibri"/>
                <a:ea typeface="Calibri"/>
                <a:cs typeface="Calibri"/>
                <a:sym typeface="Calibri"/>
              </a:defRPr>
            </a:lvl1pPr>
          </a:lstStyle>
          <a:p>
            <a:pPr lvl="0">
              <a:defRPr sz="1800" b="0" i="0"/>
            </a:pPr>
            <a:r>
              <a:rPr sz="2000"/>
              <a:t>TrueScience™ Facial Cream with Nrf2 protects the cell DNA!</a:t>
            </a:r>
          </a:p>
        </p:txBody>
      </p:sp>
      <p:pic>
        <p:nvPicPr>
          <p:cNvPr id="739" name="image6.png" descr="Graph-5-01.png"/>
          <p:cNvPicPr/>
          <p:nvPr/>
        </p:nvPicPr>
        <p:blipFill>
          <a:blip r:embed="rId3">
            <a:extLst/>
          </a:blip>
          <a:stretch>
            <a:fillRect/>
          </a:stretch>
        </p:blipFill>
        <p:spPr>
          <a:xfrm>
            <a:off x="163286" y="573150"/>
            <a:ext cx="8817428" cy="5143501"/>
          </a:xfrm>
          <a:prstGeom prst="rect">
            <a:avLst/>
          </a:prstGeom>
          <a:ln w="12700">
            <a:miter lim="400000"/>
          </a:ln>
        </p:spPr>
      </p:pic>
      <p:sp>
        <p:nvSpPr>
          <p:cNvPr id="740" name="Shape 740"/>
          <p:cNvSpPr/>
          <p:nvPr/>
        </p:nvSpPr>
        <p:spPr>
          <a:xfrm>
            <a:off x="72058" y="124445"/>
            <a:ext cx="8999885" cy="438580"/>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defTabSz="914400">
              <a:defRPr sz="4200" b="1">
                <a:latin typeface="+mj-lt"/>
                <a:ea typeface="+mj-ea"/>
                <a:cs typeface="+mj-cs"/>
                <a:sym typeface="Arial"/>
              </a:defRPr>
            </a:lvl1pPr>
          </a:lstStyle>
          <a:p>
            <a:pPr lvl="0">
              <a:defRPr sz="1800" b="0"/>
            </a:pPr>
            <a:r>
              <a:rPr sz="2400" dirty="0"/>
              <a:t>Less Thymine Dimers with TrueScience</a:t>
            </a:r>
          </a:p>
        </p:txBody>
      </p:sp>
    </p:spTree>
    <p:extLst>
      <p:ext uri="{BB962C8B-B14F-4D97-AF65-F5344CB8AC3E}">
        <p14:creationId xmlns:p14="http://schemas.microsoft.com/office/powerpoint/2010/main" val="2267895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Shaving – Irritation</a:t>
            </a:r>
            <a:br>
              <a:rPr lang="en-US" dirty="0" smtClean="0"/>
            </a:br>
            <a:r>
              <a:rPr lang="en-US" sz="2200" dirty="0" smtClean="0"/>
              <a:t>0 = None / 2-3 Mild / 4-5 Moderate / 8-9 Severe</a:t>
            </a:r>
            <a:endParaRPr lang="en-US" sz="2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6938477"/>
              </p:ext>
            </p:extLst>
          </p:nvPr>
        </p:nvGraphicFramePr>
        <p:xfrm>
          <a:off x="457200" y="1200150"/>
          <a:ext cx="8229600" cy="33940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948153" y="1413683"/>
            <a:ext cx="300082" cy="369332"/>
          </a:xfrm>
          <a:prstGeom prst="rect">
            <a:avLst/>
          </a:prstGeom>
          <a:noFill/>
        </p:spPr>
        <p:txBody>
          <a:bodyPr wrap="none" rtlCol="0">
            <a:spAutoFit/>
          </a:bodyPr>
          <a:lstStyle/>
          <a:p>
            <a:r>
              <a:rPr lang="en-US" dirty="0" smtClean="0"/>
              <a:t>#</a:t>
            </a:r>
            <a:endParaRPr lang="en-US" dirty="0"/>
          </a:p>
        </p:txBody>
      </p:sp>
      <p:sp>
        <p:nvSpPr>
          <p:cNvPr id="6" name="TextBox 5"/>
          <p:cNvSpPr txBox="1"/>
          <p:nvPr/>
        </p:nvSpPr>
        <p:spPr>
          <a:xfrm>
            <a:off x="4582348" y="2577892"/>
            <a:ext cx="299631" cy="369332"/>
          </a:xfrm>
          <a:prstGeom prst="rect">
            <a:avLst/>
          </a:prstGeom>
          <a:noFill/>
        </p:spPr>
        <p:txBody>
          <a:bodyPr wrap="none" rtlCol="0">
            <a:spAutoFit/>
          </a:bodyPr>
          <a:lstStyle/>
          <a:p>
            <a:r>
              <a:rPr lang="en-US" dirty="0" smtClean="0"/>
              <a:t>*</a:t>
            </a:r>
            <a:endParaRPr lang="en-US" dirty="0"/>
          </a:p>
        </p:txBody>
      </p:sp>
      <p:sp>
        <p:nvSpPr>
          <p:cNvPr id="7" name="TextBox 6"/>
          <p:cNvSpPr txBox="1"/>
          <p:nvPr/>
        </p:nvSpPr>
        <p:spPr>
          <a:xfrm>
            <a:off x="3452338" y="1566083"/>
            <a:ext cx="300082" cy="369332"/>
          </a:xfrm>
          <a:prstGeom prst="rect">
            <a:avLst/>
          </a:prstGeom>
          <a:noFill/>
        </p:spPr>
        <p:txBody>
          <a:bodyPr wrap="none" rtlCol="0">
            <a:spAutoFit/>
          </a:bodyPr>
          <a:lstStyle/>
          <a:p>
            <a:r>
              <a:rPr lang="en-US" dirty="0" smtClean="0"/>
              <a:t>#</a:t>
            </a:r>
            <a:endParaRPr lang="en-US" dirty="0"/>
          </a:p>
        </p:txBody>
      </p:sp>
      <p:sp>
        <p:nvSpPr>
          <p:cNvPr id="8" name="TextBox 7"/>
          <p:cNvSpPr txBox="1"/>
          <p:nvPr/>
        </p:nvSpPr>
        <p:spPr>
          <a:xfrm>
            <a:off x="5097598" y="2723936"/>
            <a:ext cx="299631" cy="369332"/>
          </a:xfrm>
          <a:prstGeom prst="rect">
            <a:avLst/>
          </a:prstGeom>
          <a:noFill/>
        </p:spPr>
        <p:txBody>
          <a:bodyPr wrap="none" rtlCol="0">
            <a:spAutoFit/>
          </a:bodyPr>
          <a:lstStyle/>
          <a:p>
            <a:r>
              <a:rPr lang="en-US" dirty="0" smtClean="0"/>
              <a:t>*</a:t>
            </a:r>
            <a:endParaRPr lang="en-US" dirty="0"/>
          </a:p>
        </p:txBody>
      </p:sp>
      <p:sp>
        <p:nvSpPr>
          <p:cNvPr id="9" name="TextBox 8"/>
          <p:cNvSpPr txBox="1"/>
          <p:nvPr/>
        </p:nvSpPr>
        <p:spPr>
          <a:xfrm>
            <a:off x="6270512" y="2577892"/>
            <a:ext cx="299631" cy="369332"/>
          </a:xfrm>
          <a:prstGeom prst="rect">
            <a:avLst/>
          </a:prstGeom>
          <a:noFill/>
        </p:spPr>
        <p:txBody>
          <a:bodyPr wrap="none" rtlCol="0">
            <a:spAutoFit/>
          </a:bodyPr>
          <a:lstStyle/>
          <a:p>
            <a:r>
              <a:rPr lang="en-US" dirty="0" smtClean="0"/>
              <a:t>*</a:t>
            </a:r>
            <a:endParaRPr lang="en-US" dirty="0"/>
          </a:p>
        </p:txBody>
      </p:sp>
      <p:sp>
        <p:nvSpPr>
          <p:cNvPr id="10" name="TextBox 9"/>
          <p:cNvSpPr txBox="1"/>
          <p:nvPr/>
        </p:nvSpPr>
        <p:spPr>
          <a:xfrm>
            <a:off x="6740406" y="2698026"/>
            <a:ext cx="299631" cy="369332"/>
          </a:xfrm>
          <a:prstGeom prst="rect">
            <a:avLst/>
          </a:prstGeom>
          <a:noFill/>
        </p:spPr>
        <p:txBody>
          <a:bodyPr wrap="none" rtlCol="0">
            <a:spAutoFit/>
          </a:bodyPr>
          <a:lstStyle/>
          <a:p>
            <a:r>
              <a:rPr lang="en-US" dirty="0" smtClean="0"/>
              <a:t>*</a:t>
            </a:r>
            <a:endParaRPr lang="en-US" dirty="0"/>
          </a:p>
        </p:txBody>
      </p:sp>
      <p:sp>
        <p:nvSpPr>
          <p:cNvPr id="12" name="Rectangle 11"/>
          <p:cNvSpPr/>
          <p:nvPr/>
        </p:nvSpPr>
        <p:spPr>
          <a:xfrm>
            <a:off x="4119854" y="2373778"/>
            <a:ext cx="1693299" cy="213186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13" name="Rectangle 12"/>
          <p:cNvSpPr/>
          <p:nvPr/>
        </p:nvSpPr>
        <p:spPr>
          <a:xfrm>
            <a:off x="5813154" y="2373778"/>
            <a:ext cx="1715976" cy="222044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pic>
        <p:nvPicPr>
          <p:cNvPr id="14" name="Picture 13"/>
          <p:cNvPicPr>
            <a:picLocks noChangeAspect="1"/>
          </p:cNvPicPr>
          <p:nvPr/>
        </p:nvPicPr>
        <p:blipFill>
          <a:blip r:embed="rId3"/>
          <a:stretch>
            <a:fillRect/>
          </a:stretch>
        </p:blipFill>
        <p:spPr>
          <a:xfrm>
            <a:off x="4254319" y="1336729"/>
            <a:ext cx="2285820" cy="2774414"/>
          </a:xfrm>
          <a:prstGeom prst="rect">
            <a:avLst/>
          </a:prstGeom>
        </p:spPr>
      </p:pic>
    </p:spTree>
    <p:extLst>
      <p:ext uri="{BB962C8B-B14F-4D97-AF65-F5344CB8AC3E}">
        <p14:creationId xmlns:p14="http://schemas.microsoft.com/office/powerpoint/2010/main" val="2710480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1000"/>
                                        <p:tgtEl>
                                          <p:spTgt spid="13"/>
                                        </p:tgtEl>
                                      </p:cBhvr>
                                    </p:animEffect>
                                    <p:set>
                                      <p:cBhvr>
                                        <p:cTn id="1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Shaving – Barrier Function</a:t>
            </a:r>
            <a:br>
              <a:rPr lang="en-US" dirty="0" smtClean="0"/>
            </a:br>
            <a:r>
              <a:rPr lang="en-US" sz="2700" dirty="0" smtClean="0"/>
              <a:t>TEWL – trans-epidermal water loss </a:t>
            </a:r>
            <a:r>
              <a:rPr lang="en-US" sz="2200" dirty="0" smtClean="0"/>
              <a:t>(higher = more damage)</a:t>
            </a:r>
            <a:br>
              <a:rPr lang="en-US" sz="2200" dirty="0" smtClean="0"/>
            </a:br>
            <a:r>
              <a:rPr lang="en-US" sz="2200" dirty="0" smtClean="0"/>
              <a:t>5-12 Healthy </a:t>
            </a:r>
            <a:r>
              <a:rPr lang="en-US" sz="2200" dirty="0"/>
              <a:t>/</a:t>
            </a:r>
            <a:r>
              <a:rPr lang="en-US" sz="2200" dirty="0" smtClean="0"/>
              <a:t> 13-16 Strained / 17+ Critical</a:t>
            </a:r>
            <a:endParaRPr lang="en-US" sz="2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9149354"/>
              </p:ext>
            </p:extLst>
          </p:nvPr>
        </p:nvGraphicFramePr>
        <p:xfrm>
          <a:off x="457200" y="1200150"/>
          <a:ext cx="8229600" cy="33940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016188" y="1283140"/>
            <a:ext cx="300082" cy="369332"/>
          </a:xfrm>
          <a:prstGeom prst="rect">
            <a:avLst/>
          </a:prstGeom>
          <a:noFill/>
        </p:spPr>
        <p:txBody>
          <a:bodyPr wrap="none" rtlCol="0">
            <a:spAutoFit/>
          </a:bodyPr>
          <a:lstStyle/>
          <a:p>
            <a:r>
              <a:rPr lang="en-US" dirty="0" smtClean="0"/>
              <a:t>#</a:t>
            </a:r>
            <a:endParaRPr lang="en-US" dirty="0"/>
          </a:p>
        </p:txBody>
      </p:sp>
      <p:sp>
        <p:nvSpPr>
          <p:cNvPr id="6" name="TextBox 5"/>
          <p:cNvSpPr txBox="1"/>
          <p:nvPr/>
        </p:nvSpPr>
        <p:spPr>
          <a:xfrm>
            <a:off x="3486080" y="1467806"/>
            <a:ext cx="300082" cy="369332"/>
          </a:xfrm>
          <a:prstGeom prst="rect">
            <a:avLst/>
          </a:prstGeom>
          <a:noFill/>
        </p:spPr>
        <p:txBody>
          <a:bodyPr wrap="none" rtlCol="0">
            <a:spAutoFit/>
          </a:bodyPr>
          <a:lstStyle/>
          <a:p>
            <a:r>
              <a:rPr lang="en-US" dirty="0" smtClean="0"/>
              <a:t>#</a:t>
            </a:r>
            <a:endParaRPr lang="en-US" dirty="0"/>
          </a:p>
        </p:txBody>
      </p:sp>
      <p:sp>
        <p:nvSpPr>
          <p:cNvPr id="7" name="TextBox 6"/>
          <p:cNvSpPr txBox="1"/>
          <p:nvPr/>
        </p:nvSpPr>
        <p:spPr>
          <a:xfrm>
            <a:off x="4642823" y="2462468"/>
            <a:ext cx="299631" cy="369332"/>
          </a:xfrm>
          <a:prstGeom prst="rect">
            <a:avLst/>
          </a:prstGeom>
          <a:noFill/>
        </p:spPr>
        <p:txBody>
          <a:bodyPr wrap="none" rtlCol="0">
            <a:spAutoFit/>
          </a:bodyPr>
          <a:lstStyle/>
          <a:p>
            <a:r>
              <a:rPr lang="en-US" dirty="0" smtClean="0"/>
              <a:t>*</a:t>
            </a:r>
            <a:endParaRPr lang="en-US" dirty="0"/>
          </a:p>
        </p:txBody>
      </p:sp>
      <p:sp>
        <p:nvSpPr>
          <p:cNvPr id="8" name="TextBox 7"/>
          <p:cNvSpPr txBox="1"/>
          <p:nvPr/>
        </p:nvSpPr>
        <p:spPr>
          <a:xfrm>
            <a:off x="5112717" y="2647134"/>
            <a:ext cx="299631" cy="369332"/>
          </a:xfrm>
          <a:prstGeom prst="rect">
            <a:avLst/>
          </a:prstGeom>
          <a:noFill/>
        </p:spPr>
        <p:txBody>
          <a:bodyPr wrap="none" rtlCol="0">
            <a:spAutoFit/>
          </a:bodyPr>
          <a:lstStyle/>
          <a:p>
            <a:r>
              <a:rPr lang="en-US" dirty="0" smtClean="0"/>
              <a:t>*</a:t>
            </a:r>
            <a:endParaRPr lang="en-US" dirty="0"/>
          </a:p>
        </p:txBody>
      </p:sp>
      <p:sp>
        <p:nvSpPr>
          <p:cNvPr id="9" name="TextBox 8"/>
          <p:cNvSpPr txBox="1"/>
          <p:nvPr/>
        </p:nvSpPr>
        <p:spPr>
          <a:xfrm>
            <a:off x="6308309" y="2577892"/>
            <a:ext cx="299631" cy="369332"/>
          </a:xfrm>
          <a:prstGeom prst="rect">
            <a:avLst/>
          </a:prstGeom>
          <a:noFill/>
        </p:spPr>
        <p:txBody>
          <a:bodyPr wrap="none" rtlCol="0">
            <a:spAutoFit/>
          </a:bodyPr>
          <a:lstStyle/>
          <a:p>
            <a:r>
              <a:rPr lang="en-US" dirty="0" smtClean="0"/>
              <a:t>*</a:t>
            </a:r>
            <a:endParaRPr lang="en-US" dirty="0"/>
          </a:p>
        </p:txBody>
      </p:sp>
      <p:sp>
        <p:nvSpPr>
          <p:cNvPr id="10" name="TextBox 9"/>
          <p:cNvSpPr txBox="1"/>
          <p:nvPr/>
        </p:nvSpPr>
        <p:spPr>
          <a:xfrm>
            <a:off x="6755525" y="2762558"/>
            <a:ext cx="299631" cy="369332"/>
          </a:xfrm>
          <a:prstGeom prst="rect">
            <a:avLst/>
          </a:prstGeom>
          <a:noFill/>
        </p:spPr>
        <p:txBody>
          <a:bodyPr wrap="none" rtlCol="0">
            <a:spAutoFit/>
          </a:bodyPr>
          <a:lstStyle/>
          <a:p>
            <a:r>
              <a:rPr lang="en-US" dirty="0" smtClean="0"/>
              <a:t>*</a:t>
            </a:r>
            <a:endParaRPr lang="en-US" dirty="0"/>
          </a:p>
        </p:txBody>
      </p:sp>
      <p:sp>
        <p:nvSpPr>
          <p:cNvPr id="11" name="Rectangle 10"/>
          <p:cNvSpPr/>
          <p:nvPr/>
        </p:nvSpPr>
        <p:spPr>
          <a:xfrm>
            <a:off x="4119854" y="2373778"/>
            <a:ext cx="1693299" cy="213186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12" name="Rectangle 11"/>
          <p:cNvSpPr/>
          <p:nvPr/>
        </p:nvSpPr>
        <p:spPr>
          <a:xfrm>
            <a:off x="5813154" y="2373778"/>
            <a:ext cx="1715976" cy="222044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pic>
        <p:nvPicPr>
          <p:cNvPr id="13" name="Picture 12"/>
          <p:cNvPicPr>
            <a:picLocks noChangeAspect="1"/>
          </p:cNvPicPr>
          <p:nvPr/>
        </p:nvPicPr>
        <p:blipFill>
          <a:blip r:embed="rId3"/>
          <a:stretch>
            <a:fillRect/>
          </a:stretch>
        </p:blipFill>
        <p:spPr>
          <a:xfrm>
            <a:off x="4254319" y="1336729"/>
            <a:ext cx="2285820" cy="2774414"/>
          </a:xfrm>
          <a:prstGeom prst="rect">
            <a:avLst/>
          </a:prstGeom>
        </p:spPr>
      </p:pic>
    </p:spTree>
    <p:extLst>
      <p:ext uri="{BB962C8B-B14F-4D97-AF65-F5344CB8AC3E}">
        <p14:creationId xmlns:p14="http://schemas.microsoft.com/office/powerpoint/2010/main" val="2736762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p:nvPr/>
        </p:nvSpPr>
        <p:spPr>
          <a:xfrm>
            <a:off x="-1" y="-1"/>
            <a:ext cx="9144001" cy="5143501"/>
          </a:xfrm>
          <a:prstGeom prst="roundRect">
            <a:avLst>
              <a:gd name="adj" fmla="val 0"/>
            </a:avLst>
          </a:prstGeom>
          <a:solidFill>
            <a:srgbClr val="FFFFFF"/>
          </a:solidFill>
          <a:ln w="3175">
            <a:solidFill/>
            <a:miter lim="400000"/>
          </a:ln>
        </p:spPr>
        <p:txBody>
          <a:bodyPr lIns="19050" tIns="19050" rIns="19050" bIns="19050" anchor="ctr"/>
          <a:lstStyle/>
          <a:p>
            <a:pPr marL="22859" marR="22859" defTabSz="514350">
              <a:defRPr sz="800">
                <a:uFill>
                  <a:solidFill/>
                </a:uFill>
              </a:defRPr>
            </a:pPr>
            <a:endParaRPr/>
          </a:p>
        </p:txBody>
      </p:sp>
      <p:pic>
        <p:nvPicPr>
          <p:cNvPr id="751" name="image8.png"/>
          <p:cNvPicPr/>
          <p:nvPr/>
        </p:nvPicPr>
        <p:blipFill>
          <a:blip r:embed="rId2">
            <a:extLst/>
          </a:blip>
          <a:stretch>
            <a:fillRect/>
          </a:stretch>
        </p:blipFill>
        <p:spPr>
          <a:xfrm>
            <a:off x="1257300" y="-104775"/>
            <a:ext cx="7144" cy="7144"/>
          </a:xfrm>
          <a:prstGeom prst="rect">
            <a:avLst/>
          </a:prstGeom>
          <a:ln>
            <a:round/>
          </a:ln>
        </p:spPr>
      </p:pic>
      <p:pic>
        <p:nvPicPr>
          <p:cNvPr id="752" name="image8.png"/>
          <p:cNvPicPr/>
          <p:nvPr/>
        </p:nvPicPr>
        <p:blipFill>
          <a:blip r:embed="rId2">
            <a:extLst/>
          </a:blip>
          <a:stretch>
            <a:fillRect/>
          </a:stretch>
        </p:blipFill>
        <p:spPr>
          <a:xfrm>
            <a:off x="1257300" y="-104775"/>
            <a:ext cx="7144" cy="7144"/>
          </a:xfrm>
          <a:prstGeom prst="rect">
            <a:avLst/>
          </a:prstGeom>
          <a:ln>
            <a:round/>
          </a:ln>
        </p:spPr>
      </p:pic>
      <p:pic>
        <p:nvPicPr>
          <p:cNvPr id="753" name="image8.png"/>
          <p:cNvPicPr/>
          <p:nvPr/>
        </p:nvPicPr>
        <p:blipFill>
          <a:blip r:embed="rId2">
            <a:extLst/>
          </a:blip>
          <a:stretch>
            <a:fillRect/>
          </a:stretch>
        </p:blipFill>
        <p:spPr>
          <a:xfrm>
            <a:off x="1257300" y="-104775"/>
            <a:ext cx="7144" cy="7144"/>
          </a:xfrm>
          <a:prstGeom prst="rect">
            <a:avLst/>
          </a:prstGeom>
          <a:ln>
            <a:round/>
          </a:ln>
        </p:spPr>
      </p:pic>
      <p:grpSp>
        <p:nvGrpSpPr>
          <p:cNvPr id="756" name="Group 756"/>
          <p:cNvGrpSpPr/>
          <p:nvPr/>
        </p:nvGrpSpPr>
        <p:grpSpPr>
          <a:xfrm>
            <a:off x="1562100" y="863727"/>
            <a:ext cx="6019801" cy="3829051"/>
            <a:chOff x="0" y="0"/>
            <a:chExt cx="10701866" cy="6807200"/>
          </a:xfrm>
        </p:grpSpPr>
        <p:pic>
          <p:nvPicPr>
            <p:cNvPr id="754" name="image9.png"/>
            <p:cNvPicPr/>
            <p:nvPr/>
          </p:nvPicPr>
          <p:blipFill>
            <a:blip r:embed="rId3">
              <a:extLst/>
            </a:blip>
            <a:srcRect l="45744" t="39722" r="15413" b="29850"/>
            <a:stretch>
              <a:fillRect/>
            </a:stretch>
          </p:blipFill>
          <p:spPr>
            <a:xfrm rot="60000">
              <a:off x="325967" y="292099"/>
              <a:ext cx="10058401" cy="5909735"/>
            </a:xfrm>
            <a:prstGeom prst="rect">
              <a:avLst/>
            </a:prstGeom>
            <a:ln w="9525" cap="flat">
              <a:noFill/>
              <a:round/>
            </a:ln>
            <a:effectLst/>
          </p:spPr>
        </p:pic>
        <p:pic>
          <p:nvPicPr>
            <p:cNvPr id="755" name="image10.png"/>
            <p:cNvPicPr/>
            <p:nvPr/>
          </p:nvPicPr>
          <p:blipFill>
            <a:blip r:embed="rId4">
              <a:extLst/>
            </a:blip>
            <a:stretch>
              <a:fillRect/>
            </a:stretch>
          </p:blipFill>
          <p:spPr>
            <a:xfrm>
              <a:off x="0" y="0"/>
              <a:ext cx="10701867" cy="6807200"/>
            </a:xfrm>
            <a:prstGeom prst="rect">
              <a:avLst/>
            </a:prstGeom>
            <a:ln w="9525" cap="flat">
              <a:noFill/>
              <a:round/>
            </a:ln>
            <a:effectLst/>
          </p:spPr>
        </p:pic>
      </p:grpSp>
      <p:sp>
        <p:nvSpPr>
          <p:cNvPr id="757" name="Shape 757"/>
          <p:cNvSpPr/>
          <p:nvPr/>
        </p:nvSpPr>
        <p:spPr>
          <a:xfrm>
            <a:off x="2049809" y="4630231"/>
            <a:ext cx="4556787" cy="353943"/>
          </a:xfrm>
          <a:prstGeom prst="rect">
            <a:avLst/>
          </a:prstGeom>
          <a:ln>
            <a:round/>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sz="4000">
                <a:uFill>
                  <a:solidFill/>
                </a:uFill>
                <a:latin typeface="ArialUnicodeMS"/>
                <a:ea typeface="ArialUnicodeMS"/>
                <a:cs typeface="ArialUnicodeMS"/>
                <a:sym typeface="ArialUnicodeMS"/>
              </a:defRPr>
            </a:lvl1pPr>
          </a:lstStyle>
          <a:p>
            <a:pPr lvl="0">
              <a:defRPr sz="1800">
                <a:uFillTx/>
              </a:defRPr>
            </a:pPr>
            <a:r>
              <a:rPr sz="2300"/>
              <a:t>Tired, Stressed, Depressed… “Off”</a:t>
            </a:r>
          </a:p>
        </p:txBody>
      </p:sp>
      <p:sp>
        <p:nvSpPr>
          <p:cNvPr id="758" name="Shape 758"/>
          <p:cNvSpPr>
            <a:spLocks noGrp="1"/>
          </p:cNvSpPr>
          <p:nvPr>
            <p:ph type="title"/>
          </p:nvPr>
        </p:nvSpPr>
        <p:spPr>
          <a:xfrm>
            <a:off x="542925" y="33918"/>
            <a:ext cx="8058150" cy="698261"/>
          </a:xfrm>
          <a:prstGeom prst="rect">
            <a:avLst/>
          </a:prstGeom>
        </p:spPr>
        <p:txBody>
          <a:bodyPr lIns="0" tIns="0" rIns="0" bIns="0"/>
          <a:lstStyle>
            <a:lvl1pPr defTabSz="546100">
              <a:defRPr>
                <a:solidFill>
                  <a:srgbClr val="063A61"/>
                </a:solidFill>
                <a:uFillTx/>
              </a:defRPr>
            </a:lvl1pPr>
          </a:lstStyle>
          <a:p>
            <a:pPr lvl="0">
              <a:defRPr sz="1800">
                <a:solidFill>
                  <a:srgbClr val="000000"/>
                </a:solidFill>
              </a:defRPr>
            </a:pPr>
            <a:r>
              <a:rPr sz="4800" dirty="0"/>
              <a:t>FEEL Your Best…</a:t>
            </a:r>
          </a:p>
        </p:txBody>
      </p:sp>
    </p:spTree>
    <p:extLst>
      <p:ext uri="{BB962C8B-B14F-4D97-AF65-F5344CB8AC3E}">
        <p14:creationId xmlns:p14="http://schemas.microsoft.com/office/powerpoint/2010/main" val="398522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6" name="Group 836"/>
          <p:cNvGrpSpPr/>
          <p:nvPr/>
        </p:nvGrpSpPr>
        <p:grpSpPr>
          <a:xfrm>
            <a:off x="1685925" y="1457325"/>
            <a:ext cx="3235037" cy="2276475"/>
            <a:chOff x="0" y="0"/>
            <a:chExt cx="5751176" cy="4047066"/>
          </a:xfrm>
        </p:grpSpPr>
        <p:pic>
          <p:nvPicPr>
            <p:cNvPr id="834" name="droppedImage.pdf"/>
            <p:cNvPicPr/>
            <p:nvPr/>
          </p:nvPicPr>
          <p:blipFill>
            <a:blip r:embed="rId3">
              <a:extLst/>
            </a:blip>
            <a:stretch>
              <a:fillRect/>
            </a:stretch>
          </p:blipFill>
          <p:spPr>
            <a:xfrm>
              <a:off x="0" y="0"/>
              <a:ext cx="2235200" cy="1034375"/>
            </a:xfrm>
            <a:prstGeom prst="rect">
              <a:avLst/>
            </a:prstGeom>
            <a:ln w="12700" cap="flat">
              <a:noFill/>
              <a:miter lim="400000"/>
            </a:ln>
            <a:effectLst/>
          </p:spPr>
        </p:pic>
        <p:pic>
          <p:nvPicPr>
            <p:cNvPr id="835" name="droppedImage.pdf"/>
            <p:cNvPicPr/>
            <p:nvPr/>
          </p:nvPicPr>
          <p:blipFill>
            <a:blip r:embed="rId4">
              <a:extLst/>
            </a:blip>
            <a:stretch>
              <a:fillRect/>
            </a:stretch>
          </p:blipFill>
          <p:spPr>
            <a:xfrm>
              <a:off x="3589866" y="3386666"/>
              <a:ext cx="2161311" cy="660401"/>
            </a:xfrm>
            <a:prstGeom prst="rect">
              <a:avLst/>
            </a:prstGeom>
            <a:ln w="12700" cap="flat">
              <a:noFill/>
              <a:miter lim="400000"/>
            </a:ln>
            <a:effectLst/>
          </p:spPr>
        </p:pic>
      </p:grpSp>
      <p:grpSp>
        <p:nvGrpSpPr>
          <p:cNvPr id="846" name="Group 846"/>
          <p:cNvGrpSpPr/>
          <p:nvPr/>
        </p:nvGrpSpPr>
        <p:grpSpPr>
          <a:xfrm>
            <a:off x="1466850" y="352425"/>
            <a:ext cx="6279654" cy="4181475"/>
            <a:chOff x="0" y="0"/>
            <a:chExt cx="11163829" cy="7433733"/>
          </a:xfrm>
        </p:grpSpPr>
        <p:pic>
          <p:nvPicPr>
            <p:cNvPr id="837" name="droppedImage.pdf"/>
            <p:cNvPicPr/>
            <p:nvPr/>
          </p:nvPicPr>
          <p:blipFill>
            <a:blip r:embed="rId5">
              <a:extLst/>
            </a:blip>
            <a:stretch>
              <a:fillRect/>
            </a:stretch>
          </p:blipFill>
          <p:spPr>
            <a:xfrm>
              <a:off x="5147733" y="0"/>
              <a:ext cx="2421468" cy="870774"/>
            </a:xfrm>
            <a:prstGeom prst="rect">
              <a:avLst/>
            </a:prstGeom>
            <a:ln w="12700" cap="flat">
              <a:noFill/>
              <a:miter lim="400000"/>
            </a:ln>
            <a:effectLst/>
          </p:spPr>
        </p:pic>
        <p:pic>
          <p:nvPicPr>
            <p:cNvPr id="838" name="droppedImage.pdf"/>
            <p:cNvPicPr/>
            <p:nvPr/>
          </p:nvPicPr>
          <p:blipFill>
            <a:blip r:embed="rId6">
              <a:extLst/>
            </a:blip>
            <a:stretch>
              <a:fillRect/>
            </a:stretch>
          </p:blipFill>
          <p:spPr>
            <a:xfrm>
              <a:off x="8636000" y="3149600"/>
              <a:ext cx="1638255" cy="631032"/>
            </a:xfrm>
            <a:prstGeom prst="rect">
              <a:avLst/>
            </a:prstGeom>
            <a:ln w="12700" cap="flat">
              <a:noFill/>
              <a:miter lim="400000"/>
            </a:ln>
            <a:effectLst/>
          </p:spPr>
        </p:pic>
        <p:pic>
          <p:nvPicPr>
            <p:cNvPr id="839" name="droppedImage.pdf"/>
            <p:cNvPicPr/>
            <p:nvPr/>
          </p:nvPicPr>
          <p:blipFill>
            <a:blip r:embed="rId7">
              <a:extLst/>
            </a:blip>
            <a:stretch>
              <a:fillRect/>
            </a:stretch>
          </p:blipFill>
          <p:spPr>
            <a:xfrm>
              <a:off x="8111066" y="1642533"/>
              <a:ext cx="2035970" cy="610791"/>
            </a:xfrm>
            <a:prstGeom prst="rect">
              <a:avLst/>
            </a:prstGeom>
            <a:ln w="12700" cap="flat">
              <a:noFill/>
              <a:miter lim="400000"/>
            </a:ln>
            <a:effectLst/>
          </p:spPr>
        </p:pic>
        <p:pic>
          <p:nvPicPr>
            <p:cNvPr id="840" name="droppedImage.pdf"/>
            <p:cNvPicPr/>
            <p:nvPr/>
          </p:nvPicPr>
          <p:blipFill>
            <a:blip r:embed="rId8">
              <a:extLst/>
            </a:blip>
            <a:stretch>
              <a:fillRect/>
            </a:stretch>
          </p:blipFill>
          <p:spPr>
            <a:xfrm>
              <a:off x="1911852" y="3623733"/>
              <a:ext cx="1655791" cy="440532"/>
            </a:xfrm>
            <a:prstGeom prst="rect">
              <a:avLst/>
            </a:prstGeom>
            <a:ln w="12700" cap="flat">
              <a:noFill/>
              <a:miter lim="400000"/>
            </a:ln>
            <a:effectLst/>
          </p:spPr>
        </p:pic>
        <p:pic>
          <p:nvPicPr>
            <p:cNvPr id="841" name="droppedImage.pdf"/>
            <p:cNvPicPr/>
            <p:nvPr/>
          </p:nvPicPr>
          <p:blipFill>
            <a:blip r:embed="rId9">
              <a:extLst/>
            </a:blip>
            <a:stretch>
              <a:fillRect/>
            </a:stretch>
          </p:blipFill>
          <p:spPr>
            <a:xfrm>
              <a:off x="575733" y="6360221"/>
              <a:ext cx="2190751" cy="764216"/>
            </a:xfrm>
            <a:prstGeom prst="rect">
              <a:avLst/>
            </a:prstGeom>
            <a:ln w="12700" cap="flat">
              <a:noFill/>
              <a:miter lim="400000"/>
            </a:ln>
            <a:effectLst/>
          </p:spPr>
        </p:pic>
        <p:pic>
          <p:nvPicPr>
            <p:cNvPr id="842" name="droppedImage.pdf"/>
            <p:cNvPicPr/>
            <p:nvPr/>
          </p:nvPicPr>
          <p:blipFill>
            <a:blip r:embed="rId10">
              <a:extLst/>
            </a:blip>
            <a:stretch>
              <a:fillRect/>
            </a:stretch>
          </p:blipFill>
          <p:spPr>
            <a:xfrm>
              <a:off x="0" y="677333"/>
              <a:ext cx="1971676" cy="428626"/>
            </a:xfrm>
            <a:prstGeom prst="rect">
              <a:avLst/>
            </a:prstGeom>
            <a:ln w="12700" cap="flat">
              <a:noFill/>
              <a:miter lim="400000"/>
            </a:ln>
            <a:effectLst/>
          </p:spPr>
        </p:pic>
        <p:pic>
          <p:nvPicPr>
            <p:cNvPr id="843" name="droppedImage.pdf"/>
            <p:cNvPicPr/>
            <p:nvPr/>
          </p:nvPicPr>
          <p:blipFill>
            <a:blip r:embed="rId11">
              <a:extLst/>
            </a:blip>
            <a:stretch>
              <a:fillRect/>
            </a:stretch>
          </p:blipFill>
          <p:spPr>
            <a:xfrm>
              <a:off x="9330266" y="5130800"/>
              <a:ext cx="1833564" cy="347539"/>
            </a:xfrm>
            <a:prstGeom prst="rect">
              <a:avLst/>
            </a:prstGeom>
            <a:ln w="12700" cap="flat">
              <a:noFill/>
              <a:miter lim="400000"/>
            </a:ln>
            <a:effectLst/>
          </p:spPr>
        </p:pic>
        <p:pic>
          <p:nvPicPr>
            <p:cNvPr id="844" name="droppedImage.pdf"/>
            <p:cNvPicPr/>
            <p:nvPr/>
          </p:nvPicPr>
          <p:blipFill>
            <a:blip r:embed="rId12">
              <a:extLst/>
            </a:blip>
            <a:stretch>
              <a:fillRect/>
            </a:stretch>
          </p:blipFill>
          <p:spPr>
            <a:xfrm>
              <a:off x="5926666" y="6654800"/>
              <a:ext cx="2828129" cy="778934"/>
            </a:xfrm>
            <a:prstGeom prst="rect">
              <a:avLst/>
            </a:prstGeom>
            <a:ln w="12700" cap="flat">
              <a:noFill/>
              <a:miter lim="400000"/>
            </a:ln>
            <a:effectLst/>
          </p:spPr>
        </p:pic>
        <p:pic>
          <p:nvPicPr>
            <p:cNvPr id="845" name="image20.png"/>
            <p:cNvPicPr/>
            <p:nvPr/>
          </p:nvPicPr>
          <p:blipFill>
            <a:blip r:embed="rId13">
              <a:extLst/>
            </a:blip>
            <a:stretch>
              <a:fillRect/>
            </a:stretch>
          </p:blipFill>
          <p:spPr>
            <a:xfrm>
              <a:off x="694266" y="4690533"/>
              <a:ext cx="2155033" cy="802565"/>
            </a:xfrm>
            <a:prstGeom prst="rect">
              <a:avLst/>
            </a:prstGeom>
            <a:ln w="12700" cap="flat">
              <a:noFill/>
              <a:miter lim="400000"/>
            </a:ln>
            <a:effectLst/>
          </p:spPr>
        </p:pic>
      </p:grpSp>
      <p:grpSp>
        <p:nvGrpSpPr>
          <p:cNvPr id="853" name="Group 853"/>
          <p:cNvGrpSpPr/>
          <p:nvPr/>
        </p:nvGrpSpPr>
        <p:grpSpPr>
          <a:xfrm>
            <a:off x="1504355" y="136565"/>
            <a:ext cx="7316458" cy="3979477"/>
            <a:chOff x="0" y="0"/>
            <a:chExt cx="13007036" cy="7074625"/>
          </a:xfrm>
        </p:grpSpPr>
        <p:pic>
          <p:nvPicPr>
            <p:cNvPr id="847" name="provigil-logo.jpg"/>
            <p:cNvPicPr/>
            <p:nvPr/>
          </p:nvPicPr>
          <p:blipFill>
            <a:blip r:embed="rId14">
              <a:extLst/>
            </a:blip>
            <a:stretch>
              <a:fillRect/>
            </a:stretch>
          </p:blipFill>
          <p:spPr>
            <a:xfrm>
              <a:off x="0" y="1689468"/>
              <a:ext cx="1905000" cy="889001"/>
            </a:xfrm>
            <a:prstGeom prst="rect">
              <a:avLst/>
            </a:prstGeom>
            <a:ln w="12700" cap="flat">
              <a:noFill/>
              <a:miter lim="400000"/>
            </a:ln>
            <a:effectLst/>
          </p:spPr>
        </p:pic>
        <p:pic>
          <p:nvPicPr>
            <p:cNvPr id="848" name="strattera_logo_web.jpg"/>
            <p:cNvPicPr/>
            <p:nvPr/>
          </p:nvPicPr>
          <p:blipFill>
            <a:blip r:embed="rId15">
              <a:extLst/>
            </a:blip>
            <a:stretch>
              <a:fillRect/>
            </a:stretch>
          </p:blipFill>
          <p:spPr>
            <a:xfrm>
              <a:off x="485188" y="5894658"/>
              <a:ext cx="3056998" cy="831504"/>
            </a:xfrm>
            <a:prstGeom prst="rect">
              <a:avLst/>
            </a:prstGeom>
            <a:ln w="12700" cap="flat">
              <a:noFill/>
              <a:miter lim="400000"/>
            </a:ln>
            <a:effectLst/>
          </p:spPr>
        </p:pic>
        <p:pic>
          <p:nvPicPr>
            <p:cNvPr id="849" name="Concerta.jpg"/>
            <p:cNvPicPr/>
            <p:nvPr/>
          </p:nvPicPr>
          <p:blipFill>
            <a:blip r:embed="rId16">
              <a:extLst/>
            </a:blip>
            <a:stretch>
              <a:fillRect/>
            </a:stretch>
          </p:blipFill>
          <p:spPr>
            <a:xfrm>
              <a:off x="7924978" y="6310410"/>
              <a:ext cx="3350790" cy="764216"/>
            </a:xfrm>
            <a:prstGeom prst="rect">
              <a:avLst/>
            </a:prstGeom>
            <a:ln w="12700" cap="flat">
              <a:noFill/>
              <a:miter lim="400000"/>
            </a:ln>
            <a:effectLst/>
          </p:spPr>
        </p:pic>
        <p:pic>
          <p:nvPicPr>
            <p:cNvPr id="850" name="detail_vyvanse.jpg"/>
            <p:cNvPicPr/>
            <p:nvPr/>
          </p:nvPicPr>
          <p:blipFill>
            <a:blip r:embed="rId17">
              <a:extLst/>
            </a:blip>
            <a:stretch>
              <a:fillRect/>
            </a:stretch>
          </p:blipFill>
          <p:spPr>
            <a:xfrm>
              <a:off x="10389794" y="1927829"/>
              <a:ext cx="2617243" cy="1308622"/>
            </a:xfrm>
            <a:prstGeom prst="rect">
              <a:avLst/>
            </a:prstGeom>
            <a:ln w="12700" cap="flat">
              <a:noFill/>
              <a:miter lim="400000"/>
            </a:ln>
            <a:effectLst/>
          </p:spPr>
        </p:pic>
        <p:pic>
          <p:nvPicPr>
            <p:cNvPr id="851" name="adderall_xr.03.jpg"/>
            <p:cNvPicPr/>
            <p:nvPr/>
          </p:nvPicPr>
          <p:blipFill>
            <a:blip r:embed="rId18">
              <a:extLst/>
            </a:blip>
            <a:srcRect l="2061" t="3665" r="35586" b="51172"/>
            <a:stretch>
              <a:fillRect/>
            </a:stretch>
          </p:blipFill>
          <p:spPr>
            <a:xfrm>
              <a:off x="2294315" y="0"/>
              <a:ext cx="1731834" cy="940793"/>
            </a:xfrm>
            <a:prstGeom prst="rect">
              <a:avLst/>
            </a:prstGeom>
            <a:ln w="12700" cap="flat">
              <a:noFill/>
              <a:miter lim="400000"/>
            </a:ln>
            <a:effectLst/>
          </p:spPr>
        </p:pic>
        <p:pic>
          <p:nvPicPr>
            <p:cNvPr id="852" name="detail_Ritalin_SR.jpg"/>
            <p:cNvPicPr/>
            <p:nvPr/>
          </p:nvPicPr>
          <p:blipFill>
            <a:blip r:embed="rId19">
              <a:extLst/>
            </a:blip>
            <a:srcRect l="17961" t="9664" r="37558" b="73270"/>
            <a:stretch>
              <a:fillRect/>
            </a:stretch>
          </p:blipFill>
          <p:spPr>
            <a:xfrm>
              <a:off x="6970508" y="1420388"/>
              <a:ext cx="2402430" cy="493770"/>
            </a:xfrm>
            <a:prstGeom prst="rect">
              <a:avLst/>
            </a:prstGeom>
            <a:ln w="12700" cap="flat">
              <a:noFill/>
              <a:miter lim="400000"/>
            </a:ln>
            <a:effectLst/>
          </p:spPr>
        </p:pic>
      </p:grpSp>
      <p:grpSp>
        <p:nvGrpSpPr>
          <p:cNvPr id="861" name="Group 861"/>
          <p:cNvGrpSpPr/>
          <p:nvPr/>
        </p:nvGrpSpPr>
        <p:grpSpPr>
          <a:xfrm>
            <a:off x="3064758" y="425190"/>
            <a:ext cx="5025629" cy="4558719"/>
            <a:chOff x="0" y="61626"/>
            <a:chExt cx="8934450" cy="8104389"/>
          </a:xfrm>
        </p:grpSpPr>
        <p:pic>
          <p:nvPicPr>
            <p:cNvPr id="854" name="droppedImage.pdf"/>
            <p:cNvPicPr/>
            <p:nvPr/>
          </p:nvPicPr>
          <p:blipFill>
            <a:blip r:embed="rId20">
              <a:extLst/>
            </a:blip>
            <a:stretch>
              <a:fillRect/>
            </a:stretch>
          </p:blipFill>
          <p:spPr>
            <a:xfrm>
              <a:off x="1697407" y="3335866"/>
              <a:ext cx="2202657" cy="1071961"/>
            </a:xfrm>
            <a:prstGeom prst="rect">
              <a:avLst/>
            </a:prstGeom>
            <a:ln w="12700" cap="flat">
              <a:noFill/>
              <a:miter lim="400000"/>
            </a:ln>
            <a:effectLst/>
          </p:spPr>
        </p:pic>
        <p:pic>
          <p:nvPicPr>
            <p:cNvPr id="855" name="droppedImage.pdf"/>
            <p:cNvPicPr/>
            <p:nvPr/>
          </p:nvPicPr>
          <p:blipFill>
            <a:blip r:embed="rId21">
              <a:extLst/>
            </a:blip>
            <a:stretch>
              <a:fillRect/>
            </a:stretch>
          </p:blipFill>
          <p:spPr>
            <a:xfrm>
              <a:off x="2295327" y="1016000"/>
              <a:ext cx="1301055" cy="1714501"/>
            </a:xfrm>
            <a:prstGeom prst="rect">
              <a:avLst/>
            </a:prstGeom>
            <a:ln w="12700" cap="flat">
              <a:noFill/>
              <a:miter lim="400000"/>
            </a:ln>
            <a:effectLst/>
          </p:spPr>
        </p:pic>
        <p:pic>
          <p:nvPicPr>
            <p:cNvPr id="856" name="droppedImage.pdf"/>
            <p:cNvPicPr/>
            <p:nvPr/>
          </p:nvPicPr>
          <p:blipFill>
            <a:blip r:embed="rId22">
              <a:extLst/>
            </a:blip>
            <a:stretch>
              <a:fillRect/>
            </a:stretch>
          </p:blipFill>
          <p:spPr>
            <a:xfrm>
              <a:off x="0" y="558800"/>
              <a:ext cx="1301938" cy="1309688"/>
            </a:xfrm>
            <a:prstGeom prst="rect">
              <a:avLst/>
            </a:prstGeom>
            <a:ln w="12700" cap="flat">
              <a:noFill/>
              <a:miter lim="400000"/>
            </a:ln>
            <a:effectLst/>
          </p:spPr>
        </p:pic>
        <p:pic>
          <p:nvPicPr>
            <p:cNvPr id="857" name="droppedImage.pdf"/>
            <p:cNvPicPr/>
            <p:nvPr/>
          </p:nvPicPr>
          <p:blipFill>
            <a:blip r:embed="rId23">
              <a:extLst/>
            </a:blip>
            <a:stretch>
              <a:fillRect/>
            </a:stretch>
          </p:blipFill>
          <p:spPr>
            <a:xfrm>
              <a:off x="4414451" y="4639733"/>
              <a:ext cx="1306286" cy="1219201"/>
            </a:xfrm>
            <a:prstGeom prst="rect">
              <a:avLst/>
            </a:prstGeom>
            <a:ln w="12700" cap="flat">
              <a:noFill/>
              <a:miter lim="400000"/>
            </a:ln>
            <a:effectLst/>
          </p:spPr>
        </p:pic>
        <p:pic>
          <p:nvPicPr>
            <p:cNvPr id="858" name="droppedImage.png"/>
            <p:cNvPicPr/>
            <p:nvPr/>
          </p:nvPicPr>
          <p:blipFill>
            <a:blip r:embed="rId24">
              <a:extLst/>
            </a:blip>
            <a:stretch>
              <a:fillRect/>
            </a:stretch>
          </p:blipFill>
          <p:spPr>
            <a:xfrm>
              <a:off x="376607" y="7175416"/>
              <a:ext cx="2506266" cy="990601"/>
            </a:xfrm>
            <a:prstGeom prst="rect">
              <a:avLst/>
            </a:prstGeom>
            <a:ln w="12700" cap="flat">
              <a:noFill/>
              <a:miter lim="400000"/>
            </a:ln>
            <a:effectLst/>
          </p:spPr>
        </p:pic>
        <p:pic>
          <p:nvPicPr>
            <p:cNvPr id="859" name="droppedImage.png"/>
            <p:cNvPicPr/>
            <p:nvPr/>
          </p:nvPicPr>
          <p:blipFill>
            <a:blip r:embed="rId25">
              <a:extLst/>
            </a:blip>
            <a:stretch>
              <a:fillRect/>
            </a:stretch>
          </p:blipFill>
          <p:spPr>
            <a:xfrm>
              <a:off x="6515205" y="61626"/>
              <a:ext cx="1487092" cy="1042481"/>
            </a:xfrm>
            <a:prstGeom prst="rect">
              <a:avLst/>
            </a:prstGeom>
            <a:ln w="12700" cap="flat">
              <a:noFill/>
              <a:miter lim="400000"/>
            </a:ln>
            <a:effectLst/>
          </p:spPr>
        </p:pic>
        <p:pic>
          <p:nvPicPr>
            <p:cNvPr id="860" name="Dunkin’-Donuts-Logo.jpg"/>
            <p:cNvPicPr/>
            <p:nvPr/>
          </p:nvPicPr>
          <p:blipFill>
            <a:blip r:embed="rId26">
              <a:extLst/>
            </a:blip>
            <a:srcRect t="30185" b="30185"/>
            <a:stretch>
              <a:fillRect/>
            </a:stretch>
          </p:blipFill>
          <p:spPr>
            <a:xfrm>
              <a:off x="6434567" y="6882238"/>
              <a:ext cx="2499884" cy="990695"/>
            </a:xfrm>
            <a:prstGeom prst="rect">
              <a:avLst/>
            </a:prstGeom>
            <a:ln w="12700" cap="flat">
              <a:noFill/>
              <a:miter lim="400000"/>
            </a:ln>
            <a:effectLst/>
          </p:spPr>
        </p:pic>
      </p:grpSp>
      <p:sp>
        <p:nvSpPr>
          <p:cNvPr id="862" name="Shape 862"/>
          <p:cNvSpPr/>
          <p:nvPr/>
        </p:nvSpPr>
        <p:spPr>
          <a:xfrm>
            <a:off x="1083047" y="1365945"/>
            <a:ext cx="6239940" cy="2154436"/>
          </a:xfrm>
          <a:prstGeom prst="rect">
            <a:avLst/>
          </a:prstGeom>
          <a:ln w="12700">
            <a:miter lim="400000"/>
          </a:ln>
          <a:effectLst>
            <a:outerShdw blurRad="165100" dist="1524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06400">
              <a:defRPr sz="24800" b="1">
                <a:solidFill>
                  <a:srgbClr val="FF9300"/>
                </a:solidFill>
                <a:latin typeface="ArialUnicodeMS"/>
                <a:ea typeface="ArialUnicodeMS"/>
                <a:cs typeface="ArialUnicodeMS"/>
                <a:sym typeface="ArialUnicodeMS"/>
              </a:defRPr>
            </a:lvl1pPr>
          </a:lstStyle>
          <a:p>
            <a:pPr lvl="0">
              <a:defRPr sz="1800" b="0">
                <a:solidFill>
                  <a:srgbClr val="000000"/>
                </a:solidFill>
              </a:defRPr>
            </a:pPr>
            <a:r>
              <a:rPr sz="14000"/>
              <a:t>$100B+</a:t>
            </a:r>
          </a:p>
        </p:txBody>
      </p:sp>
    </p:spTree>
    <p:extLst>
      <p:ext uri="{BB962C8B-B14F-4D97-AF65-F5344CB8AC3E}">
        <p14:creationId xmlns:p14="http://schemas.microsoft.com/office/powerpoint/2010/main" val="1876463353"/>
      </p:ext>
    </p:extLst>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846"/>
                                        </p:tgtEl>
                                        <p:attrNameLst>
                                          <p:attrName>style.visibility</p:attrName>
                                        </p:attrNameLst>
                                      </p:cBhvr>
                                      <p:to>
                                        <p:strVal val="visible"/>
                                      </p:to>
                                    </p:set>
                                    <p:animEffect transition="in" filter="fade">
                                      <p:cBhvr>
                                        <p:cTn id="7" dur="2500"/>
                                        <p:tgtEl>
                                          <p:spTgt spid="8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836"/>
                                        </p:tgtEl>
                                        <p:attrNameLst>
                                          <p:attrName>style.visibility</p:attrName>
                                        </p:attrNameLst>
                                      </p:cBhvr>
                                      <p:to>
                                        <p:strVal val="visible"/>
                                      </p:to>
                                    </p:set>
                                    <p:animEffect transition="in" filter="fade">
                                      <p:cBhvr>
                                        <p:cTn id="12" dur="2500"/>
                                        <p:tgtEl>
                                          <p:spTgt spid="8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853"/>
                                        </p:tgtEl>
                                        <p:attrNameLst>
                                          <p:attrName>style.visibility</p:attrName>
                                        </p:attrNameLst>
                                      </p:cBhvr>
                                      <p:to>
                                        <p:strVal val="visible"/>
                                      </p:to>
                                    </p:set>
                                    <p:animEffect transition="in" filter="fade">
                                      <p:cBhvr>
                                        <p:cTn id="17" dur="2500"/>
                                        <p:tgtEl>
                                          <p:spTgt spid="8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Abs val="0"/>
                                  </p:iterate>
                                  <p:childTnLst>
                                    <p:set>
                                      <p:cBhvr>
                                        <p:cTn id="21" fill="hold"/>
                                        <p:tgtEl>
                                          <p:spTgt spid="861"/>
                                        </p:tgtEl>
                                        <p:attrNameLst>
                                          <p:attrName>style.visibility</p:attrName>
                                        </p:attrNameLst>
                                      </p:cBhvr>
                                      <p:to>
                                        <p:strVal val="visible"/>
                                      </p:to>
                                    </p:set>
                                    <p:animEffect transition="in" filter="fade">
                                      <p:cBhvr>
                                        <p:cTn id="22" dur="2500"/>
                                        <p:tgtEl>
                                          <p:spTgt spid="86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iterate>
                                    <p:tmAbs val="0"/>
                                  </p:iterate>
                                  <p:childTnLst>
                                    <p:set>
                                      <p:cBhvr>
                                        <p:cTn id="26" fill="hold"/>
                                        <p:tgtEl>
                                          <p:spTgt spid="862"/>
                                        </p:tgtEl>
                                        <p:attrNameLst>
                                          <p:attrName>style.visibility</p:attrName>
                                        </p:attrNameLst>
                                      </p:cBhvr>
                                      <p:to>
                                        <p:strVal val="visible"/>
                                      </p:to>
                                    </p:set>
                                    <p:animEffect transition="in" filter="dissolve">
                                      <p:cBhvr>
                                        <p:cTn id="27" dur="10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animBg="1" advAuto="0"/>
      <p:bldP spid="846" grpId="0" animBg="1" advAuto="0"/>
      <p:bldP spid="853" grpId="0" animBg="1" advAuto="0"/>
      <p:bldP spid="861" grpId="0" animBg="1" advAuto="0"/>
      <p:bldP spid="862"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Shape 866"/>
          <p:cNvSpPr/>
          <p:nvPr/>
        </p:nvSpPr>
        <p:spPr>
          <a:xfrm>
            <a:off x="8137724" y="4357011"/>
            <a:ext cx="568509" cy="22860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Quercetin</a:t>
            </a:r>
          </a:p>
        </p:txBody>
      </p:sp>
      <p:pic>
        <p:nvPicPr>
          <p:cNvPr id="867" name="250px-Quercetin.svg.png"/>
          <p:cNvPicPr/>
          <p:nvPr/>
        </p:nvPicPr>
        <p:blipFill>
          <a:blip r:embed="rId2">
            <a:extLst/>
          </a:blip>
          <a:stretch>
            <a:fillRect/>
          </a:stretch>
        </p:blipFill>
        <p:spPr>
          <a:xfrm>
            <a:off x="7047421" y="3745463"/>
            <a:ext cx="1431019" cy="961644"/>
          </a:xfrm>
          <a:prstGeom prst="rect">
            <a:avLst/>
          </a:prstGeom>
          <a:ln w="12700">
            <a:miter lim="400000"/>
          </a:ln>
        </p:spPr>
      </p:pic>
      <p:pic>
        <p:nvPicPr>
          <p:cNvPr id="868" name="AXIO-ENERGY_SupFacts.jpg"/>
          <p:cNvPicPr/>
          <p:nvPr/>
        </p:nvPicPr>
        <p:blipFill>
          <a:blip r:embed="rId3">
            <a:extLst/>
          </a:blip>
          <a:stretch>
            <a:fillRect/>
          </a:stretch>
        </p:blipFill>
        <p:spPr>
          <a:xfrm>
            <a:off x="1122501" y="177585"/>
            <a:ext cx="2914116" cy="3396149"/>
          </a:xfrm>
          <a:prstGeom prst="rect">
            <a:avLst/>
          </a:prstGeom>
          <a:ln w="12700">
            <a:miter lim="400000"/>
          </a:ln>
        </p:spPr>
      </p:pic>
      <p:pic>
        <p:nvPicPr>
          <p:cNvPr id="869" name="AXIO-ENDURE_SupFacts.jpg"/>
          <p:cNvPicPr/>
          <p:nvPr/>
        </p:nvPicPr>
        <p:blipFill>
          <a:blip r:embed="rId4">
            <a:extLst/>
          </a:blip>
          <a:stretch>
            <a:fillRect/>
          </a:stretch>
        </p:blipFill>
        <p:spPr>
          <a:xfrm>
            <a:off x="4742147" y="244276"/>
            <a:ext cx="3150808" cy="3262766"/>
          </a:xfrm>
          <a:prstGeom prst="rect">
            <a:avLst/>
          </a:prstGeom>
          <a:ln w="12700">
            <a:miter lim="400000"/>
          </a:ln>
        </p:spPr>
      </p:pic>
      <p:pic>
        <p:nvPicPr>
          <p:cNvPr id="870" name="pasted-image.tif"/>
          <p:cNvPicPr/>
          <p:nvPr/>
        </p:nvPicPr>
        <p:blipFill>
          <a:blip r:embed="rId5">
            <a:extLst/>
          </a:blip>
          <a:stretch>
            <a:fillRect/>
          </a:stretch>
        </p:blipFill>
        <p:spPr>
          <a:xfrm>
            <a:off x="3564305" y="3849457"/>
            <a:ext cx="1431019" cy="564742"/>
          </a:xfrm>
          <a:prstGeom prst="rect">
            <a:avLst/>
          </a:prstGeom>
          <a:ln w="12700">
            <a:miter lim="400000"/>
          </a:ln>
        </p:spPr>
      </p:pic>
      <p:sp>
        <p:nvSpPr>
          <p:cNvPr id="871" name="Shape 871"/>
          <p:cNvSpPr/>
          <p:nvPr/>
        </p:nvSpPr>
        <p:spPr>
          <a:xfrm>
            <a:off x="3872740" y="4472051"/>
            <a:ext cx="622087" cy="22860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L-Theanine</a:t>
            </a:r>
          </a:p>
        </p:txBody>
      </p:sp>
      <p:pic>
        <p:nvPicPr>
          <p:cNvPr id="872" name="pasted-image.tif"/>
          <p:cNvPicPr/>
          <p:nvPr/>
        </p:nvPicPr>
        <p:blipFill>
          <a:blip r:embed="rId6">
            <a:extLst/>
          </a:blip>
          <a:stretch>
            <a:fillRect/>
          </a:stretch>
        </p:blipFill>
        <p:spPr>
          <a:xfrm>
            <a:off x="5333949" y="3921946"/>
            <a:ext cx="1374846" cy="608678"/>
          </a:xfrm>
          <a:prstGeom prst="rect">
            <a:avLst/>
          </a:prstGeom>
          <a:ln w="12700">
            <a:miter lim="400000"/>
          </a:ln>
        </p:spPr>
      </p:pic>
      <p:sp>
        <p:nvSpPr>
          <p:cNvPr id="873" name="Shape 873"/>
          <p:cNvSpPr/>
          <p:nvPr/>
        </p:nvSpPr>
        <p:spPr>
          <a:xfrm>
            <a:off x="6147616" y="3947069"/>
            <a:ext cx="385154" cy="230830"/>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DMAE</a:t>
            </a:r>
          </a:p>
        </p:txBody>
      </p:sp>
      <p:pic>
        <p:nvPicPr>
          <p:cNvPr id="874" name="pasted-image.tif"/>
          <p:cNvPicPr/>
          <p:nvPr/>
        </p:nvPicPr>
        <p:blipFill>
          <a:blip r:embed="rId7">
            <a:extLst/>
          </a:blip>
          <a:stretch>
            <a:fillRect/>
          </a:stretch>
        </p:blipFill>
        <p:spPr>
          <a:xfrm>
            <a:off x="198644" y="3921563"/>
            <a:ext cx="1121502" cy="609444"/>
          </a:xfrm>
          <a:prstGeom prst="rect">
            <a:avLst/>
          </a:prstGeom>
          <a:ln w="12700">
            <a:miter lim="400000"/>
          </a:ln>
        </p:spPr>
      </p:pic>
      <p:sp>
        <p:nvSpPr>
          <p:cNvPr id="875" name="Shape 875"/>
          <p:cNvSpPr/>
          <p:nvPr/>
        </p:nvSpPr>
        <p:spPr>
          <a:xfrm>
            <a:off x="702086" y="4561983"/>
            <a:ext cx="501811" cy="230830"/>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Catechin</a:t>
            </a:r>
          </a:p>
        </p:txBody>
      </p:sp>
      <p:pic>
        <p:nvPicPr>
          <p:cNvPr id="876" name="pasted-image.tif"/>
          <p:cNvPicPr/>
          <p:nvPr/>
        </p:nvPicPr>
        <p:blipFill>
          <a:blip r:embed="rId8">
            <a:extLst/>
          </a:blip>
          <a:stretch>
            <a:fillRect/>
          </a:stretch>
        </p:blipFill>
        <p:spPr>
          <a:xfrm>
            <a:off x="1899296" y="3828732"/>
            <a:ext cx="1242977" cy="961645"/>
          </a:xfrm>
          <a:prstGeom prst="rect">
            <a:avLst/>
          </a:prstGeom>
          <a:ln w="12700">
            <a:miter lim="400000"/>
          </a:ln>
        </p:spPr>
      </p:pic>
      <p:sp>
        <p:nvSpPr>
          <p:cNvPr id="877" name="Shape 877"/>
          <p:cNvSpPr/>
          <p:nvPr/>
        </p:nvSpPr>
        <p:spPr>
          <a:xfrm>
            <a:off x="1739162" y="3761314"/>
            <a:ext cx="936021" cy="228601"/>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lvl1pPr algn="l" defTabSz="304800">
              <a:defRPr sz="1600" b="1">
                <a:solidFill>
                  <a:srgbClr val="254061"/>
                </a:solidFill>
                <a:uFill>
                  <a:solidFill>
                    <a:srgbClr val="254061"/>
                  </a:solidFill>
                </a:uFill>
                <a:latin typeface="Calibri"/>
                <a:ea typeface="Calibri"/>
                <a:cs typeface="Calibri"/>
                <a:sym typeface="Calibri"/>
              </a:defRPr>
            </a:lvl1pPr>
          </a:lstStyle>
          <a:p>
            <a:pPr lvl="0">
              <a:defRPr sz="1800" b="0">
                <a:solidFill>
                  <a:srgbClr val="000000"/>
                </a:solidFill>
                <a:uFillTx/>
              </a:defRPr>
            </a:pPr>
            <a:r>
              <a:rPr sz="900"/>
              <a:t>Proanthocyanidin</a:t>
            </a:r>
          </a:p>
        </p:txBody>
      </p:sp>
      <p:pic>
        <p:nvPicPr>
          <p:cNvPr id="878" name="LifeVantage_055_web.png"/>
          <p:cNvPicPr/>
          <p:nvPr/>
        </p:nvPicPr>
        <p:blipFill>
          <a:blip>
            <a:extLst/>
          </a:blip>
          <a:stretch>
            <a:fillRect/>
          </a:stretch>
        </p:blipFill>
        <p:spPr>
          <a:xfrm>
            <a:off x="7881435" y="-125755"/>
            <a:ext cx="1431019" cy="2550329"/>
          </a:xfrm>
          <a:prstGeom prst="rect">
            <a:avLst/>
          </a:prstGeom>
          <a:ln w="12700">
            <a:miter lim="400000"/>
          </a:ln>
        </p:spPr>
      </p:pic>
      <p:pic>
        <p:nvPicPr>
          <p:cNvPr id="879" name="LifeVantage_057_web.png"/>
          <p:cNvPicPr/>
          <p:nvPr/>
        </p:nvPicPr>
        <p:blipFill>
          <a:blip>
            <a:extLst/>
          </a:blip>
          <a:stretch>
            <a:fillRect/>
          </a:stretch>
        </p:blipFill>
        <p:spPr>
          <a:xfrm>
            <a:off x="-192392" y="-226114"/>
            <a:ext cx="1431019" cy="2550329"/>
          </a:xfrm>
          <a:prstGeom prst="rect">
            <a:avLst/>
          </a:prstGeom>
          <a:ln w="12700">
            <a:miter lim="400000"/>
          </a:ln>
        </p:spPr>
      </p:pic>
    </p:spTree>
    <p:extLst>
      <p:ext uri="{BB962C8B-B14F-4D97-AF65-F5344CB8AC3E}">
        <p14:creationId xmlns:p14="http://schemas.microsoft.com/office/powerpoint/2010/main" val="9227669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Shape 881"/>
          <p:cNvSpPr>
            <a:spLocks noGrp="1"/>
          </p:cNvSpPr>
          <p:nvPr>
            <p:ph type="title" idx="4294967295"/>
          </p:nvPr>
        </p:nvSpPr>
        <p:spPr>
          <a:xfrm>
            <a:off x="542925" y="0"/>
            <a:ext cx="8058150" cy="787403"/>
          </a:xfrm>
          <a:prstGeom prst="rect">
            <a:avLst/>
          </a:prstGeom>
        </p:spPr>
        <p:txBody>
          <a:bodyPr lIns="28575" tIns="28575" rIns="28575" bIns="28575">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4300"/>
              <a:t>Axio Usage Survey</a:t>
            </a:r>
          </a:p>
        </p:txBody>
      </p:sp>
      <p:graphicFrame>
        <p:nvGraphicFramePr>
          <p:cNvPr id="882" name="Chart 882"/>
          <p:cNvGraphicFramePr/>
          <p:nvPr>
            <p:extLst>
              <p:ext uri="{D42A27DB-BD31-4B8C-83A1-F6EECF244321}">
                <p14:modId xmlns:p14="http://schemas.microsoft.com/office/powerpoint/2010/main" val="3893455298"/>
              </p:ext>
            </p:extLst>
          </p:nvPr>
        </p:nvGraphicFramePr>
        <p:xfrm>
          <a:off x="695373" y="1450418"/>
          <a:ext cx="3676425" cy="33930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83" name="Chart 883"/>
          <p:cNvGraphicFramePr/>
          <p:nvPr>
            <p:extLst>
              <p:ext uri="{D42A27DB-BD31-4B8C-83A1-F6EECF244321}">
                <p14:modId xmlns:p14="http://schemas.microsoft.com/office/powerpoint/2010/main" val="2845413726"/>
              </p:ext>
            </p:extLst>
          </p:nvPr>
        </p:nvGraphicFramePr>
        <p:xfrm>
          <a:off x="4640127" y="1450418"/>
          <a:ext cx="4310117" cy="33930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117453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p:cNvSpPr>
          <p:nvPr>
            <p:ph type="title" idx="4294967295"/>
          </p:nvPr>
        </p:nvSpPr>
        <p:spPr>
          <a:xfrm>
            <a:off x="542925" y="0"/>
            <a:ext cx="8058150" cy="787403"/>
          </a:xfrm>
          <a:prstGeom prst="rect">
            <a:avLst/>
          </a:prstGeom>
        </p:spPr>
        <p:txBody>
          <a:bodyPr lIns="28575" tIns="28575" rIns="28575" bIns="28575">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4300"/>
              <a:t>Axio Usage Survey</a:t>
            </a:r>
          </a:p>
        </p:txBody>
      </p:sp>
      <p:graphicFrame>
        <p:nvGraphicFramePr>
          <p:cNvPr id="886" name="Chart 886"/>
          <p:cNvGraphicFramePr/>
          <p:nvPr>
            <p:extLst>
              <p:ext uri="{D42A27DB-BD31-4B8C-83A1-F6EECF244321}">
                <p14:modId xmlns:p14="http://schemas.microsoft.com/office/powerpoint/2010/main" val="333733884"/>
              </p:ext>
            </p:extLst>
          </p:nvPr>
        </p:nvGraphicFramePr>
        <p:xfrm>
          <a:off x="392907" y="1071563"/>
          <a:ext cx="8354615" cy="3644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1419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847" y="1064077"/>
            <a:ext cx="1270420" cy="2568864"/>
          </a:xfrm>
          <a:prstGeom prst="rect">
            <a:avLst/>
          </a:prstGeom>
        </p:spPr>
      </p:pic>
      <p:pic>
        <p:nvPicPr>
          <p:cNvPr id="3" name="Picture 2"/>
          <p:cNvPicPr>
            <a:picLocks noChangeAspect="1"/>
          </p:cNvPicPr>
          <p:nvPr/>
        </p:nvPicPr>
        <p:blipFill>
          <a:blip r:embed="rId3"/>
          <a:stretch>
            <a:fillRect/>
          </a:stretch>
        </p:blipFill>
        <p:spPr>
          <a:xfrm>
            <a:off x="3209636" y="1060199"/>
            <a:ext cx="2969446" cy="3604165"/>
          </a:xfrm>
          <a:prstGeom prst="rect">
            <a:avLst/>
          </a:prstGeom>
        </p:spPr>
      </p:pic>
      <p:pic>
        <p:nvPicPr>
          <p:cNvPr id="4" name="Picture 3"/>
          <p:cNvPicPr>
            <a:picLocks noChangeAspect="1"/>
          </p:cNvPicPr>
          <p:nvPr/>
        </p:nvPicPr>
        <p:blipFill>
          <a:blip r:embed="rId4"/>
          <a:stretch>
            <a:fillRect/>
          </a:stretch>
        </p:blipFill>
        <p:spPr>
          <a:xfrm>
            <a:off x="1607358" y="1154545"/>
            <a:ext cx="1299159" cy="2478396"/>
          </a:xfrm>
          <a:prstGeom prst="rect">
            <a:avLst/>
          </a:prstGeom>
        </p:spPr>
      </p:pic>
      <p:pic>
        <p:nvPicPr>
          <p:cNvPr id="5" name="Picture 4"/>
          <p:cNvPicPr>
            <a:picLocks noChangeAspect="1"/>
          </p:cNvPicPr>
          <p:nvPr/>
        </p:nvPicPr>
        <p:blipFill>
          <a:blip r:embed="rId5"/>
          <a:stretch>
            <a:fillRect/>
          </a:stretch>
        </p:blipFill>
        <p:spPr>
          <a:xfrm>
            <a:off x="7493000" y="112569"/>
            <a:ext cx="1560286" cy="2730500"/>
          </a:xfrm>
          <a:prstGeom prst="rect">
            <a:avLst/>
          </a:prstGeom>
        </p:spPr>
      </p:pic>
      <p:pic>
        <p:nvPicPr>
          <p:cNvPr id="6" name="Picture 5"/>
          <p:cNvPicPr>
            <a:picLocks noChangeAspect="1"/>
          </p:cNvPicPr>
          <p:nvPr/>
        </p:nvPicPr>
        <p:blipFill>
          <a:blip r:embed="rId6"/>
          <a:stretch>
            <a:fillRect/>
          </a:stretch>
        </p:blipFill>
        <p:spPr>
          <a:xfrm>
            <a:off x="6623793" y="1767098"/>
            <a:ext cx="1533896" cy="2684318"/>
          </a:xfrm>
          <a:prstGeom prst="rect">
            <a:avLst/>
          </a:prstGeom>
        </p:spPr>
      </p:pic>
    </p:spTree>
    <p:extLst>
      <p:ext uri="{BB962C8B-B14F-4D97-AF65-F5344CB8AC3E}">
        <p14:creationId xmlns:p14="http://schemas.microsoft.com/office/powerpoint/2010/main" val="26242757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970" y="69273"/>
            <a:ext cx="2974060" cy="1671782"/>
          </a:xfrm>
          <a:prstGeom prst="rect">
            <a:avLst/>
          </a:prstGeom>
        </p:spPr>
      </p:pic>
      <p:pic>
        <p:nvPicPr>
          <p:cNvPr id="3" name="Picture 2"/>
          <p:cNvPicPr>
            <a:picLocks noChangeAspect="1"/>
          </p:cNvPicPr>
          <p:nvPr/>
        </p:nvPicPr>
        <p:blipFill>
          <a:blip r:embed="rId3"/>
          <a:stretch>
            <a:fillRect/>
          </a:stretch>
        </p:blipFill>
        <p:spPr>
          <a:xfrm>
            <a:off x="5911033" y="69273"/>
            <a:ext cx="3133105" cy="1879863"/>
          </a:xfrm>
          <a:prstGeom prst="rect">
            <a:avLst/>
          </a:prstGeom>
        </p:spPr>
      </p:pic>
      <p:pic>
        <p:nvPicPr>
          <p:cNvPr id="4" name="Picture 3"/>
          <p:cNvPicPr>
            <a:picLocks noChangeAspect="1"/>
          </p:cNvPicPr>
          <p:nvPr/>
        </p:nvPicPr>
        <p:blipFill>
          <a:blip r:embed="rId4"/>
          <a:stretch>
            <a:fillRect/>
          </a:stretch>
        </p:blipFill>
        <p:spPr>
          <a:xfrm>
            <a:off x="3327486" y="69273"/>
            <a:ext cx="2451995" cy="1879863"/>
          </a:xfrm>
          <a:prstGeom prst="rect">
            <a:avLst/>
          </a:prstGeom>
        </p:spPr>
      </p:pic>
      <p:pic>
        <p:nvPicPr>
          <p:cNvPr id="5" name="Picture 4"/>
          <p:cNvPicPr>
            <a:picLocks noChangeAspect="1"/>
          </p:cNvPicPr>
          <p:nvPr/>
        </p:nvPicPr>
        <p:blipFill rotWithShape="1">
          <a:blip r:embed="rId5"/>
          <a:srcRect t="21364"/>
          <a:stretch/>
        </p:blipFill>
        <p:spPr>
          <a:xfrm>
            <a:off x="1578648" y="2136564"/>
            <a:ext cx="5551177" cy="2406040"/>
          </a:xfrm>
          <a:prstGeom prst="rect">
            <a:avLst/>
          </a:prstGeom>
        </p:spPr>
      </p:pic>
    </p:spTree>
    <p:extLst>
      <p:ext uri="{BB962C8B-B14F-4D97-AF65-F5344CB8AC3E}">
        <p14:creationId xmlns:p14="http://schemas.microsoft.com/office/powerpoint/2010/main" val="2757652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1000"/>
                                        <p:tgtEl>
                                          <p:spTgt spid="3"/>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0315"/>
          <a:stretch/>
        </p:blipFill>
        <p:spPr>
          <a:xfrm>
            <a:off x="3304643" y="284843"/>
            <a:ext cx="5839357" cy="4287353"/>
          </a:xfrm>
          <a:prstGeom prst="rect">
            <a:avLst/>
          </a:prstGeom>
        </p:spPr>
      </p:pic>
      <p:sp>
        <p:nvSpPr>
          <p:cNvPr id="4" name="TextBox 3"/>
          <p:cNvSpPr txBox="1"/>
          <p:nvPr/>
        </p:nvSpPr>
        <p:spPr>
          <a:xfrm>
            <a:off x="225521" y="176617"/>
            <a:ext cx="3477777" cy="2554545"/>
          </a:xfrm>
          <a:prstGeom prst="rect">
            <a:avLst/>
          </a:prstGeom>
          <a:noFill/>
        </p:spPr>
        <p:txBody>
          <a:bodyPr wrap="square" rtlCol="0">
            <a:spAutoFit/>
          </a:bodyPr>
          <a:lstStyle/>
          <a:p>
            <a:r>
              <a:rPr lang="en-US" sz="3200" dirty="0" smtClean="0"/>
              <a:t>Nrf2 as a </a:t>
            </a:r>
            <a:r>
              <a:rPr lang="en-US" sz="3200" i="1" dirty="0" smtClean="0"/>
              <a:t>Convergence Point </a:t>
            </a:r>
            <a:r>
              <a:rPr lang="en-US" sz="3200" dirty="0" smtClean="0"/>
              <a:t>for Stress, Metabolic, and Longevity Signals</a:t>
            </a:r>
            <a:endParaRPr lang="en-US" sz="3200" dirty="0"/>
          </a:p>
        </p:txBody>
      </p:sp>
    </p:spTree>
    <p:extLst>
      <p:ext uri="{BB962C8B-B14F-4D97-AF65-F5344CB8AC3E}">
        <p14:creationId xmlns:p14="http://schemas.microsoft.com/office/powerpoint/2010/main" val="1734896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3812977"/>
            <a:ext cx="5486400" cy="425054"/>
          </a:xfrm>
        </p:spPr>
        <p:txBody>
          <a:bodyPr/>
          <a:lstStyle/>
          <a:p>
            <a:r>
              <a:rPr lang="en-US" dirty="0" smtClean="0"/>
              <a:t>LifeVantage Value Proposition</a:t>
            </a:r>
            <a:endParaRPr lang="en-US" dirty="0"/>
          </a:p>
        </p:txBody>
      </p:sp>
      <p:sp>
        <p:nvSpPr>
          <p:cNvPr id="4" name="Text Placeholder 3"/>
          <p:cNvSpPr>
            <a:spLocks noGrp="1"/>
          </p:cNvSpPr>
          <p:nvPr>
            <p:ph type="body" sz="half" idx="2"/>
          </p:nvPr>
        </p:nvSpPr>
        <p:spPr>
          <a:xfrm>
            <a:off x="1792288" y="4238030"/>
            <a:ext cx="5486400" cy="603647"/>
          </a:xfrm>
        </p:spPr>
        <p:txBody>
          <a:bodyPr/>
          <a:lstStyle/>
          <a:p>
            <a:r>
              <a:rPr lang="en-US" dirty="0" smtClean="0"/>
              <a:t>Unmatched opportunity to build an independent health business</a:t>
            </a:r>
            <a:endParaRPr lang="en-US" dirty="0"/>
          </a:p>
        </p:txBody>
      </p:sp>
      <p:cxnSp>
        <p:nvCxnSpPr>
          <p:cNvPr id="6" name="Straight Arrow Connector 5"/>
          <p:cNvCxnSpPr/>
          <p:nvPr/>
        </p:nvCxnSpPr>
        <p:spPr>
          <a:xfrm flipV="1">
            <a:off x="1792288" y="456620"/>
            <a:ext cx="0" cy="28440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792288" y="3300712"/>
            <a:ext cx="5486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99423" y="3461951"/>
            <a:ext cx="805479" cy="369332"/>
          </a:xfrm>
          <a:prstGeom prst="rect">
            <a:avLst/>
          </a:prstGeom>
          <a:noFill/>
        </p:spPr>
        <p:txBody>
          <a:bodyPr wrap="none" rtlCol="0">
            <a:spAutoFit/>
          </a:bodyPr>
          <a:lstStyle/>
          <a:p>
            <a:r>
              <a:rPr lang="en-US" dirty="0" smtClean="0"/>
              <a:t>Health</a:t>
            </a:r>
            <a:endParaRPr lang="en-US" dirty="0"/>
          </a:p>
        </p:txBody>
      </p:sp>
      <p:sp>
        <p:nvSpPr>
          <p:cNvPr id="10" name="TextBox 9"/>
          <p:cNvSpPr txBox="1"/>
          <p:nvPr/>
        </p:nvSpPr>
        <p:spPr>
          <a:xfrm>
            <a:off x="569415" y="1831490"/>
            <a:ext cx="844364" cy="369332"/>
          </a:xfrm>
          <a:prstGeom prst="rect">
            <a:avLst/>
          </a:prstGeom>
          <a:noFill/>
        </p:spPr>
        <p:txBody>
          <a:bodyPr wrap="none" rtlCol="0">
            <a:spAutoFit/>
          </a:bodyPr>
          <a:lstStyle/>
          <a:p>
            <a:r>
              <a:rPr lang="en-US" dirty="0" smtClean="0"/>
              <a:t>Money</a:t>
            </a:r>
            <a:endParaRPr lang="en-US" dirty="0"/>
          </a:p>
        </p:txBody>
      </p:sp>
      <p:pic>
        <p:nvPicPr>
          <p:cNvPr id="11" name="Picture 10"/>
          <p:cNvPicPr>
            <a:picLocks noChangeAspect="1"/>
          </p:cNvPicPr>
          <p:nvPr/>
        </p:nvPicPr>
        <p:blipFill>
          <a:blip r:embed="rId2"/>
          <a:stretch>
            <a:fillRect/>
          </a:stretch>
        </p:blipFill>
        <p:spPr>
          <a:xfrm>
            <a:off x="5706002" y="174491"/>
            <a:ext cx="2032000" cy="1524000"/>
          </a:xfrm>
          <a:prstGeom prst="rect">
            <a:avLst/>
          </a:prstGeom>
        </p:spPr>
      </p:pic>
      <p:sp>
        <p:nvSpPr>
          <p:cNvPr id="12" name="Rectangle 11"/>
          <p:cNvSpPr/>
          <p:nvPr/>
        </p:nvSpPr>
        <p:spPr>
          <a:xfrm>
            <a:off x="4930632" y="2309194"/>
            <a:ext cx="556686" cy="39138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932387" y="1325712"/>
            <a:ext cx="469704" cy="38335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a:off x="2146939" y="1980621"/>
            <a:ext cx="494964" cy="399425"/>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429718" y="743549"/>
            <a:ext cx="469704" cy="38335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496683" y="1179086"/>
            <a:ext cx="469704" cy="38335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2944527" y="833650"/>
            <a:ext cx="469704" cy="38335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353774" y="1217002"/>
            <a:ext cx="469704" cy="38335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118922" y="675871"/>
            <a:ext cx="469704" cy="38335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87318" y="2861413"/>
            <a:ext cx="556686" cy="39138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499889" y="2504887"/>
            <a:ext cx="556686" cy="39138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581742" y="2501771"/>
            <a:ext cx="556686" cy="39138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165316" y="2854600"/>
            <a:ext cx="556686" cy="39138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722002" y="2443933"/>
            <a:ext cx="556686" cy="39138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233432" y="2309194"/>
            <a:ext cx="494964" cy="399425"/>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25"/>
          <p:cNvSpPr/>
          <p:nvPr/>
        </p:nvSpPr>
        <p:spPr>
          <a:xfrm>
            <a:off x="2697045" y="2461987"/>
            <a:ext cx="494964" cy="399425"/>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Isosceles Triangle 26"/>
          <p:cNvSpPr/>
          <p:nvPr/>
        </p:nvSpPr>
        <p:spPr>
          <a:xfrm>
            <a:off x="2353774" y="2747692"/>
            <a:ext cx="494964" cy="399425"/>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a:off x="3249201" y="2700582"/>
            <a:ext cx="494964" cy="399425"/>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p:cNvSpPr/>
          <p:nvPr/>
        </p:nvSpPr>
        <p:spPr>
          <a:xfrm>
            <a:off x="3172857" y="1971849"/>
            <a:ext cx="494964" cy="399425"/>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910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dissolve">
                                      <p:cBhvr>
                                        <p:cTn id="40" dur="500"/>
                                        <p:tgtEl>
                                          <p:spTgt spid="22"/>
                                        </p:tgtEl>
                                      </p:cBhvr>
                                    </p:animEffect>
                                  </p:childTnLst>
                                </p:cTn>
                              </p:par>
                            </p:childTnLst>
                          </p:cTn>
                        </p:par>
                        <p:par>
                          <p:cTn id="41" fill="hold">
                            <p:stCondLst>
                              <p:cond delay="1500"/>
                            </p:stCondLst>
                            <p:childTnLst>
                              <p:par>
                                <p:cTn id="42" presetID="9"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dissolve">
                                      <p:cBhvr>
                                        <p:cTn id="44" dur="500"/>
                                        <p:tgtEl>
                                          <p:spTgt spid="20"/>
                                        </p:tgtEl>
                                      </p:cBhvr>
                                    </p:animEffec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dissolve">
                                      <p:cBhvr>
                                        <p:cTn id="48" dur="500"/>
                                        <p:tgtEl>
                                          <p:spTgt spid="23"/>
                                        </p:tgtEl>
                                      </p:cBhvr>
                                    </p:animEffect>
                                  </p:childTnLst>
                                </p:cTn>
                              </p:par>
                            </p:childTnLst>
                          </p:cTn>
                        </p:par>
                        <p:par>
                          <p:cTn id="49" fill="hold">
                            <p:stCondLst>
                              <p:cond delay="2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dissolve">
                                      <p:cBhvr>
                                        <p:cTn id="57" dur="500"/>
                                        <p:tgtEl>
                                          <p:spTgt spid="25"/>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dissolve">
                                      <p:cBhvr>
                                        <p:cTn id="61" dur="500"/>
                                        <p:tgtEl>
                                          <p:spTgt spid="29"/>
                                        </p:tgtEl>
                                      </p:cBhvr>
                                    </p:animEffect>
                                  </p:childTnLst>
                                </p:cTn>
                              </p:par>
                            </p:childTnLst>
                          </p:cTn>
                        </p:par>
                        <p:par>
                          <p:cTn id="62" fill="hold">
                            <p:stCondLst>
                              <p:cond delay="1000"/>
                            </p:stCondLst>
                            <p:childTnLst>
                              <p:par>
                                <p:cTn id="63" presetID="9"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dissolve">
                                      <p:cBhvr>
                                        <p:cTn id="65" dur="500"/>
                                        <p:tgtEl>
                                          <p:spTgt spid="14"/>
                                        </p:tgtEl>
                                      </p:cBhvr>
                                    </p:animEffect>
                                  </p:childTnLst>
                                </p:cTn>
                              </p:par>
                            </p:childTnLst>
                          </p:cTn>
                        </p:par>
                        <p:par>
                          <p:cTn id="66" fill="hold">
                            <p:stCondLst>
                              <p:cond delay="1500"/>
                            </p:stCondLst>
                            <p:childTnLst>
                              <p:par>
                                <p:cTn id="67" presetID="9" presetClass="entr" presetSubtype="0"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dissolve">
                                      <p:cBhvr>
                                        <p:cTn id="69" dur="500"/>
                                        <p:tgtEl>
                                          <p:spTgt spid="26"/>
                                        </p:tgtEl>
                                      </p:cBhvr>
                                    </p:animEffect>
                                  </p:childTnLst>
                                </p:cTn>
                              </p:par>
                            </p:childTnLst>
                          </p:cTn>
                        </p:par>
                        <p:par>
                          <p:cTn id="70" fill="hold">
                            <p:stCondLst>
                              <p:cond delay="2000"/>
                            </p:stCondLst>
                            <p:childTnLst>
                              <p:par>
                                <p:cTn id="71" presetID="9" presetClass="entr" presetSubtype="0"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dissolve">
                                      <p:cBhvr>
                                        <p:cTn id="73" dur="500"/>
                                        <p:tgtEl>
                                          <p:spTgt spid="27"/>
                                        </p:tgtEl>
                                      </p:cBhvr>
                                    </p:animEffect>
                                  </p:childTnLst>
                                </p:cTn>
                              </p:par>
                            </p:childTnLst>
                          </p:cTn>
                        </p:par>
                        <p:par>
                          <p:cTn id="74" fill="hold">
                            <p:stCondLst>
                              <p:cond delay="2500"/>
                            </p:stCondLst>
                            <p:childTnLst>
                              <p:par>
                                <p:cTn id="75" presetID="9" presetClass="entr" presetSubtype="0"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dissolv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dissolv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2863" y="167360"/>
            <a:ext cx="7622955" cy="4287912"/>
          </a:xfrm>
          <a:prstGeom prst="rect">
            <a:avLst/>
          </a:prstGeom>
        </p:spPr>
      </p:pic>
      <p:sp>
        <p:nvSpPr>
          <p:cNvPr id="3" name="TextBox 2"/>
          <p:cNvSpPr txBox="1"/>
          <p:nvPr/>
        </p:nvSpPr>
        <p:spPr>
          <a:xfrm>
            <a:off x="2014621" y="2755811"/>
            <a:ext cx="2348044" cy="523220"/>
          </a:xfrm>
          <a:prstGeom prst="rect">
            <a:avLst/>
          </a:prstGeom>
          <a:noFill/>
        </p:spPr>
        <p:txBody>
          <a:bodyPr wrap="none" rtlCol="0">
            <a:spAutoFit/>
          </a:bodyPr>
          <a:lstStyle/>
          <a:p>
            <a:r>
              <a:rPr lang="en-US" sz="2800" dirty="0" smtClean="0"/>
              <a:t>Caveat Emptor</a:t>
            </a:r>
            <a:endParaRPr lang="en-US" sz="2800" dirty="0"/>
          </a:p>
        </p:txBody>
      </p:sp>
      <p:sp>
        <p:nvSpPr>
          <p:cNvPr id="4" name="TextBox 3"/>
          <p:cNvSpPr txBox="1"/>
          <p:nvPr/>
        </p:nvSpPr>
        <p:spPr>
          <a:xfrm>
            <a:off x="5272059" y="2089311"/>
            <a:ext cx="1890612" cy="523220"/>
          </a:xfrm>
          <a:prstGeom prst="rect">
            <a:avLst/>
          </a:prstGeom>
          <a:noFill/>
        </p:spPr>
        <p:txBody>
          <a:bodyPr wrap="none" rtlCol="0">
            <a:spAutoFit/>
          </a:bodyPr>
          <a:lstStyle/>
          <a:p>
            <a:r>
              <a:rPr lang="en-US" sz="2800" dirty="0" smtClean="0"/>
              <a:t>Carpe Diem</a:t>
            </a:r>
            <a:endParaRPr lang="en-US" sz="2800" dirty="0"/>
          </a:p>
        </p:txBody>
      </p:sp>
    </p:spTree>
    <p:extLst>
      <p:ext uri="{BB962C8B-B14F-4D97-AF65-F5344CB8AC3E}">
        <p14:creationId xmlns:p14="http://schemas.microsoft.com/office/powerpoint/2010/main" val="3254138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272" y="1073727"/>
            <a:ext cx="3740729" cy="2493819"/>
          </a:xfrm>
          <a:prstGeom prst="rect">
            <a:avLst/>
          </a:prstGeom>
        </p:spPr>
      </p:pic>
      <p:pic>
        <p:nvPicPr>
          <p:cNvPr id="3" name="Picture 2"/>
          <p:cNvPicPr>
            <a:picLocks noChangeAspect="1"/>
          </p:cNvPicPr>
          <p:nvPr/>
        </p:nvPicPr>
        <p:blipFill>
          <a:blip r:embed="rId3"/>
          <a:stretch>
            <a:fillRect/>
          </a:stretch>
        </p:blipFill>
        <p:spPr>
          <a:xfrm>
            <a:off x="4291982" y="204820"/>
            <a:ext cx="3039997" cy="2479498"/>
          </a:xfrm>
          <a:prstGeom prst="rect">
            <a:avLst/>
          </a:prstGeom>
        </p:spPr>
      </p:pic>
      <p:pic>
        <p:nvPicPr>
          <p:cNvPr id="4" name="Picture 3"/>
          <p:cNvPicPr>
            <a:picLocks noChangeAspect="1"/>
          </p:cNvPicPr>
          <p:nvPr/>
        </p:nvPicPr>
        <p:blipFill>
          <a:blip r:embed="rId4"/>
          <a:stretch>
            <a:fillRect/>
          </a:stretch>
        </p:blipFill>
        <p:spPr>
          <a:xfrm>
            <a:off x="5811981" y="2942935"/>
            <a:ext cx="3200400" cy="1600200"/>
          </a:xfrm>
          <a:prstGeom prst="rect">
            <a:avLst/>
          </a:prstGeom>
        </p:spPr>
      </p:pic>
    </p:spTree>
    <p:extLst>
      <p:ext uri="{BB962C8B-B14F-4D97-AF65-F5344CB8AC3E}">
        <p14:creationId xmlns:p14="http://schemas.microsoft.com/office/powerpoint/2010/main" val="2346518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2863" y="167360"/>
            <a:ext cx="7622955" cy="4287912"/>
          </a:xfrm>
          <a:prstGeom prst="rect">
            <a:avLst/>
          </a:prstGeom>
        </p:spPr>
      </p:pic>
    </p:spTree>
    <p:extLst>
      <p:ext uri="{BB962C8B-B14F-4D97-AF65-F5344CB8AC3E}">
        <p14:creationId xmlns:p14="http://schemas.microsoft.com/office/powerpoint/2010/main" val="1961247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19335 Combo Pack Cover.pdf"/>
          <p:cNvPicPr>
            <a:picLocks noChangeAspect="1"/>
          </p:cNvPicPr>
          <p:nvPr/>
        </p:nvPicPr>
        <p:blipFill rotWithShape="1">
          <a:blip r:embed="rId2">
            <a:extLst>
              <a:ext uri="{28A0092B-C50C-407E-A947-70E740481C1C}">
                <a14:useLocalDpi xmlns:a14="http://schemas.microsoft.com/office/drawing/2010/main" val="0"/>
              </a:ext>
            </a:extLst>
          </a:blip>
          <a:srcRect t="15968" b="16170"/>
          <a:stretch/>
        </p:blipFill>
        <p:spPr>
          <a:xfrm>
            <a:off x="5020816" y="0"/>
            <a:ext cx="3349260" cy="5055970"/>
          </a:xfrm>
          <a:prstGeom prst="rect">
            <a:avLst/>
          </a:prstGeom>
        </p:spPr>
      </p:pic>
      <p:pic>
        <p:nvPicPr>
          <p:cNvPr id="3" name="Picture 2" descr="Deadly Antioxidants Cover.pdf"/>
          <p:cNvPicPr>
            <a:picLocks noChangeAspect="1"/>
          </p:cNvPicPr>
          <p:nvPr/>
        </p:nvPicPr>
        <p:blipFill rotWithShape="1">
          <a:blip r:embed="rId3">
            <a:extLst>
              <a:ext uri="{28A0092B-C50C-407E-A947-70E740481C1C}">
                <a14:useLocalDpi xmlns:a14="http://schemas.microsoft.com/office/drawing/2010/main" val="0"/>
              </a:ext>
            </a:extLst>
          </a:blip>
          <a:srcRect l="50571"/>
          <a:stretch/>
        </p:blipFill>
        <p:spPr>
          <a:xfrm>
            <a:off x="771520" y="0"/>
            <a:ext cx="2862131" cy="4474415"/>
          </a:xfrm>
          <a:prstGeom prst="rect">
            <a:avLst/>
          </a:prstGeom>
        </p:spPr>
      </p:pic>
    </p:spTree>
    <p:extLst>
      <p:ext uri="{BB962C8B-B14F-4D97-AF65-F5344CB8AC3E}">
        <p14:creationId xmlns:p14="http://schemas.microsoft.com/office/powerpoint/2010/main" val="16314182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LifeVantage Lab Series</a:t>
            </a:r>
            <a:endParaRPr lang="en-US" dirty="0"/>
          </a:p>
        </p:txBody>
      </p:sp>
      <p:pic>
        <p:nvPicPr>
          <p:cNvPr id="5" name="Content Placeholder 4" descr="lifevantage-lab-square.jpg"/>
          <p:cNvPicPr>
            <a:picLocks noGrp="1" noChangeAspect="1"/>
          </p:cNvPicPr>
          <p:nvPr>
            <p:ph sz="half" idx="1"/>
          </p:nvPr>
        </p:nvPicPr>
        <p:blipFill>
          <a:blip r:embed="rId2">
            <a:extLst>
              <a:ext uri="{28A0092B-C50C-407E-A947-70E740481C1C}">
                <a14:useLocalDpi xmlns:a14="http://schemas.microsoft.com/office/drawing/2010/main" val="0"/>
              </a:ext>
            </a:extLst>
          </a:blip>
          <a:srcRect t="7980" b="7980"/>
          <a:stretch>
            <a:fillRect/>
          </a:stretch>
        </p:blipFill>
        <p:spPr>
          <a:xfrm>
            <a:off x="191654" y="1200151"/>
            <a:ext cx="3849255" cy="3234948"/>
          </a:xfrm>
        </p:spPr>
      </p:pic>
      <p:sp>
        <p:nvSpPr>
          <p:cNvPr id="4" name="Content Placeholder 3"/>
          <p:cNvSpPr>
            <a:spLocks noGrp="1"/>
          </p:cNvSpPr>
          <p:nvPr>
            <p:ph sz="half" idx="2"/>
          </p:nvPr>
        </p:nvSpPr>
        <p:spPr>
          <a:xfrm>
            <a:off x="4357254" y="1200150"/>
            <a:ext cx="4456546" cy="3394075"/>
          </a:xfrm>
        </p:spPr>
        <p:txBody>
          <a:bodyPr/>
          <a:lstStyle/>
          <a:p>
            <a:r>
              <a:rPr lang="en-US" dirty="0" smtClean="0"/>
              <a:t>NEW Episode 1</a:t>
            </a:r>
          </a:p>
          <a:p>
            <a:pPr lvl="1"/>
            <a:r>
              <a:rPr lang="en-US" dirty="0" smtClean="0"/>
              <a:t>Product Overview w/</a:t>
            </a:r>
            <a:r>
              <a:rPr lang="en-US" dirty="0" err="1" smtClean="0"/>
              <a:t>Axio</a:t>
            </a:r>
            <a:endParaRPr lang="en-US" dirty="0" smtClean="0"/>
          </a:p>
          <a:p>
            <a:pPr lvl="1"/>
            <a:endParaRPr lang="en-US" dirty="0" smtClean="0"/>
          </a:p>
          <a:p>
            <a:r>
              <a:rPr lang="en-US" dirty="0" smtClean="0"/>
              <a:t>NEW Webinars</a:t>
            </a:r>
          </a:p>
          <a:p>
            <a:pPr lvl="1"/>
            <a:r>
              <a:rPr lang="en-US" dirty="0" smtClean="0"/>
              <a:t>Bi-monthly science topics</a:t>
            </a:r>
          </a:p>
          <a:p>
            <a:pPr lvl="1"/>
            <a:r>
              <a:rPr lang="en-US" dirty="0" smtClean="0"/>
              <a:t>March 4</a:t>
            </a:r>
            <a:endParaRPr lang="en-US" dirty="0"/>
          </a:p>
        </p:txBody>
      </p:sp>
    </p:spTree>
    <p:extLst>
      <p:ext uri="{BB962C8B-B14F-4D97-AF65-F5344CB8AC3E}">
        <p14:creationId xmlns:p14="http://schemas.microsoft.com/office/powerpoint/2010/main" val="33163126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ess Graphic.pdf"/>
          <p:cNvPicPr>
            <a:picLocks noChangeAspect="1"/>
          </p:cNvPicPr>
          <p:nvPr/>
        </p:nvPicPr>
        <p:blipFill rotWithShape="1">
          <a:blip r:embed="rId3">
            <a:extLst>
              <a:ext uri="{28A0092B-C50C-407E-A947-70E740481C1C}">
                <a14:useLocalDpi xmlns:a14="http://schemas.microsoft.com/office/drawing/2010/main" val="0"/>
              </a:ext>
            </a:extLst>
          </a:blip>
          <a:srcRect l="19113" t="8081" r="22675" b="8866"/>
          <a:stretch/>
        </p:blipFill>
        <p:spPr>
          <a:xfrm>
            <a:off x="2216726" y="0"/>
            <a:ext cx="4802909" cy="4568320"/>
          </a:xfrm>
          <a:prstGeom prst="rect">
            <a:avLst/>
          </a:prstGeom>
        </p:spPr>
      </p:pic>
      <p:sp>
        <p:nvSpPr>
          <p:cNvPr id="3" name="Diamond 2"/>
          <p:cNvSpPr/>
          <p:nvPr/>
        </p:nvSpPr>
        <p:spPr>
          <a:xfrm>
            <a:off x="4491182" y="-369455"/>
            <a:ext cx="2794000" cy="2805545"/>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iamond 3"/>
          <p:cNvSpPr/>
          <p:nvPr/>
        </p:nvSpPr>
        <p:spPr>
          <a:xfrm>
            <a:off x="1849582" y="-265546"/>
            <a:ext cx="2794000" cy="2805545"/>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iamond 4"/>
          <p:cNvSpPr/>
          <p:nvPr/>
        </p:nvSpPr>
        <p:spPr>
          <a:xfrm>
            <a:off x="4364182" y="2436090"/>
            <a:ext cx="2794000" cy="2707410"/>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iamond 5"/>
          <p:cNvSpPr/>
          <p:nvPr/>
        </p:nvSpPr>
        <p:spPr>
          <a:xfrm>
            <a:off x="1849582" y="2154381"/>
            <a:ext cx="2794000" cy="2805545"/>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iamond 6"/>
          <p:cNvSpPr/>
          <p:nvPr/>
        </p:nvSpPr>
        <p:spPr>
          <a:xfrm>
            <a:off x="3244273" y="1223818"/>
            <a:ext cx="2778142" cy="2309089"/>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Best Future You</a:t>
            </a:r>
            <a:endParaRPr lang="en-US" sz="2400" dirty="0"/>
          </a:p>
        </p:txBody>
      </p:sp>
    </p:spTree>
    <p:extLst>
      <p:ext uri="{BB962C8B-B14F-4D97-AF65-F5344CB8AC3E}">
        <p14:creationId xmlns:p14="http://schemas.microsoft.com/office/powerpoint/2010/main" val="1236151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5"/>
                                        </p:tgtEl>
                                      </p:cBhvr>
                                    </p:animEffect>
                                    <p:set>
                                      <p:cBhvr>
                                        <p:cTn id="17" dur="1" fill="hold">
                                          <p:stCondLst>
                                            <p:cond delay="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847" y="1064077"/>
            <a:ext cx="1270420" cy="2568864"/>
          </a:xfrm>
          <a:prstGeom prst="rect">
            <a:avLst/>
          </a:prstGeom>
        </p:spPr>
      </p:pic>
      <p:pic>
        <p:nvPicPr>
          <p:cNvPr id="3" name="Picture 2"/>
          <p:cNvPicPr>
            <a:picLocks noChangeAspect="1"/>
          </p:cNvPicPr>
          <p:nvPr/>
        </p:nvPicPr>
        <p:blipFill>
          <a:blip r:embed="rId3"/>
          <a:stretch>
            <a:fillRect/>
          </a:stretch>
        </p:blipFill>
        <p:spPr>
          <a:xfrm>
            <a:off x="3209636" y="1060199"/>
            <a:ext cx="2969446" cy="3604165"/>
          </a:xfrm>
          <a:prstGeom prst="rect">
            <a:avLst/>
          </a:prstGeom>
        </p:spPr>
      </p:pic>
      <p:pic>
        <p:nvPicPr>
          <p:cNvPr id="4" name="Picture 3"/>
          <p:cNvPicPr>
            <a:picLocks noChangeAspect="1"/>
          </p:cNvPicPr>
          <p:nvPr/>
        </p:nvPicPr>
        <p:blipFill>
          <a:blip r:embed="rId4"/>
          <a:stretch>
            <a:fillRect/>
          </a:stretch>
        </p:blipFill>
        <p:spPr>
          <a:xfrm>
            <a:off x="1607358" y="1154545"/>
            <a:ext cx="1299159" cy="2478396"/>
          </a:xfrm>
          <a:prstGeom prst="rect">
            <a:avLst/>
          </a:prstGeom>
        </p:spPr>
      </p:pic>
      <p:pic>
        <p:nvPicPr>
          <p:cNvPr id="5" name="Picture 4"/>
          <p:cNvPicPr>
            <a:picLocks noChangeAspect="1"/>
          </p:cNvPicPr>
          <p:nvPr/>
        </p:nvPicPr>
        <p:blipFill>
          <a:blip r:embed="rId5"/>
          <a:stretch>
            <a:fillRect/>
          </a:stretch>
        </p:blipFill>
        <p:spPr>
          <a:xfrm>
            <a:off x="7493000" y="112569"/>
            <a:ext cx="1560286" cy="2730500"/>
          </a:xfrm>
          <a:prstGeom prst="rect">
            <a:avLst/>
          </a:prstGeom>
        </p:spPr>
      </p:pic>
      <p:pic>
        <p:nvPicPr>
          <p:cNvPr id="6" name="Picture 5"/>
          <p:cNvPicPr>
            <a:picLocks noChangeAspect="1"/>
          </p:cNvPicPr>
          <p:nvPr/>
        </p:nvPicPr>
        <p:blipFill>
          <a:blip r:embed="rId6"/>
          <a:stretch>
            <a:fillRect/>
          </a:stretch>
        </p:blipFill>
        <p:spPr>
          <a:xfrm>
            <a:off x="6623793" y="1767098"/>
            <a:ext cx="1533896" cy="2684318"/>
          </a:xfrm>
          <a:prstGeom prst="rect">
            <a:avLst/>
          </a:prstGeom>
        </p:spPr>
      </p:pic>
    </p:spTree>
    <p:extLst>
      <p:ext uri="{BB962C8B-B14F-4D97-AF65-F5344CB8AC3E}">
        <p14:creationId xmlns:p14="http://schemas.microsoft.com/office/powerpoint/2010/main" val="8942207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1859</TotalTime>
  <Words>959</Words>
  <Application>Microsoft Macintosh PowerPoint</Application>
  <PresentationFormat>On-screen Show (16:9)</PresentationFormat>
  <Paragraphs>166</Paragraphs>
  <Slides>32</Slides>
  <Notes>8</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LifeVantage Lab Series</vt:lpstr>
      <vt:lpstr>PowerPoint Presentation</vt:lpstr>
      <vt:lpstr>PowerPoint Presentation</vt:lpstr>
      <vt:lpstr>Stress / Balance is Hot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Shaving – Irritation 0 = None / 2-3 Mild / 4-5 Moderate / 8-9 Severe</vt:lpstr>
      <vt:lpstr>Shaving – Barrier Function TEWL – trans-epidermal water loss (higher = more damage) 5-12 Healthy / 13-16 Strained / 17+ Critical</vt:lpstr>
      <vt:lpstr>FEEL Your Best…</vt:lpstr>
      <vt:lpstr>PowerPoint Presentation</vt:lpstr>
      <vt:lpstr>PowerPoint Presentation</vt:lpstr>
      <vt:lpstr>Axio Usage Survey</vt:lpstr>
      <vt:lpstr>Axio Usage Survey</vt:lpstr>
      <vt:lpstr>PowerPoint Presentation</vt:lpstr>
      <vt:lpstr>PowerPoint Presentation</vt:lpstr>
      <vt:lpstr>LifeVantage Value Proposition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Shawn Talbott</cp:lastModifiedBy>
  <cp:revision>78</cp:revision>
  <dcterms:created xsi:type="dcterms:W3CDTF">2010-04-12T23:12:02Z</dcterms:created>
  <dcterms:modified xsi:type="dcterms:W3CDTF">2015-03-12T02:04:44Z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