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7" r:id="rId5"/>
    <p:sldMasterId id="2147493479" r:id="rId6"/>
  </p:sldMasterIdLst>
  <p:notesMasterIdLst>
    <p:notesMasterId r:id="rId46"/>
  </p:notesMasterIdLst>
  <p:sldIdLst>
    <p:sldId id="256" r:id="rId7"/>
    <p:sldId id="262" r:id="rId8"/>
    <p:sldId id="265" r:id="rId9"/>
    <p:sldId id="264" r:id="rId10"/>
    <p:sldId id="260" r:id="rId11"/>
    <p:sldId id="263" r:id="rId12"/>
    <p:sldId id="278" r:id="rId13"/>
    <p:sldId id="266" r:id="rId14"/>
    <p:sldId id="267" r:id="rId15"/>
    <p:sldId id="268" r:id="rId16"/>
    <p:sldId id="269" r:id="rId17"/>
    <p:sldId id="270" r:id="rId18"/>
    <p:sldId id="281" r:id="rId19"/>
    <p:sldId id="279" r:id="rId20"/>
    <p:sldId id="271" r:id="rId21"/>
    <p:sldId id="272" r:id="rId22"/>
    <p:sldId id="291" r:id="rId23"/>
    <p:sldId id="289" r:id="rId24"/>
    <p:sldId id="292" r:id="rId25"/>
    <p:sldId id="293" r:id="rId26"/>
    <p:sldId id="294" r:id="rId27"/>
    <p:sldId id="295" r:id="rId28"/>
    <p:sldId id="274" r:id="rId29"/>
    <p:sldId id="273" r:id="rId30"/>
    <p:sldId id="282" r:id="rId31"/>
    <p:sldId id="283" r:id="rId32"/>
    <p:sldId id="284" r:id="rId33"/>
    <p:sldId id="285" r:id="rId34"/>
    <p:sldId id="286" r:id="rId35"/>
    <p:sldId id="287" r:id="rId36"/>
    <p:sldId id="288" r:id="rId37"/>
    <p:sldId id="297" r:id="rId38"/>
    <p:sldId id="298" r:id="rId39"/>
    <p:sldId id="299" r:id="rId40"/>
    <p:sldId id="300" r:id="rId41"/>
    <p:sldId id="275" r:id="rId42"/>
    <p:sldId id="296" r:id="rId43"/>
    <p:sldId id="276" r:id="rId44"/>
    <p:sldId id="277"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9" autoAdjust="0"/>
    <p:restoredTop sz="94660"/>
  </p:normalViewPr>
  <p:slideViewPr>
    <p:cSldViewPr snapToGrid="0" snapToObjects="1">
      <p:cViewPr varScale="1">
        <p:scale>
          <a:sx n="127" d="100"/>
          <a:sy n="127" d="100"/>
        </p:scale>
        <p:origin x="-472" y="-104"/>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541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Group</c:v>
                </c:pt>
              </c:strCache>
            </c:strRef>
          </c:tx>
          <c:invertIfNegative val="0"/>
          <c:cat>
            <c:strRef>
              <c:f>Sheet1!$A$2:$A$5</c:f>
              <c:strCache>
                <c:ptCount val="4"/>
                <c:pt idx="0">
                  <c:v>Baseline - Pre</c:v>
                </c:pt>
                <c:pt idx="1">
                  <c:v>Baseline - Post</c:v>
                </c:pt>
                <c:pt idx="2">
                  <c:v>Day7 - Pre</c:v>
                </c:pt>
                <c:pt idx="3">
                  <c:v>Day 7 - Post</c:v>
                </c:pt>
              </c:strCache>
            </c:strRef>
          </c:cat>
          <c:val>
            <c:numRef>
              <c:f>Sheet1!$B$2:$B$5</c:f>
              <c:numCache>
                <c:formatCode>General</c:formatCode>
                <c:ptCount val="4"/>
                <c:pt idx="0">
                  <c:v>2.9</c:v>
                </c:pt>
                <c:pt idx="1">
                  <c:v>4.2</c:v>
                </c:pt>
                <c:pt idx="2">
                  <c:v>2.0</c:v>
                </c:pt>
                <c:pt idx="3">
                  <c:v>2.0</c:v>
                </c:pt>
              </c:numCache>
            </c:numRef>
          </c:val>
        </c:ser>
        <c:ser>
          <c:idx val="1"/>
          <c:order val="1"/>
          <c:tx>
            <c:strRef>
              <c:f>Sheet1!$C$1</c:f>
              <c:strCache>
                <c:ptCount val="1"/>
                <c:pt idx="0">
                  <c:v>Af-Am</c:v>
                </c:pt>
              </c:strCache>
            </c:strRef>
          </c:tx>
          <c:invertIfNegative val="0"/>
          <c:cat>
            <c:strRef>
              <c:f>Sheet1!$A$2:$A$5</c:f>
              <c:strCache>
                <c:ptCount val="4"/>
                <c:pt idx="0">
                  <c:v>Baseline - Pre</c:v>
                </c:pt>
                <c:pt idx="1">
                  <c:v>Baseline - Post</c:v>
                </c:pt>
                <c:pt idx="2">
                  <c:v>Day7 - Pre</c:v>
                </c:pt>
                <c:pt idx="3">
                  <c:v>Day 7 - Post</c:v>
                </c:pt>
              </c:strCache>
            </c:strRef>
          </c:cat>
          <c:val>
            <c:numRef>
              <c:f>Sheet1!$C$2:$C$5</c:f>
              <c:numCache>
                <c:formatCode>General</c:formatCode>
                <c:ptCount val="4"/>
                <c:pt idx="0">
                  <c:v>2.7</c:v>
                </c:pt>
                <c:pt idx="1">
                  <c:v>3.9</c:v>
                </c:pt>
                <c:pt idx="2">
                  <c:v>1.7</c:v>
                </c:pt>
                <c:pt idx="3">
                  <c:v>1.7</c:v>
                </c:pt>
              </c:numCache>
            </c:numRef>
          </c:val>
        </c:ser>
        <c:dLbls>
          <c:showLegendKey val="0"/>
          <c:showVal val="0"/>
          <c:showCatName val="0"/>
          <c:showSerName val="0"/>
          <c:showPercent val="0"/>
          <c:showBubbleSize val="0"/>
        </c:dLbls>
        <c:gapWidth val="150"/>
        <c:axId val="2117177704"/>
        <c:axId val="2117175720"/>
      </c:barChart>
      <c:catAx>
        <c:axId val="2117177704"/>
        <c:scaling>
          <c:orientation val="minMax"/>
        </c:scaling>
        <c:delete val="0"/>
        <c:axPos val="b"/>
        <c:majorTickMark val="out"/>
        <c:minorTickMark val="none"/>
        <c:tickLblPos val="nextTo"/>
        <c:crossAx val="2117175720"/>
        <c:crosses val="autoZero"/>
        <c:auto val="1"/>
        <c:lblAlgn val="ctr"/>
        <c:lblOffset val="100"/>
        <c:noMultiLvlLbl val="0"/>
      </c:catAx>
      <c:valAx>
        <c:axId val="2117175720"/>
        <c:scaling>
          <c:orientation val="minMax"/>
          <c:max val="5.0"/>
        </c:scaling>
        <c:delete val="0"/>
        <c:axPos val="l"/>
        <c:majorGridlines>
          <c:spPr>
            <a:ln>
              <a:noFill/>
            </a:ln>
          </c:spPr>
        </c:majorGridlines>
        <c:numFmt formatCode="General" sourceLinked="1"/>
        <c:majorTickMark val="out"/>
        <c:minorTickMark val="none"/>
        <c:tickLblPos val="nextTo"/>
        <c:crossAx val="21171777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Group</c:v>
                </c:pt>
              </c:strCache>
            </c:strRef>
          </c:tx>
          <c:invertIfNegative val="0"/>
          <c:cat>
            <c:strRef>
              <c:f>Sheet1!$A$2:$A$5</c:f>
              <c:strCache>
                <c:ptCount val="4"/>
                <c:pt idx="0">
                  <c:v>Baseline - Pre</c:v>
                </c:pt>
                <c:pt idx="1">
                  <c:v>Baseline - Post</c:v>
                </c:pt>
                <c:pt idx="2">
                  <c:v>Day7 - Pre</c:v>
                </c:pt>
                <c:pt idx="3">
                  <c:v>Day 7 - Post</c:v>
                </c:pt>
              </c:strCache>
            </c:strRef>
          </c:cat>
          <c:val>
            <c:numRef>
              <c:f>Sheet1!$B$2:$B$5</c:f>
              <c:numCache>
                <c:formatCode>General</c:formatCode>
                <c:ptCount val="4"/>
                <c:pt idx="0">
                  <c:v>14.3</c:v>
                </c:pt>
                <c:pt idx="1">
                  <c:v>23.3</c:v>
                </c:pt>
                <c:pt idx="2">
                  <c:v>11.8</c:v>
                </c:pt>
                <c:pt idx="3">
                  <c:v>10.4</c:v>
                </c:pt>
              </c:numCache>
            </c:numRef>
          </c:val>
        </c:ser>
        <c:ser>
          <c:idx val="1"/>
          <c:order val="1"/>
          <c:tx>
            <c:strRef>
              <c:f>Sheet1!$C$1</c:f>
              <c:strCache>
                <c:ptCount val="1"/>
                <c:pt idx="0">
                  <c:v>Af-Am</c:v>
                </c:pt>
              </c:strCache>
            </c:strRef>
          </c:tx>
          <c:invertIfNegative val="0"/>
          <c:cat>
            <c:strRef>
              <c:f>Sheet1!$A$2:$A$5</c:f>
              <c:strCache>
                <c:ptCount val="4"/>
                <c:pt idx="0">
                  <c:v>Baseline - Pre</c:v>
                </c:pt>
                <c:pt idx="1">
                  <c:v>Baseline - Post</c:v>
                </c:pt>
                <c:pt idx="2">
                  <c:v>Day7 - Pre</c:v>
                </c:pt>
                <c:pt idx="3">
                  <c:v>Day 7 - Post</c:v>
                </c:pt>
              </c:strCache>
            </c:strRef>
          </c:cat>
          <c:val>
            <c:numRef>
              <c:f>Sheet1!$C$2:$C$5</c:f>
              <c:numCache>
                <c:formatCode>General</c:formatCode>
                <c:ptCount val="4"/>
                <c:pt idx="0">
                  <c:v>12.5</c:v>
                </c:pt>
                <c:pt idx="1">
                  <c:v>21.1</c:v>
                </c:pt>
                <c:pt idx="2">
                  <c:v>10.0</c:v>
                </c:pt>
                <c:pt idx="3">
                  <c:v>8.5</c:v>
                </c:pt>
              </c:numCache>
            </c:numRef>
          </c:val>
        </c:ser>
        <c:dLbls>
          <c:showLegendKey val="0"/>
          <c:showVal val="0"/>
          <c:showCatName val="0"/>
          <c:showSerName val="0"/>
          <c:showPercent val="0"/>
          <c:showBubbleSize val="0"/>
        </c:dLbls>
        <c:gapWidth val="150"/>
        <c:axId val="2117087576"/>
        <c:axId val="2117082616"/>
      </c:barChart>
      <c:catAx>
        <c:axId val="2117087576"/>
        <c:scaling>
          <c:orientation val="minMax"/>
        </c:scaling>
        <c:delete val="0"/>
        <c:axPos val="b"/>
        <c:majorTickMark val="out"/>
        <c:minorTickMark val="none"/>
        <c:tickLblPos val="nextTo"/>
        <c:crossAx val="2117082616"/>
        <c:crosses val="autoZero"/>
        <c:auto val="1"/>
        <c:lblAlgn val="ctr"/>
        <c:lblOffset val="100"/>
        <c:noMultiLvlLbl val="0"/>
      </c:catAx>
      <c:valAx>
        <c:axId val="2117082616"/>
        <c:scaling>
          <c:orientation val="minMax"/>
        </c:scaling>
        <c:delete val="0"/>
        <c:axPos val="l"/>
        <c:majorGridlines>
          <c:spPr>
            <a:ln>
              <a:noFill/>
            </a:ln>
          </c:spPr>
        </c:majorGridlines>
        <c:numFmt formatCode="General" sourceLinked="1"/>
        <c:majorTickMark val="out"/>
        <c:minorTickMark val="none"/>
        <c:tickLblPos val="nextTo"/>
        <c:crossAx val="2117087576"/>
        <c:crosses val="autoZero"/>
        <c:crossBetween val="between"/>
      </c:valAx>
      <c:spPr>
        <a:noFill/>
      </c:spPr>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defRPr sz="1800" b="1" i="0" u="none" strike="noStrike">
                <a:solidFill>
                  <a:srgbClr val="000000"/>
                </a:solidFill>
                <a:effectLst/>
                <a:latin typeface="Helvetica"/>
              </a:defRPr>
            </a:pPr>
            <a:r>
              <a:rPr lang="en-US" sz="1800" b="1" i="0" u="none" strike="noStrike" dirty="0">
                <a:solidFill>
                  <a:srgbClr val="000000"/>
                </a:solidFill>
                <a:effectLst/>
                <a:latin typeface="Helvetica"/>
              </a:rPr>
              <a:t>Initial Energy Boost</a:t>
            </a:r>
          </a:p>
        </c:rich>
      </c:tx>
      <c:layout>
        <c:manualLayout>
          <c:xMode val="edge"/>
          <c:yMode val="edge"/>
          <c:x val="0.204073522511679"/>
          <c:y val="0.00125699859387097"/>
          <c:w val="0.474401"/>
          <c:h val="0.115799"/>
        </c:manualLayout>
      </c:layout>
      <c:overlay val="1"/>
      <c:spPr>
        <a:noFill/>
        <a:effectLst/>
      </c:spPr>
    </c:title>
    <c:autoTitleDeleted val="0"/>
    <c:plotArea>
      <c:layout>
        <c:manualLayout>
          <c:layoutTarget val="inner"/>
          <c:xMode val="edge"/>
          <c:yMode val="edge"/>
          <c:x val="0.108854"/>
          <c:y val="0.115799"/>
          <c:w val="0.855742"/>
          <c:h val="0.727479"/>
        </c:manualLayout>
      </c:layout>
      <c:barChart>
        <c:barDir val="col"/>
        <c:grouping val="clustered"/>
        <c:varyColors val="0"/>
        <c:ser>
          <c:idx val="0"/>
          <c:order val="0"/>
          <c:tx>
            <c:strRef>
              <c:f>Sheet1!$A$2</c:f>
              <c:strCache>
                <c:ptCount val="1"/>
                <c:pt idx="0">
                  <c:v>HGG</c:v>
                </c:pt>
              </c:strCache>
            </c:strRef>
          </c:tx>
          <c:spPr>
            <a:ln w="76200" cap="flat">
              <a:solidFill>
                <a:srgbClr val="70BF41"/>
              </a:solidFill>
              <a:prstDash val="solid"/>
              <a:miter lim="400000"/>
            </a:ln>
            <a:effectLst/>
          </c:spPr>
          <c:invertIfNegative val="0"/>
          <c:cat>
            <c:strRef>
              <c:f>Sheet1!$B$1:$F$1</c:f>
              <c:strCache>
                <c:ptCount val="5"/>
                <c:pt idx="0">
                  <c:v>0-15</c:v>
                </c:pt>
                <c:pt idx="1">
                  <c:v>30</c:v>
                </c:pt>
                <c:pt idx="2">
                  <c:v>45</c:v>
                </c:pt>
                <c:pt idx="3">
                  <c:v>60</c:v>
                </c:pt>
                <c:pt idx="4">
                  <c:v>60+</c:v>
                </c:pt>
              </c:strCache>
            </c:strRef>
          </c:cat>
          <c:val>
            <c:numRef>
              <c:f>Sheet1!$B$2:$F$2</c:f>
              <c:numCache>
                <c:formatCode>General</c:formatCode>
                <c:ptCount val="5"/>
                <c:pt idx="0">
                  <c:v>17.0</c:v>
                </c:pt>
                <c:pt idx="1">
                  <c:v>30.0</c:v>
                </c:pt>
                <c:pt idx="2">
                  <c:v>18.0</c:v>
                </c:pt>
                <c:pt idx="3">
                  <c:v>4.0</c:v>
                </c:pt>
                <c:pt idx="4">
                  <c:v>9.0</c:v>
                </c:pt>
              </c:numCache>
            </c:numRef>
          </c:val>
        </c:ser>
        <c:ser>
          <c:idx val="1"/>
          <c:order val="1"/>
          <c:tx>
            <c:strRef>
              <c:f>Sheet1!$A$3</c:f>
              <c:strCache>
                <c:ptCount val="1"/>
                <c:pt idx="0">
                  <c:v>RR</c:v>
                </c:pt>
              </c:strCache>
            </c:strRef>
          </c:tx>
          <c:spPr>
            <a:ln w="76200" cap="flat">
              <a:solidFill>
                <a:srgbClr val="C82506"/>
              </a:solidFill>
              <a:prstDash val="solid"/>
              <a:miter lim="400000"/>
            </a:ln>
            <a:effectLst/>
          </c:spPr>
          <c:invertIfNegative val="0"/>
          <c:cat>
            <c:strRef>
              <c:f>Sheet1!$B$1:$F$1</c:f>
              <c:strCache>
                <c:ptCount val="5"/>
                <c:pt idx="0">
                  <c:v>0-15</c:v>
                </c:pt>
                <c:pt idx="1">
                  <c:v>30</c:v>
                </c:pt>
                <c:pt idx="2">
                  <c:v>45</c:v>
                </c:pt>
                <c:pt idx="3">
                  <c:v>60</c:v>
                </c:pt>
                <c:pt idx="4">
                  <c:v>60+</c:v>
                </c:pt>
              </c:strCache>
            </c:strRef>
          </c:cat>
          <c:val>
            <c:numRef>
              <c:f>Sheet1!$B$3:$F$3</c:f>
              <c:numCache>
                <c:formatCode>General</c:formatCode>
                <c:ptCount val="5"/>
                <c:pt idx="0">
                  <c:v>12.0</c:v>
                </c:pt>
                <c:pt idx="1">
                  <c:v>27.0</c:v>
                </c:pt>
                <c:pt idx="2">
                  <c:v>16.0</c:v>
                </c:pt>
                <c:pt idx="3">
                  <c:v>4.0</c:v>
                </c:pt>
                <c:pt idx="4">
                  <c:v>8.0</c:v>
                </c:pt>
              </c:numCache>
            </c:numRef>
          </c:val>
        </c:ser>
        <c:dLbls>
          <c:showLegendKey val="0"/>
          <c:showVal val="0"/>
          <c:showCatName val="0"/>
          <c:showSerName val="0"/>
          <c:showPercent val="0"/>
          <c:showBubbleSize val="0"/>
        </c:dLbls>
        <c:gapWidth val="150"/>
        <c:axId val="-2143036024"/>
        <c:axId val="-2143028200"/>
      </c:barChart>
      <c:catAx>
        <c:axId val="-2143036024"/>
        <c:scaling>
          <c:orientation val="minMax"/>
        </c:scaling>
        <c:delete val="0"/>
        <c:axPos val="b"/>
        <c:title>
          <c:tx>
            <c:rich>
              <a:bodyPr rot="0"/>
              <a:lstStyle/>
              <a:p>
                <a:pPr lvl="0">
                  <a:defRPr sz="1600" b="0" i="0" u="none" strike="noStrike">
                    <a:solidFill>
                      <a:srgbClr val="000000"/>
                    </a:solidFill>
                    <a:effectLst/>
                    <a:latin typeface="Helvetica Light"/>
                  </a:defRPr>
                </a:pPr>
                <a:r>
                  <a:rPr lang="en-US" sz="1600" b="0" i="0" u="none" strike="noStrike">
                    <a:solidFill>
                      <a:srgbClr val="000000"/>
                    </a:solidFill>
                    <a:effectLst/>
                    <a:latin typeface="Helvetica Light"/>
                  </a:rPr>
                  <a:t>Time (minutes)</a:t>
                </a:r>
              </a:p>
            </c:rich>
          </c:tx>
          <c:layout/>
          <c:overlay val="1"/>
        </c:title>
        <c:numFmt formatCode="General" sourceLinked="0"/>
        <c:majorTickMark val="none"/>
        <c:minorTickMark val="none"/>
        <c:tickLblPos val="low"/>
        <c:spPr>
          <a:ln w="12700" cap="flat">
            <a:solidFill>
              <a:srgbClr val="000000"/>
            </a:solidFill>
            <a:prstDash val="solid"/>
            <a:miter lim="400000"/>
          </a:ln>
        </c:spPr>
        <c:txPr>
          <a:bodyPr rot="0"/>
          <a:lstStyle/>
          <a:p>
            <a:pPr lvl="0">
              <a:defRPr sz="1600" b="0" i="0" u="none" strike="noStrike">
                <a:solidFill>
                  <a:srgbClr val="000000"/>
                </a:solidFill>
                <a:effectLst/>
                <a:latin typeface="Helvetica Light"/>
              </a:defRPr>
            </a:pPr>
            <a:endParaRPr lang="en-US"/>
          </a:p>
        </c:txPr>
        <c:crossAx val="-2143028200"/>
        <c:crosses val="autoZero"/>
        <c:auto val="1"/>
        <c:lblAlgn val="ctr"/>
        <c:lblOffset val="100"/>
        <c:noMultiLvlLbl val="1"/>
      </c:catAx>
      <c:valAx>
        <c:axId val="-2143028200"/>
        <c:scaling>
          <c:orientation val="minMax"/>
          <c:max val="35.0"/>
          <c:min val="0.0"/>
        </c:scaling>
        <c:delete val="0"/>
        <c:axPos val="l"/>
        <c:majorGridlines>
          <c:spPr>
            <a:ln w="12700" cap="flat">
              <a:solidFill>
                <a:srgbClr val="929292"/>
              </a:solidFill>
              <a:custDash>
                <a:ds d="200000" sp="200000"/>
              </a:custDash>
              <a:miter lim="400000"/>
            </a:ln>
          </c:spPr>
        </c:majorGridlines>
        <c:numFmt formatCode="#,##0&quot;%&quot;" sourceLinked="0"/>
        <c:majorTickMark val="none"/>
        <c:minorTickMark val="none"/>
        <c:tickLblPos val="nextTo"/>
        <c:spPr>
          <a:ln w="12700" cap="flat">
            <a:noFill/>
            <a:prstDash val="solid"/>
            <a:miter lim="400000"/>
          </a:ln>
        </c:spPr>
        <c:txPr>
          <a:bodyPr rot="0"/>
          <a:lstStyle/>
          <a:p>
            <a:pPr lvl="0">
              <a:defRPr sz="1600" b="0" i="0" u="none" strike="noStrike">
                <a:solidFill>
                  <a:srgbClr val="000000"/>
                </a:solidFill>
                <a:effectLst/>
                <a:latin typeface="Helvetica Light"/>
              </a:defRPr>
            </a:pPr>
            <a:endParaRPr lang="en-US"/>
          </a:p>
        </c:txPr>
        <c:crossAx val="-2143036024"/>
        <c:crosses val="autoZero"/>
        <c:crossBetween val="between"/>
        <c:majorUnit val="5.0"/>
        <c:minorUnit val="3.75"/>
      </c:valAx>
      <c:spPr>
        <a:noFill/>
        <a:ln w="12700" cap="flat">
          <a:noFill/>
          <a:miter lim="400000"/>
        </a:ln>
        <a:effectLst/>
      </c:spPr>
    </c:plotArea>
    <c:legend>
      <c:legendPos val="r"/>
      <c:layout>
        <c:manualLayout>
          <c:xMode val="edge"/>
          <c:yMode val="edge"/>
          <c:x val="0.525179216222281"/>
          <c:y val="0.184703049186812"/>
          <c:w val="0.26912394513692"/>
          <c:h val="0.222858629951108"/>
        </c:manualLayout>
      </c:layout>
      <c:overlay val="1"/>
      <c:spPr>
        <a:noFill/>
        <a:ln w="12700" cap="flat">
          <a:noFill/>
          <a:miter lim="400000"/>
        </a:ln>
        <a:effectLst/>
      </c:spPr>
      <c:txPr>
        <a:bodyPr/>
        <a:lstStyle/>
        <a:p>
          <a:pPr lvl="0">
            <a:defRPr sz="2200" b="0" i="0" u="none" strike="noStrike">
              <a:solidFill>
                <a:srgbClr val="000000"/>
              </a:solidFill>
              <a:effectLst/>
              <a:latin typeface="Helvetica Light"/>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defRPr sz="1800" b="1" i="0" u="none" strike="noStrike">
                <a:solidFill>
                  <a:srgbClr val="000000"/>
                </a:solidFill>
                <a:effectLst/>
                <a:latin typeface="Helvetica"/>
              </a:defRPr>
            </a:pPr>
            <a:r>
              <a:rPr lang="en-US" sz="1800" b="1" i="0" u="none" strike="noStrike" dirty="0">
                <a:solidFill>
                  <a:srgbClr val="000000"/>
                </a:solidFill>
                <a:effectLst/>
                <a:latin typeface="Helvetica"/>
              </a:rPr>
              <a:t>Duration of Energy Boost</a:t>
            </a:r>
          </a:p>
        </c:rich>
      </c:tx>
      <c:layout>
        <c:manualLayout>
          <c:xMode val="edge"/>
          <c:yMode val="edge"/>
          <c:x val="0.213589775124944"/>
          <c:y val="0.00125699859387097"/>
          <c:w val="0.598838"/>
          <c:h val="0.115799"/>
        </c:manualLayout>
      </c:layout>
      <c:overlay val="1"/>
      <c:spPr>
        <a:noFill/>
        <a:effectLst/>
      </c:spPr>
    </c:title>
    <c:autoTitleDeleted val="0"/>
    <c:plotArea>
      <c:layout>
        <c:manualLayout>
          <c:layoutTarget val="inner"/>
          <c:xMode val="edge"/>
          <c:yMode val="edge"/>
          <c:x val="0.106534"/>
          <c:y val="0.115799"/>
          <c:w val="0.837504"/>
          <c:h val="0.727479"/>
        </c:manualLayout>
      </c:layout>
      <c:barChart>
        <c:barDir val="col"/>
        <c:grouping val="clustered"/>
        <c:varyColors val="0"/>
        <c:ser>
          <c:idx val="0"/>
          <c:order val="0"/>
          <c:tx>
            <c:strRef>
              <c:f>Sheet1!$A$2</c:f>
              <c:strCache>
                <c:ptCount val="1"/>
                <c:pt idx="0">
                  <c:v>HGG</c:v>
                </c:pt>
              </c:strCache>
            </c:strRef>
          </c:tx>
          <c:spPr>
            <a:ln w="76200" cap="flat">
              <a:solidFill>
                <a:srgbClr val="70BF41"/>
              </a:solidFill>
              <a:prstDash val="solid"/>
              <a:miter lim="400000"/>
            </a:ln>
            <a:effectLst/>
          </c:spPr>
          <c:invertIfNegative val="0"/>
          <c:cat>
            <c:strRef>
              <c:f>Sheet1!$B$1:$G$1</c:f>
              <c:strCache>
                <c:ptCount val="6"/>
                <c:pt idx="0">
                  <c:v>&lt;30m</c:v>
                </c:pt>
                <c:pt idx="1">
                  <c:v>30-59m</c:v>
                </c:pt>
                <c:pt idx="2">
                  <c:v>1-2h</c:v>
                </c:pt>
                <c:pt idx="3">
                  <c:v>2-3h</c:v>
                </c:pt>
                <c:pt idx="4">
                  <c:v>3-4h</c:v>
                </c:pt>
                <c:pt idx="5">
                  <c:v>4+h</c:v>
                </c:pt>
              </c:strCache>
            </c:strRef>
          </c:cat>
          <c:val>
            <c:numRef>
              <c:f>Sheet1!$B$2:$G$2</c:f>
              <c:numCache>
                <c:formatCode>General</c:formatCode>
                <c:ptCount val="6"/>
                <c:pt idx="0">
                  <c:v>3.0</c:v>
                </c:pt>
                <c:pt idx="1">
                  <c:v>3.0</c:v>
                </c:pt>
                <c:pt idx="2">
                  <c:v>27.0</c:v>
                </c:pt>
                <c:pt idx="3">
                  <c:v>20.0</c:v>
                </c:pt>
                <c:pt idx="4">
                  <c:v>14.0</c:v>
                </c:pt>
                <c:pt idx="5">
                  <c:v>11.0</c:v>
                </c:pt>
              </c:numCache>
            </c:numRef>
          </c:val>
        </c:ser>
        <c:ser>
          <c:idx val="1"/>
          <c:order val="1"/>
          <c:tx>
            <c:strRef>
              <c:f>Sheet1!$A$3</c:f>
              <c:strCache>
                <c:ptCount val="1"/>
                <c:pt idx="0">
                  <c:v>RR</c:v>
                </c:pt>
              </c:strCache>
            </c:strRef>
          </c:tx>
          <c:spPr>
            <a:ln w="76200" cap="flat">
              <a:solidFill>
                <a:srgbClr val="C82506"/>
              </a:solidFill>
              <a:prstDash val="solid"/>
              <a:miter lim="400000"/>
            </a:ln>
            <a:effectLst/>
          </c:spPr>
          <c:invertIfNegative val="0"/>
          <c:cat>
            <c:strRef>
              <c:f>Sheet1!$B$1:$G$1</c:f>
              <c:strCache>
                <c:ptCount val="6"/>
                <c:pt idx="0">
                  <c:v>&lt;30m</c:v>
                </c:pt>
                <c:pt idx="1">
                  <c:v>30-59m</c:v>
                </c:pt>
                <c:pt idx="2">
                  <c:v>1-2h</c:v>
                </c:pt>
                <c:pt idx="3">
                  <c:v>2-3h</c:v>
                </c:pt>
                <c:pt idx="4">
                  <c:v>3-4h</c:v>
                </c:pt>
                <c:pt idx="5">
                  <c:v>4+h</c:v>
                </c:pt>
              </c:strCache>
            </c:strRef>
          </c:cat>
          <c:val>
            <c:numRef>
              <c:f>Sheet1!$B$3:$G$3</c:f>
              <c:numCache>
                <c:formatCode>General</c:formatCode>
                <c:ptCount val="6"/>
                <c:pt idx="0">
                  <c:v>2.0</c:v>
                </c:pt>
                <c:pt idx="1">
                  <c:v>10.0</c:v>
                </c:pt>
                <c:pt idx="2">
                  <c:v>20.0</c:v>
                </c:pt>
                <c:pt idx="3">
                  <c:v>16.0</c:v>
                </c:pt>
                <c:pt idx="4">
                  <c:v>11.0</c:v>
                </c:pt>
                <c:pt idx="5">
                  <c:v>10.0</c:v>
                </c:pt>
              </c:numCache>
            </c:numRef>
          </c:val>
        </c:ser>
        <c:dLbls>
          <c:showLegendKey val="0"/>
          <c:showVal val="0"/>
          <c:showCatName val="0"/>
          <c:showSerName val="0"/>
          <c:showPercent val="0"/>
          <c:showBubbleSize val="0"/>
        </c:dLbls>
        <c:gapWidth val="150"/>
        <c:axId val="-2147143528"/>
        <c:axId val="-2147135688"/>
      </c:barChart>
      <c:catAx>
        <c:axId val="-2147143528"/>
        <c:scaling>
          <c:orientation val="minMax"/>
        </c:scaling>
        <c:delete val="0"/>
        <c:axPos val="b"/>
        <c:title>
          <c:tx>
            <c:rich>
              <a:bodyPr rot="0"/>
              <a:lstStyle/>
              <a:p>
                <a:pPr lvl="0">
                  <a:defRPr sz="1600" b="0" i="0" u="none" strike="noStrike">
                    <a:solidFill>
                      <a:srgbClr val="000000"/>
                    </a:solidFill>
                    <a:effectLst/>
                    <a:latin typeface="Helvetica Light"/>
                  </a:defRPr>
                </a:pPr>
                <a:r>
                  <a:rPr lang="en-US" sz="1600" b="0" i="0" u="none" strike="noStrike" dirty="0">
                    <a:solidFill>
                      <a:srgbClr val="000000"/>
                    </a:solidFill>
                    <a:effectLst/>
                    <a:latin typeface="Helvetica Light"/>
                  </a:rPr>
                  <a:t>Time (minutes)</a:t>
                </a:r>
              </a:p>
            </c:rich>
          </c:tx>
          <c:layout/>
          <c:overlay val="1"/>
        </c:title>
        <c:numFmt formatCode="General" sourceLinked="0"/>
        <c:majorTickMark val="none"/>
        <c:minorTickMark val="none"/>
        <c:tickLblPos val="low"/>
        <c:spPr>
          <a:ln w="12700" cap="flat">
            <a:solidFill>
              <a:srgbClr val="000000"/>
            </a:solidFill>
            <a:prstDash val="solid"/>
            <a:miter lim="400000"/>
          </a:ln>
        </c:spPr>
        <c:txPr>
          <a:bodyPr rot="0"/>
          <a:lstStyle/>
          <a:p>
            <a:pPr lvl="0">
              <a:defRPr sz="1400" b="0" i="0" u="none" strike="noStrike">
                <a:solidFill>
                  <a:srgbClr val="000000"/>
                </a:solidFill>
                <a:effectLst/>
                <a:latin typeface="Helvetica Light"/>
              </a:defRPr>
            </a:pPr>
            <a:endParaRPr lang="en-US"/>
          </a:p>
        </c:txPr>
        <c:crossAx val="-2147135688"/>
        <c:crosses val="autoZero"/>
        <c:auto val="1"/>
        <c:lblAlgn val="ctr"/>
        <c:lblOffset val="100"/>
        <c:noMultiLvlLbl val="1"/>
      </c:catAx>
      <c:valAx>
        <c:axId val="-2147135688"/>
        <c:scaling>
          <c:orientation val="minMax"/>
          <c:max val="35.0"/>
        </c:scaling>
        <c:delete val="0"/>
        <c:axPos val="l"/>
        <c:majorGridlines>
          <c:spPr>
            <a:ln w="12700" cap="flat">
              <a:solidFill>
                <a:srgbClr val="929292"/>
              </a:solidFill>
              <a:custDash>
                <a:ds d="200000" sp="200000"/>
              </a:custDash>
              <a:miter lim="400000"/>
            </a:ln>
          </c:spPr>
        </c:majorGridlines>
        <c:numFmt formatCode="#,##0&quot;%&quot;" sourceLinked="0"/>
        <c:majorTickMark val="none"/>
        <c:minorTickMark val="none"/>
        <c:tickLblPos val="nextTo"/>
        <c:spPr>
          <a:ln w="12700" cap="flat">
            <a:noFill/>
            <a:prstDash val="solid"/>
            <a:miter lim="400000"/>
          </a:ln>
        </c:spPr>
        <c:txPr>
          <a:bodyPr rot="0"/>
          <a:lstStyle/>
          <a:p>
            <a:pPr lvl="0">
              <a:defRPr sz="1600" b="0" i="0" u="none" strike="noStrike">
                <a:solidFill>
                  <a:srgbClr val="000000"/>
                </a:solidFill>
                <a:effectLst/>
                <a:latin typeface="Helvetica Light"/>
              </a:defRPr>
            </a:pPr>
            <a:endParaRPr lang="en-US"/>
          </a:p>
        </c:txPr>
        <c:crossAx val="-2147143528"/>
        <c:crosses val="autoZero"/>
        <c:crossBetween val="between"/>
        <c:majorUnit val="5.0"/>
        <c:minorUnit val="3.75"/>
      </c:valAx>
      <c:spPr>
        <a:noFill/>
        <a:ln w="12700" cap="flat">
          <a:noFill/>
          <a:miter lim="400000"/>
        </a:ln>
        <a:effectLst/>
      </c:spPr>
    </c:plotArea>
    <c:legend>
      <c:legendPos val="r"/>
      <c:layout>
        <c:manualLayout>
          <c:xMode val="edge"/>
          <c:yMode val="edge"/>
          <c:x val="0.625304074073482"/>
          <c:y val="0.171591949668185"/>
          <c:w val="0.229556181421525"/>
          <c:h val="0.222858629951108"/>
        </c:manualLayout>
      </c:layout>
      <c:overlay val="1"/>
      <c:spPr>
        <a:noFill/>
        <a:ln w="12700" cap="flat">
          <a:noFill/>
          <a:miter lim="400000"/>
        </a:ln>
        <a:effectLst/>
      </c:spPr>
      <c:txPr>
        <a:bodyPr/>
        <a:lstStyle/>
        <a:p>
          <a:pPr lvl="0">
            <a:defRPr sz="2200" b="0" i="0" u="none" strike="noStrike">
              <a:solidFill>
                <a:srgbClr val="000000"/>
              </a:solidFill>
              <a:effectLst/>
              <a:latin typeface="Helvetica Light"/>
            </a:defRPr>
          </a:pPr>
          <a:endParaRPr lang="en-US"/>
        </a:p>
      </c:txPr>
    </c:legend>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endParaRPr lang="en-US"/>
          </a:p>
        </c:rich>
      </c:tx>
      <c:layout/>
      <c:overlay val="1"/>
    </c:title>
    <c:autoTitleDeleted val="0"/>
    <c:plotArea>
      <c:layout>
        <c:manualLayout>
          <c:layoutTarget val="inner"/>
          <c:xMode val="edge"/>
          <c:yMode val="edge"/>
          <c:x val="0.0479008"/>
          <c:y val="0.0470495"/>
          <c:w val="0.952099"/>
          <c:h val="0.876738"/>
        </c:manualLayout>
      </c:layout>
      <c:barChart>
        <c:barDir val="col"/>
        <c:grouping val="clustered"/>
        <c:varyColors val="0"/>
        <c:ser>
          <c:idx val="0"/>
          <c:order val="0"/>
          <c:tx>
            <c:strRef>
              <c:f>Sheet1!$A$2</c:f>
              <c:strCache>
                <c:ptCount val="1"/>
                <c:pt idx="0">
                  <c:v>HGG</c:v>
                </c:pt>
              </c:strCache>
            </c:strRef>
          </c:tx>
          <c:spPr>
            <a:solidFill>
              <a:srgbClr val="70BF41"/>
            </a:solidFill>
            <a:ln w="12700" cap="flat">
              <a:noFill/>
              <a:miter lim="400000"/>
            </a:ln>
            <a:effectLst/>
          </c:spPr>
          <c:invertIfNegative val="0"/>
          <c:cat>
            <c:strRef>
              <c:f>Sheet1!$B$1:$C$1</c:f>
              <c:strCache>
                <c:ptCount val="2"/>
                <c:pt idx="0">
                  <c:v>Mental Focus</c:v>
                </c:pt>
                <c:pt idx="1">
                  <c:v>Accomplish More</c:v>
                </c:pt>
              </c:strCache>
            </c:strRef>
          </c:cat>
          <c:val>
            <c:numRef>
              <c:f>Sheet1!$B$2:$C$2</c:f>
              <c:numCache>
                <c:formatCode>General</c:formatCode>
                <c:ptCount val="2"/>
                <c:pt idx="0">
                  <c:v>62.0</c:v>
                </c:pt>
                <c:pt idx="1">
                  <c:v>62.0</c:v>
                </c:pt>
              </c:numCache>
            </c:numRef>
          </c:val>
        </c:ser>
        <c:ser>
          <c:idx val="1"/>
          <c:order val="1"/>
          <c:tx>
            <c:strRef>
              <c:f>Sheet1!$A$3</c:f>
              <c:strCache>
                <c:ptCount val="1"/>
                <c:pt idx="0">
                  <c:v>RR</c:v>
                </c:pt>
              </c:strCache>
            </c:strRef>
          </c:tx>
          <c:spPr>
            <a:solidFill>
              <a:srgbClr val="C82506"/>
            </a:solidFill>
            <a:ln w="12700" cap="flat">
              <a:noFill/>
              <a:miter lim="400000"/>
            </a:ln>
            <a:effectLst/>
          </c:spPr>
          <c:invertIfNegative val="0"/>
          <c:cat>
            <c:strRef>
              <c:f>Sheet1!$B$1:$C$1</c:f>
              <c:strCache>
                <c:ptCount val="2"/>
                <c:pt idx="0">
                  <c:v>Mental Focus</c:v>
                </c:pt>
                <c:pt idx="1">
                  <c:v>Accomplish More</c:v>
                </c:pt>
              </c:strCache>
            </c:strRef>
          </c:cat>
          <c:val>
            <c:numRef>
              <c:f>Sheet1!$B$3:$C$3</c:f>
              <c:numCache>
                <c:formatCode>General</c:formatCode>
                <c:ptCount val="2"/>
                <c:pt idx="0">
                  <c:v>42.0</c:v>
                </c:pt>
                <c:pt idx="1">
                  <c:v>46.0</c:v>
                </c:pt>
              </c:numCache>
            </c:numRef>
          </c:val>
        </c:ser>
        <c:dLbls>
          <c:showLegendKey val="0"/>
          <c:showVal val="0"/>
          <c:showCatName val="0"/>
          <c:showSerName val="0"/>
          <c:showPercent val="0"/>
          <c:showBubbleSize val="0"/>
        </c:dLbls>
        <c:gapWidth val="40"/>
        <c:overlap val="-10"/>
        <c:axId val="-2143056920"/>
        <c:axId val="-2143015048"/>
      </c:barChart>
      <c:catAx>
        <c:axId val="-214305692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1600" b="0" i="0" u="none" strike="noStrike">
                <a:solidFill>
                  <a:srgbClr val="000000"/>
                </a:solidFill>
                <a:effectLst/>
                <a:latin typeface="Helvetica Light"/>
              </a:defRPr>
            </a:pPr>
            <a:endParaRPr lang="en-US"/>
          </a:p>
        </c:txPr>
        <c:crossAx val="-2143015048"/>
        <c:crosses val="autoZero"/>
        <c:auto val="1"/>
        <c:lblAlgn val="ctr"/>
        <c:lblOffset val="100"/>
        <c:noMultiLvlLbl val="1"/>
      </c:catAx>
      <c:valAx>
        <c:axId val="-2143015048"/>
        <c:scaling>
          <c:orientation val="minMax"/>
        </c:scaling>
        <c:delete val="0"/>
        <c:axPos val="l"/>
        <c:majorGridlines>
          <c:spPr>
            <a:ln w="12700" cap="flat">
              <a:solidFill>
                <a:srgbClr val="929292"/>
              </a:solidFill>
              <a:custDash>
                <a:ds d="200000" sp="200000"/>
              </a:custDash>
              <a:miter lim="400000"/>
            </a:ln>
          </c:spPr>
        </c:majorGridlines>
        <c:numFmt formatCode="General&quot;%&quot;" sourceLinked="0"/>
        <c:majorTickMark val="none"/>
        <c:minorTickMark val="none"/>
        <c:tickLblPos val="nextTo"/>
        <c:spPr>
          <a:ln w="12700" cap="flat">
            <a:noFill/>
            <a:prstDash val="solid"/>
            <a:miter lim="400000"/>
          </a:ln>
        </c:spPr>
        <c:txPr>
          <a:bodyPr rot="0"/>
          <a:lstStyle/>
          <a:p>
            <a:pPr lvl="0">
              <a:defRPr sz="2000" b="0" i="0" u="none" strike="noStrike">
                <a:solidFill>
                  <a:srgbClr val="000000"/>
                </a:solidFill>
                <a:effectLst/>
                <a:latin typeface="Helvetica Light"/>
              </a:defRPr>
            </a:pPr>
            <a:endParaRPr lang="en-US"/>
          </a:p>
        </c:txPr>
        <c:crossAx val="-2143056920"/>
        <c:crosses val="autoZero"/>
        <c:crossBetween val="between"/>
        <c:majorUnit val="20.0"/>
        <c:minorUnit val="10.0"/>
      </c:valAx>
      <c:spPr>
        <a:noFill/>
        <a:ln w="12700" cap="flat">
          <a:noFill/>
          <a:miter lim="400000"/>
        </a:ln>
        <a:effectLst/>
      </c:spPr>
    </c:plotArea>
    <c:legend>
      <c:legendPos val="r"/>
      <c:layout>
        <c:manualLayout>
          <c:xMode val="edge"/>
          <c:yMode val="edge"/>
          <c:x val="0.544275"/>
          <c:y val="0.0936269"/>
          <c:w val="0.404556"/>
          <c:h val="0.0634702"/>
        </c:manualLayout>
      </c:layout>
      <c:overlay val="1"/>
      <c:spPr>
        <a:noFill/>
        <a:ln w="12700" cap="flat">
          <a:noFill/>
          <a:miter lim="400000"/>
        </a:ln>
        <a:effectLst/>
      </c:spPr>
      <c:txPr>
        <a:bodyPr/>
        <a:lstStyle/>
        <a:p>
          <a:pPr lvl="0">
            <a:defRPr sz="2200" b="0" i="0" u="none" strike="noStrike">
              <a:solidFill>
                <a:srgbClr val="000000"/>
              </a:solidFill>
              <a:effectLst/>
              <a:latin typeface="Helvetica Light"/>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B8F500-E4F7-B14A-9C98-401EA2E7017C}" type="datetimeFigureOut">
              <a:rPr lang="en-US" smtClean="0"/>
              <a:t>2/23/15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84653C-A44E-904C-953A-D50EAE57EDC2}" type="slidenum">
              <a:rPr lang="en-US" smtClean="0"/>
              <a:t>‹#›</a:t>
            </a:fld>
            <a:endParaRPr lang="en-US"/>
          </a:p>
        </p:txBody>
      </p:sp>
    </p:spTree>
    <p:extLst>
      <p:ext uri="{BB962C8B-B14F-4D97-AF65-F5344CB8AC3E}">
        <p14:creationId xmlns:p14="http://schemas.microsoft.com/office/powerpoint/2010/main" val="39856352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Oxidants - Antioxidants</a:t>
            </a:r>
          </a:p>
          <a:p>
            <a:r>
              <a:rPr lang="en-US" dirty="0" smtClean="0"/>
              <a:t>Enzymes – Hormones – Neurotransmitters</a:t>
            </a:r>
          </a:p>
          <a:p>
            <a:r>
              <a:rPr lang="en-US" dirty="0" smtClean="0"/>
              <a:t>The</a:t>
            </a:r>
            <a:r>
              <a:rPr lang="en-US" baseline="0" dirty="0" smtClean="0"/>
              <a:t> reason that we Feel – or Look – or Perform at a certain level is because of our balance – or lack of balance</a:t>
            </a:r>
            <a:endParaRPr lang="en-US" dirty="0" smtClean="0"/>
          </a:p>
        </p:txBody>
      </p:sp>
      <p:sp>
        <p:nvSpPr>
          <p:cNvPr id="4" name="Slide Number Placeholder 3"/>
          <p:cNvSpPr>
            <a:spLocks noGrp="1"/>
          </p:cNvSpPr>
          <p:nvPr>
            <p:ph type="sldNum" sz="quarter" idx="10"/>
          </p:nvPr>
        </p:nvSpPr>
        <p:spPr/>
        <p:txBody>
          <a:bodyPr/>
          <a:lstStyle/>
          <a:p>
            <a:fld id="{8E84653C-A44E-904C-953A-D50EAE57EDC2}" type="slidenum">
              <a:rPr lang="en-US" smtClean="0"/>
              <a:t>4</a:t>
            </a:fld>
            <a:endParaRPr lang="en-US"/>
          </a:p>
        </p:txBody>
      </p:sp>
    </p:spTree>
    <p:extLst>
      <p:ext uri="{BB962C8B-B14F-4D97-AF65-F5344CB8AC3E}">
        <p14:creationId xmlns:p14="http://schemas.microsoft.com/office/powerpoint/2010/main" val="3431441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philosophy is </a:t>
            </a:r>
            <a:r>
              <a:rPr lang="en-US" sz="1200" i="1" kern="1200" dirty="0" smtClean="0">
                <a:solidFill>
                  <a:schemeClr val="tx1"/>
                </a:solidFill>
                <a:effectLst/>
                <a:latin typeface="+mn-lt"/>
                <a:ea typeface="+mn-ea"/>
                <a:cs typeface="+mn-cs"/>
              </a:rPr>
              <a:t>caveat emptor</a:t>
            </a:r>
            <a:r>
              <a:rPr lang="en-US" sz="1200" kern="1200" dirty="0" smtClean="0">
                <a:solidFill>
                  <a:schemeClr val="tx1"/>
                </a:solidFill>
                <a:effectLst/>
                <a:latin typeface="+mn-lt"/>
                <a:ea typeface="+mn-ea"/>
                <a:cs typeface="+mn-cs"/>
              </a:rPr>
              <a:t>. Let</a:t>
            </a:r>
            <a:r>
              <a:rPr lang="en-US" sz="1200" kern="1200" baseline="0" dirty="0" smtClean="0">
                <a:solidFill>
                  <a:schemeClr val="tx1"/>
                </a:solidFill>
                <a:effectLst/>
                <a:latin typeface="+mn-lt"/>
                <a:ea typeface="+mn-ea"/>
                <a:cs typeface="+mn-cs"/>
              </a:rPr>
              <a:t> the Buyer Beware - </a:t>
            </a:r>
            <a:r>
              <a:rPr lang="en-US" sz="1200" kern="1200" dirty="0" smtClean="0">
                <a:solidFill>
                  <a:schemeClr val="tx1"/>
                </a:solidFill>
                <a:effectLst/>
                <a:latin typeface="+mn-lt"/>
                <a:ea typeface="+mn-ea"/>
                <a:cs typeface="+mn-cs"/>
              </a:rPr>
              <a:t>Assume the worst. Assume you will be ignored or ripped off or disappointed. Your mileage may vary.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is </a:t>
            </a:r>
            <a:r>
              <a:rPr lang="en-US" sz="1200" i="1" kern="1200" dirty="0" smtClean="0">
                <a:solidFill>
                  <a:schemeClr val="tx1"/>
                </a:solidFill>
                <a:effectLst/>
                <a:latin typeface="+mn-lt"/>
                <a:ea typeface="+mn-ea"/>
                <a:cs typeface="+mn-cs"/>
              </a:rPr>
              <a:t>carpe diem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Sieze</a:t>
            </a:r>
            <a:r>
              <a:rPr lang="en-US" sz="1200" kern="1200" baseline="0" dirty="0" smtClean="0">
                <a:solidFill>
                  <a:schemeClr val="tx1"/>
                </a:solidFill>
                <a:effectLst/>
                <a:latin typeface="+mn-lt"/>
                <a:ea typeface="+mn-ea"/>
                <a:cs typeface="+mn-cs"/>
              </a:rPr>
              <a:t> the Day! </a:t>
            </a:r>
            <a:r>
              <a:rPr lang="en-US" sz="1200" kern="1200" dirty="0" smtClean="0">
                <a:solidFill>
                  <a:schemeClr val="tx1"/>
                </a:solidFill>
                <a:effectLst/>
                <a:latin typeface="+mn-lt"/>
                <a:ea typeface="+mn-ea"/>
                <a:cs typeface="+mn-cs"/>
              </a:rPr>
              <a:t>Seize the moment to connect, to keep promises and most of all, to figure out how to look people in the eye or not promise you will</a:t>
            </a:r>
          </a:p>
          <a:p>
            <a:endParaRPr lang="en-US" dirty="0" smtClean="0"/>
          </a:p>
          <a:p>
            <a:r>
              <a:rPr lang="en-US" sz="1200" kern="1200" dirty="0" smtClean="0">
                <a:solidFill>
                  <a:schemeClr val="tx1"/>
                </a:solidFill>
                <a:effectLst/>
                <a:latin typeface="+mn-lt"/>
                <a:ea typeface="+mn-ea"/>
                <a:cs typeface="+mn-cs"/>
              </a:rPr>
              <a:t>Inventing isn't the hard part. The ideas that change the world are changing the world because someone cared enough to stick it out, to cajole and lead and evolve. But even though the inventing isn't the hard part, it scares us away.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you tell yourself you have no right to succeed</a:t>
            </a:r>
            <a:r>
              <a:rPr lang="en-US" sz="1200" kern="1200" baseline="0" dirty="0" smtClean="0">
                <a:solidFill>
                  <a:schemeClr val="tx1"/>
                </a:solidFill>
                <a:effectLst/>
                <a:latin typeface="+mn-lt"/>
                <a:ea typeface="+mn-ea"/>
                <a:cs typeface="+mn-cs"/>
              </a:rPr>
              <a:t> and certainly no right to change the world</a:t>
            </a:r>
            <a:r>
              <a:rPr lang="en-US" sz="1200" kern="1200" dirty="0" smtClean="0">
                <a:solidFill>
                  <a:schemeClr val="tx1"/>
                </a:solidFill>
                <a:effectLst/>
                <a:latin typeface="+mn-lt"/>
                <a:ea typeface="+mn-ea"/>
                <a:cs typeface="+mn-cs"/>
              </a:rPr>
              <a:t>, remind yourself that the person before you had no right either, but did it anyway.</a:t>
            </a:r>
          </a:p>
          <a:p>
            <a:endParaRPr lang="en-US" dirty="0"/>
          </a:p>
        </p:txBody>
      </p:sp>
      <p:sp>
        <p:nvSpPr>
          <p:cNvPr id="4" name="Slide Number Placeholder 3"/>
          <p:cNvSpPr>
            <a:spLocks noGrp="1"/>
          </p:cNvSpPr>
          <p:nvPr>
            <p:ph type="sldNum" sz="quarter" idx="10"/>
          </p:nvPr>
        </p:nvSpPr>
        <p:spPr/>
        <p:txBody>
          <a:bodyPr/>
          <a:lstStyle/>
          <a:p>
            <a:fld id="{8E84653C-A44E-904C-953A-D50EAE57EDC2}" type="slidenum">
              <a:rPr lang="en-US" smtClean="0"/>
              <a:t>39</a:t>
            </a:fld>
            <a:endParaRPr lang="en-US"/>
          </a:p>
        </p:txBody>
      </p:sp>
    </p:spTree>
    <p:extLst>
      <p:ext uri="{BB962C8B-B14F-4D97-AF65-F5344CB8AC3E}">
        <p14:creationId xmlns:p14="http://schemas.microsoft.com/office/powerpoint/2010/main" val="105627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of us have a word for this lack of balance - Stress</a:t>
            </a:r>
            <a:endParaRPr lang="en-US" dirty="0"/>
          </a:p>
        </p:txBody>
      </p:sp>
      <p:sp>
        <p:nvSpPr>
          <p:cNvPr id="4" name="Slide Number Placeholder 3"/>
          <p:cNvSpPr>
            <a:spLocks noGrp="1"/>
          </p:cNvSpPr>
          <p:nvPr>
            <p:ph type="sldNum" sz="quarter" idx="10"/>
          </p:nvPr>
        </p:nvSpPr>
        <p:spPr/>
        <p:txBody>
          <a:bodyPr/>
          <a:lstStyle/>
          <a:p>
            <a:fld id="{8E84653C-A44E-904C-953A-D50EAE57EDC2}" type="slidenum">
              <a:rPr lang="en-US" smtClean="0"/>
              <a:t>5</a:t>
            </a:fld>
            <a:endParaRPr lang="en-US"/>
          </a:p>
        </p:txBody>
      </p:sp>
    </p:spTree>
    <p:extLst>
      <p:ext uri="{BB962C8B-B14F-4D97-AF65-F5344CB8AC3E}">
        <p14:creationId xmlns:p14="http://schemas.microsoft.com/office/powerpoint/2010/main" val="359726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Skeptics versus True Believers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Here's the thing about proving skeptics wrong: They don't care. They won't learn. They will stay skeptics. The ones who said the airplane would never fly ignored the success of the Wright Bros. and went on to become skeptical of something else.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Instead of working so hard to prove the skeptics wrong, it makes a lot more sense to delight the true believers.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deserve it, after all, and they're the ones that are going to spread the word for you.</a:t>
            </a:r>
          </a:p>
          <a:p>
            <a:endParaRPr lang="en-US" dirty="0"/>
          </a:p>
        </p:txBody>
      </p:sp>
      <p:sp>
        <p:nvSpPr>
          <p:cNvPr id="4" name="Slide Number Placeholder 3"/>
          <p:cNvSpPr>
            <a:spLocks noGrp="1"/>
          </p:cNvSpPr>
          <p:nvPr>
            <p:ph type="sldNum" sz="quarter" idx="10"/>
          </p:nvPr>
        </p:nvSpPr>
        <p:spPr/>
        <p:txBody>
          <a:bodyPr/>
          <a:lstStyle/>
          <a:p>
            <a:fld id="{8E84653C-A44E-904C-953A-D50EAE57EDC2}" type="slidenum">
              <a:rPr lang="en-US" smtClean="0"/>
              <a:t>14</a:t>
            </a:fld>
            <a:endParaRPr lang="en-US"/>
          </a:p>
        </p:txBody>
      </p:sp>
    </p:spTree>
    <p:extLst>
      <p:ext uri="{BB962C8B-B14F-4D97-AF65-F5344CB8AC3E}">
        <p14:creationId xmlns:p14="http://schemas.microsoft.com/office/powerpoint/2010/main" val="105618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prstGeom prst="rect">
            <a:avLst/>
          </a:prstGeom>
        </p:spPr>
        <p:txBody>
          <a:bodyPr/>
          <a:lstStyle/>
          <a:p>
            <a:pPr lvl="0"/>
            <a:endParaRPr/>
          </a:p>
        </p:txBody>
      </p:sp>
      <p:sp>
        <p:nvSpPr>
          <p:cNvPr id="123" name="Shape 123"/>
          <p:cNvSpPr>
            <a:spLocks noGrp="1"/>
          </p:cNvSpPr>
          <p:nvPr>
            <p:ph type="body" sz="quarter" idx="1"/>
          </p:nvPr>
        </p:nvSpPr>
        <p:spPr>
          <a:prstGeom prst="rect">
            <a:avLst/>
          </a:prstGeom>
        </p:spPr>
        <p:txBody>
          <a:bodyPr/>
          <a:lstStyle/>
          <a:p>
            <a:pPr lvl="0" defTabSz="457200">
              <a:defRPr sz="1800"/>
            </a:pPr>
            <a:r>
              <a:rPr sz="1400"/>
              <a:t>Enough is enough: Stop wasting money on Vitamins and Mineral supplements (n=400,000 from 27 trials;  Annals of Internal Med-2013)</a:t>
            </a:r>
          </a:p>
          <a:p>
            <a:pPr lvl="0" defTabSz="457200">
              <a:defRPr sz="1800"/>
            </a:pPr>
            <a:endParaRPr sz="1400"/>
          </a:p>
          <a:p>
            <a:pPr lvl="0" defTabSz="457200">
              <a:defRPr sz="1800"/>
            </a:pPr>
            <a:r>
              <a:rPr sz="1400"/>
              <a:t>Oral High-Dose Multivitamins and Minerals After Myocardial Infarction - did not significantly reduce cardiovascular events in patients after MI (Annals of Internal Med-2013).</a:t>
            </a:r>
          </a:p>
          <a:p>
            <a:pPr lvl="0" defTabSz="457200">
              <a:defRPr sz="1800"/>
            </a:pPr>
            <a:endParaRPr sz="1400"/>
          </a:p>
          <a:p>
            <a:pPr lvl="0" defTabSz="457200">
              <a:defRPr sz="1800"/>
            </a:pPr>
            <a:r>
              <a:rPr sz="1400"/>
              <a:t>Long-Term Multivitamin Supplementation, in male physicians (n= 5947) aged 65 years or older, did not provide cognitive benefits (Annals of Internal Med-2013).</a:t>
            </a:r>
          </a:p>
          <a:p>
            <a:pPr lvl="0" defTabSz="457200">
              <a:defRPr sz="1800"/>
            </a:pPr>
            <a:endParaRPr sz="1400"/>
          </a:p>
          <a:p>
            <a:pPr lvl="0" defTabSz="457200">
              <a:defRPr sz="1800"/>
            </a:pPr>
            <a:r>
              <a:rPr sz="1400"/>
              <a:t>Hennekens CH, et al. Lack of effect of long-term supplementation with beta-carotene on the incidence of malignant neoplasms and cardiovascular disease. N Engl J Med. 1996; 334:1145–49.</a:t>
            </a:r>
          </a:p>
          <a:p>
            <a:pPr lvl="0" defTabSz="457200">
              <a:defRPr sz="1800"/>
            </a:pPr>
            <a:endParaRPr sz="1400"/>
          </a:p>
          <a:p>
            <a:pPr lvl="0" defTabSz="457200">
              <a:defRPr sz="1800"/>
            </a:pPr>
            <a:r>
              <a:rPr sz="1400"/>
              <a:t>Albanes D, et al. Alpha-tocopherol and beta-carotene supplements and lung cancer incidence in the alpha-tocopherol, beta-carotene cancer prevention study: effects of base-line characteristics and study compliance. J Natl Cancer Inst. 1996; 88:1560-70.</a:t>
            </a:r>
          </a:p>
          <a:p>
            <a:pPr lvl="0" defTabSz="457200">
              <a:defRPr sz="1800"/>
            </a:pPr>
            <a:endParaRPr sz="1400"/>
          </a:p>
          <a:p>
            <a:pPr lvl="0" defTabSz="457200">
              <a:defRPr sz="1800"/>
            </a:pPr>
            <a:r>
              <a:rPr sz="1400"/>
              <a:t>Omenn GS, et al. Effects of a combination of beta-carotene and vitamin A on lung cancer and cardiovascular disease. N Engl J Med. 1996; 334:1150-55.</a:t>
            </a:r>
          </a:p>
          <a:p>
            <a:pPr lvl="0" defTabSz="457200">
              <a:defRPr sz="1800"/>
            </a:pPr>
            <a:endParaRPr sz="1400"/>
          </a:p>
          <a:p>
            <a:pPr lvl="0" defTabSz="457200">
              <a:defRPr sz="1800"/>
            </a:pPr>
            <a:r>
              <a:rPr sz="1400"/>
              <a:t>Hercberg S, et al. Antioxidant supplementation increases the risk of skin cancers in women but not in men. J Nutr. 2007; 137:2098-105.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A48E1-8388-E447-AA7F-66A7851C6138}" type="slidenum">
              <a:rPr lang="en-US" smtClean="0"/>
              <a:t>20</a:t>
            </a:fld>
            <a:endParaRPr lang="en-US"/>
          </a:p>
        </p:txBody>
      </p:sp>
    </p:spTree>
    <p:extLst>
      <p:ext uri="{BB962C8B-B14F-4D97-AF65-F5344CB8AC3E}">
        <p14:creationId xmlns:p14="http://schemas.microsoft.com/office/powerpoint/2010/main" val="78176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prstGeom prst="rect">
            <a:avLst/>
          </a:prstGeom>
        </p:spPr>
        <p:txBody>
          <a:bodyPr/>
          <a:lstStyle/>
          <a:p>
            <a:pPr lvl="0"/>
            <a:endParaRPr/>
          </a:p>
        </p:txBody>
      </p:sp>
      <p:sp>
        <p:nvSpPr>
          <p:cNvPr id="736" name="Shape 736"/>
          <p:cNvSpPr>
            <a:spLocks noGrp="1"/>
          </p:cNvSpPr>
          <p:nvPr>
            <p:ph type="body" sz="quarter" idx="1"/>
          </p:nvPr>
        </p:nvSpPr>
        <p:spPr>
          <a:prstGeom prst="rect">
            <a:avLst/>
          </a:prstGeom>
        </p:spPr>
        <p:txBody>
          <a:bodyPr/>
          <a:lstStyle/>
          <a:p>
            <a:pPr lvl="0" defTabSz="914400">
              <a:defRPr sz="1800"/>
            </a:pPr>
            <a:r>
              <a:rPr sz="1200">
                <a:latin typeface="Calibri"/>
                <a:ea typeface="Calibri"/>
                <a:cs typeface="Calibri"/>
                <a:sym typeface="Calibri"/>
              </a:rPr>
              <a:t>The next testing was to look at the amount of Nrf2 protein present in the skin also by Immunostaining. The untreated skin samples that were exposed to UVs at Day 5 showed less Nrf2 staining 24 hours later, at day 6.   Applying the non-Nrf2 cream to the skin 2 twice a day for 5 days and exposing it to UV leads to a reduction also in the Nrf2 stain. </a:t>
            </a: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With the application of the new TS cream, after UV exposure the skin has a greater amount of Nrf2. Greater amount of Nrf2 implies greater protection</a:t>
            </a: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By immuno-staining the skin sample and looking at the amount of stain taken by Nrf2 protein by microscopy</a:t>
            </a: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            Keep in mind that more stain (color) means more Nrf2 protein, </a:t>
            </a: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            More Nrf2 is good because it implies more Protection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prstGeom prst="rect">
            <a:avLst/>
          </a:prstGeom>
        </p:spPr>
        <p:txBody>
          <a:bodyPr/>
          <a:lstStyle/>
          <a:p>
            <a:pPr lvl="0"/>
            <a:endParaRPr/>
          </a:p>
        </p:txBody>
      </p:sp>
      <p:sp>
        <p:nvSpPr>
          <p:cNvPr id="742" name="Shape 742"/>
          <p:cNvSpPr>
            <a:spLocks noGrp="1"/>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lvl="0">
              <a:defRPr sz="1800"/>
            </a:pPr>
            <a:r>
              <a:rPr sz="1200"/>
              <a:t>The day following the exposure to UV rays, we look at the surface that was occupied by thymine dimers that had been immunostained. For the skin samples that were left untreated, the surface with thymine dimers was 7.7%. The skin that had been treated with the non-Nrf2 cream showed an increase of 13% of the surface occupied by the dimers. More importantly the skin samples to which TrueScience facial cream had been applied had a 29% reduction in thymine dimers from the untreated or the non-nfr2 cream. This is significant because cellular DNA damage affects the cell ability to replicate properly and thus accelerates cellular aging.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pPr lvl="0"/>
            <a:endParaRPr/>
          </a:p>
        </p:txBody>
      </p:sp>
      <p:sp>
        <p:nvSpPr>
          <p:cNvPr id="864" name="Shape 864"/>
          <p:cNvSpPr>
            <a:spLocks noGrp="1"/>
          </p:cNvSpPr>
          <p:nvPr>
            <p:ph type="body" sz="quarter" idx="1"/>
          </p:nvPr>
        </p:nvSpPr>
        <p:spPr>
          <a:prstGeom prst="rect">
            <a:avLst/>
          </a:prstGeom>
        </p:spPr>
        <p:txBody>
          <a:bodyPr/>
          <a:lstStyle>
            <a:lvl1pPr defTabSz="457200">
              <a:defRPr sz="2200"/>
            </a:lvl1pPr>
          </a:lstStyle>
          <a:p>
            <a:pPr lvl="0">
              <a:defRPr sz="1800"/>
            </a:pPr>
            <a:r>
              <a:rPr sz="2200"/>
              <a:t>we’re spending $100 billion every year because we don’t feel the way we want to feel…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fork in the road presents </a:t>
            </a:r>
            <a:r>
              <a:rPr lang="en-US" sz="1200" kern="1200" baseline="0" dirty="0" smtClean="0">
                <a:solidFill>
                  <a:schemeClr val="tx1"/>
                </a:solidFill>
                <a:effectLst/>
                <a:latin typeface="+mn-lt"/>
                <a:ea typeface="+mn-ea"/>
                <a:cs typeface="+mn-cs"/>
              </a:rPr>
              <a:t>two problems = </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Seeing it</a:t>
            </a:r>
            <a:r>
              <a:rPr lang="en-US" sz="120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Taking it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good news is that there are far more people than ever pointing out the forks that are open to us. The "this" or "that" alternatives that each lead to success if we're gutsy enough to take one or the other.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Alas, taking the fork is even more difficult than seeing it.</a:t>
            </a:r>
          </a:p>
        </p:txBody>
      </p:sp>
      <p:sp>
        <p:nvSpPr>
          <p:cNvPr id="4" name="Slide Number Placeholder 3"/>
          <p:cNvSpPr>
            <a:spLocks noGrp="1"/>
          </p:cNvSpPr>
          <p:nvPr>
            <p:ph type="sldNum" sz="quarter" idx="10"/>
          </p:nvPr>
        </p:nvSpPr>
        <p:spPr/>
        <p:txBody>
          <a:bodyPr/>
          <a:lstStyle/>
          <a:p>
            <a:fld id="{8E84653C-A44E-904C-953A-D50EAE57EDC2}" type="slidenum">
              <a:rPr lang="en-US" smtClean="0"/>
              <a:t>38</a:t>
            </a:fld>
            <a:endParaRPr lang="en-US"/>
          </a:p>
        </p:txBody>
      </p:sp>
    </p:spTree>
    <p:extLst>
      <p:ext uri="{BB962C8B-B14F-4D97-AF65-F5344CB8AC3E}">
        <p14:creationId xmlns:p14="http://schemas.microsoft.com/office/powerpoint/2010/main" val="2997088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t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2/23/15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F96B1F-BBF5-B643-A5F1-5ADE3D2B4456}"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919280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96B1F-BBF5-B643-A5F1-5ADE3D2B4456}"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47280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96B1F-BBF5-B643-A5F1-5ADE3D2B4456}"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331893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F96B1F-BBF5-B643-A5F1-5ADE3D2B4456}"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87820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F96B1F-BBF5-B643-A5F1-5ADE3D2B4456}" type="datetimeFigureOut">
              <a:rPr lang="en-US" smtClean="0"/>
              <a:t>2/23/15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4266034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F96B1F-BBF5-B643-A5F1-5ADE3D2B4456}" type="datetimeFigureOut">
              <a:rPr lang="en-US" smtClean="0"/>
              <a:t>2/23/15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897225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96B1F-BBF5-B643-A5F1-5ADE3D2B4456}" type="datetimeFigureOut">
              <a:rPr lang="en-US" smtClean="0"/>
              <a:t>2/23/15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002291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96B1F-BBF5-B643-A5F1-5ADE3D2B4456}"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42402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96B1F-BBF5-B643-A5F1-5ADE3D2B4456}"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1680645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96B1F-BBF5-B643-A5F1-5ADE3D2B4456}"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3167346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96B1F-BBF5-B643-A5F1-5ADE3D2B4456}"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577691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0D33B9-D854-C441-956F-DF711A04F11B}"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4276612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0D33B9-D854-C441-956F-DF711A04F11B}"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1891822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0D33B9-D854-C441-956F-DF711A04F11B}"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680244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0D33B9-D854-C441-956F-DF711A04F11B}"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4259436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0D33B9-D854-C441-956F-DF711A04F11B}" type="datetimeFigureOut">
              <a:rPr lang="en-US" smtClean="0"/>
              <a:t>2/23/15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2985955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0D33B9-D854-C441-956F-DF711A04F11B}" type="datetimeFigureOut">
              <a:rPr lang="en-US" smtClean="0"/>
              <a:t>2/23/15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2102874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0D33B9-D854-C441-956F-DF711A04F11B}" type="datetimeFigureOut">
              <a:rPr lang="en-US" smtClean="0"/>
              <a:t>2/23/15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509952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0D33B9-D854-C441-956F-DF711A04F11B}"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1279639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0D33B9-D854-C441-956F-DF711A04F11B}"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2061465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0D33B9-D854-C441-956F-DF711A04F11B}"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2103254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0D33B9-D854-C441-956F-DF711A04F11B}"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4107636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 Logo">
    <p:spTree>
      <p:nvGrpSpPr>
        <p:cNvPr id="1" name=""/>
        <p:cNvGrpSpPr/>
        <p:nvPr/>
      </p:nvGrpSpPr>
      <p:grpSpPr>
        <a:xfrm>
          <a:off x="0" y="0"/>
          <a:ext cx="0" cy="0"/>
          <a:chOff x="0" y="0"/>
          <a:chExt cx="0" cy="0"/>
        </a:xfrm>
      </p:grpSpPr>
      <p:pic>
        <p:nvPicPr>
          <p:cNvPr id="12" name="Content Slide.tiff"/>
          <p:cNvPicPr/>
          <p:nvPr/>
        </p:nvPicPr>
        <p:blipFill>
          <a:blip r:embed="rId2">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1111740237"/>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2/23/15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2/23/15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2/23/15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4"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2/23/15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8F96B1F-BBF5-B643-A5F1-5ADE3D2B4456}" type="datetimeFigureOut">
              <a:rPr lang="en-US" smtClean="0"/>
              <a:t>2/23/15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BB0AC9C-39BA-CA46-B898-C915EEB0E0F8}" type="slidenum">
              <a:rPr lang="en-US" smtClean="0"/>
              <a:t>‹#›</a:t>
            </a:fld>
            <a:endParaRPr lang="en-US"/>
          </a:p>
        </p:txBody>
      </p:sp>
    </p:spTree>
    <p:extLst>
      <p:ext uri="{BB962C8B-B14F-4D97-AF65-F5344CB8AC3E}">
        <p14:creationId xmlns:p14="http://schemas.microsoft.com/office/powerpoint/2010/main" val="3878699548"/>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30D33B9-D854-C441-956F-DF711A04F11B}" type="datetimeFigureOut">
              <a:rPr lang="en-US" smtClean="0"/>
              <a:t>2/23/15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70E1EFE-1E6A-4148-A87D-D46A40A8039A}" type="slidenum">
              <a:rPr lang="en-US" smtClean="0"/>
              <a:t>‹#›</a:t>
            </a:fld>
            <a:endParaRPr lang="en-US"/>
          </a:p>
        </p:txBody>
      </p:sp>
    </p:spTree>
    <p:extLst>
      <p:ext uri="{BB962C8B-B14F-4D97-AF65-F5344CB8AC3E}">
        <p14:creationId xmlns:p14="http://schemas.microsoft.com/office/powerpoint/2010/main" val="1886100484"/>
      </p:ext>
    </p:extLst>
  </p:cSld>
  <p:clrMap bg1="lt1" tx1="dk1" bg2="lt2" tx2="dk2" accent1="accent1" accent2="accent2" accent3="accent3" accent4="accent4" accent5="accent5" accent6="accent6" hlink="hlink" folHlink="folHlink"/>
  <p:sldLayoutIdLst>
    <p:sldLayoutId id="2147493480" r:id="rId1"/>
    <p:sldLayoutId id="2147493481" r:id="rId2"/>
    <p:sldLayoutId id="2147493482" r:id="rId3"/>
    <p:sldLayoutId id="2147493483" r:id="rId4"/>
    <p:sldLayoutId id="2147493484" r:id="rId5"/>
    <p:sldLayoutId id="2147493485" r:id="rId6"/>
    <p:sldLayoutId id="2147493486" r:id="rId7"/>
    <p:sldLayoutId id="2147493487" r:id="rId8"/>
    <p:sldLayoutId id="2147493488" r:id="rId9"/>
    <p:sldLayoutId id="2147493489" r:id="rId10"/>
    <p:sldLayoutId id="2147493490" r:id="rId11"/>
    <p:sldLayoutId id="214749349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8.JPG"/><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9.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60.jpe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 Type="http://schemas.openxmlformats.org/officeDocument/2006/relationships/slideLayout" Target="../slideLayouts/slideLayout29.xml"/><Relationship Id="rId2"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1" Type="http://schemas.openxmlformats.org/officeDocument/2006/relationships/image" Target="../media/image73.png"/><Relationship Id="rId1" Type="http://schemas.openxmlformats.org/officeDocument/2006/relationships/slideLayout" Target="../slideLayouts/slideLayout34.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1.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8.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2.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9" Type="http://schemas.openxmlformats.org/officeDocument/2006/relationships/image" Target="../media/image84.png"/><Relationship Id="rId20" Type="http://schemas.openxmlformats.org/officeDocument/2006/relationships/image" Target="../media/image95.png"/><Relationship Id="rId21" Type="http://schemas.openxmlformats.org/officeDocument/2006/relationships/image" Target="../media/image96.png"/><Relationship Id="rId22" Type="http://schemas.openxmlformats.org/officeDocument/2006/relationships/image" Target="../media/image97.png"/><Relationship Id="rId23" Type="http://schemas.openxmlformats.org/officeDocument/2006/relationships/image" Target="../media/image98.png"/><Relationship Id="rId24" Type="http://schemas.openxmlformats.org/officeDocument/2006/relationships/image" Target="../media/image99.png"/><Relationship Id="rId25" Type="http://schemas.openxmlformats.org/officeDocument/2006/relationships/image" Target="../media/image100.png"/><Relationship Id="rId26" Type="http://schemas.openxmlformats.org/officeDocument/2006/relationships/image" Target="../media/image101.jpeg"/><Relationship Id="rId10" Type="http://schemas.openxmlformats.org/officeDocument/2006/relationships/image" Target="../media/image85.png"/><Relationship Id="rId11" Type="http://schemas.openxmlformats.org/officeDocument/2006/relationships/image" Target="../media/image86.png"/><Relationship Id="rId12" Type="http://schemas.openxmlformats.org/officeDocument/2006/relationships/image" Target="../media/image87.png"/><Relationship Id="rId13" Type="http://schemas.openxmlformats.org/officeDocument/2006/relationships/image" Target="../media/image88.png"/><Relationship Id="rId14" Type="http://schemas.openxmlformats.org/officeDocument/2006/relationships/image" Target="../media/image89.jpeg"/><Relationship Id="rId15" Type="http://schemas.openxmlformats.org/officeDocument/2006/relationships/image" Target="../media/image90.jpeg"/><Relationship Id="rId16" Type="http://schemas.openxmlformats.org/officeDocument/2006/relationships/image" Target="../media/image91.jpeg"/><Relationship Id="rId17" Type="http://schemas.openxmlformats.org/officeDocument/2006/relationships/image" Target="../media/image92.jpeg"/><Relationship Id="rId18" Type="http://schemas.openxmlformats.org/officeDocument/2006/relationships/image" Target="../media/image93.jpeg"/><Relationship Id="rId19" Type="http://schemas.openxmlformats.org/officeDocument/2006/relationships/image" Target="../media/image94.jpeg"/><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tif"/><Relationship Id="rId6" Type="http://schemas.openxmlformats.org/officeDocument/2006/relationships/image" Target="../media/image106.tif"/><Relationship Id="rId7" Type="http://schemas.openxmlformats.org/officeDocument/2006/relationships/image" Target="../media/image107.tif"/><Relationship Id="rId8" Type="http://schemas.openxmlformats.org/officeDocument/2006/relationships/image" Target="../media/image108.tif"/><Relationship Id="rId9" Type="http://schemas.openxmlformats.org/officeDocument/2006/relationships/image" Target="../media/image109.png"/><Relationship Id="rId10" Type="http://schemas.openxmlformats.org/officeDocument/2006/relationships/image" Target="../media/image110.png"/><Relationship Id="rId1" Type="http://schemas.openxmlformats.org/officeDocument/2006/relationships/slideLayout" Target="../slideLayouts/slideLayout29.xml"/><Relationship Id="rId2" Type="http://schemas.openxmlformats.org/officeDocument/2006/relationships/image" Target="../media/image10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chart" Target="../charts/chart3.xml"/><Relationship Id="rId3" Type="http://schemas.openxmlformats.org/officeDocument/2006/relationships/chart" Target="../charts/char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9.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1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9.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9.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5.png"/><Relationship Id="rId3" Type="http://schemas.openxmlformats.org/officeDocument/2006/relationships/image" Target="../media/image2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2700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48"/>
            <a:ext cx="8229600" cy="857250"/>
          </a:xfrm>
        </p:spPr>
        <p:txBody>
          <a:bodyPr/>
          <a:lstStyle/>
          <a:p>
            <a:r>
              <a:rPr lang="en-US" dirty="0" smtClean="0"/>
              <a:t>Medical Advisory Board</a:t>
            </a:r>
            <a:endParaRPr lang="en-US" dirty="0"/>
          </a:p>
        </p:txBody>
      </p:sp>
      <p:sp>
        <p:nvSpPr>
          <p:cNvPr id="3" name="Content Placeholder 2"/>
          <p:cNvSpPr>
            <a:spLocks noGrp="1"/>
          </p:cNvSpPr>
          <p:nvPr>
            <p:ph idx="1"/>
          </p:nvPr>
        </p:nvSpPr>
        <p:spPr>
          <a:xfrm>
            <a:off x="457200" y="885598"/>
            <a:ext cx="8229600" cy="3708627"/>
          </a:xfrm>
        </p:spPr>
        <p:txBody>
          <a:bodyPr>
            <a:normAutofit fontScale="62500" lnSpcReduction="20000"/>
          </a:bodyPr>
          <a:lstStyle/>
          <a:p>
            <a:pPr marL="0" indent="0">
              <a:buNone/>
            </a:pPr>
            <a:r>
              <a:rPr lang="en-US" b="1" dirty="0"/>
              <a:t>Cardiology</a:t>
            </a:r>
            <a:endParaRPr lang="en-US" dirty="0"/>
          </a:p>
          <a:p>
            <a:r>
              <a:rPr lang="en-US" dirty="0"/>
              <a:t>Mark Gordon, MD (Chair</a:t>
            </a:r>
            <a:r>
              <a:rPr lang="en-US" dirty="0" smtClean="0"/>
              <a:t>) - Sioux </a:t>
            </a:r>
            <a:r>
              <a:rPr lang="en-US" dirty="0"/>
              <a:t>Falls, </a:t>
            </a:r>
            <a:r>
              <a:rPr lang="en-US" dirty="0" smtClean="0"/>
              <a:t>SD</a:t>
            </a:r>
            <a:endParaRPr lang="en-US" dirty="0"/>
          </a:p>
          <a:p>
            <a:pPr marL="0" indent="0">
              <a:buNone/>
            </a:pPr>
            <a:r>
              <a:rPr lang="en-US" b="1" dirty="0"/>
              <a:t>Chiropractic Medicine</a:t>
            </a:r>
            <a:endParaRPr lang="en-US" dirty="0"/>
          </a:p>
          <a:p>
            <a:r>
              <a:rPr lang="en-US" dirty="0"/>
              <a:t>Ed </a:t>
            </a:r>
            <a:r>
              <a:rPr lang="en-US" dirty="0" err="1"/>
              <a:t>Weathersby</a:t>
            </a:r>
            <a:r>
              <a:rPr lang="en-US" dirty="0"/>
              <a:t>, </a:t>
            </a:r>
            <a:r>
              <a:rPr lang="en-US" dirty="0" smtClean="0"/>
              <a:t>DC (Phoenix</a:t>
            </a:r>
            <a:r>
              <a:rPr lang="en-US" dirty="0"/>
              <a:t>, </a:t>
            </a:r>
            <a:r>
              <a:rPr lang="en-US" dirty="0" smtClean="0"/>
              <a:t>AZ)</a:t>
            </a:r>
            <a:endParaRPr lang="en-US" dirty="0"/>
          </a:p>
          <a:p>
            <a:pPr marL="0" indent="0">
              <a:buNone/>
            </a:pPr>
            <a:r>
              <a:rPr lang="en-US" b="1" dirty="0"/>
              <a:t>Dentistry</a:t>
            </a:r>
            <a:endParaRPr lang="en-US" dirty="0"/>
          </a:p>
          <a:p>
            <a:r>
              <a:rPr lang="en-US" dirty="0"/>
              <a:t>Gene </a:t>
            </a:r>
            <a:r>
              <a:rPr lang="en-US" dirty="0" err="1"/>
              <a:t>Tynes</a:t>
            </a:r>
            <a:r>
              <a:rPr lang="en-US" dirty="0"/>
              <a:t>, </a:t>
            </a:r>
            <a:r>
              <a:rPr lang="en-US" dirty="0" smtClean="0"/>
              <a:t>DDS (Great </a:t>
            </a:r>
            <a:r>
              <a:rPr lang="en-US" dirty="0"/>
              <a:t>Falls, </a:t>
            </a:r>
            <a:r>
              <a:rPr lang="en-US" dirty="0" smtClean="0"/>
              <a:t>MT)</a:t>
            </a:r>
            <a:endParaRPr lang="en-US" dirty="0"/>
          </a:p>
          <a:p>
            <a:pPr marL="0" indent="0">
              <a:buNone/>
            </a:pPr>
            <a:r>
              <a:rPr lang="en-US" b="1" dirty="0"/>
              <a:t>Family Medicine</a:t>
            </a:r>
            <a:endParaRPr lang="en-US" dirty="0"/>
          </a:p>
          <a:p>
            <a:r>
              <a:rPr lang="en-US" dirty="0"/>
              <a:t>Gene </a:t>
            </a:r>
            <a:r>
              <a:rPr lang="en-US" dirty="0" err="1"/>
              <a:t>Delucia</a:t>
            </a:r>
            <a:r>
              <a:rPr lang="en-US" dirty="0"/>
              <a:t>, </a:t>
            </a:r>
            <a:r>
              <a:rPr lang="en-US" dirty="0" smtClean="0"/>
              <a:t>DO (Tampa</a:t>
            </a:r>
            <a:r>
              <a:rPr lang="en-US" dirty="0"/>
              <a:t>, </a:t>
            </a:r>
            <a:r>
              <a:rPr lang="en-US" dirty="0" smtClean="0"/>
              <a:t>FL)</a:t>
            </a:r>
            <a:endParaRPr lang="en-US" dirty="0"/>
          </a:p>
          <a:p>
            <a:pPr marL="0" indent="0">
              <a:buNone/>
            </a:pPr>
            <a:r>
              <a:rPr lang="en-US" b="1" dirty="0"/>
              <a:t>Pathology</a:t>
            </a:r>
            <a:endParaRPr lang="en-US" dirty="0"/>
          </a:p>
          <a:p>
            <a:r>
              <a:rPr lang="en-US" dirty="0"/>
              <a:t>Svetlana Silverman, </a:t>
            </a:r>
            <a:r>
              <a:rPr lang="en-US" dirty="0" smtClean="0"/>
              <a:t>MD (Edmonton</a:t>
            </a:r>
            <a:r>
              <a:rPr lang="en-US" dirty="0"/>
              <a:t>, Alberta, </a:t>
            </a:r>
            <a:r>
              <a:rPr lang="en-US" dirty="0" smtClean="0"/>
              <a:t>Canada)</a:t>
            </a:r>
            <a:endParaRPr lang="en-US" dirty="0"/>
          </a:p>
          <a:p>
            <a:pPr marL="0" indent="0">
              <a:buNone/>
            </a:pPr>
            <a:r>
              <a:rPr lang="en-US" b="1" dirty="0"/>
              <a:t>Veterinary Medicine</a:t>
            </a:r>
            <a:endParaRPr lang="en-US" dirty="0"/>
          </a:p>
          <a:p>
            <a:r>
              <a:rPr lang="en-US" dirty="0"/>
              <a:t>Lee Seward, </a:t>
            </a:r>
            <a:r>
              <a:rPr lang="en-US" dirty="0" smtClean="0"/>
              <a:t>DVM (Eaton</a:t>
            </a:r>
            <a:r>
              <a:rPr lang="en-US" dirty="0"/>
              <a:t>, </a:t>
            </a:r>
            <a:r>
              <a:rPr lang="en-US" dirty="0" smtClean="0"/>
              <a:t>CO)</a:t>
            </a:r>
            <a:endParaRPr lang="en-US" dirty="0"/>
          </a:p>
        </p:txBody>
      </p:sp>
    </p:spTree>
    <p:extLst>
      <p:ext uri="{BB962C8B-B14F-4D97-AF65-F5344CB8AC3E}">
        <p14:creationId xmlns:p14="http://schemas.microsoft.com/office/powerpoint/2010/main" val="7036151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LifeVantage Sports Science Lab @ RSL</a:t>
            </a:r>
            <a:endParaRPr lang="en-US" dirty="0"/>
          </a:p>
        </p:txBody>
      </p:sp>
      <p:pic>
        <p:nvPicPr>
          <p:cNvPr id="5" name="Content Placeholder 4"/>
          <p:cNvPicPr>
            <a:picLocks noGrp="1" noChangeAspect="1"/>
          </p:cNvPicPr>
          <p:nvPr>
            <p:ph sz="half" idx="1"/>
          </p:nvPr>
        </p:nvPicPr>
        <p:blipFill rotWithShape="1">
          <a:blip r:embed="rId2"/>
          <a:srcRect l="39125" t="13595" r="25204"/>
          <a:stretch/>
        </p:blipFill>
        <p:spPr>
          <a:xfrm>
            <a:off x="925824" y="1200150"/>
            <a:ext cx="2065300" cy="3335157"/>
          </a:xfrm>
        </p:spPr>
      </p:pic>
      <p:sp>
        <p:nvSpPr>
          <p:cNvPr id="4" name="Content Placeholder 3"/>
          <p:cNvSpPr>
            <a:spLocks noGrp="1"/>
          </p:cNvSpPr>
          <p:nvPr>
            <p:ph sz="half" idx="2"/>
          </p:nvPr>
        </p:nvSpPr>
        <p:spPr/>
        <p:txBody>
          <a:bodyPr>
            <a:normAutofit lnSpcReduction="10000"/>
          </a:bodyPr>
          <a:lstStyle/>
          <a:p>
            <a:r>
              <a:rPr lang="en-US" dirty="0" smtClean="0"/>
              <a:t>Gather data</a:t>
            </a:r>
          </a:p>
          <a:p>
            <a:r>
              <a:rPr lang="en-US" dirty="0" smtClean="0"/>
              <a:t>Customize training</a:t>
            </a:r>
          </a:p>
          <a:p>
            <a:r>
              <a:rPr lang="en-US" dirty="0" smtClean="0"/>
              <a:t>Monitor progress</a:t>
            </a:r>
          </a:p>
          <a:p>
            <a:r>
              <a:rPr lang="en-US" dirty="0" smtClean="0"/>
              <a:t>Optimize performance</a:t>
            </a:r>
          </a:p>
          <a:p>
            <a:r>
              <a:rPr lang="en-US" dirty="0" smtClean="0"/>
              <a:t>Protandim</a:t>
            </a:r>
          </a:p>
          <a:p>
            <a:r>
              <a:rPr lang="en-US" dirty="0" smtClean="0"/>
              <a:t>Wicked Fast (pre/post)</a:t>
            </a:r>
          </a:p>
          <a:p>
            <a:r>
              <a:rPr lang="en-US" dirty="0" err="1" smtClean="0"/>
              <a:t>Axio</a:t>
            </a:r>
            <a:endParaRPr lang="en-US" dirty="0"/>
          </a:p>
        </p:txBody>
      </p:sp>
    </p:spTree>
    <p:extLst>
      <p:ext uri="{BB962C8B-B14F-4D97-AF65-F5344CB8AC3E}">
        <p14:creationId xmlns:p14="http://schemas.microsoft.com/office/powerpoint/2010/main" val="12920350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duct Certification Ma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777" y="967364"/>
            <a:ext cx="2663952" cy="2779776"/>
          </a:xfrm>
          <a:prstGeom prst="rect">
            <a:avLst/>
          </a:prstGeom>
        </p:spPr>
      </p:pic>
      <p:pic>
        <p:nvPicPr>
          <p:cNvPr id="3" name="Picture 2" descr="BSCG_FN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312" y="758254"/>
            <a:ext cx="2744526" cy="3701718"/>
          </a:xfrm>
          <a:prstGeom prst="rect">
            <a:avLst/>
          </a:prstGeom>
        </p:spPr>
      </p:pic>
    </p:spTree>
    <p:extLst>
      <p:ext uri="{BB962C8B-B14F-4D97-AF65-F5344CB8AC3E}">
        <p14:creationId xmlns:p14="http://schemas.microsoft.com/office/powerpoint/2010/main" val="2620580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LifeVantage Lab Series</a:t>
            </a:r>
            <a:endParaRPr lang="en-US" dirty="0"/>
          </a:p>
        </p:txBody>
      </p:sp>
      <p:pic>
        <p:nvPicPr>
          <p:cNvPr id="5" name="Content Placeholder 4" descr="lifevantage-lab-square.jpg"/>
          <p:cNvPicPr>
            <a:picLocks noGrp="1" noChangeAspect="1"/>
          </p:cNvPicPr>
          <p:nvPr>
            <p:ph sz="half" idx="1"/>
          </p:nvPr>
        </p:nvPicPr>
        <p:blipFill>
          <a:blip r:embed="rId2">
            <a:extLst>
              <a:ext uri="{28A0092B-C50C-407E-A947-70E740481C1C}">
                <a14:useLocalDpi xmlns:a14="http://schemas.microsoft.com/office/drawing/2010/main" val="0"/>
              </a:ext>
            </a:extLst>
          </a:blip>
          <a:srcRect t="7980" b="7980"/>
          <a:stretch>
            <a:fillRect/>
          </a:stretch>
        </p:blipFill>
        <p:spPr>
          <a:xfrm>
            <a:off x="191654" y="1200151"/>
            <a:ext cx="3849255" cy="3234948"/>
          </a:xfrm>
        </p:spPr>
      </p:pic>
      <p:sp>
        <p:nvSpPr>
          <p:cNvPr id="4" name="Content Placeholder 3"/>
          <p:cNvSpPr>
            <a:spLocks noGrp="1"/>
          </p:cNvSpPr>
          <p:nvPr>
            <p:ph sz="half" idx="2"/>
          </p:nvPr>
        </p:nvSpPr>
        <p:spPr>
          <a:xfrm>
            <a:off x="4357254" y="1200150"/>
            <a:ext cx="4456546" cy="3394075"/>
          </a:xfrm>
        </p:spPr>
        <p:txBody>
          <a:bodyPr/>
          <a:lstStyle/>
          <a:p>
            <a:r>
              <a:rPr lang="en-US" dirty="0" smtClean="0"/>
              <a:t>NEW Episode 1</a:t>
            </a:r>
          </a:p>
          <a:p>
            <a:pPr lvl="1"/>
            <a:r>
              <a:rPr lang="en-US" dirty="0" smtClean="0"/>
              <a:t>Product Overview w/</a:t>
            </a:r>
            <a:r>
              <a:rPr lang="en-US" dirty="0" err="1" smtClean="0"/>
              <a:t>Axio</a:t>
            </a:r>
            <a:endParaRPr lang="en-US" dirty="0" smtClean="0"/>
          </a:p>
          <a:p>
            <a:pPr lvl="1"/>
            <a:endParaRPr lang="en-US" dirty="0" smtClean="0"/>
          </a:p>
          <a:p>
            <a:r>
              <a:rPr lang="en-US" dirty="0" smtClean="0"/>
              <a:t>NEW Webinars</a:t>
            </a:r>
          </a:p>
          <a:p>
            <a:pPr lvl="1"/>
            <a:r>
              <a:rPr lang="en-US" dirty="0" smtClean="0"/>
              <a:t>Bi-monthly science topics</a:t>
            </a:r>
          </a:p>
          <a:p>
            <a:pPr lvl="1"/>
            <a:r>
              <a:rPr lang="en-US" dirty="0" smtClean="0"/>
              <a:t>March 4</a:t>
            </a:r>
            <a:endParaRPr lang="en-US" dirty="0"/>
          </a:p>
        </p:txBody>
      </p:sp>
    </p:spTree>
    <p:extLst>
      <p:ext uri="{BB962C8B-B14F-4D97-AF65-F5344CB8AC3E}">
        <p14:creationId xmlns:p14="http://schemas.microsoft.com/office/powerpoint/2010/main" val="33163126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184" y="56998"/>
            <a:ext cx="3523281" cy="1868406"/>
          </a:xfrm>
          <a:prstGeom prst="rect">
            <a:avLst/>
          </a:prstGeom>
        </p:spPr>
      </p:pic>
      <p:pic>
        <p:nvPicPr>
          <p:cNvPr id="3" name="Picture 2"/>
          <p:cNvPicPr>
            <a:picLocks noChangeAspect="1"/>
          </p:cNvPicPr>
          <p:nvPr/>
        </p:nvPicPr>
        <p:blipFill>
          <a:blip r:embed="rId4"/>
          <a:stretch>
            <a:fillRect/>
          </a:stretch>
        </p:blipFill>
        <p:spPr>
          <a:xfrm>
            <a:off x="3919034" y="86765"/>
            <a:ext cx="3873259" cy="2495017"/>
          </a:xfrm>
          <a:prstGeom prst="rect">
            <a:avLst/>
          </a:prstGeom>
        </p:spPr>
      </p:pic>
      <p:pic>
        <p:nvPicPr>
          <p:cNvPr id="4" name="Picture 3"/>
          <p:cNvPicPr>
            <a:picLocks noChangeAspect="1"/>
          </p:cNvPicPr>
          <p:nvPr/>
        </p:nvPicPr>
        <p:blipFill>
          <a:blip r:embed="rId5"/>
          <a:stretch>
            <a:fillRect/>
          </a:stretch>
        </p:blipFill>
        <p:spPr>
          <a:xfrm>
            <a:off x="565288" y="2182918"/>
            <a:ext cx="2490522" cy="2176716"/>
          </a:xfrm>
          <a:prstGeom prst="rect">
            <a:avLst/>
          </a:prstGeom>
        </p:spPr>
      </p:pic>
      <p:pic>
        <p:nvPicPr>
          <p:cNvPr id="5" name="Picture 4"/>
          <p:cNvPicPr>
            <a:picLocks noChangeAspect="1"/>
          </p:cNvPicPr>
          <p:nvPr/>
        </p:nvPicPr>
        <p:blipFill>
          <a:blip r:embed="rId6"/>
          <a:stretch>
            <a:fillRect/>
          </a:stretch>
        </p:blipFill>
        <p:spPr>
          <a:xfrm>
            <a:off x="5983144" y="2808026"/>
            <a:ext cx="3305615" cy="1716566"/>
          </a:xfrm>
          <a:prstGeom prst="rect">
            <a:avLst/>
          </a:prstGeom>
        </p:spPr>
      </p:pic>
      <p:pic>
        <p:nvPicPr>
          <p:cNvPr id="6" name="Picture 5"/>
          <p:cNvPicPr>
            <a:picLocks noChangeAspect="1"/>
          </p:cNvPicPr>
          <p:nvPr/>
        </p:nvPicPr>
        <p:blipFill>
          <a:blip r:embed="rId7"/>
          <a:stretch>
            <a:fillRect/>
          </a:stretch>
        </p:blipFill>
        <p:spPr>
          <a:xfrm>
            <a:off x="3611465" y="2699931"/>
            <a:ext cx="2544880" cy="2059806"/>
          </a:xfrm>
          <a:prstGeom prst="rect">
            <a:avLst/>
          </a:prstGeom>
        </p:spPr>
      </p:pic>
    </p:spTree>
    <p:extLst>
      <p:ext uri="{BB962C8B-B14F-4D97-AF65-F5344CB8AC3E}">
        <p14:creationId xmlns:p14="http://schemas.microsoft.com/office/powerpoint/2010/main" val="1275148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779"/>
            <a:ext cx="7772400" cy="1101725"/>
          </a:xfrm>
        </p:spPr>
        <p:txBody>
          <a:bodyPr/>
          <a:lstStyle/>
          <a:p>
            <a:r>
              <a:rPr lang="en-US" dirty="0" smtClean="0"/>
              <a:t>Stress / Balance is Hot</a:t>
            </a:r>
            <a:endParaRPr lang="en-US" dirty="0"/>
          </a:p>
        </p:txBody>
      </p:sp>
      <p:sp>
        <p:nvSpPr>
          <p:cNvPr id="3" name="Subtitle 2"/>
          <p:cNvSpPr>
            <a:spLocks noGrp="1"/>
          </p:cNvSpPr>
          <p:nvPr>
            <p:ph type="subTitle" idx="1"/>
          </p:nvPr>
        </p:nvSpPr>
        <p:spPr>
          <a:xfrm>
            <a:off x="958273" y="1293505"/>
            <a:ext cx="7377545" cy="3024496"/>
          </a:xfrm>
        </p:spPr>
        <p:txBody>
          <a:bodyPr>
            <a:normAutofit fontScale="62500" lnSpcReduction="20000"/>
          </a:bodyPr>
          <a:lstStyle/>
          <a:p>
            <a:r>
              <a:rPr lang="en-US" dirty="0" err="1" smtClean="0"/>
              <a:t>TEDxSandy</a:t>
            </a:r>
            <a:r>
              <a:rPr lang="en-US" dirty="0" smtClean="0"/>
              <a:t> – April 2014</a:t>
            </a:r>
          </a:p>
          <a:p>
            <a:r>
              <a:rPr lang="en-US" dirty="0" smtClean="0"/>
              <a:t>The 431 Project – Sept 2014</a:t>
            </a:r>
          </a:p>
          <a:p>
            <a:r>
              <a:rPr lang="en-US" dirty="0" smtClean="0"/>
              <a:t>ACLM – Oct 2014</a:t>
            </a:r>
          </a:p>
          <a:p>
            <a:r>
              <a:rPr lang="en-US" dirty="0" smtClean="0"/>
              <a:t>A4M – Dec 2014</a:t>
            </a:r>
          </a:p>
          <a:p>
            <a:r>
              <a:rPr lang="en-US" dirty="0" smtClean="0"/>
              <a:t>Biochemical Society – Jan 2015</a:t>
            </a:r>
          </a:p>
          <a:p>
            <a:r>
              <a:rPr lang="en-US" dirty="0" smtClean="0"/>
              <a:t>Experimental Biology – March 2015</a:t>
            </a:r>
          </a:p>
          <a:p>
            <a:r>
              <a:rPr lang="en-US" dirty="0" smtClean="0"/>
              <a:t>Philippine Heart Association – May 2015</a:t>
            </a:r>
          </a:p>
          <a:p>
            <a:r>
              <a:rPr lang="en-US" dirty="0" smtClean="0"/>
              <a:t>NIH Healthy Aging Summit – July 2015</a:t>
            </a:r>
          </a:p>
          <a:p>
            <a:r>
              <a:rPr lang="en-US" dirty="0" err="1" smtClean="0"/>
              <a:t>www.ShawnTalbott.com</a:t>
            </a:r>
            <a:endParaRPr lang="en-US" dirty="0"/>
          </a:p>
        </p:txBody>
      </p:sp>
    </p:spTree>
    <p:extLst>
      <p:ext uri="{BB962C8B-B14F-4D97-AF65-F5344CB8AC3E}">
        <p14:creationId xmlns:p14="http://schemas.microsoft.com/office/powerpoint/2010/main" val="40074852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4433" y="7370"/>
            <a:ext cx="6077206" cy="4557905"/>
          </a:xfrm>
          <a:prstGeom prst="rect">
            <a:avLst/>
          </a:prstGeom>
        </p:spPr>
      </p:pic>
    </p:spTree>
    <p:extLst>
      <p:ext uri="{BB962C8B-B14F-4D97-AF65-F5344CB8AC3E}">
        <p14:creationId xmlns:p14="http://schemas.microsoft.com/office/powerpoint/2010/main" val="4369627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JAMA SELECT 2011.jpg"/>
          <p:cNvPicPr/>
          <p:nvPr/>
        </p:nvPicPr>
        <p:blipFill>
          <a:blip r:embed="rId3">
            <a:extLst/>
          </a:blip>
          <a:stretch>
            <a:fillRect/>
          </a:stretch>
        </p:blipFill>
        <p:spPr>
          <a:xfrm>
            <a:off x="-2483" y="-45101"/>
            <a:ext cx="2914651" cy="3771901"/>
          </a:xfrm>
          <a:prstGeom prst="rect">
            <a:avLst/>
          </a:prstGeom>
          <a:ln>
            <a:round/>
          </a:ln>
        </p:spPr>
      </p:pic>
      <p:pic>
        <p:nvPicPr>
          <p:cNvPr id="117" name="nejm199605023341802.jpg"/>
          <p:cNvPicPr/>
          <p:nvPr/>
        </p:nvPicPr>
        <p:blipFill>
          <a:blip r:embed="rId4">
            <a:extLst/>
          </a:blip>
          <a:stretch>
            <a:fillRect/>
          </a:stretch>
        </p:blipFill>
        <p:spPr>
          <a:xfrm>
            <a:off x="811692" y="913314"/>
            <a:ext cx="2743201" cy="3733801"/>
          </a:xfrm>
          <a:prstGeom prst="rect">
            <a:avLst/>
          </a:prstGeom>
          <a:ln>
            <a:round/>
          </a:ln>
        </p:spPr>
      </p:pic>
      <p:pic>
        <p:nvPicPr>
          <p:cNvPr id="118" name="JNCI J Natl Cancer Inst-1996-Albanes-1560-70.jpg"/>
          <p:cNvPicPr/>
          <p:nvPr/>
        </p:nvPicPr>
        <p:blipFill>
          <a:blip r:embed="rId5">
            <a:extLst/>
          </a:blip>
          <a:stretch>
            <a:fillRect/>
          </a:stretch>
        </p:blipFill>
        <p:spPr>
          <a:xfrm>
            <a:off x="2710996" y="-73676"/>
            <a:ext cx="2905126" cy="3829051"/>
          </a:xfrm>
          <a:prstGeom prst="rect">
            <a:avLst/>
          </a:prstGeom>
          <a:ln>
            <a:round/>
          </a:ln>
        </p:spPr>
      </p:pic>
      <p:pic>
        <p:nvPicPr>
          <p:cNvPr id="119" name="J. Nutr.-2007-Hercberg-2098-105.jpg"/>
          <p:cNvPicPr/>
          <p:nvPr/>
        </p:nvPicPr>
        <p:blipFill>
          <a:blip r:embed="rId6">
            <a:extLst/>
          </a:blip>
          <a:stretch>
            <a:fillRect/>
          </a:stretch>
        </p:blipFill>
        <p:spPr>
          <a:xfrm>
            <a:off x="3304355" y="1098188"/>
            <a:ext cx="2660677" cy="3548927"/>
          </a:xfrm>
          <a:prstGeom prst="rect">
            <a:avLst/>
          </a:prstGeom>
          <a:ln>
            <a:round/>
          </a:ln>
        </p:spPr>
      </p:pic>
      <p:pic>
        <p:nvPicPr>
          <p:cNvPr id="120" name="Multivitamins Annals Internal Med 2006.jpg"/>
          <p:cNvPicPr/>
          <p:nvPr/>
        </p:nvPicPr>
        <p:blipFill>
          <a:blip r:embed="rId7">
            <a:extLst/>
          </a:blip>
          <a:stretch>
            <a:fillRect/>
          </a:stretch>
        </p:blipFill>
        <p:spPr>
          <a:xfrm>
            <a:off x="5536515" y="-11763"/>
            <a:ext cx="2828926" cy="3705226"/>
          </a:xfrm>
          <a:prstGeom prst="rect">
            <a:avLst/>
          </a:prstGeom>
          <a:ln>
            <a:round/>
          </a:ln>
        </p:spPr>
      </p:pic>
      <p:pic>
        <p:nvPicPr>
          <p:cNvPr id="121" name="IWHS Antioxidants Arch Int Med 2011.jpg"/>
          <p:cNvPicPr/>
          <p:nvPr/>
        </p:nvPicPr>
        <p:blipFill>
          <a:blip r:embed="rId8">
            <a:extLst/>
          </a:blip>
          <a:stretch>
            <a:fillRect/>
          </a:stretch>
        </p:blipFill>
        <p:spPr>
          <a:xfrm>
            <a:off x="5949834" y="1175550"/>
            <a:ext cx="2914651" cy="3771901"/>
          </a:xfrm>
          <a:prstGeom prst="rect">
            <a:avLst/>
          </a:prstGeom>
          <a:ln>
            <a:round/>
          </a:ln>
        </p:spPr>
      </p:pic>
    </p:spTree>
    <p:extLst>
      <p:ext uri="{BB962C8B-B14F-4D97-AF65-F5344CB8AC3E}">
        <p14:creationId xmlns:p14="http://schemas.microsoft.com/office/powerpoint/2010/main" val="1294612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116"/>
                                        </p:tgtEl>
                                        <p:attrNameLst>
                                          <p:attrName>style.visibility</p:attrName>
                                        </p:attrNameLst>
                                      </p:cBhvr>
                                      <p:to>
                                        <p:strVal val="visible"/>
                                      </p:to>
                                    </p:set>
                                    <p:animEffect transition="in" filter="fade">
                                      <p:cBhvr>
                                        <p:cTn id="7" dur="1000"/>
                                        <p:tgtEl>
                                          <p:spTgt spid="116"/>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p:tmAbs val="0"/>
                                  </p:iterate>
                                  <p:childTnLst>
                                    <p:set>
                                      <p:cBhvr>
                                        <p:cTn id="10" fill="hold"/>
                                        <p:tgtEl>
                                          <p:spTgt spid="117"/>
                                        </p:tgtEl>
                                        <p:attrNameLst>
                                          <p:attrName>style.visibility</p:attrName>
                                        </p:attrNameLst>
                                      </p:cBhvr>
                                      <p:to>
                                        <p:strVal val="visible"/>
                                      </p:to>
                                    </p:set>
                                    <p:animEffect transition="in" filter="fade">
                                      <p:cBhvr>
                                        <p:cTn id="11" dur="1000"/>
                                        <p:tgtEl>
                                          <p:spTgt spid="117"/>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p:tmAbs val="0"/>
                                  </p:iterate>
                                  <p:childTnLst>
                                    <p:set>
                                      <p:cBhvr>
                                        <p:cTn id="14" fill="hold"/>
                                        <p:tgtEl>
                                          <p:spTgt spid="118"/>
                                        </p:tgtEl>
                                        <p:attrNameLst>
                                          <p:attrName>style.visibility</p:attrName>
                                        </p:attrNameLst>
                                      </p:cBhvr>
                                      <p:to>
                                        <p:strVal val="visible"/>
                                      </p:to>
                                    </p:set>
                                    <p:animEffect transition="in" filter="fade">
                                      <p:cBhvr>
                                        <p:cTn id="15" dur="1000"/>
                                        <p:tgtEl>
                                          <p:spTgt spid="118"/>
                                        </p:tgtEl>
                                      </p:cBhvr>
                                    </p:animEffect>
                                  </p:childTnLst>
                                </p:cTn>
                              </p:par>
                            </p:childTnLst>
                          </p:cTn>
                        </p:par>
                        <p:par>
                          <p:cTn id="16" fill="hold">
                            <p:stCondLst>
                              <p:cond delay="3000"/>
                            </p:stCondLst>
                            <p:childTnLst>
                              <p:par>
                                <p:cTn id="17" presetID="10" presetClass="entr" presetSubtype="0" fill="hold" grpId="0" nodeType="afterEffect">
                                  <p:stCondLst>
                                    <p:cond delay="0"/>
                                  </p:stCondLst>
                                  <p:iterate>
                                    <p:tmAbs val="0"/>
                                  </p:iterate>
                                  <p:childTnLst>
                                    <p:set>
                                      <p:cBhvr>
                                        <p:cTn id="18" fill="hold"/>
                                        <p:tgtEl>
                                          <p:spTgt spid="119"/>
                                        </p:tgtEl>
                                        <p:attrNameLst>
                                          <p:attrName>style.visibility</p:attrName>
                                        </p:attrNameLst>
                                      </p:cBhvr>
                                      <p:to>
                                        <p:strVal val="visible"/>
                                      </p:to>
                                    </p:set>
                                    <p:animEffect transition="in" filter="fade">
                                      <p:cBhvr>
                                        <p:cTn id="19" dur="1000"/>
                                        <p:tgtEl>
                                          <p:spTgt spid="119"/>
                                        </p:tgtEl>
                                      </p:cBhvr>
                                    </p:animEffect>
                                  </p:childTnLst>
                                </p:cTn>
                              </p:par>
                            </p:childTnLst>
                          </p:cTn>
                        </p:par>
                        <p:par>
                          <p:cTn id="20" fill="hold">
                            <p:stCondLst>
                              <p:cond delay="4000"/>
                            </p:stCondLst>
                            <p:childTnLst>
                              <p:par>
                                <p:cTn id="21" presetID="10" presetClass="entr" presetSubtype="0" fill="hold" grpId="0" nodeType="afterEffect">
                                  <p:stCondLst>
                                    <p:cond delay="0"/>
                                  </p:stCondLst>
                                  <p:iterate>
                                    <p:tmAbs val="0"/>
                                  </p:iterate>
                                  <p:childTnLst>
                                    <p:set>
                                      <p:cBhvr>
                                        <p:cTn id="22" fill="hold"/>
                                        <p:tgtEl>
                                          <p:spTgt spid="120"/>
                                        </p:tgtEl>
                                        <p:attrNameLst>
                                          <p:attrName>style.visibility</p:attrName>
                                        </p:attrNameLst>
                                      </p:cBhvr>
                                      <p:to>
                                        <p:strVal val="visible"/>
                                      </p:to>
                                    </p:set>
                                    <p:animEffect transition="in" filter="fade">
                                      <p:cBhvr>
                                        <p:cTn id="23" dur="1000"/>
                                        <p:tgtEl>
                                          <p:spTgt spid="120"/>
                                        </p:tgtEl>
                                      </p:cBhvr>
                                    </p:animEffect>
                                  </p:childTnLst>
                                </p:cTn>
                              </p:par>
                            </p:childTnLst>
                          </p:cTn>
                        </p:par>
                        <p:par>
                          <p:cTn id="24" fill="hold">
                            <p:stCondLst>
                              <p:cond delay="5000"/>
                            </p:stCondLst>
                            <p:childTnLst>
                              <p:par>
                                <p:cTn id="25" presetID="10" presetClass="entr" presetSubtype="0" fill="hold" grpId="0" nodeType="afterEffect">
                                  <p:stCondLst>
                                    <p:cond delay="0"/>
                                  </p:stCondLst>
                                  <p:iterate>
                                    <p:tmAbs val="0"/>
                                  </p:iterate>
                                  <p:childTnLst>
                                    <p:set>
                                      <p:cBhvr>
                                        <p:cTn id="26" fill="hold"/>
                                        <p:tgtEl>
                                          <p:spTgt spid="121"/>
                                        </p:tgtEl>
                                        <p:attrNameLst>
                                          <p:attrName>style.visibility</p:attrName>
                                        </p:attrNameLst>
                                      </p:cBhvr>
                                      <p:to>
                                        <p:strVal val="visible"/>
                                      </p:to>
                                    </p:set>
                                    <p:animEffect transition="in" filter="fade">
                                      <p:cBhvr>
                                        <p:cTn id="27"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advAuto="0"/>
      <p:bldP spid="117" grpId="0" animBg="1" advAuto="0"/>
      <p:bldP spid="118" grpId="0" animBg="1" advAuto="0"/>
      <p:bldP spid="119" grpId="0" animBg="1" advAuto="0"/>
      <p:bldP spid="120" grpId="0" animBg="1" advAuto="0"/>
      <p:bldP spid="12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698" r="17619" b="11252"/>
          <a:stretch/>
        </p:blipFill>
        <p:spPr>
          <a:xfrm>
            <a:off x="1909380" y="142422"/>
            <a:ext cx="5996149" cy="4447754"/>
          </a:xfrm>
          <a:prstGeom prst="rect">
            <a:avLst/>
          </a:prstGeom>
        </p:spPr>
      </p:pic>
      <p:sp>
        <p:nvSpPr>
          <p:cNvPr id="2" name="Oval 1"/>
          <p:cNvSpPr/>
          <p:nvPr/>
        </p:nvSpPr>
        <p:spPr>
          <a:xfrm>
            <a:off x="2407568" y="277709"/>
            <a:ext cx="981039" cy="58554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Nrf2 Activator</a:t>
            </a:r>
            <a:endParaRPr lang="en-US" sz="1000" dirty="0"/>
          </a:p>
        </p:txBody>
      </p:sp>
      <p:sp>
        <p:nvSpPr>
          <p:cNvPr id="5" name="Oval 4"/>
          <p:cNvSpPr/>
          <p:nvPr/>
        </p:nvSpPr>
        <p:spPr>
          <a:xfrm>
            <a:off x="6863179" y="193914"/>
            <a:ext cx="981039" cy="58554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Nrf2 Activator</a:t>
            </a:r>
            <a:endParaRPr lang="en-US" sz="1000" dirty="0"/>
          </a:p>
        </p:txBody>
      </p:sp>
    </p:spTree>
    <p:extLst>
      <p:ext uri="{BB962C8B-B14F-4D97-AF65-F5344CB8AC3E}">
        <p14:creationId xmlns:p14="http://schemas.microsoft.com/office/powerpoint/2010/main" val="5734410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p:nvPr/>
        </p:nvSpPr>
        <p:spPr>
          <a:xfrm>
            <a:off x="161334" y="1465679"/>
            <a:ext cx="8792133" cy="2212144"/>
          </a:xfrm>
          <a:prstGeom prst="rect">
            <a:avLst/>
          </a:prstGeom>
          <a:ln w="12700">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lvl="0" algn="ctr">
              <a:defRPr sz="1800"/>
            </a:pPr>
            <a:r>
              <a:rPr sz="7000" dirty="0"/>
              <a:t>Don’t </a:t>
            </a:r>
            <a:r>
              <a:rPr sz="7000" i="1" dirty="0"/>
              <a:t>Take</a:t>
            </a:r>
            <a:r>
              <a:rPr sz="7000" dirty="0"/>
              <a:t> Antioxidants</a:t>
            </a:r>
          </a:p>
          <a:p>
            <a:pPr lvl="0" algn="ctr">
              <a:defRPr sz="1800"/>
            </a:pPr>
            <a:r>
              <a:rPr sz="7000" i="1" dirty="0"/>
              <a:t>Make</a:t>
            </a:r>
            <a:r>
              <a:rPr sz="7000" dirty="0"/>
              <a:t> </a:t>
            </a:r>
            <a:r>
              <a:rPr sz="7000" dirty="0" smtClean="0"/>
              <a:t>Antioxidants</a:t>
            </a:r>
            <a:r>
              <a:rPr lang="en-US" sz="7000" dirty="0" smtClean="0"/>
              <a:t>!</a:t>
            </a:r>
            <a:endParaRPr sz="7000" dirty="0"/>
          </a:p>
        </p:txBody>
      </p:sp>
    </p:spTree>
    <p:extLst>
      <p:ext uri="{BB962C8B-B14F-4D97-AF65-F5344CB8AC3E}">
        <p14:creationId xmlns:p14="http://schemas.microsoft.com/office/powerpoint/2010/main" val="4226541783"/>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999" y="127551"/>
            <a:ext cx="2795091" cy="1677054"/>
          </a:xfrm>
          <a:prstGeom prst="rect">
            <a:avLst/>
          </a:prstGeom>
        </p:spPr>
      </p:pic>
      <p:pic>
        <p:nvPicPr>
          <p:cNvPr id="3" name="Picture 2"/>
          <p:cNvPicPr>
            <a:picLocks noChangeAspect="1"/>
          </p:cNvPicPr>
          <p:nvPr/>
        </p:nvPicPr>
        <p:blipFill>
          <a:blip r:embed="rId3"/>
          <a:stretch>
            <a:fillRect/>
          </a:stretch>
        </p:blipFill>
        <p:spPr>
          <a:xfrm>
            <a:off x="3612876" y="3037340"/>
            <a:ext cx="2640473" cy="1759796"/>
          </a:xfrm>
          <a:prstGeom prst="rect">
            <a:avLst/>
          </a:prstGeom>
        </p:spPr>
      </p:pic>
      <p:pic>
        <p:nvPicPr>
          <p:cNvPr id="4" name="Picture 3"/>
          <p:cNvPicPr>
            <a:picLocks noChangeAspect="1"/>
          </p:cNvPicPr>
          <p:nvPr/>
        </p:nvPicPr>
        <p:blipFill>
          <a:blip r:embed="rId4"/>
          <a:stretch>
            <a:fillRect/>
          </a:stretch>
        </p:blipFill>
        <p:spPr>
          <a:xfrm>
            <a:off x="3612876" y="475519"/>
            <a:ext cx="2418348" cy="1934678"/>
          </a:xfrm>
          <a:prstGeom prst="rect">
            <a:avLst/>
          </a:prstGeom>
        </p:spPr>
      </p:pic>
      <p:pic>
        <p:nvPicPr>
          <p:cNvPr id="5" name="Picture 4"/>
          <p:cNvPicPr>
            <a:picLocks noChangeAspect="1"/>
          </p:cNvPicPr>
          <p:nvPr/>
        </p:nvPicPr>
        <p:blipFill>
          <a:blip r:embed="rId5"/>
          <a:stretch>
            <a:fillRect/>
          </a:stretch>
        </p:blipFill>
        <p:spPr>
          <a:xfrm>
            <a:off x="477977" y="2634100"/>
            <a:ext cx="2823172" cy="1915052"/>
          </a:xfrm>
          <a:prstGeom prst="rect">
            <a:avLst/>
          </a:prstGeom>
        </p:spPr>
      </p:pic>
      <p:pic>
        <p:nvPicPr>
          <p:cNvPr id="6" name="Picture 5"/>
          <p:cNvPicPr>
            <a:picLocks noChangeAspect="1"/>
          </p:cNvPicPr>
          <p:nvPr/>
        </p:nvPicPr>
        <p:blipFill>
          <a:blip r:embed="rId6"/>
          <a:stretch>
            <a:fillRect/>
          </a:stretch>
        </p:blipFill>
        <p:spPr>
          <a:xfrm>
            <a:off x="6720746" y="2529101"/>
            <a:ext cx="2282863" cy="1615959"/>
          </a:xfrm>
          <a:prstGeom prst="rect">
            <a:avLst/>
          </a:prstGeom>
        </p:spPr>
      </p:pic>
      <p:pic>
        <p:nvPicPr>
          <p:cNvPr id="7" name="Picture 6"/>
          <p:cNvPicPr>
            <a:picLocks noChangeAspect="1"/>
          </p:cNvPicPr>
          <p:nvPr/>
        </p:nvPicPr>
        <p:blipFill>
          <a:blip r:embed="rId7"/>
          <a:stretch>
            <a:fillRect/>
          </a:stretch>
        </p:blipFill>
        <p:spPr>
          <a:xfrm>
            <a:off x="6566977" y="127551"/>
            <a:ext cx="2436632" cy="1827474"/>
          </a:xfrm>
          <a:prstGeom prst="rect">
            <a:avLst/>
          </a:prstGeom>
        </p:spPr>
      </p:pic>
    </p:spTree>
    <p:extLst>
      <p:ext uri="{BB962C8B-B14F-4D97-AF65-F5344CB8AC3E}">
        <p14:creationId xmlns:p14="http://schemas.microsoft.com/office/powerpoint/2010/main" val="630243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0"/>
                                        <p:tgtEl>
                                          <p:spTgt spid="7"/>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1000"/>
                                        <p:tgtEl>
                                          <p:spTgt spid="6"/>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1000"/>
                                        <p:tgtEl>
                                          <p:spTgt spid="3"/>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1" y="-1"/>
            <a:ext cx="9144001" cy="5143501"/>
          </a:xfrm>
          <a:prstGeom prst="roundRect">
            <a:avLst>
              <a:gd name="adj" fmla="val 0"/>
            </a:avLst>
          </a:prstGeom>
          <a:solidFill>
            <a:srgbClr val="FFFFFF"/>
          </a:solidFill>
          <a:ln w="3175">
            <a:solidFill/>
            <a:miter lim="400000"/>
          </a:ln>
        </p:spPr>
        <p:txBody>
          <a:bodyPr lIns="19050" tIns="19050" rIns="19050" bIns="19050" anchor="ctr"/>
          <a:lstStyle/>
          <a:p>
            <a:pPr marL="22859" marR="22859" defTabSz="514350">
              <a:defRPr sz="800">
                <a:uFill>
                  <a:solidFill/>
                </a:uFill>
              </a:defRPr>
            </a:pPr>
            <a:endParaRPr/>
          </a:p>
        </p:txBody>
      </p:sp>
      <p:pic>
        <p:nvPicPr>
          <p:cNvPr id="128" name="image8.png"/>
          <p:cNvPicPr/>
          <p:nvPr/>
        </p:nvPicPr>
        <p:blipFill>
          <a:blip r:embed="rId3">
            <a:extLst/>
          </a:blip>
          <a:stretch>
            <a:fillRect/>
          </a:stretch>
        </p:blipFill>
        <p:spPr>
          <a:xfrm>
            <a:off x="1257300" y="-104775"/>
            <a:ext cx="7144" cy="7144"/>
          </a:xfrm>
          <a:prstGeom prst="rect">
            <a:avLst/>
          </a:prstGeom>
          <a:ln>
            <a:round/>
          </a:ln>
        </p:spPr>
      </p:pic>
      <p:pic>
        <p:nvPicPr>
          <p:cNvPr id="129" name="image8.png"/>
          <p:cNvPicPr/>
          <p:nvPr/>
        </p:nvPicPr>
        <p:blipFill>
          <a:blip r:embed="rId3">
            <a:extLst/>
          </a:blip>
          <a:stretch>
            <a:fillRect/>
          </a:stretch>
        </p:blipFill>
        <p:spPr>
          <a:xfrm>
            <a:off x="1257300" y="-104775"/>
            <a:ext cx="7144" cy="7144"/>
          </a:xfrm>
          <a:prstGeom prst="rect">
            <a:avLst/>
          </a:prstGeom>
          <a:ln>
            <a:round/>
          </a:ln>
        </p:spPr>
      </p:pic>
      <p:pic>
        <p:nvPicPr>
          <p:cNvPr id="130" name="image8.png"/>
          <p:cNvPicPr/>
          <p:nvPr/>
        </p:nvPicPr>
        <p:blipFill>
          <a:blip r:embed="rId3">
            <a:extLst/>
          </a:blip>
          <a:stretch>
            <a:fillRect/>
          </a:stretch>
        </p:blipFill>
        <p:spPr>
          <a:xfrm>
            <a:off x="1257300" y="-104775"/>
            <a:ext cx="7144" cy="7144"/>
          </a:xfrm>
          <a:prstGeom prst="rect">
            <a:avLst/>
          </a:prstGeom>
          <a:ln>
            <a:round/>
          </a:ln>
        </p:spPr>
      </p:pic>
      <p:pic>
        <p:nvPicPr>
          <p:cNvPr id="131" name="US8435574B2 image.jpg"/>
          <p:cNvPicPr/>
          <p:nvPr/>
        </p:nvPicPr>
        <p:blipFill>
          <a:blip r:embed="rId4">
            <a:extLst/>
          </a:blip>
          <a:stretch>
            <a:fillRect/>
          </a:stretch>
        </p:blipFill>
        <p:spPr>
          <a:xfrm>
            <a:off x="179245" y="2334813"/>
            <a:ext cx="2928938" cy="3771901"/>
          </a:xfrm>
          <a:prstGeom prst="rect">
            <a:avLst/>
          </a:prstGeom>
          <a:ln>
            <a:round/>
          </a:ln>
        </p:spPr>
      </p:pic>
      <p:pic>
        <p:nvPicPr>
          <p:cNvPr id="132" name="US7923045B2 image.jpg"/>
          <p:cNvPicPr/>
          <p:nvPr/>
        </p:nvPicPr>
        <p:blipFill>
          <a:blip r:embed="rId5">
            <a:extLst/>
          </a:blip>
          <a:stretch>
            <a:fillRect/>
          </a:stretch>
        </p:blipFill>
        <p:spPr>
          <a:xfrm>
            <a:off x="-91259" y="3173049"/>
            <a:ext cx="2928938" cy="3771901"/>
          </a:xfrm>
          <a:prstGeom prst="rect">
            <a:avLst/>
          </a:prstGeom>
          <a:ln>
            <a:round/>
          </a:ln>
        </p:spPr>
      </p:pic>
      <p:pic>
        <p:nvPicPr>
          <p:cNvPr id="133" name="US7241461B2 image.jpg"/>
          <p:cNvPicPr/>
          <p:nvPr/>
        </p:nvPicPr>
        <p:blipFill>
          <a:blip r:embed="rId6">
            <a:extLst/>
          </a:blip>
          <a:stretch>
            <a:fillRect/>
          </a:stretch>
        </p:blipFill>
        <p:spPr>
          <a:xfrm>
            <a:off x="-252699" y="3984028"/>
            <a:ext cx="2928938" cy="3771901"/>
          </a:xfrm>
          <a:prstGeom prst="rect">
            <a:avLst/>
          </a:prstGeom>
          <a:ln>
            <a:round/>
          </a:ln>
        </p:spPr>
      </p:pic>
      <p:pic>
        <p:nvPicPr>
          <p:cNvPr id="134" name="image22.png"/>
          <p:cNvPicPr/>
          <p:nvPr/>
        </p:nvPicPr>
        <p:blipFill>
          <a:blip r:embed="rId7">
            <a:extLst/>
          </a:blip>
          <a:stretch>
            <a:fillRect/>
          </a:stretch>
        </p:blipFill>
        <p:spPr>
          <a:xfrm>
            <a:off x="5307950" y="29083"/>
            <a:ext cx="3085694" cy="2453729"/>
          </a:xfrm>
          <a:prstGeom prst="rect">
            <a:avLst/>
          </a:prstGeom>
          <a:ln w="12700">
            <a:miter lim="400000"/>
          </a:ln>
        </p:spPr>
      </p:pic>
      <p:pic>
        <p:nvPicPr>
          <p:cNvPr id="135" name="image27.png"/>
          <p:cNvPicPr/>
          <p:nvPr/>
        </p:nvPicPr>
        <p:blipFill>
          <a:blip r:embed="rId8">
            <a:extLst/>
          </a:blip>
          <a:stretch>
            <a:fillRect/>
          </a:stretch>
        </p:blipFill>
        <p:spPr>
          <a:xfrm>
            <a:off x="11953" y="531077"/>
            <a:ext cx="1983007" cy="1304261"/>
          </a:xfrm>
          <a:prstGeom prst="rect">
            <a:avLst/>
          </a:prstGeom>
          <a:ln w="12700">
            <a:miter lim="400000"/>
          </a:ln>
        </p:spPr>
      </p:pic>
      <p:pic>
        <p:nvPicPr>
          <p:cNvPr id="136" name="image28.png"/>
          <p:cNvPicPr/>
          <p:nvPr/>
        </p:nvPicPr>
        <p:blipFill>
          <a:blip r:embed="rId9">
            <a:extLst/>
          </a:blip>
          <a:stretch>
            <a:fillRect/>
          </a:stretch>
        </p:blipFill>
        <p:spPr>
          <a:xfrm>
            <a:off x="31797" y="2343"/>
            <a:ext cx="3223834" cy="573771"/>
          </a:xfrm>
          <a:prstGeom prst="rect">
            <a:avLst/>
          </a:prstGeom>
          <a:ln w="12700">
            <a:miter lim="400000"/>
          </a:ln>
        </p:spPr>
      </p:pic>
      <p:pic>
        <p:nvPicPr>
          <p:cNvPr id="137" name="image38.png"/>
          <p:cNvPicPr/>
          <p:nvPr/>
        </p:nvPicPr>
        <p:blipFill>
          <a:blip r:embed="rId10">
            <a:extLst/>
          </a:blip>
          <a:stretch>
            <a:fillRect/>
          </a:stretch>
        </p:blipFill>
        <p:spPr>
          <a:xfrm>
            <a:off x="288960" y="993679"/>
            <a:ext cx="3486822" cy="2954327"/>
          </a:xfrm>
          <a:prstGeom prst="rect">
            <a:avLst/>
          </a:prstGeom>
          <a:ln w="12700">
            <a:miter lim="400000"/>
          </a:ln>
        </p:spPr>
      </p:pic>
      <p:pic>
        <p:nvPicPr>
          <p:cNvPr id="138" name="image32.png"/>
          <p:cNvPicPr/>
          <p:nvPr/>
        </p:nvPicPr>
        <p:blipFill>
          <a:blip r:embed="rId11">
            <a:extLst/>
          </a:blip>
          <a:stretch>
            <a:fillRect/>
          </a:stretch>
        </p:blipFill>
        <p:spPr>
          <a:xfrm>
            <a:off x="2961068" y="1698074"/>
            <a:ext cx="2530157" cy="1971218"/>
          </a:xfrm>
          <a:prstGeom prst="rect">
            <a:avLst/>
          </a:prstGeom>
          <a:ln w="12700">
            <a:miter lim="400000"/>
          </a:ln>
        </p:spPr>
      </p:pic>
      <p:pic>
        <p:nvPicPr>
          <p:cNvPr id="139" name="image26.png"/>
          <p:cNvPicPr/>
          <p:nvPr/>
        </p:nvPicPr>
        <p:blipFill>
          <a:blip r:embed="rId12">
            <a:extLst/>
          </a:blip>
          <a:stretch>
            <a:fillRect/>
          </a:stretch>
        </p:blipFill>
        <p:spPr>
          <a:xfrm>
            <a:off x="1786238" y="3148447"/>
            <a:ext cx="2634929" cy="1897324"/>
          </a:xfrm>
          <a:prstGeom prst="rect">
            <a:avLst/>
          </a:prstGeom>
          <a:ln w="12700">
            <a:miter lim="400000"/>
          </a:ln>
        </p:spPr>
      </p:pic>
      <p:pic>
        <p:nvPicPr>
          <p:cNvPr id="140" name="image25.png"/>
          <p:cNvPicPr/>
          <p:nvPr/>
        </p:nvPicPr>
        <p:blipFill>
          <a:blip r:embed="rId13">
            <a:extLst/>
          </a:blip>
          <a:stretch>
            <a:fillRect/>
          </a:stretch>
        </p:blipFill>
        <p:spPr>
          <a:xfrm>
            <a:off x="2713182" y="804"/>
            <a:ext cx="2634929" cy="1808254"/>
          </a:xfrm>
          <a:prstGeom prst="rect">
            <a:avLst/>
          </a:prstGeom>
          <a:ln w="12700">
            <a:miter lim="400000"/>
          </a:ln>
        </p:spPr>
      </p:pic>
      <p:pic>
        <p:nvPicPr>
          <p:cNvPr id="142" name="image19.png"/>
          <p:cNvPicPr/>
          <p:nvPr/>
        </p:nvPicPr>
        <p:blipFill>
          <a:blip r:embed="rId14">
            <a:extLst/>
          </a:blip>
          <a:stretch>
            <a:fillRect/>
          </a:stretch>
        </p:blipFill>
        <p:spPr>
          <a:xfrm>
            <a:off x="6231996" y="1035520"/>
            <a:ext cx="2928938" cy="2267112"/>
          </a:xfrm>
          <a:prstGeom prst="rect">
            <a:avLst/>
          </a:prstGeom>
          <a:ln w="12700">
            <a:miter lim="400000"/>
          </a:ln>
        </p:spPr>
      </p:pic>
      <p:pic>
        <p:nvPicPr>
          <p:cNvPr id="143" name="image51.png"/>
          <p:cNvPicPr/>
          <p:nvPr/>
        </p:nvPicPr>
        <p:blipFill>
          <a:blip r:embed="rId15">
            <a:extLst/>
          </a:blip>
          <a:stretch>
            <a:fillRect/>
          </a:stretch>
        </p:blipFill>
        <p:spPr>
          <a:xfrm>
            <a:off x="4564593" y="3020580"/>
            <a:ext cx="4572408" cy="2153059"/>
          </a:xfrm>
          <a:prstGeom prst="rect">
            <a:avLst/>
          </a:prstGeom>
          <a:ln w="12700">
            <a:miter lim="400000"/>
          </a:ln>
        </p:spPr>
      </p:pic>
    </p:spTree>
    <p:extLst>
      <p:ext uri="{BB962C8B-B14F-4D97-AF65-F5344CB8AC3E}">
        <p14:creationId xmlns:p14="http://schemas.microsoft.com/office/powerpoint/2010/main" val="22631217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roup 159"/>
          <p:cNvGrpSpPr/>
          <p:nvPr/>
        </p:nvGrpSpPr>
        <p:grpSpPr>
          <a:xfrm>
            <a:off x="913956" y="1228725"/>
            <a:ext cx="2318922" cy="1121233"/>
            <a:chOff x="0" y="0"/>
            <a:chExt cx="3410534" cy="1588672"/>
          </a:xfrm>
        </p:grpSpPr>
        <p:pic>
          <p:nvPicPr>
            <p:cNvPr id="145" name="image31.jpg"/>
            <p:cNvPicPr/>
            <p:nvPr/>
          </p:nvPicPr>
          <p:blipFill>
            <a:blip r:embed="rId2">
              <a:extLst/>
            </a:blip>
            <a:stretch>
              <a:fillRect/>
            </a:stretch>
          </p:blipFill>
          <p:spPr>
            <a:xfrm>
              <a:off x="0" y="572926"/>
              <a:ext cx="2447017" cy="377459"/>
            </a:xfrm>
            <a:prstGeom prst="rect">
              <a:avLst/>
            </a:prstGeom>
            <a:ln w="25400" cap="flat">
              <a:solidFill>
                <a:srgbClr val="000000"/>
              </a:solidFill>
              <a:prstDash val="solid"/>
              <a:miter lim="800000"/>
            </a:ln>
            <a:effectLst/>
          </p:spPr>
        </p:pic>
        <p:pic>
          <p:nvPicPr>
            <p:cNvPr id="146" name="image32.jpg"/>
            <p:cNvPicPr/>
            <p:nvPr/>
          </p:nvPicPr>
          <p:blipFill>
            <a:blip r:embed="rId3">
              <a:extLst/>
            </a:blip>
            <a:stretch>
              <a:fillRect/>
            </a:stretch>
          </p:blipFill>
          <p:spPr>
            <a:xfrm>
              <a:off x="0" y="1041818"/>
              <a:ext cx="2447017" cy="431382"/>
            </a:xfrm>
            <a:prstGeom prst="rect">
              <a:avLst/>
            </a:prstGeom>
            <a:ln w="25400" cap="flat">
              <a:solidFill>
                <a:srgbClr val="000000"/>
              </a:solidFill>
              <a:prstDash val="solid"/>
              <a:miter lim="800000"/>
            </a:ln>
            <a:effectLst/>
          </p:spPr>
        </p:pic>
        <p:sp>
          <p:nvSpPr>
            <p:cNvPr id="147" name="Shape 147"/>
            <p:cNvSpPr/>
            <p:nvPr/>
          </p:nvSpPr>
          <p:spPr>
            <a:xfrm>
              <a:off x="2438025" y="596087"/>
              <a:ext cx="674824" cy="465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sz="1600">
                  <a:latin typeface="+mn-lt"/>
                  <a:ea typeface="+mn-ea"/>
                  <a:cs typeface="+mn-cs"/>
                  <a:sym typeface="Arial Bold"/>
                </a:defRPr>
              </a:lvl1pPr>
            </a:lstStyle>
            <a:p>
              <a:pPr lvl="0">
                <a:defRPr sz="1800"/>
              </a:pPr>
              <a:r>
                <a:rPr sz="900"/>
                <a:t>NRF2</a:t>
              </a:r>
            </a:p>
          </p:txBody>
        </p:sp>
        <p:sp>
          <p:nvSpPr>
            <p:cNvPr id="148" name="Shape 148"/>
            <p:cNvSpPr/>
            <p:nvPr/>
          </p:nvSpPr>
          <p:spPr>
            <a:xfrm>
              <a:off x="2409911" y="1123592"/>
              <a:ext cx="1000623" cy="4650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sz="1600">
                  <a:latin typeface="+mn-lt"/>
                  <a:ea typeface="+mn-ea"/>
                  <a:cs typeface="+mn-cs"/>
                  <a:sym typeface="Arial Bold"/>
                </a:defRPr>
              </a:lvl1pPr>
            </a:lstStyle>
            <a:p>
              <a:pPr lvl="0">
                <a:defRPr sz="1800"/>
              </a:pPr>
              <a:r>
                <a:rPr sz="900"/>
                <a:t>Lamin-B1</a:t>
              </a:r>
            </a:p>
          </p:txBody>
        </p:sp>
        <p:sp>
          <p:nvSpPr>
            <p:cNvPr id="149" name="Shape 149"/>
            <p:cNvSpPr/>
            <p:nvPr/>
          </p:nvSpPr>
          <p:spPr>
            <a:xfrm>
              <a:off x="124112" y="2299"/>
              <a:ext cx="988100" cy="519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sz="2000">
                  <a:latin typeface="+mn-lt"/>
                  <a:ea typeface="+mn-ea"/>
                  <a:cs typeface="+mn-cs"/>
                  <a:sym typeface="Arial Bold"/>
                </a:defRPr>
              </a:lvl1pPr>
            </a:lstStyle>
            <a:p>
              <a:pPr lvl="0">
                <a:defRPr sz="1800"/>
              </a:pPr>
              <a:r>
                <a:rPr sz="1100"/>
                <a:t>YOUNG </a:t>
              </a:r>
            </a:p>
          </p:txBody>
        </p:sp>
        <p:sp>
          <p:nvSpPr>
            <p:cNvPr id="150" name="Shape 150"/>
            <p:cNvSpPr/>
            <p:nvPr/>
          </p:nvSpPr>
          <p:spPr>
            <a:xfrm>
              <a:off x="1460801" y="0"/>
              <a:ext cx="644623" cy="519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sz="2000">
                  <a:latin typeface="+mn-lt"/>
                  <a:ea typeface="+mn-ea"/>
                  <a:cs typeface="+mn-cs"/>
                  <a:sym typeface="Arial Bold"/>
                </a:defRPr>
              </a:lvl1pPr>
            </a:lstStyle>
            <a:p>
              <a:pPr lvl="0">
                <a:defRPr sz="1800"/>
              </a:pPr>
              <a:r>
                <a:rPr sz="1100"/>
                <a:t>OLD </a:t>
              </a:r>
            </a:p>
          </p:txBody>
        </p:sp>
        <p:grpSp>
          <p:nvGrpSpPr>
            <p:cNvPr id="154" name="Group 154"/>
            <p:cNvGrpSpPr/>
            <p:nvPr/>
          </p:nvGrpSpPr>
          <p:grpSpPr>
            <a:xfrm>
              <a:off x="77942" y="340823"/>
              <a:ext cx="1054936" cy="194592"/>
              <a:chOff x="0" y="0"/>
              <a:chExt cx="1054934" cy="194590"/>
            </a:xfrm>
          </p:grpSpPr>
          <p:sp>
            <p:nvSpPr>
              <p:cNvPr id="151" name="Shape 151"/>
              <p:cNvSpPr/>
              <p:nvPr/>
            </p:nvSpPr>
            <p:spPr>
              <a:xfrm>
                <a:off x="1049152" y="0"/>
                <a:ext cx="1" cy="194591"/>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52" name="Shape 152"/>
              <p:cNvSpPr/>
              <p:nvPr/>
            </p:nvSpPr>
            <p:spPr>
              <a:xfrm flipH="1">
                <a:off x="6940" y="0"/>
                <a:ext cx="1" cy="194591"/>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53" name="Shape 153"/>
              <p:cNvSpPr/>
              <p:nvPr/>
            </p:nvSpPr>
            <p:spPr>
              <a:xfrm>
                <a:off x="-1" y="9340"/>
                <a:ext cx="1054936" cy="1"/>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grpSp>
        <p:grpSp>
          <p:nvGrpSpPr>
            <p:cNvPr id="158" name="Group 158"/>
            <p:cNvGrpSpPr/>
            <p:nvPr/>
          </p:nvGrpSpPr>
          <p:grpSpPr>
            <a:xfrm>
              <a:off x="1285137" y="338479"/>
              <a:ext cx="1054935" cy="194591"/>
              <a:chOff x="0" y="0"/>
              <a:chExt cx="1054934" cy="194589"/>
            </a:xfrm>
          </p:grpSpPr>
          <p:sp>
            <p:nvSpPr>
              <p:cNvPr id="155" name="Shape 155"/>
              <p:cNvSpPr/>
              <p:nvPr/>
            </p:nvSpPr>
            <p:spPr>
              <a:xfrm>
                <a:off x="1049152" y="0"/>
                <a:ext cx="1" cy="194590"/>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56" name="Shape 156"/>
              <p:cNvSpPr/>
              <p:nvPr/>
            </p:nvSpPr>
            <p:spPr>
              <a:xfrm flipH="1">
                <a:off x="6940" y="0"/>
                <a:ext cx="1" cy="194590"/>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57" name="Shape 157"/>
              <p:cNvSpPr/>
              <p:nvPr/>
            </p:nvSpPr>
            <p:spPr>
              <a:xfrm>
                <a:off x="-1" y="9340"/>
                <a:ext cx="1054936" cy="1"/>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grpSp>
      </p:grpSp>
      <p:sp>
        <p:nvSpPr>
          <p:cNvPr id="160" name="Shape 160"/>
          <p:cNvSpPr/>
          <p:nvPr/>
        </p:nvSpPr>
        <p:spPr>
          <a:xfrm>
            <a:off x="1150473" y="25376"/>
            <a:ext cx="6585979" cy="438580"/>
          </a:xfrm>
          <a:prstGeom prst="rect">
            <a:avLst/>
          </a:prstGeom>
          <a:ln w="12700">
            <a:miter lim="400000"/>
          </a:ln>
          <a:extLst>
            <a:ext uri="{C572A759-6A51-4108-AA02-DFA0A04FC94B}">
              <ma14:wrappingTextBoxFlag xmlns:ma14="http://schemas.microsoft.com/office/mac/drawingml/2011/main" val="1"/>
            </a:ext>
          </a:extLst>
        </p:spPr>
        <p:txBody>
          <a:bodyPr wrap="square" lIns="34289" tIns="34289" rIns="34289" bIns="34289">
            <a:spAutoFit/>
          </a:bodyPr>
          <a:lstStyle>
            <a:lvl1pPr defTabSz="914400">
              <a:defRPr sz="4200">
                <a:solidFill>
                  <a:srgbClr val="0000CC"/>
                </a:solidFill>
                <a:latin typeface="+mn-lt"/>
                <a:ea typeface="+mn-ea"/>
                <a:cs typeface="+mn-cs"/>
                <a:sym typeface="Arial Bold"/>
              </a:defRPr>
            </a:lvl1pPr>
          </a:lstStyle>
          <a:p>
            <a:pPr lvl="0">
              <a:defRPr sz="1800">
                <a:solidFill>
                  <a:srgbClr val="000000"/>
                </a:solidFill>
              </a:defRPr>
            </a:pPr>
            <a:r>
              <a:rPr sz="2400" dirty="0"/>
              <a:t>Nrf2 Declines with Age and Induces Oxidative Stress</a:t>
            </a:r>
          </a:p>
        </p:txBody>
      </p:sp>
      <p:grpSp>
        <p:nvGrpSpPr>
          <p:cNvPr id="168" name="Group 168"/>
          <p:cNvGrpSpPr/>
          <p:nvPr/>
        </p:nvGrpSpPr>
        <p:grpSpPr>
          <a:xfrm>
            <a:off x="605347" y="2228848"/>
            <a:ext cx="2480753" cy="2221830"/>
            <a:chOff x="-57045" y="-1"/>
            <a:chExt cx="3369628" cy="3577168"/>
          </a:xfrm>
        </p:grpSpPr>
        <p:pic>
          <p:nvPicPr>
            <p:cNvPr id="161" name="image33.png"/>
            <p:cNvPicPr/>
            <p:nvPr/>
          </p:nvPicPr>
          <p:blipFill>
            <a:blip r:embed="rId4">
              <a:extLst/>
            </a:blip>
            <a:stretch>
              <a:fillRect/>
            </a:stretch>
          </p:blipFill>
          <p:spPr>
            <a:xfrm>
              <a:off x="519572" y="469136"/>
              <a:ext cx="2793011" cy="1532026"/>
            </a:xfrm>
            <a:prstGeom prst="rect">
              <a:avLst/>
            </a:prstGeom>
            <a:ln w="12700" cap="flat">
              <a:noFill/>
              <a:miter lim="400000"/>
            </a:ln>
            <a:effectLst/>
          </p:spPr>
        </p:pic>
        <p:pic>
          <p:nvPicPr>
            <p:cNvPr id="162" name="image34.jpg"/>
            <p:cNvPicPr/>
            <p:nvPr/>
          </p:nvPicPr>
          <p:blipFill>
            <a:blip r:embed="rId5">
              <a:extLst/>
            </a:blip>
            <a:stretch>
              <a:fillRect/>
            </a:stretch>
          </p:blipFill>
          <p:spPr>
            <a:xfrm>
              <a:off x="519572" y="2052472"/>
              <a:ext cx="2793011" cy="1524695"/>
            </a:xfrm>
            <a:prstGeom prst="rect">
              <a:avLst/>
            </a:prstGeom>
            <a:ln w="12700" cap="flat">
              <a:noFill/>
              <a:miter lim="400000"/>
            </a:ln>
            <a:effectLst/>
          </p:spPr>
        </p:pic>
        <p:sp>
          <p:nvSpPr>
            <p:cNvPr id="163" name="Shape 163"/>
            <p:cNvSpPr/>
            <p:nvPr/>
          </p:nvSpPr>
          <p:spPr>
            <a:xfrm rot="16200000">
              <a:off x="-276652" y="1123183"/>
              <a:ext cx="988101" cy="519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algn="l" defTabSz="914400">
                <a:defRPr sz="2000">
                  <a:latin typeface="+mn-lt"/>
                  <a:ea typeface="+mn-ea"/>
                  <a:cs typeface="+mn-cs"/>
                  <a:sym typeface="Arial Bold"/>
                </a:defRPr>
              </a:lvl1pPr>
            </a:lstStyle>
            <a:p>
              <a:pPr lvl="0">
                <a:defRPr sz="1800"/>
              </a:pPr>
              <a:r>
                <a:rPr sz="1100"/>
                <a:t>YOUNG </a:t>
              </a:r>
            </a:p>
          </p:txBody>
        </p:sp>
        <p:sp>
          <p:nvSpPr>
            <p:cNvPr id="164" name="Shape 164"/>
            <p:cNvSpPr/>
            <p:nvPr/>
          </p:nvSpPr>
          <p:spPr>
            <a:xfrm rot="16200000">
              <a:off x="-119458" y="2600663"/>
              <a:ext cx="644624" cy="519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algn="l" defTabSz="914400">
                <a:defRPr sz="2000">
                  <a:latin typeface="+mn-lt"/>
                  <a:ea typeface="+mn-ea"/>
                  <a:cs typeface="+mn-cs"/>
                  <a:sym typeface="Arial Bold"/>
                </a:defRPr>
              </a:lvl1pPr>
            </a:lstStyle>
            <a:p>
              <a:pPr lvl="0">
                <a:defRPr sz="1800"/>
              </a:pPr>
              <a:r>
                <a:rPr sz="1100"/>
                <a:t>OLD</a:t>
              </a:r>
            </a:p>
          </p:txBody>
        </p:sp>
        <p:sp>
          <p:nvSpPr>
            <p:cNvPr id="165" name="Shape 165"/>
            <p:cNvSpPr/>
            <p:nvPr/>
          </p:nvSpPr>
          <p:spPr>
            <a:xfrm>
              <a:off x="1217823" y="-1"/>
              <a:ext cx="795340" cy="601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algn="l" defTabSz="914400">
                <a:defRPr sz="2400">
                  <a:latin typeface="+mn-lt"/>
                  <a:ea typeface="+mn-ea"/>
                  <a:cs typeface="+mn-cs"/>
                  <a:sym typeface="Arial Bold"/>
                </a:defRPr>
              </a:lvl1pPr>
            </a:lstStyle>
            <a:p>
              <a:pPr lvl="0">
                <a:defRPr sz="1800"/>
              </a:pPr>
              <a:r>
                <a:rPr sz="1400"/>
                <a:t>Nrf2</a:t>
              </a:r>
            </a:p>
          </p:txBody>
        </p:sp>
        <p:sp>
          <p:nvSpPr>
            <p:cNvPr id="166" name="Shape 166"/>
            <p:cNvSpPr/>
            <p:nvPr/>
          </p:nvSpPr>
          <p:spPr>
            <a:xfrm>
              <a:off x="1159637" y="860083"/>
              <a:ext cx="279301" cy="1"/>
            </a:xfrm>
            <a:prstGeom prst="line">
              <a:avLst/>
            </a:prstGeom>
            <a:noFill/>
            <a:ln w="38100" cap="flat">
              <a:solidFill>
                <a:srgbClr val="FFFFFF"/>
              </a:solidFill>
              <a:prstDash val="solid"/>
              <a:round/>
              <a:tailEnd type="triangle" w="med" len="me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67" name="Shape 167"/>
            <p:cNvSpPr/>
            <p:nvPr/>
          </p:nvSpPr>
          <p:spPr>
            <a:xfrm flipH="1">
              <a:off x="2509592" y="1495373"/>
              <a:ext cx="279301" cy="117285"/>
            </a:xfrm>
            <a:prstGeom prst="line">
              <a:avLst/>
            </a:prstGeom>
            <a:noFill/>
            <a:ln w="38100" cap="flat">
              <a:solidFill>
                <a:srgbClr val="FFFFFF"/>
              </a:solidFill>
              <a:prstDash val="solid"/>
              <a:round/>
              <a:tailEnd type="triangle" w="med" len="me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grpSp>
      <p:grpSp>
        <p:nvGrpSpPr>
          <p:cNvPr id="171" name="Group 171"/>
          <p:cNvGrpSpPr/>
          <p:nvPr/>
        </p:nvGrpSpPr>
        <p:grpSpPr>
          <a:xfrm>
            <a:off x="3314700" y="906066"/>
            <a:ext cx="1810942" cy="1779986"/>
            <a:chOff x="0" y="0"/>
            <a:chExt cx="3219451" cy="3164416"/>
          </a:xfrm>
        </p:grpSpPr>
        <p:pic>
          <p:nvPicPr>
            <p:cNvPr id="169" name="image35.pdf"/>
            <p:cNvPicPr/>
            <p:nvPr/>
          </p:nvPicPr>
          <p:blipFill>
            <a:blip r:embed="rId6">
              <a:extLst/>
            </a:blip>
            <a:srcRect l="2492" t="3268" b="2613"/>
            <a:stretch>
              <a:fillRect/>
            </a:stretch>
          </p:blipFill>
          <p:spPr>
            <a:xfrm>
              <a:off x="0" y="0"/>
              <a:ext cx="3219451" cy="3164416"/>
            </a:xfrm>
            <a:prstGeom prst="rect">
              <a:avLst/>
            </a:prstGeom>
            <a:ln w="12700" cap="flat">
              <a:noFill/>
              <a:miter lim="400000"/>
            </a:ln>
            <a:effectLst/>
          </p:spPr>
        </p:pic>
        <p:sp>
          <p:nvSpPr>
            <p:cNvPr id="170" name="Shape 170"/>
            <p:cNvSpPr/>
            <p:nvPr/>
          </p:nvSpPr>
          <p:spPr>
            <a:xfrm>
              <a:off x="2391088" y="1640740"/>
              <a:ext cx="445952" cy="7660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a:latin typeface="+mj-lt"/>
                  <a:ea typeface="+mj-ea"/>
                  <a:cs typeface="+mj-cs"/>
                  <a:sym typeface="Arial"/>
                </a:defRPr>
              </a:lvl1pPr>
            </a:lstStyle>
            <a:p>
              <a:pPr lvl="0">
                <a:defRPr sz="1800"/>
              </a:pPr>
              <a:r>
                <a:rPr sz="2000"/>
                <a:t>*</a:t>
              </a:r>
            </a:p>
          </p:txBody>
        </p:sp>
      </p:grpSp>
      <p:grpSp>
        <p:nvGrpSpPr>
          <p:cNvPr id="174" name="Group 174"/>
          <p:cNvGrpSpPr/>
          <p:nvPr/>
        </p:nvGrpSpPr>
        <p:grpSpPr>
          <a:xfrm>
            <a:off x="3200400" y="2686050"/>
            <a:ext cx="2171700" cy="2057402"/>
            <a:chOff x="0" y="0"/>
            <a:chExt cx="3860800" cy="3657601"/>
          </a:xfrm>
        </p:grpSpPr>
        <p:pic>
          <p:nvPicPr>
            <p:cNvPr id="172" name="image36.pdf"/>
            <p:cNvPicPr/>
            <p:nvPr/>
          </p:nvPicPr>
          <p:blipFill>
            <a:blip r:embed="rId7">
              <a:extLst/>
            </a:blip>
            <a:srcRect b="2563"/>
            <a:stretch>
              <a:fillRect/>
            </a:stretch>
          </p:blipFill>
          <p:spPr>
            <a:xfrm>
              <a:off x="0" y="0"/>
              <a:ext cx="3860800" cy="3657601"/>
            </a:xfrm>
            <a:prstGeom prst="rect">
              <a:avLst/>
            </a:prstGeom>
            <a:ln w="12700" cap="flat">
              <a:noFill/>
              <a:miter lim="400000"/>
            </a:ln>
            <a:effectLst/>
          </p:spPr>
        </p:pic>
        <p:sp>
          <p:nvSpPr>
            <p:cNvPr id="173" name="Shape 173"/>
            <p:cNvSpPr/>
            <p:nvPr/>
          </p:nvSpPr>
          <p:spPr>
            <a:xfrm>
              <a:off x="2920836" y="855767"/>
              <a:ext cx="445952" cy="7660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algn="l" defTabSz="914400">
                <a:defRPr>
                  <a:latin typeface="+mj-lt"/>
                  <a:ea typeface="+mj-ea"/>
                  <a:cs typeface="+mj-cs"/>
                  <a:sym typeface="Arial"/>
                </a:defRPr>
              </a:lvl1pPr>
            </a:lstStyle>
            <a:p>
              <a:pPr lvl="0">
                <a:defRPr sz="1800"/>
              </a:pPr>
              <a:r>
                <a:rPr sz="2000"/>
                <a:t>*</a:t>
              </a:r>
            </a:p>
          </p:txBody>
        </p:sp>
      </p:grpSp>
      <p:sp>
        <p:nvSpPr>
          <p:cNvPr id="175" name="Shape 175"/>
          <p:cNvSpPr/>
          <p:nvPr/>
        </p:nvSpPr>
        <p:spPr>
          <a:xfrm>
            <a:off x="1241781" y="742949"/>
            <a:ext cx="2018700" cy="346247"/>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defTabSz="914400">
              <a:defRPr sz="3200">
                <a:solidFill>
                  <a:srgbClr val="0000CC"/>
                </a:solidFill>
                <a:latin typeface="+mn-lt"/>
                <a:ea typeface="+mn-ea"/>
                <a:cs typeface="+mn-cs"/>
                <a:sym typeface="Arial Bold"/>
              </a:defRPr>
            </a:lvl1pPr>
          </a:lstStyle>
          <a:p>
            <a:pPr lvl="0">
              <a:defRPr sz="1800">
                <a:solidFill>
                  <a:srgbClr val="000000"/>
                </a:solidFill>
              </a:defRPr>
            </a:pPr>
            <a:r>
              <a:rPr sz="1800"/>
              <a:t>WT (C57/Bl6) Mouse</a:t>
            </a:r>
          </a:p>
        </p:txBody>
      </p:sp>
      <p:grpSp>
        <p:nvGrpSpPr>
          <p:cNvPr id="179" name="Group 179"/>
          <p:cNvGrpSpPr/>
          <p:nvPr/>
        </p:nvGrpSpPr>
        <p:grpSpPr>
          <a:xfrm>
            <a:off x="5529263" y="3114674"/>
            <a:ext cx="2268142" cy="1901430"/>
            <a:chOff x="0" y="-1"/>
            <a:chExt cx="4032251" cy="3380319"/>
          </a:xfrm>
        </p:grpSpPr>
        <p:pic>
          <p:nvPicPr>
            <p:cNvPr id="176" name="image37.pdf"/>
            <p:cNvPicPr/>
            <p:nvPr/>
          </p:nvPicPr>
          <p:blipFill>
            <a:blip r:embed="rId8">
              <a:extLst/>
            </a:blip>
            <a:srcRect l="2325" b="2608"/>
            <a:stretch>
              <a:fillRect/>
            </a:stretch>
          </p:blipFill>
          <p:spPr>
            <a:xfrm>
              <a:off x="0" y="-1"/>
              <a:ext cx="4032251" cy="3380319"/>
            </a:xfrm>
            <a:prstGeom prst="rect">
              <a:avLst/>
            </a:prstGeom>
            <a:ln w="12700" cap="flat">
              <a:noFill/>
              <a:miter lim="400000"/>
            </a:ln>
            <a:effectLst/>
          </p:spPr>
        </p:pic>
        <p:sp>
          <p:nvSpPr>
            <p:cNvPr id="177" name="Shape 177"/>
            <p:cNvSpPr/>
            <p:nvPr/>
          </p:nvSpPr>
          <p:spPr>
            <a:xfrm>
              <a:off x="1824113" y="579483"/>
              <a:ext cx="1152072" cy="1"/>
            </a:xfrm>
            <a:prstGeom prst="line">
              <a:avLst/>
            </a:prstGeom>
            <a:noFill/>
            <a:ln w="254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78" name="Shape 178"/>
            <p:cNvSpPr/>
            <p:nvPr/>
          </p:nvSpPr>
          <p:spPr>
            <a:xfrm>
              <a:off x="1838113" y="169015"/>
              <a:ext cx="1111399" cy="601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algn="l" defTabSz="914400">
                <a:defRPr sz="2400">
                  <a:latin typeface="+mn-lt"/>
                  <a:ea typeface="+mn-ea"/>
                  <a:cs typeface="+mn-cs"/>
                  <a:sym typeface="Arial Bold"/>
                </a:defRPr>
              </a:lvl1pPr>
            </a:lstStyle>
            <a:p>
              <a:pPr lvl="0">
                <a:defRPr sz="1800"/>
              </a:pPr>
              <a:r>
                <a:rPr sz="1400"/>
                <a:t>p&lt;0.05</a:t>
              </a:r>
            </a:p>
          </p:txBody>
        </p:sp>
      </p:grpSp>
      <p:grpSp>
        <p:nvGrpSpPr>
          <p:cNvPr id="183" name="Group 183"/>
          <p:cNvGrpSpPr/>
          <p:nvPr/>
        </p:nvGrpSpPr>
        <p:grpSpPr>
          <a:xfrm>
            <a:off x="5561409" y="1095375"/>
            <a:ext cx="2210992" cy="2047877"/>
            <a:chOff x="0" y="0"/>
            <a:chExt cx="3930650" cy="3640667"/>
          </a:xfrm>
        </p:grpSpPr>
        <p:pic>
          <p:nvPicPr>
            <p:cNvPr id="180" name="image38.png"/>
            <p:cNvPicPr/>
            <p:nvPr/>
          </p:nvPicPr>
          <p:blipFill>
            <a:blip r:embed="rId9">
              <a:extLst/>
            </a:blip>
            <a:stretch>
              <a:fillRect/>
            </a:stretch>
          </p:blipFill>
          <p:spPr>
            <a:xfrm>
              <a:off x="0" y="0"/>
              <a:ext cx="3930650" cy="3640667"/>
            </a:xfrm>
            <a:prstGeom prst="rect">
              <a:avLst/>
            </a:prstGeom>
            <a:ln w="12700" cap="flat">
              <a:noFill/>
              <a:miter lim="400000"/>
            </a:ln>
            <a:effectLst/>
          </p:spPr>
        </p:pic>
        <p:sp>
          <p:nvSpPr>
            <p:cNvPr id="181" name="Shape 181"/>
            <p:cNvSpPr/>
            <p:nvPr/>
          </p:nvSpPr>
          <p:spPr>
            <a:xfrm>
              <a:off x="1930399" y="861518"/>
              <a:ext cx="1523999" cy="1"/>
            </a:xfrm>
            <a:prstGeom prst="line">
              <a:avLst/>
            </a:prstGeom>
            <a:noFill/>
            <a:ln w="254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82" name="Shape 182"/>
            <p:cNvSpPr/>
            <p:nvPr/>
          </p:nvSpPr>
          <p:spPr>
            <a:xfrm>
              <a:off x="2118783" y="427585"/>
              <a:ext cx="1111399" cy="601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algn="l" defTabSz="914400">
                <a:defRPr sz="2400">
                  <a:latin typeface="+mn-lt"/>
                  <a:ea typeface="+mn-ea"/>
                  <a:cs typeface="+mn-cs"/>
                  <a:sym typeface="Arial Bold"/>
                </a:defRPr>
              </a:lvl1pPr>
            </a:lstStyle>
            <a:p>
              <a:pPr lvl="0">
                <a:defRPr sz="1800"/>
              </a:pPr>
              <a:r>
                <a:rPr sz="1400"/>
                <a:t>p&lt;0.05</a:t>
              </a:r>
            </a:p>
          </p:txBody>
        </p:sp>
      </p:grpSp>
      <p:sp>
        <p:nvSpPr>
          <p:cNvPr id="184" name="Shape 184"/>
          <p:cNvSpPr/>
          <p:nvPr/>
        </p:nvSpPr>
        <p:spPr>
          <a:xfrm>
            <a:off x="5561409" y="569825"/>
            <a:ext cx="2759905" cy="346247"/>
          </a:xfrm>
          <a:prstGeom prst="rect">
            <a:avLst/>
          </a:prstGeom>
          <a:ln w="12700">
            <a:miter lim="400000"/>
          </a:ln>
          <a:extLst>
            <a:ext uri="{C572A759-6A51-4108-AA02-DFA0A04FC94B}">
              <ma14:wrappingTextBoxFlag xmlns:ma14="http://schemas.microsoft.com/office/mac/drawingml/2011/main" val="1"/>
            </a:ext>
          </a:extLst>
        </p:spPr>
        <p:txBody>
          <a:bodyPr wrap="square" lIns="34289" tIns="34289" rIns="34289" bIns="34289">
            <a:spAutoFit/>
          </a:bodyPr>
          <a:lstStyle>
            <a:lvl1pPr defTabSz="914400">
              <a:defRPr sz="3200">
                <a:solidFill>
                  <a:srgbClr val="0000CC"/>
                </a:solidFill>
                <a:latin typeface="+mn-lt"/>
                <a:ea typeface="+mn-ea"/>
                <a:cs typeface="+mn-cs"/>
                <a:sym typeface="Arial Bold"/>
              </a:defRPr>
            </a:lvl1pPr>
          </a:lstStyle>
          <a:p>
            <a:pPr lvl="0">
              <a:defRPr sz="1800">
                <a:solidFill>
                  <a:srgbClr val="000000"/>
                </a:solidFill>
              </a:defRPr>
            </a:pPr>
            <a:r>
              <a:rPr sz="1800" dirty="0"/>
              <a:t>Increased oxidative stress</a:t>
            </a:r>
          </a:p>
        </p:txBody>
      </p:sp>
    </p:spTree>
    <p:extLst>
      <p:ext uri="{BB962C8B-B14F-4D97-AF65-F5344CB8AC3E}">
        <p14:creationId xmlns:p14="http://schemas.microsoft.com/office/powerpoint/2010/main" val="3027259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p:nvPr/>
        </p:nvSpPr>
        <p:spPr>
          <a:xfrm>
            <a:off x="-1" y="-1"/>
            <a:ext cx="9144001" cy="5143501"/>
          </a:xfrm>
          <a:prstGeom prst="roundRect">
            <a:avLst>
              <a:gd name="adj" fmla="val 0"/>
            </a:avLst>
          </a:prstGeom>
          <a:solidFill>
            <a:srgbClr val="FFFFFF"/>
          </a:solidFill>
          <a:ln w="3175">
            <a:solidFill/>
            <a:miter lim="400000"/>
          </a:ln>
        </p:spPr>
        <p:txBody>
          <a:bodyPr lIns="19050" tIns="19050" rIns="19050" bIns="19050" anchor="ctr"/>
          <a:lstStyle/>
          <a:p>
            <a:pPr marL="22859" marR="22859" defTabSz="514350">
              <a:defRPr sz="800">
                <a:uFill>
                  <a:solidFill/>
                </a:uFill>
              </a:defRPr>
            </a:pPr>
            <a:endParaRPr/>
          </a:p>
        </p:txBody>
      </p:sp>
      <p:pic>
        <p:nvPicPr>
          <p:cNvPr id="187" name="image8.png"/>
          <p:cNvPicPr/>
          <p:nvPr/>
        </p:nvPicPr>
        <p:blipFill>
          <a:blip r:embed="rId2">
            <a:extLst/>
          </a:blip>
          <a:stretch>
            <a:fillRect/>
          </a:stretch>
        </p:blipFill>
        <p:spPr>
          <a:xfrm>
            <a:off x="1257300" y="-104775"/>
            <a:ext cx="7144" cy="7144"/>
          </a:xfrm>
          <a:prstGeom prst="rect">
            <a:avLst/>
          </a:prstGeom>
          <a:ln>
            <a:round/>
          </a:ln>
        </p:spPr>
      </p:pic>
      <p:pic>
        <p:nvPicPr>
          <p:cNvPr id="188" name="image8.png"/>
          <p:cNvPicPr/>
          <p:nvPr/>
        </p:nvPicPr>
        <p:blipFill>
          <a:blip r:embed="rId2">
            <a:extLst/>
          </a:blip>
          <a:stretch>
            <a:fillRect/>
          </a:stretch>
        </p:blipFill>
        <p:spPr>
          <a:xfrm>
            <a:off x="1257300" y="-104775"/>
            <a:ext cx="7144" cy="7144"/>
          </a:xfrm>
          <a:prstGeom prst="rect">
            <a:avLst/>
          </a:prstGeom>
          <a:ln>
            <a:round/>
          </a:ln>
        </p:spPr>
      </p:pic>
      <p:pic>
        <p:nvPicPr>
          <p:cNvPr id="189" name="image8.png"/>
          <p:cNvPicPr/>
          <p:nvPr/>
        </p:nvPicPr>
        <p:blipFill>
          <a:blip r:embed="rId2">
            <a:extLst/>
          </a:blip>
          <a:stretch>
            <a:fillRect/>
          </a:stretch>
        </p:blipFill>
        <p:spPr>
          <a:xfrm>
            <a:off x="1257300" y="-104775"/>
            <a:ext cx="7144" cy="7144"/>
          </a:xfrm>
          <a:prstGeom prst="rect">
            <a:avLst/>
          </a:prstGeom>
          <a:ln>
            <a:round/>
          </a:ln>
        </p:spPr>
      </p:pic>
      <p:sp>
        <p:nvSpPr>
          <p:cNvPr id="190" name="Shape 190"/>
          <p:cNvSpPr/>
          <p:nvPr/>
        </p:nvSpPr>
        <p:spPr>
          <a:xfrm>
            <a:off x="2246041" y="1158566"/>
            <a:ext cx="5097068" cy="3355309"/>
          </a:xfrm>
          <a:prstGeom prst="rect">
            <a:avLst/>
          </a:prstGeom>
          <a:solidFill>
            <a:srgbClr val="FFFFFF"/>
          </a:solidFill>
          <a:ln w="12700">
            <a:miter lim="400000"/>
          </a:ln>
        </p:spPr>
        <p:txBody>
          <a:bodyPr lIns="45719" tIns="45719" rIns="45719" bIns="45719" anchor="ctr"/>
          <a:lstStyle/>
          <a:p>
            <a:pPr defTabSz="1019175">
              <a:defRPr sz="3200">
                <a:solidFill>
                  <a:srgbClr val="1F497D"/>
                </a:solidFill>
                <a:uFill>
                  <a:solidFill>
                    <a:srgbClr val="1F497D"/>
                  </a:solidFill>
                </a:uFill>
                <a:latin typeface="Calibri"/>
                <a:ea typeface="Calibri"/>
                <a:cs typeface="Calibri"/>
                <a:sym typeface="Calibri"/>
              </a:defRPr>
            </a:pPr>
            <a:endParaRPr/>
          </a:p>
        </p:txBody>
      </p:sp>
      <p:pic>
        <p:nvPicPr>
          <p:cNvPr id="191" name="image11.png"/>
          <p:cNvPicPr/>
          <p:nvPr/>
        </p:nvPicPr>
        <p:blipFill>
          <a:blip r:embed="rId3">
            <a:extLst/>
          </a:blip>
          <a:stretch>
            <a:fillRect/>
          </a:stretch>
        </p:blipFill>
        <p:spPr>
          <a:xfrm>
            <a:off x="2338116" y="1199803"/>
            <a:ext cx="2249489" cy="1546382"/>
          </a:xfrm>
          <a:prstGeom prst="rect">
            <a:avLst/>
          </a:prstGeom>
          <a:ln w="12700">
            <a:miter lim="400000"/>
          </a:ln>
        </p:spPr>
      </p:pic>
      <p:sp>
        <p:nvSpPr>
          <p:cNvPr id="192" name="Shape 192"/>
          <p:cNvSpPr/>
          <p:nvPr/>
        </p:nvSpPr>
        <p:spPr>
          <a:xfrm>
            <a:off x="3382691" y="2075290"/>
            <a:ext cx="1239839" cy="832668"/>
          </a:xfrm>
          <a:prstGeom prst="rect">
            <a:avLst/>
          </a:prstGeom>
          <a:solidFill>
            <a:srgbClr val="FFFFFF"/>
          </a:solidFill>
          <a:ln w="12700">
            <a:miter lim="400000"/>
          </a:ln>
        </p:spPr>
        <p:txBody>
          <a:bodyPr lIns="45719" tIns="45719" rIns="45719" bIns="45719" anchor="ctr"/>
          <a:lstStyle/>
          <a:p>
            <a:pPr defTabSz="171450">
              <a:defRPr sz="3200">
                <a:uFill>
                  <a:solidFill/>
                </a:uFill>
                <a:latin typeface="Calibri"/>
                <a:ea typeface="Calibri"/>
                <a:cs typeface="Calibri"/>
                <a:sym typeface="Calibri"/>
              </a:defRPr>
            </a:pPr>
            <a:endParaRPr/>
          </a:p>
        </p:txBody>
      </p:sp>
      <p:sp>
        <p:nvSpPr>
          <p:cNvPr id="193" name="Shape 193"/>
          <p:cNvSpPr/>
          <p:nvPr/>
        </p:nvSpPr>
        <p:spPr>
          <a:xfrm>
            <a:off x="2520679" y="1556659"/>
            <a:ext cx="446533" cy="241376"/>
          </a:xfrm>
          <a:prstGeom prst="rect">
            <a:avLst/>
          </a:prstGeom>
          <a:ln w="12700">
            <a:miter lim="400000"/>
          </a:ln>
          <a:extLst>
            <a:ext uri="{C572A759-6A51-4108-AA02-DFA0A04FC94B}">
              <ma14:wrappingTextBoxFlag xmlns:ma14="http://schemas.microsoft.com/office/mac/drawingml/2011/main" val="1"/>
            </a:ext>
          </a:extLst>
        </p:spPr>
        <p:txBody>
          <a:bodyPr wrap="none" lIns="50941" tIns="50941" rIns="50941" bIns="50941">
            <a:spAutoFit/>
          </a:bodyPr>
          <a:lstStyle>
            <a:lvl1pPr algn="l" defTabSz="1811866">
              <a:defRPr sz="1600">
                <a:solidFill>
                  <a:srgbClr val="254061"/>
                </a:solidFill>
                <a:uFill>
                  <a:solidFill>
                    <a:srgbClr val="254061"/>
                  </a:solidFill>
                </a:uFill>
                <a:latin typeface="+mn-lt"/>
                <a:ea typeface="+mn-ea"/>
                <a:cs typeface="+mn-cs"/>
                <a:sym typeface="Arial Bold"/>
              </a:defRPr>
            </a:lvl1pPr>
          </a:lstStyle>
          <a:p>
            <a:pPr lvl="0">
              <a:defRPr sz="1800">
                <a:solidFill>
                  <a:srgbClr val="000000"/>
                </a:solidFill>
                <a:uFillTx/>
              </a:defRPr>
            </a:pPr>
            <a:r>
              <a:rPr sz="900"/>
              <a:t>Bacopa</a:t>
            </a:r>
          </a:p>
        </p:txBody>
      </p:sp>
      <p:pic>
        <p:nvPicPr>
          <p:cNvPr id="194" name="image12.png"/>
          <p:cNvPicPr/>
          <p:nvPr/>
        </p:nvPicPr>
        <p:blipFill>
          <a:blip r:embed="rId4">
            <a:extLst/>
          </a:blip>
          <a:stretch>
            <a:fillRect/>
          </a:stretch>
        </p:blipFill>
        <p:spPr>
          <a:xfrm>
            <a:off x="4847954" y="1179184"/>
            <a:ext cx="2343151" cy="1010302"/>
          </a:xfrm>
          <a:prstGeom prst="rect">
            <a:avLst/>
          </a:prstGeom>
          <a:ln w="12700">
            <a:miter lim="400000"/>
          </a:ln>
        </p:spPr>
      </p:pic>
      <p:sp>
        <p:nvSpPr>
          <p:cNvPr id="195" name="Shape 195"/>
          <p:cNvSpPr/>
          <p:nvPr/>
        </p:nvSpPr>
        <p:spPr>
          <a:xfrm>
            <a:off x="5047978" y="1310824"/>
            <a:ext cx="535970" cy="2413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941" tIns="50941" rIns="50941" bIns="50941">
            <a:spAutoFit/>
          </a:bodyPr>
          <a:lstStyle>
            <a:lvl1pPr algn="l" defTabSz="1811866">
              <a:defRPr sz="1600">
                <a:solidFill>
                  <a:srgbClr val="254061"/>
                </a:solidFill>
                <a:uFill>
                  <a:solidFill>
                    <a:srgbClr val="254061"/>
                  </a:solidFill>
                </a:uFill>
                <a:latin typeface="+mn-lt"/>
                <a:ea typeface="+mn-ea"/>
                <a:cs typeface="+mn-cs"/>
                <a:sym typeface="Arial Bold"/>
              </a:defRPr>
            </a:lvl1pPr>
          </a:lstStyle>
          <a:p>
            <a:pPr lvl="0">
              <a:defRPr sz="1800">
                <a:solidFill>
                  <a:srgbClr val="000000"/>
                </a:solidFill>
                <a:uFillTx/>
              </a:defRPr>
            </a:pPr>
            <a:r>
              <a:rPr sz="900"/>
              <a:t>Silymarin</a:t>
            </a:r>
          </a:p>
        </p:txBody>
      </p:sp>
      <p:pic>
        <p:nvPicPr>
          <p:cNvPr id="196" name="image9.pdf"/>
          <p:cNvPicPr/>
          <p:nvPr/>
        </p:nvPicPr>
        <p:blipFill>
          <a:blip r:embed="rId5">
            <a:extLst/>
          </a:blip>
          <a:stretch>
            <a:fillRect/>
          </a:stretch>
        </p:blipFill>
        <p:spPr>
          <a:xfrm>
            <a:off x="5544866" y="2199001"/>
            <a:ext cx="1493839" cy="1254552"/>
          </a:xfrm>
          <a:prstGeom prst="rect">
            <a:avLst/>
          </a:prstGeom>
          <a:ln w="12700">
            <a:miter lim="400000"/>
          </a:ln>
        </p:spPr>
      </p:pic>
      <p:sp>
        <p:nvSpPr>
          <p:cNvPr id="197" name="Shape 197"/>
          <p:cNvSpPr/>
          <p:nvPr/>
        </p:nvSpPr>
        <p:spPr>
          <a:xfrm>
            <a:off x="4935556" y="3161723"/>
            <a:ext cx="1222824" cy="369330"/>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p>
            <a:pPr defTabSz="171450">
              <a:defRPr sz="1800"/>
            </a:pPr>
            <a:r>
              <a:rPr sz="900" b="1">
                <a:solidFill>
                  <a:srgbClr val="254061"/>
                </a:solidFill>
                <a:uFill>
                  <a:solidFill>
                    <a:srgbClr val="254061"/>
                  </a:solidFill>
                </a:uFill>
                <a:latin typeface="Calibri"/>
                <a:ea typeface="Calibri"/>
                <a:cs typeface="Calibri"/>
                <a:sym typeface="Calibri"/>
              </a:rPr>
              <a:t>Epigallocatechin gallate</a:t>
            </a:r>
          </a:p>
          <a:p>
            <a:pPr defTabSz="171450">
              <a:defRPr sz="1800"/>
            </a:pPr>
            <a:r>
              <a:rPr sz="900" b="1">
                <a:solidFill>
                  <a:srgbClr val="254061"/>
                </a:solidFill>
                <a:uFill>
                  <a:solidFill>
                    <a:srgbClr val="254061"/>
                  </a:solidFill>
                </a:uFill>
                <a:latin typeface="Calibri"/>
                <a:ea typeface="Calibri"/>
                <a:cs typeface="Calibri"/>
                <a:sym typeface="Calibri"/>
              </a:rPr>
              <a:t>EGCG</a:t>
            </a:r>
          </a:p>
        </p:txBody>
      </p:sp>
      <p:sp>
        <p:nvSpPr>
          <p:cNvPr id="198" name="Shape 198"/>
          <p:cNvSpPr/>
          <p:nvPr/>
        </p:nvSpPr>
        <p:spPr>
          <a:xfrm>
            <a:off x="3541442" y="2148249"/>
            <a:ext cx="341823" cy="20005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p>
            <a:pPr defTabSz="171450">
              <a:defRPr sz="1800"/>
            </a:pPr>
            <a:r>
              <a:rPr sz="700">
                <a:uFill>
                  <a:solidFill/>
                </a:uFill>
                <a:latin typeface="Calibri"/>
                <a:ea typeface="Calibri"/>
                <a:cs typeface="Calibri"/>
                <a:sym typeface="Calibri"/>
              </a:rPr>
              <a:t>HOCH</a:t>
            </a:r>
            <a:r>
              <a:rPr sz="700" baseline="-17083">
                <a:uFill>
                  <a:solidFill/>
                </a:uFill>
                <a:latin typeface="Calibri"/>
                <a:ea typeface="Calibri"/>
                <a:cs typeface="Calibri"/>
                <a:sym typeface="Calibri"/>
              </a:rPr>
              <a:t>2</a:t>
            </a:r>
          </a:p>
        </p:txBody>
      </p:sp>
      <p:sp>
        <p:nvSpPr>
          <p:cNvPr id="199" name="Shape 199"/>
          <p:cNvSpPr/>
          <p:nvPr/>
        </p:nvSpPr>
        <p:spPr>
          <a:xfrm>
            <a:off x="3458892" y="3575677"/>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00" name="Shape 200"/>
          <p:cNvSpPr/>
          <p:nvPr/>
        </p:nvSpPr>
        <p:spPr>
          <a:xfrm>
            <a:off x="3528741" y="3575677"/>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01" name="Shape 201"/>
          <p:cNvSpPr/>
          <p:nvPr/>
        </p:nvSpPr>
        <p:spPr>
          <a:xfrm>
            <a:off x="3609705" y="3490032"/>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02" name="Shape 202"/>
          <p:cNvSpPr/>
          <p:nvPr/>
        </p:nvSpPr>
        <p:spPr>
          <a:xfrm>
            <a:off x="3711304" y="2536827"/>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03" name="Shape 203"/>
          <p:cNvSpPr/>
          <p:nvPr/>
        </p:nvSpPr>
        <p:spPr>
          <a:xfrm>
            <a:off x="3990704" y="2617714"/>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04" name="Shape 204"/>
          <p:cNvSpPr/>
          <p:nvPr/>
        </p:nvSpPr>
        <p:spPr>
          <a:xfrm>
            <a:off x="4462191" y="2679570"/>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C</a:t>
            </a:r>
          </a:p>
        </p:txBody>
      </p:sp>
      <p:sp>
        <p:nvSpPr>
          <p:cNvPr id="205" name="Shape 205"/>
          <p:cNvSpPr/>
          <p:nvPr/>
        </p:nvSpPr>
        <p:spPr>
          <a:xfrm>
            <a:off x="4525691" y="2679570"/>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06" name="Shape 206"/>
          <p:cNvSpPr/>
          <p:nvPr/>
        </p:nvSpPr>
        <p:spPr>
          <a:xfrm>
            <a:off x="4587604" y="2717634"/>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3</a:t>
            </a:r>
          </a:p>
        </p:txBody>
      </p:sp>
      <p:sp>
        <p:nvSpPr>
          <p:cNvPr id="207" name="Shape 207"/>
          <p:cNvSpPr/>
          <p:nvPr/>
        </p:nvSpPr>
        <p:spPr>
          <a:xfrm>
            <a:off x="4163741" y="2157764"/>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C</a:t>
            </a:r>
          </a:p>
        </p:txBody>
      </p:sp>
      <p:sp>
        <p:nvSpPr>
          <p:cNvPr id="208" name="Shape 208"/>
          <p:cNvSpPr/>
          <p:nvPr/>
        </p:nvSpPr>
        <p:spPr>
          <a:xfrm>
            <a:off x="4228829" y="2157764"/>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09" name="Shape 209"/>
          <p:cNvSpPr/>
          <p:nvPr/>
        </p:nvSpPr>
        <p:spPr>
          <a:xfrm>
            <a:off x="4289155" y="2195830"/>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3</a:t>
            </a:r>
          </a:p>
        </p:txBody>
      </p:sp>
      <p:sp>
        <p:nvSpPr>
          <p:cNvPr id="210" name="Shape 210"/>
          <p:cNvSpPr/>
          <p:nvPr/>
        </p:nvSpPr>
        <p:spPr>
          <a:xfrm>
            <a:off x="4074841" y="2752527"/>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C</a:t>
            </a:r>
          </a:p>
        </p:txBody>
      </p:sp>
      <p:sp>
        <p:nvSpPr>
          <p:cNvPr id="211" name="Shape 211"/>
          <p:cNvSpPr/>
          <p:nvPr/>
        </p:nvSpPr>
        <p:spPr>
          <a:xfrm>
            <a:off x="4136755" y="2752527"/>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12" name="Shape 212"/>
          <p:cNvSpPr/>
          <p:nvPr/>
        </p:nvSpPr>
        <p:spPr>
          <a:xfrm>
            <a:off x="4200254" y="2789006"/>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3</a:t>
            </a:r>
          </a:p>
        </p:txBody>
      </p:sp>
      <p:sp>
        <p:nvSpPr>
          <p:cNvPr id="213" name="Shape 213"/>
          <p:cNvSpPr/>
          <p:nvPr/>
        </p:nvSpPr>
        <p:spPr>
          <a:xfrm>
            <a:off x="3612879" y="2999948"/>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C</a:t>
            </a:r>
          </a:p>
        </p:txBody>
      </p:sp>
      <p:sp>
        <p:nvSpPr>
          <p:cNvPr id="214" name="Shape 214"/>
          <p:cNvSpPr/>
          <p:nvPr/>
        </p:nvSpPr>
        <p:spPr>
          <a:xfrm>
            <a:off x="3676379" y="2999948"/>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15" name="Shape 215"/>
          <p:cNvSpPr/>
          <p:nvPr/>
        </p:nvSpPr>
        <p:spPr>
          <a:xfrm>
            <a:off x="3739879" y="3038013"/>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3</a:t>
            </a:r>
          </a:p>
        </p:txBody>
      </p:sp>
      <p:sp>
        <p:nvSpPr>
          <p:cNvPr id="216" name="Shape 216"/>
          <p:cNvSpPr/>
          <p:nvPr/>
        </p:nvSpPr>
        <p:spPr>
          <a:xfrm>
            <a:off x="3458892" y="2919060"/>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17" name="Shape 217"/>
          <p:cNvSpPr/>
          <p:nvPr/>
        </p:nvSpPr>
        <p:spPr>
          <a:xfrm flipH="1" flipV="1">
            <a:off x="3492229" y="3128416"/>
            <a:ext cx="152400"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18" name="Shape 218"/>
          <p:cNvSpPr/>
          <p:nvPr/>
        </p:nvSpPr>
        <p:spPr>
          <a:xfrm flipH="1">
            <a:off x="3492230" y="3372665"/>
            <a:ext cx="152400" cy="8247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19" name="Shape 219"/>
          <p:cNvSpPr/>
          <p:nvPr/>
        </p:nvSpPr>
        <p:spPr>
          <a:xfrm flipH="1">
            <a:off x="3339829" y="3128416"/>
            <a:ext cx="152400"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0" name="Shape 220"/>
          <p:cNvSpPr/>
          <p:nvPr/>
        </p:nvSpPr>
        <p:spPr>
          <a:xfrm flipH="1" flipV="1">
            <a:off x="3339829" y="3372665"/>
            <a:ext cx="152400" cy="8247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1" name="Shape 221"/>
          <p:cNvSpPr/>
          <p:nvPr/>
        </p:nvSpPr>
        <p:spPr>
          <a:xfrm>
            <a:off x="3339830" y="3209303"/>
            <a:ext cx="1587"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2" name="Shape 222"/>
          <p:cNvSpPr/>
          <p:nvPr/>
        </p:nvSpPr>
        <p:spPr>
          <a:xfrm flipV="1">
            <a:off x="3797029" y="3372665"/>
            <a:ext cx="150813" cy="8247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3" name="Shape 223"/>
          <p:cNvSpPr/>
          <p:nvPr/>
        </p:nvSpPr>
        <p:spPr>
          <a:xfrm>
            <a:off x="3947841" y="3209303"/>
            <a:ext cx="1589"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4" name="Shape 224"/>
          <p:cNvSpPr/>
          <p:nvPr/>
        </p:nvSpPr>
        <p:spPr>
          <a:xfrm>
            <a:off x="3644630" y="3372665"/>
            <a:ext cx="152400" cy="8247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5" name="Shape 225"/>
          <p:cNvSpPr/>
          <p:nvPr/>
        </p:nvSpPr>
        <p:spPr>
          <a:xfrm>
            <a:off x="3644629" y="3209303"/>
            <a:ext cx="1"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6" name="Shape 226"/>
          <p:cNvSpPr/>
          <p:nvPr/>
        </p:nvSpPr>
        <p:spPr>
          <a:xfrm flipV="1">
            <a:off x="3644629" y="3128416"/>
            <a:ext cx="152401"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7" name="Shape 227"/>
          <p:cNvSpPr/>
          <p:nvPr/>
        </p:nvSpPr>
        <p:spPr>
          <a:xfrm>
            <a:off x="3947841" y="2880995"/>
            <a:ext cx="152400" cy="84061"/>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8" name="Shape 228"/>
          <p:cNvSpPr/>
          <p:nvPr/>
        </p:nvSpPr>
        <p:spPr>
          <a:xfrm flipV="1">
            <a:off x="3947841" y="3128416"/>
            <a:ext cx="152400"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9" name="Shape 229"/>
          <p:cNvSpPr/>
          <p:nvPr/>
        </p:nvSpPr>
        <p:spPr>
          <a:xfrm flipV="1">
            <a:off x="3797030" y="2880995"/>
            <a:ext cx="150812" cy="84061"/>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0" name="Shape 230"/>
          <p:cNvSpPr/>
          <p:nvPr/>
        </p:nvSpPr>
        <p:spPr>
          <a:xfrm>
            <a:off x="3797030" y="3128416"/>
            <a:ext cx="150812"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1" name="Shape 231"/>
          <p:cNvSpPr/>
          <p:nvPr/>
        </p:nvSpPr>
        <p:spPr>
          <a:xfrm flipV="1">
            <a:off x="3797029" y="2965055"/>
            <a:ext cx="1"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2" name="Shape 232"/>
          <p:cNvSpPr/>
          <p:nvPr/>
        </p:nvSpPr>
        <p:spPr>
          <a:xfrm flipH="1" flipV="1">
            <a:off x="4266931" y="2912716"/>
            <a:ext cx="103188" cy="13322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3" name="Shape 233"/>
          <p:cNvSpPr/>
          <p:nvPr/>
        </p:nvSpPr>
        <p:spPr>
          <a:xfrm flipV="1">
            <a:off x="4100241" y="2912715"/>
            <a:ext cx="166688" cy="52341"/>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4" name="Shape 234"/>
          <p:cNvSpPr/>
          <p:nvPr/>
        </p:nvSpPr>
        <p:spPr>
          <a:xfrm flipV="1">
            <a:off x="4266931" y="3045942"/>
            <a:ext cx="103188" cy="13322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5" name="Shape 235"/>
          <p:cNvSpPr/>
          <p:nvPr/>
        </p:nvSpPr>
        <p:spPr>
          <a:xfrm flipV="1">
            <a:off x="4100241" y="2965055"/>
            <a:ext cx="1589"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6" name="Shape 236"/>
          <p:cNvSpPr/>
          <p:nvPr/>
        </p:nvSpPr>
        <p:spPr>
          <a:xfrm>
            <a:off x="4100242" y="3128415"/>
            <a:ext cx="166688" cy="5075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7" name="Shape 237"/>
          <p:cNvSpPr/>
          <p:nvPr/>
        </p:nvSpPr>
        <p:spPr>
          <a:xfrm flipH="1">
            <a:off x="4266931" y="2757285"/>
            <a:ext cx="53975" cy="15543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8" name="Shape 238"/>
          <p:cNvSpPr/>
          <p:nvPr/>
        </p:nvSpPr>
        <p:spPr>
          <a:xfrm flipH="1">
            <a:off x="3914505" y="2392498"/>
            <a:ext cx="55562" cy="155431"/>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9" name="Shape 239"/>
          <p:cNvSpPr/>
          <p:nvPr/>
        </p:nvSpPr>
        <p:spPr>
          <a:xfrm flipV="1">
            <a:off x="3970067" y="2359191"/>
            <a:ext cx="169864" cy="33307"/>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0" name="Shape 240"/>
          <p:cNvSpPr/>
          <p:nvPr/>
        </p:nvSpPr>
        <p:spPr>
          <a:xfrm flipV="1">
            <a:off x="3985941" y="2394083"/>
            <a:ext cx="152400" cy="30135"/>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1" name="Shape 241"/>
          <p:cNvSpPr/>
          <p:nvPr/>
        </p:nvSpPr>
        <p:spPr>
          <a:xfrm>
            <a:off x="3914504" y="2547929"/>
            <a:ext cx="66675" cy="7137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2" name="Shape 242"/>
          <p:cNvSpPr/>
          <p:nvPr/>
        </p:nvSpPr>
        <p:spPr>
          <a:xfrm>
            <a:off x="4139929" y="2359192"/>
            <a:ext cx="119063" cy="122125"/>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3" name="Shape 243"/>
          <p:cNvSpPr/>
          <p:nvPr/>
        </p:nvSpPr>
        <p:spPr>
          <a:xfrm flipV="1">
            <a:off x="4085955" y="2636747"/>
            <a:ext cx="117476" cy="2379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4" name="Shape 244"/>
          <p:cNvSpPr/>
          <p:nvPr/>
        </p:nvSpPr>
        <p:spPr>
          <a:xfrm flipH="1">
            <a:off x="4203430" y="2481315"/>
            <a:ext cx="55562" cy="15543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5" name="Shape 245"/>
          <p:cNvSpPr/>
          <p:nvPr/>
        </p:nvSpPr>
        <p:spPr>
          <a:xfrm flipV="1">
            <a:off x="3787506" y="2562203"/>
            <a:ext cx="130175" cy="25377"/>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6" name="Shape 246"/>
          <p:cNvSpPr/>
          <p:nvPr/>
        </p:nvSpPr>
        <p:spPr>
          <a:xfrm flipV="1">
            <a:off x="3787505" y="2532067"/>
            <a:ext cx="123826" cy="2696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7" name="Shape 247"/>
          <p:cNvSpPr/>
          <p:nvPr/>
        </p:nvSpPr>
        <p:spPr>
          <a:xfrm flipH="1" flipV="1">
            <a:off x="4203431" y="2636746"/>
            <a:ext cx="117475" cy="12053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8" name="Shape 248"/>
          <p:cNvSpPr/>
          <p:nvPr/>
        </p:nvSpPr>
        <p:spPr>
          <a:xfrm flipH="1">
            <a:off x="4320904" y="2731908"/>
            <a:ext cx="131763" cy="25377"/>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9" name="Shape 249"/>
          <p:cNvSpPr/>
          <p:nvPr/>
        </p:nvSpPr>
        <p:spPr>
          <a:xfrm flipH="1">
            <a:off x="4139930" y="2246582"/>
            <a:ext cx="41276" cy="112610"/>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0" name="Shape 250"/>
          <p:cNvSpPr/>
          <p:nvPr/>
        </p:nvSpPr>
        <p:spPr>
          <a:xfrm>
            <a:off x="3892280" y="2311610"/>
            <a:ext cx="77788" cy="8088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1" name="Shape 251"/>
          <p:cNvSpPr/>
          <p:nvPr/>
        </p:nvSpPr>
        <p:spPr>
          <a:xfrm flipH="1">
            <a:off x="4100241" y="2850861"/>
            <a:ext cx="6351" cy="11419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2" name="Shape 252"/>
          <p:cNvSpPr/>
          <p:nvPr/>
        </p:nvSpPr>
        <p:spPr>
          <a:xfrm>
            <a:off x="3644629" y="3088766"/>
            <a:ext cx="1" cy="12053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3" name="Shape 253"/>
          <p:cNvSpPr/>
          <p:nvPr/>
        </p:nvSpPr>
        <p:spPr>
          <a:xfrm flipV="1">
            <a:off x="3644629" y="3372665"/>
            <a:ext cx="1" cy="122125"/>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4" name="Shape 254"/>
          <p:cNvSpPr/>
          <p:nvPr/>
        </p:nvSpPr>
        <p:spPr>
          <a:xfrm flipV="1">
            <a:off x="3689079" y="3455138"/>
            <a:ext cx="107951" cy="5709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5" name="Shape 255"/>
          <p:cNvSpPr/>
          <p:nvPr/>
        </p:nvSpPr>
        <p:spPr>
          <a:xfrm flipV="1">
            <a:off x="3492230" y="3455139"/>
            <a:ext cx="1587" cy="122125"/>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6" name="Shape 256"/>
          <p:cNvSpPr/>
          <p:nvPr/>
        </p:nvSpPr>
        <p:spPr>
          <a:xfrm>
            <a:off x="3477941" y="3007878"/>
            <a:ext cx="1" cy="12053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7" name="Shape 257"/>
          <p:cNvSpPr/>
          <p:nvPr/>
        </p:nvSpPr>
        <p:spPr>
          <a:xfrm>
            <a:off x="3509691" y="3007878"/>
            <a:ext cx="1" cy="12053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8" name="Shape 258"/>
          <p:cNvSpPr/>
          <p:nvPr/>
        </p:nvSpPr>
        <p:spPr>
          <a:xfrm>
            <a:off x="3371579" y="3233094"/>
            <a:ext cx="1" cy="120538"/>
          </a:xfrm>
          <a:prstGeom prst="line">
            <a:avLst/>
          </a:prstGeom>
          <a:ln w="127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9" name="Shape 259"/>
          <p:cNvSpPr/>
          <p:nvPr/>
        </p:nvSpPr>
        <p:spPr>
          <a:xfrm>
            <a:off x="2425429" y="3187099"/>
            <a:ext cx="703850"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Withaferin A</a:t>
            </a:r>
          </a:p>
        </p:txBody>
      </p:sp>
      <p:pic>
        <p:nvPicPr>
          <p:cNvPr id="260" name="image10.pdf"/>
          <p:cNvPicPr/>
          <p:nvPr/>
        </p:nvPicPr>
        <p:blipFill>
          <a:blip r:embed="rId6">
            <a:extLst/>
          </a:blip>
          <a:stretch>
            <a:fillRect/>
          </a:stretch>
        </p:blipFill>
        <p:spPr>
          <a:xfrm>
            <a:off x="4197079" y="3574091"/>
            <a:ext cx="2697163" cy="716887"/>
          </a:xfrm>
          <a:prstGeom prst="rect">
            <a:avLst/>
          </a:prstGeom>
          <a:ln w="12700">
            <a:miter lim="400000"/>
          </a:ln>
        </p:spPr>
      </p:pic>
      <p:sp>
        <p:nvSpPr>
          <p:cNvPr id="261" name="Shape 261"/>
          <p:cNvSpPr/>
          <p:nvPr/>
        </p:nvSpPr>
        <p:spPr>
          <a:xfrm>
            <a:off x="3347766" y="4118098"/>
            <a:ext cx="550985"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Curcumin</a:t>
            </a:r>
          </a:p>
        </p:txBody>
      </p:sp>
      <p:sp>
        <p:nvSpPr>
          <p:cNvPr id="262" name="Shape 262"/>
          <p:cNvSpPr/>
          <p:nvPr/>
        </p:nvSpPr>
        <p:spPr>
          <a:xfrm>
            <a:off x="106222" y="364934"/>
            <a:ext cx="8931557" cy="366713"/>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p>
            <a:pPr marL="22859" marR="22859" defTabSz="514350">
              <a:defRPr sz="1800"/>
            </a:pPr>
            <a:r>
              <a:rPr sz="2100" b="1">
                <a:solidFill>
                  <a:srgbClr val="0365C0"/>
                </a:solidFill>
                <a:uFill>
                  <a:solidFill/>
                </a:uFill>
              </a:rPr>
              <a:t>Nrf2</a:t>
            </a:r>
            <a:r>
              <a:rPr sz="2100">
                <a:uFill>
                  <a:solidFill/>
                </a:uFill>
              </a:rPr>
              <a:t> = a powerful “master regulator” of antioxidant enzymes and survival genes</a:t>
            </a:r>
          </a:p>
        </p:txBody>
      </p:sp>
      <p:pic>
        <p:nvPicPr>
          <p:cNvPr id="263" name="pasted-image.pdf"/>
          <p:cNvPicPr/>
          <p:nvPr/>
        </p:nvPicPr>
        <p:blipFill>
          <a:blip r:embed="rId7">
            <a:extLst/>
          </a:blip>
          <a:stretch>
            <a:fillRect/>
          </a:stretch>
        </p:blipFill>
        <p:spPr>
          <a:xfrm>
            <a:off x="1564173" y="1056913"/>
            <a:ext cx="703850" cy="1235535"/>
          </a:xfrm>
          <a:prstGeom prst="rect">
            <a:avLst/>
          </a:prstGeom>
          <a:ln w="12700">
            <a:miter lim="400000"/>
          </a:ln>
        </p:spPr>
      </p:pic>
      <p:pic>
        <p:nvPicPr>
          <p:cNvPr id="264" name="pasted-image.pdf"/>
          <p:cNvPicPr/>
          <p:nvPr/>
        </p:nvPicPr>
        <p:blipFill>
          <a:blip r:embed="rId8">
            <a:extLst/>
          </a:blip>
          <a:stretch>
            <a:fillRect/>
          </a:stretch>
        </p:blipFill>
        <p:spPr>
          <a:xfrm>
            <a:off x="7396603" y="1047104"/>
            <a:ext cx="723486" cy="1234749"/>
          </a:xfrm>
          <a:prstGeom prst="rect">
            <a:avLst/>
          </a:prstGeom>
          <a:ln w="12700">
            <a:miter lim="400000"/>
          </a:ln>
        </p:spPr>
      </p:pic>
      <p:pic>
        <p:nvPicPr>
          <p:cNvPr id="265" name="pasted-image.pdf"/>
          <p:cNvPicPr/>
          <p:nvPr/>
        </p:nvPicPr>
        <p:blipFill>
          <a:blip r:embed="rId9">
            <a:extLst/>
          </a:blip>
          <a:stretch>
            <a:fillRect/>
          </a:stretch>
        </p:blipFill>
        <p:spPr>
          <a:xfrm>
            <a:off x="1550220" y="2548374"/>
            <a:ext cx="723486" cy="1240945"/>
          </a:xfrm>
          <a:prstGeom prst="rect">
            <a:avLst/>
          </a:prstGeom>
          <a:ln w="12700">
            <a:miter lim="400000"/>
          </a:ln>
        </p:spPr>
      </p:pic>
      <p:pic>
        <p:nvPicPr>
          <p:cNvPr id="266" name="pasted-image.pdf"/>
          <p:cNvPicPr/>
          <p:nvPr/>
        </p:nvPicPr>
        <p:blipFill>
          <a:blip r:embed="rId10">
            <a:extLst/>
          </a:blip>
          <a:stretch>
            <a:fillRect/>
          </a:stretch>
        </p:blipFill>
        <p:spPr>
          <a:xfrm>
            <a:off x="7425088" y="2597310"/>
            <a:ext cx="664675" cy="1143072"/>
          </a:xfrm>
          <a:prstGeom prst="rect">
            <a:avLst/>
          </a:prstGeom>
          <a:ln w="12700">
            <a:miter lim="400000"/>
          </a:ln>
        </p:spPr>
      </p:pic>
      <p:pic>
        <p:nvPicPr>
          <p:cNvPr id="267" name="pasted-image.pdf"/>
          <p:cNvPicPr/>
          <p:nvPr/>
        </p:nvPicPr>
        <p:blipFill>
          <a:blip r:embed="rId11">
            <a:extLst/>
          </a:blip>
          <a:stretch>
            <a:fillRect/>
          </a:stretch>
        </p:blipFill>
        <p:spPr>
          <a:xfrm>
            <a:off x="2555622" y="3854071"/>
            <a:ext cx="717549" cy="1254552"/>
          </a:xfrm>
          <a:prstGeom prst="rect">
            <a:avLst/>
          </a:prstGeom>
          <a:ln w="12700">
            <a:miter lim="400000"/>
          </a:ln>
        </p:spPr>
      </p:pic>
    </p:spTree>
    <p:extLst>
      <p:ext uri="{BB962C8B-B14F-4D97-AF65-F5344CB8AC3E}">
        <p14:creationId xmlns:p14="http://schemas.microsoft.com/office/powerpoint/2010/main" val="16695495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asted-image.pdf"/>
          <p:cNvPicPr/>
          <p:nvPr/>
        </p:nvPicPr>
        <p:blipFill>
          <a:blip r:embed="rId2">
            <a:extLst/>
          </a:blip>
          <a:stretch>
            <a:fillRect/>
          </a:stretch>
        </p:blipFill>
        <p:spPr>
          <a:xfrm>
            <a:off x="0" y="0"/>
            <a:ext cx="9144000" cy="5143499"/>
          </a:xfrm>
          <a:prstGeom prst="rect">
            <a:avLst/>
          </a:prstGeom>
          <a:ln w="12700">
            <a:miter lim="400000"/>
          </a:ln>
        </p:spPr>
      </p:pic>
    </p:spTree>
    <p:extLst>
      <p:ext uri="{BB962C8B-B14F-4D97-AF65-F5344CB8AC3E}">
        <p14:creationId xmlns:p14="http://schemas.microsoft.com/office/powerpoint/2010/main" val="703919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p:nvPr/>
        </p:nvSpPr>
        <p:spPr>
          <a:xfrm>
            <a:off x="-1" y="-1"/>
            <a:ext cx="9144001" cy="5143501"/>
          </a:xfrm>
          <a:prstGeom prst="roundRect">
            <a:avLst>
              <a:gd name="adj" fmla="val 0"/>
            </a:avLst>
          </a:prstGeom>
          <a:solidFill>
            <a:srgbClr val="FFFFFF"/>
          </a:solidFill>
          <a:ln w="3175">
            <a:solidFill/>
            <a:miter lim="400000"/>
          </a:ln>
        </p:spPr>
        <p:txBody>
          <a:bodyPr lIns="19050" tIns="19050" rIns="19050" bIns="19050" anchor="ctr"/>
          <a:lstStyle/>
          <a:p>
            <a:pPr marL="22859" marR="22859" defTabSz="514350">
              <a:defRPr sz="800">
                <a:uFill>
                  <a:solidFill/>
                </a:uFill>
              </a:defRPr>
            </a:pPr>
            <a:endParaRPr/>
          </a:p>
        </p:txBody>
      </p:sp>
      <p:pic>
        <p:nvPicPr>
          <p:cNvPr id="436" name="image8.png"/>
          <p:cNvPicPr/>
          <p:nvPr/>
        </p:nvPicPr>
        <p:blipFill>
          <a:blip r:embed="rId2">
            <a:extLst/>
          </a:blip>
          <a:stretch>
            <a:fillRect/>
          </a:stretch>
        </p:blipFill>
        <p:spPr>
          <a:xfrm>
            <a:off x="1257300" y="-104775"/>
            <a:ext cx="7144" cy="7144"/>
          </a:xfrm>
          <a:prstGeom prst="rect">
            <a:avLst/>
          </a:prstGeom>
          <a:ln>
            <a:round/>
          </a:ln>
        </p:spPr>
      </p:pic>
      <p:pic>
        <p:nvPicPr>
          <p:cNvPr id="437" name="image8.png"/>
          <p:cNvPicPr/>
          <p:nvPr/>
        </p:nvPicPr>
        <p:blipFill>
          <a:blip r:embed="rId2">
            <a:extLst/>
          </a:blip>
          <a:stretch>
            <a:fillRect/>
          </a:stretch>
        </p:blipFill>
        <p:spPr>
          <a:xfrm>
            <a:off x="1257300" y="-104775"/>
            <a:ext cx="7144" cy="7144"/>
          </a:xfrm>
          <a:prstGeom prst="rect">
            <a:avLst/>
          </a:prstGeom>
          <a:ln>
            <a:round/>
          </a:ln>
        </p:spPr>
      </p:pic>
      <p:pic>
        <p:nvPicPr>
          <p:cNvPr id="438" name="image8.png"/>
          <p:cNvPicPr/>
          <p:nvPr/>
        </p:nvPicPr>
        <p:blipFill>
          <a:blip r:embed="rId2">
            <a:extLst/>
          </a:blip>
          <a:stretch>
            <a:fillRect/>
          </a:stretch>
        </p:blipFill>
        <p:spPr>
          <a:xfrm>
            <a:off x="1257300" y="-104775"/>
            <a:ext cx="7144" cy="7144"/>
          </a:xfrm>
          <a:prstGeom prst="rect">
            <a:avLst/>
          </a:prstGeom>
          <a:ln>
            <a:round/>
          </a:ln>
        </p:spPr>
      </p:pic>
      <p:sp>
        <p:nvSpPr>
          <p:cNvPr id="439" name="Shape 439"/>
          <p:cNvSpPr/>
          <p:nvPr/>
        </p:nvSpPr>
        <p:spPr>
          <a:xfrm>
            <a:off x="2301368" y="258740"/>
            <a:ext cx="4452938" cy="2385392"/>
          </a:xfrm>
          <a:prstGeom prst="rect">
            <a:avLst/>
          </a:prstGeom>
          <a:solidFill>
            <a:srgbClr val="E3FFFF"/>
          </a:solidFill>
          <a:ln w="25400">
            <a:solidFill>
              <a:srgbClr val="808080"/>
            </a:solidFill>
            <a:miter lim="400000"/>
          </a:ln>
        </p:spPr>
        <p:txBody>
          <a:bodyPr lIns="45719" tIns="45719" rIns="45719" bIns="45719"/>
          <a:lstStyle/>
          <a:p>
            <a:pPr defTabSz="171450">
              <a:defRPr sz="3200">
                <a:uFill>
                  <a:solidFill/>
                </a:uFill>
                <a:latin typeface="Calibri"/>
                <a:ea typeface="Calibri"/>
                <a:cs typeface="Calibri"/>
                <a:sym typeface="Calibri"/>
              </a:defRPr>
            </a:pPr>
            <a:endParaRPr/>
          </a:p>
        </p:txBody>
      </p:sp>
      <p:sp>
        <p:nvSpPr>
          <p:cNvPr id="440" name="Shape 440"/>
          <p:cNvSpPr/>
          <p:nvPr/>
        </p:nvSpPr>
        <p:spPr>
          <a:xfrm>
            <a:off x="2291843" y="258740"/>
            <a:ext cx="1587" cy="2385392"/>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1" name="Shape 441"/>
          <p:cNvSpPr/>
          <p:nvPr/>
        </p:nvSpPr>
        <p:spPr>
          <a:xfrm>
            <a:off x="2242630" y="2644131"/>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2" name="Shape 442"/>
          <p:cNvSpPr/>
          <p:nvPr/>
        </p:nvSpPr>
        <p:spPr>
          <a:xfrm>
            <a:off x="2242630" y="2344372"/>
            <a:ext cx="49214" cy="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3" name="Shape 443"/>
          <p:cNvSpPr/>
          <p:nvPr/>
        </p:nvSpPr>
        <p:spPr>
          <a:xfrm>
            <a:off x="2242630" y="2054128"/>
            <a:ext cx="49214" cy="1587"/>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4" name="Shape 444"/>
          <p:cNvSpPr/>
          <p:nvPr/>
        </p:nvSpPr>
        <p:spPr>
          <a:xfrm>
            <a:off x="2242630" y="1752782"/>
            <a:ext cx="49214" cy="1587"/>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5" name="Shape 445"/>
          <p:cNvSpPr/>
          <p:nvPr/>
        </p:nvSpPr>
        <p:spPr>
          <a:xfrm>
            <a:off x="2242630" y="1451436"/>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6" name="Shape 446"/>
          <p:cNvSpPr/>
          <p:nvPr/>
        </p:nvSpPr>
        <p:spPr>
          <a:xfrm>
            <a:off x="2242630" y="1150090"/>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7" name="Shape 447"/>
          <p:cNvSpPr/>
          <p:nvPr/>
        </p:nvSpPr>
        <p:spPr>
          <a:xfrm>
            <a:off x="2242630" y="861432"/>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8" name="Shape 448"/>
          <p:cNvSpPr/>
          <p:nvPr/>
        </p:nvSpPr>
        <p:spPr>
          <a:xfrm>
            <a:off x="2242630" y="560086"/>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9" name="Shape 449"/>
          <p:cNvSpPr/>
          <p:nvPr/>
        </p:nvSpPr>
        <p:spPr>
          <a:xfrm>
            <a:off x="2242630" y="258740"/>
            <a:ext cx="49214" cy="1587"/>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0" name="Shape 450"/>
          <p:cNvSpPr/>
          <p:nvPr/>
        </p:nvSpPr>
        <p:spPr>
          <a:xfrm>
            <a:off x="2291843" y="2644131"/>
            <a:ext cx="4454526"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1" name="Shape 451"/>
          <p:cNvSpPr/>
          <p:nvPr/>
        </p:nvSpPr>
        <p:spPr>
          <a:xfrm flipV="1">
            <a:off x="2291843" y="2644132"/>
            <a:ext cx="1587"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2" name="Shape 452"/>
          <p:cNvSpPr/>
          <p:nvPr/>
        </p:nvSpPr>
        <p:spPr>
          <a:xfrm flipV="1">
            <a:off x="3188779" y="2644132"/>
            <a:ext cx="1589"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3" name="Shape 453"/>
          <p:cNvSpPr/>
          <p:nvPr/>
        </p:nvSpPr>
        <p:spPr>
          <a:xfrm flipV="1">
            <a:off x="4071429" y="2644132"/>
            <a:ext cx="1589"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4" name="Shape 454"/>
          <p:cNvSpPr/>
          <p:nvPr/>
        </p:nvSpPr>
        <p:spPr>
          <a:xfrm flipV="1">
            <a:off x="4966779" y="2644132"/>
            <a:ext cx="1589"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5" name="Shape 455"/>
          <p:cNvSpPr/>
          <p:nvPr/>
        </p:nvSpPr>
        <p:spPr>
          <a:xfrm flipV="1">
            <a:off x="5849429" y="2644132"/>
            <a:ext cx="1589"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6" name="Shape 456"/>
          <p:cNvSpPr/>
          <p:nvPr/>
        </p:nvSpPr>
        <p:spPr>
          <a:xfrm flipV="1">
            <a:off x="6746367" y="2644132"/>
            <a:ext cx="1"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7" name="Shape 457"/>
          <p:cNvSpPr/>
          <p:nvPr/>
        </p:nvSpPr>
        <p:spPr>
          <a:xfrm>
            <a:off x="2077529" y="2552143"/>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0</a:t>
            </a:r>
          </a:p>
        </p:txBody>
      </p:sp>
      <p:sp>
        <p:nvSpPr>
          <p:cNvPr id="458" name="Shape 458"/>
          <p:cNvSpPr/>
          <p:nvPr/>
        </p:nvSpPr>
        <p:spPr>
          <a:xfrm>
            <a:off x="1953704" y="2250796"/>
            <a:ext cx="194840"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0.5</a:t>
            </a:r>
          </a:p>
        </p:txBody>
      </p:sp>
      <p:sp>
        <p:nvSpPr>
          <p:cNvPr id="459" name="Shape 459"/>
          <p:cNvSpPr/>
          <p:nvPr/>
        </p:nvSpPr>
        <p:spPr>
          <a:xfrm>
            <a:off x="2077529" y="1960553"/>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1</a:t>
            </a:r>
          </a:p>
        </p:txBody>
      </p:sp>
      <p:sp>
        <p:nvSpPr>
          <p:cNvPr id="460" name="Shape 460"/>
          <p:cNvSpPr/>
          <p:nvPr/>
        </p:nvSpPr>
        <p:spPr>
          <a:xfrm>
            <a:off x="1953704" y="1660792"/>
            <a:ext cx="194840"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1.5</a:t>
            </a:r>
          </a:p>
        </p:txBody>
      </p:sp>
      <p:sp>
        <p:nvSpPr>
          <p:cNvPr id="461" name="Shape 461"/>
          <p:cNvSpPr/>
          <p:nvPr/>
        </p:nvSpPr>
        <p:spPr>
          <a:xfrm>
            <a:off x="2077529" y="1359446"/>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2</a:t>
            </a:r>
          </a:p>
        </p:txBody>
      </p:sp>
      <p:sp>
        <p:nvSpPr>
          <p:cNvPr id="462" name="Shape 462"/>
          <p:cNvSpPr/>
          <p:nvPr/>
        </p:nvSpPr>
        <p:spPr>
          <a:xfrm>
            <a:off x="1953704" y="1058100"/>
            <a:ext cx="194840"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2.5</a:t>
            </a:r>
          </a:p>
        </p:txBody>
      </p:sp>
      <p:sp>
        <p:nvSpPr>
          <p:cNvPr id="463" name="Shape 463"/>
          <p:cNvSpPr/>
          <p:nvPr/>
        </p:nvSpPr>
        <p:spPr>
          <a:xfrm>
            <a:off x="2077529" y="767858"/>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3</a:t>
            </a:r>
          </a:p>
        </p:txBody>
      </p:sp>
      <p:sp>
        <p:nvSpPr>
          <p:cNvPr id="464" name="Shape 464"/>
          <p:cNvSpPr/>
          <p:nvPr/>
        </p:nvSpPr>
        <p:spPr>
          <a:xfrm>
            <a:off x="1953704" y="468097"/>
            <a:ext cx="194840"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3.5</a:t>
            </a:r>
          </a:p>
        </p:txBody>
      </p:sp>
      <p:sp>
        <p:nvSpPr>
          <p:cNvPr id="465" name="Shape 465"/>
          <p:cNvSpPr/>
          <p:nvPr/>
        </p:nvSpPr>
        <p:spPr>
          <a:xfrm>
            <a:off x="2077529" y="166751"/>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4</a:t>
            </a:r>
          </a:p>
        </p:txBody>
      </p:sp>
      <p:sp>
        <p:nvSpPr>
          <p:cNvPr id="466" name="Shape 466"/>
          <p:cNvSpPr/>
          <p:nvPr/>
        </p:nvSpPr>
        <p:spPr>
          <a:xfrm>
            <a:off x="2255331" y="2771014"/>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0</a:t>
            </a:r>
          </a:p>
        </p:txBody>
      </p:sp>
      <p:sp>
        <p:nvSpPr>
          <p:cNvPr id="467" name="Shape 467"/>
          <p:cNvSpPr/>
          <p:nvPr/>
        </p:nvSpPr>
        <p:spPr>
          <a:xfrm>
            <a:off x="3099879" y="2771014"/>
            <a:ext cx="155992"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20</a:t>
            </a:r>
          </a:p>
        </p:txBody>
      </p:sp>
      <p:sp>
        <p:nvSpPr>
          <p:cNvPr id="468" name="Shape 468"/>
          <p:cNvSpPr/>
          <p:nvPr/>
        </p:nvSpPr>
        <p:spPr>
          <a:xfrm>
            <a:off x="3982529" y="2771014"/>
            <a:ext cx="155992"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40</a:t>
            </a:r>
          </a:p>
        </p:txBody>
      </p:sp>
      <p:sp>
        <p:nvSpPr>
          <p:cNvPr id="469" name="Shape 469"/>
          <p:cNvSpPr/>
          <p:nvPr/>
        </p:nvSpPr>
        <p:spPr>
          <a:xfrm>
            <a:off x="4879467" y="2771014"/>
            <a:ext cx="155992"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60</a:t>
            </a:r>
          </a:p>
        </p:txBody>
      </p:sp>
      <p:sp>
        <p:nvSpPr>
          <p:cNvPr id="470" name="Shape 470"/>
          <p:cNvSpPr/>
          <p:nvPr/>
        </p:nvSpPr>
        <p:spPr>
          <a:xfrm>
            <a:off x="5762118" y="2771014"/>
            <a:ext cx="155992"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80</a:t>
            </a:r>
          </a:p>
        </p:txBody>
      </p:sp>
      <p:sp>
        <p:nvSpPr>
          <p:cNvPr id="471" name="Shape 471"/>
          <p:cNvSpPr/>
          <p:nvPr/>
        </p:nvSpPr>
        <p:spPr>
          <a:xfrm>
            <a:off x="6620955" y="2771014"/>
            <a:ext cx="233988"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100</a:t>
            </a:r>
          </a:p>
        </p:txBody>
      </p:sp>
      <p:sp>
        <p:nvSpPr>
          <p:cNvPr id="472" name="Shape 472"/>
          <p:cNvSpPr/>
          <p:nvPr/>
        </p:nvSpPr>
        <p:spPr>
          <a:xfrm>
            <a:off x="4373054" y="3026366"/>
            <a:ext cx="261264"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b="1">
                <a:uFill>
                  <a:solidFill/>
                </a:uFill>
                <a:latin typeface="Calibri"/>
                <a:ea typeface="Calibri"/>
                <a:cs typeface="Calibri"/>
                <a:sym typeface="Calibri"/>
              </a:defRPr>
            </a:lvl1pPr>
          </a:lstStyle>
          <a:p>
            <a:pPr lvl="0">
              <a:defRPr sz="1800" b="0">
                <a:uFillTx/>
              </a:defRPr>
            </a:pPr>
            <a:r>
              <a:rPr sz="1200"/>
              <a:t>AGE</a:t>
            </a:r>
          </a:p>
        </p:txBody>
      </p:sp>
      <p:sp>
        <p:nvSpPr>
          <p:cNvPr id="473" name="Shape 473"/>
          <p:cNvSpPr/>
          <p:nvPr/>
        </p:nvSpPr>
        <p:spPr>
          <a:xfrm rot="16200000">
            <a:off x="1199416" y="1350604"/>
            <a:ext cx="1166748" cy="1714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000">
                <a:uFill>
                  <a:solidFill/>
                </a:uFill>
                <a:latin typeface="Calibri"/>
                <a:ea typeface="Calibri"/>
                <a:cs typeface="Calibri"/>
                <a:sym typeface="Calibri"/>
              </a:defRPr>
            </a:lvl1pPr>
          </a:lstStyle>
          <a:p>
            <a:pPr lvl="0">
              <a:defRPr sz="1800">
                <a:uFillTx/>
              </a:defRPr>
            </a:pPr>
            <a:r>
              <a:rPr sz="1100"/>
              <a:t>TBARS (micromolar)</a:t>
            </a:r>
          </a:p>
        </p:txBody>
      </p:sp>
      <p:grpSp>
        <p:nvGrpSpPr>
          <p:cNvPr id="508" name="Group 508"/>
          <p:cNvGrpSpPr/>
          <p:nvPr/>
        </p:nvGrpSpPr>
        <p:grpSpPr>
          <a:xfrm>
            <a:off x="2576004" y="387209"/>
            <a:ext cx="3922636" cy="1719261"/>
            <a:chOff x="0" y="0"/>
            <a:chExt cx="6973572" cy="3056461"/>
          </a:xfrm>
        </p:grpSpPr>
        <p:sp>
          <p:nvSpPr>
            <p:cNvPr id="474" name="Shape 474"/>
            <p:cNvSpPr/>
            <p:nvPr/>
          </p:nvSpPr>
          <p:spPr>
            <a:xfrm>
              <a:off x="0" y="417616"/>
              <a:ext cx="2876611" cy="5927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defTabSz="171450">
                <a:defRPr sz="1800"/>
              </a:pPr>
              <a:r>
                <a:rPr sz="1100" b="1">
                  <a:solidFill>
                    <a:srgbClr val="FF2600"/>
                  </a:solidFill>
                  <a:uFill>
                    <a:solidFill>
                      <a:srgbClr val="FF2600"/>
                    </a:solidFill>
                  </a:uFill>
                  <a:latin typeface="Calibri"/>
                  <a:ea typeface="Calibri"/>
                  <a:cs typeface="Calibri"/>
                  <a:sym typeface="Calibri"/>
                </a:rPr>
                <a:t>Before </a:t>
              </a:r>
              <a:r>
                <a:rPr sz="1100" b="1" i="1">
                  <a:solidFill>
                    <a:srgbClr val="FF2600"/>
                  </a:solidFill>
                  <a:uFill>
                    <a:solidFill>
                      <a:srgbClr val="FF2600"/>
                    </a:solidFill>
                  </a:uFill>
                  <a:latin typeface="Calibri"/>
                  <a:ea typeface="Calibri"/>
                  <a:cs typeface="Calibri"/>
                  <a:sym typeface="Calibri"/>
                </a:rPr>
                <a:t>Supplementation</a:t>
              </a:r>
            </a:p>
          </p:txBody>
        </p:sp>
        <p:sp>
          <p:nvSpPr>
            <p:cNvPr id="475" name="Shape 475"/>
            <p:cNvSpPr/>
            <p:nvPr/>
          </p:nvSpPr>
          <p:spPr>
            <a:xfrm>
              <a:off x="2082004" y="1823787"/>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76" name="Shape 476"/>
            <p:cNvSpPr/>
            <p:nvPr/>
          </p:nvSpPr>
          <p:spPr>
            <a:xfrm>
              <a:off x="4280531" y="1059168"/>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77" name="Shape 477"/>
            <p:cNvSpPr/>
            <p:nvPr/>
          </p:nvSpPr>
          <p:spPr>
            <a:xfrm>
              <a:off x="5210507" y="274375"/>
              <a:ext cx="204464" cy="1896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78" name="Shape 478"/>
            <p:cNvSpPr/>
            <p:nvPr/>
          </p:nvSpPr>
          <p:spPr>
            <a:xfrm>
              <a:off x="3102121" y="1993255"/>
              <a:ext cx="204463" cy="1916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79" name="Shape 479"/>
            <p:cNvSpPr/>
            <p:nvPr/>
          </p:nvSpPr>
          <p:spPr>
            <a:xfrm>
              <a:off x="1673078" y="1335561"/>
              <a:ext cx="204464"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0" name="Shape 480"/>
            <p:cNvSpPr/>
            <p:nvPr/>
          </p:nvSpPr>
          <p:spPr>
            <a:xfrm>
              <a:off x="3011981" y="825143"/>
              <a:ext cx="202266" cy="1896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1" name="Shape 481"/>
            <p:cNvSpPr/>
            <p:nvPr/>
          </p:nvSpPr>
          <p:spPr>
            <a:xfrm>
              <a:off x="3713311" y="2374555"/>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2" name="Shape 482"/>
            <p:cNvSpPr/>
            <p:nvPr/>
          </p:nvSpPr>
          <p:spPr>
            <a:xfrm>
              <a:off x="1288336" y="2695332"/>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3" name="Shape 483"/>
            <p:cNvSpPr/>
            <p:nvPr/>
          </p:nvSpPr>
          <p:spPr>
            <a:xfrm>
              <a:off x="4665273" y="2608581"/>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4" name="Shape 484"/>
            <p:cNvSpPr/>
            <p:nvPr/>
          </p:nvSpPr>
          <p:spPr>
            <a:xfrm>
              <a:off x="3396723" y="2398765"/>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5" name="Shape 485"/>
            <p:cNvSpPr/>
            <p:nvPr/>
          </p:nvSpPr>
          <p:spPr>
            <a:xfrm>
              <a:off x="4032098" y="1293194"/>
              <a:ext cx="202265"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6" name="Shape 486"/>
            <p:cNvSpPr/>
            <p:nvPr/>
          </p:nvSpPr>
          <p:spPr>
            <a:xfrm>
              <a:off x="2625040" y="1293194"/>
              <a:ext cx="204464"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7" name="Shape 487"/>
            <p:cNvSpPr/>
            <p:nvPr/>
          </p:nvSpPr>
          <p:spPr>
            <a:xfrm>
              <a:off x="2943827" y="2862782"/>
              <a:ext cx="202266" cy="1936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8" name="Shape 488"/>
            <p:cNvSpPr/>
            <p:nvPr/>
          </p:nvSpPr>
          <p:spPr>
            <a:xfrm>
              <a:off x="1831372" y="2354381"/>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9" name="Shape 489"/>
            <p:cNvSpPr/>
            <p:nvPr/>
          </p:nvSpPr>
          <p:spPr>
            <a:xfrm>
              <a:off x="5527096" y="780758"/>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0" name="Shape 490"/>
            <p:cNvSpPr/>
            <p:nvPr/>
          </p:nvSpPr>
          <p:spPr>
            <a:xfrm>
              <a:off x="1061888" y="2439114"/>
              <a:ext cx="202266"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1" name="Shape 491"/>
            <p:cNvSpPr/>
            <p:nvPr/>
          </p:nvSpPr>
          <p:spPr>
            <a:xfrm>
              <a:off x="969550" y="2501656"/>
              <a:ext cx="204463" cy="1936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2" name="Shape 492"/>
            <p:cNvSpPr/>
            <p:nvPr/>
          </p:nvSpPr>
          <p:spPr>
            <a:xfrm>
              <a:off x="2150159" y="2628756"/>
              <a:ext cx="202265" cy="1936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3" name="Shape 493"/>
            <p:cNvSpPr/>
            <p:nvPr/>
          </p:nvSpPr>
          <p:spPr>
            <a:xfrm>
              <a:off x="2851489" y="1634146"/>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4" name="Shape 494"/>
            <p:cNvSpPr/>
            <p:nvPr/>
          </p:nvSpPr>
          <p:spPr>
            <a:xfrm>
              <a:off x="2534901" y="1654321"/>
              <a:ext cx="204463" cy="1896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5" name="Shape 495"/>
            <p:cNvSpPr/>
            <p:nvPr/>
          </p:nvSpPr>
          <p:spPr>
            <a:xfrm>
              <a:off x="4575133" y="143239"/>
              <a:ext cx="204464" cy="1936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6" name="Shape 496"/>
            <p:cNvSpPr/>
            <p:nvPr/>
          </p:nvSpPr>
          <p:spPr>
            <a:xfrm>
              <a:off x="3260414" y="336916"/>
              <a:ext cx="204464"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7" name="Shape 497"/>
            <p:cNvSpPr/>
            <p:nvPr/>
          </p:nvSpPr>
          <p:spPr>
            <a:xfrm>
              <a:off x="4280531" y="2374555"/>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8" name="Shape 498"/>
            <p:cNvSpPr/>
            <p:nvPr/>
          </p:nvSpPr>
          <p:spPr>
            <a:xfrm>
              <a:off x="2534901" y="2481481"/>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9" name="Shape 499"/>
            <p:cNvSpPr/>
            <p:nvPr/>
          </p:nvSpPr>
          <p:spPr>
            <a:xfrm>
              <a:off x="1220182" y="2013429"/>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0" name="Shape 500"/>
            <p:cNvSpPr/>
            <p:nvPr/>
          </p:nvSpPr>
          <p:spPr>
            <a:xfrm>
              <a:off x="4348685" y="2057813"/>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1" name="Shape 501"/>
            <p:cNvSpPr/>
            <p:nvPr/>
          </p:nvSpPr>
          <p:spPr>
            <a:xfrm>
              <a:off x="4190391" y="1101535"/>
              <a:ext cx="204464"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2" name="Shape 502"/>
            <p:cNvSpPr/>
            <p:nvPr/>
          </p:nvSpPr>
          <p:spPr>
            <a:xfrm>
              <a:off x="3486863" y="2140530"/>
              <a:ext cx="204463" cy="1916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3" name="Shape 503"/>
            <p:cNvSpPr/>
            <p:nvPr/>
          </p:nvSpPr>
          <p:spPr>
            <a:xfrm>
              <a:off x="1125645" y="1121710"/>
              <a:ext cx="4515775" cy="13375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00" y="20864"/>
                  </a:lnTo>
                  <a:lnTo>
                    <a:pt x="1520" y="20127"/>
                  </a:lnTo>
                  <a:lnTo>
                    <a:pt x="3120" y="18655"/>
                  </a:lnTo>
                  <a:lnTo>
                    <a:pt x="3840" y="17918"/>
                  </a:lnTo>
                  <a:lnTo>
                    <a:pt x="4640" y="16936"/>
                  </a:lnTo>
                  <a:lnTo>
                    <a:pt x="5360" y="16200"/>
                  </a:lnTo>
                  <a:lnTo>
                    <a:pt x="6960" y="14727"/>
                  </a:lnTo>
                  <a:lnTo>
                    <a:pt x="7680" y="13991"/>
                  </a:lnTo>
                  <a:lnTo>
                    <a:pt x="9280" y="12518"/>
                  </a:lnTo>
                  <a:lnTo>
                    <a:pt x="10000" y="11782"/>
                  </a:lnTo>
                  <a:lnTo>
                    <a:pt x="10800" y="10800"/>
                  </a:lnTo>
                  <a:lnTo>
                    <a:pt x="11600" y="10064"/>
                  </a:lnTo>
                  <a:lnTo>
                    <a:pt x="12320" y="9327"/>
                  </a:lnTo>
                  <a:lnTo>
                    <a:pt x="13120" y="8591"/>
                  </a:lnTo>
                  <a:lnTo>
                    <a:pt x="13840" y="7855"/>
                  </a:lnTo>
                  <a:lnTo>
                    <a:pt x="15440" y="6382"/>
                  </a:lnTo>
                  <a:lnTo>
                    <a:pt x="16160" y="5400"/>
                  </a:lnTo>
                  <a:lnTo>
                    <a:pt x="17760" y="3927"/>
                  </a:lnTo>
                  <a:lnTo>
                    <a:pt x="18480" y="3191"/>
                  </a:lnTo>
                  <a:lnTo>
                    <a:pt x="20080" y="1718"/>
                  </a:lnTo>
                  <a:lnTo>
                    <a:pt x="20800" y="982"/>
                  </a:lnTo>
                  <a:lnTo>
                    <a:pt x="21600" y="0"/>
                  </a:lnTo>
                </a:path>
              </a:pathLst>
            </a:custGeom>
            <a:noFill/>
            <a:ln w="254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4" name="Shape 504"/>
            <p:cNvSpPr/>
            <p:nvPr/>
          </p:nvSpPr>
          <p:spPr>
            <a:xfrm>
              <a:off x="5797514" y="40348"/>
              <a:ext cx="159587" cy="328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1200"/>
                <a:t>R</a:t>
              </a:r>
            </a:p>
          </p:txBody>
        </p:sp>
        <p:sp>
          <p:nvSpPr>
            <p:cNvPr id="505" name="Shape 505"/>
            <p:cNvSpPr/>
            <p:nvPr/>
          </p:nvSpPr>
          <p:spPr>
            <a:xfrm>
              <a:off x="6004175" y="0"/>
              <a:ext cx="113991" cy="2462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1600">
                  <a:uFill>
                    <a:solidFill/>
                  </a:uFill>
                  <a:latin typeface="Calibri"/>
                  <a:ea typeface="Calibri"/>
                  <a:cs typeface="Calibri"/>
                  <a:sym typeface="Calibri"/>
                </a:defRPr>
              </a:lvl1pPr>
            </a:lstStyle>
            <a:p>
              <a:pPr lvl="0">
                <a:defRPr sz="1800">
                  <a:uFillTx/>
                </a:defRPr>
              </a:pPr>
              <a:r>
                <a:rPr sz="900"/>
                <a:t>2</a:t>
              </a:r>
            </a:p>
          </p:txBody>
        </p:sp>
        <p:sp>
          <p:nvSpPr>
            <p:cNvPr id="506" name="Shape 506"/>
            <p:cNvSpPr/>
            <p:nvPr/>
          </p:nvSpPr>
          <p:spPr>
            <a:xfrm>
              <a:off x="6089917" y="40348"/>
              <a:ext cx="883655" cy="328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1200"/>
                <a:t> = 0.238</a:t>
              </a:r>
            </a:p>
          </p:txBody>
        </p:sp>
        <p:sp>
          <p:nvSpPr>
            <p:cNvPr id="507" name="Shape 507"/>
            <p:cNvSpPr/>
            <p:nvPr/>
          </p:nvSpPr>
          <p:spPr>
            <a:xfrm>
              <a:off x="2308452" y="2013429"/>
              <a:ext cx="204464"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grpSp>
      <p:sp>
        <p:nvSpPr>
          <p:cNvPr id="509" name="Shape 509"/>
          <p:cNvSpPr/>
          <p:nvPr/>
        </p:nvSpPr>
        <p:spPr>
          <a:xfrm rot="16200000">
            <a:off x="736924" y="1329095"/>
            <a:ext cx="1592742" cy="369330"/>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3200">
                <a:uFill>
                  <a:solidFill/>
                </a:uFill>
                <a:latin typeface="Calibri"/>
                <a:ea typeface="Calibri"/>
                <a:cs typeface="Calibri"/>
                <a:sym typeface="Calibri"/>
              </a:defRPr>
            </a:lvl1pPr>
          </a:lstStyle>
          <a:p>
            <a:pPr lvl="0">
              <a:defRPr sz="1800">
                <a:uFillTx/>
              </a:defRPr>
            </a:pPr>
            <a:r>
              <a:rPr sz="1800"/>
              <a:t>Oxidative Stress</a:t>
            </a:r>
          </a:p>
        </p:txBody>
      </p:sp>
      <p:grpSp>
        <p:nvGrpSpPr>
          <p:cNvPr id="535" name="Group 535"/>
          <p:cNvGrpSpPr/>
          <p:nvPr/>
        </p:nvGrpSpPr>
        <p:grpSpPr>
          <a:xfrm>
            <a:off x="2387092" y="1575145"/>
            <a:ext cx="4106631" cy="1016710"/>
            <a:chOff x="0" y="-1"/>
            <a:chExt cx="7300675" cy="1807484"/>
          </a:xfrm>
        </p:grpSpPr>
        <p:sp>
          <p:nvSpPr>
            <p:cNvPr id="510" name="Shape 510"/>
            <p:cNvSpPr/>
            <p:nvPr/>
          </p:nvSpPr>
          <p:spPr>
            <a:xfrm flipH="1">
              <a:off x="1350030" y="712292"/>
              <a:ext cx="4586586" cy="48428"/>
            </a:xfrm>
            <a:prstGeom prst="line">
              <a:avLst/>
            </a:prstGeom>
            <a:noFill/>
            <a:ln w="25400" cap="flat">
              <a:solidFill>
                <a:srgbClr val="000000"/>
              </a:solidFill>
              <a:prstDash val="solid"/>
              <a:round/>
            </a:ln>
            <a:effectLst/>
          </p:spPr>
          <p:txBody>
            <a:bodyPr wrap="square" lIns="0" tIns="0" rIns="0" bIns="0" numCol="1" anchor="ctr">
              <a:noAutofit/>
            </a:bodyPr>
            <a:lstStyle/>
            <a:p>
              <a:pPr defTabSz="257175">
                <a:defRPr sz="1200">
                  <a:latin typeface="Helvetica"/>
                  <a:ea typeface="Helvetica"/>
                  <a:cs typeface="Helvetica"/>
                  <a:sym typeface="Helvetica"/>
                </a:defRPr>
              </a:pPr>
              <a:endParaRPr/>
            </a:p>
          </p:txBody>
        </p:sp>
        <p:sp>
          <p:nvSpPr>
            <p:cNvPr id="511" name="Shape 511"/>
            <p:cNvSpPr/>
            <p:nvPr/>
          </p:nvSpPr>
          <p:spPr>
            <a:xfrm>
              <a:off x="4630559" y="635615"/>
              <a:ext cx="204485"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2" name="Shape 512"/>
            <p:cNvSpPr/>
            <p:nvPr/>
          </p:nvSpPr>
          <p:spPr>
            <a:xfrm>
              <a:off x="4144636" y="508492"/>
              <a:ext cx="208883"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3" name="Shape 513"/>
            <p:cNvSpPr/>
            <p:nvPr/>
          </p:nvSpPr>
          <p:spPr>
            <a:xfrm>
              <a:off x="2794606" y="20178"/>
              <a:ext cx="204485"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4" name="Shape 514"/>
            <p:cNvSpPr/>
            <p:nvPr/>
          </p:nvSpPr>
          <p:spPr>
            <a:xfrm>
              <a:off x="2631899" y="617454"/>
              <a:ext cx="208883"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5" name="Shape 515"/>
            <p:cNvSpPr/>
            <p:nvPr/>
          </p:nvSpPr>
          <p:spPr>
            <a:xfrm>
              <a:off x="1534724" y="213889"/>
              <a:ext cx="204485"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6" name="Shape 516"/>
            <p:cNvSpPr/>
            <p:nvPr/>
          </p:nvSpPr>
          <p:spPr>
            <a:xfrm>
              <a:off x="4720708" y="488313"/>
              <a:ext cx="204485"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7" name="Shape 517"/>
            <p:cNvSpPr/>
            <p:nvPr/>
          </p:nvSpPr>
          <p:spPr>
            <a:xfrm>
              <a:off x="5019738" y="786952"/>
              <a:ext cx="204484" cy="189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8" name="Shape 518"/>
            <p:cNvSpPr/>
            <p:nvPr/>
          </p:nvSpPr>
          <p:spPr>
            <a:xfrm>
              <a:off x="4558001" y="-1"/>
              <a:ext cx="208883"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9" name="Shape 519"/>
            <p:cNvSpPr/>
            <p:nvPr/>
          </p:nvSpPr>
          <p:spPr>
            <a:xfrm>
              <a:off x="3828017" y="744577"/>
              <a:ext cx="204485"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0" name="Shape 520"/>
            <p:cNvSpPr/>
            <p:nvPr/>
          </p:nvSpPr>
          <p:spPr>
            <a:xfrm>
              <a:off x="4399691" y="954431"/>
              <a:ext cx="204485" cy="19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1" name="Shape 521"/>
            <p:cNvSpPr/>
            <p:nvPr/>
          </p:nvSpPr>
          <p:spPr>
            <a:xfrm>
              <a:off x="2952916" y="550866"/>
              <a:ext cx="208883"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2" name="Shape 522"/>
            <p:cNvSpPr/>
            <p:nvPr/>
          </p:nvSpPr>
          <p:spPr>
            <a:xfrm>
              <a:off x="3276132" y="849504"/>
              <a:ext cx="206682"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3" name="Shape 523"/>
            <p:cNvSpPr/>
            <p:nvPr/>
          </p:nvSpPr>
          <p:spPr>
            <a:xfrm>
              <a:off x="2405428" y="912057"/>
              <a:ext cx="204485"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4" name="Shape 524"/>
            <p:cNvSpPr/>
            <p:nvPr/>
          </p:nvSpPr>
          <p:spPr>
            <a:xfrm>
              <a:off x="2174560" y="891879"/>
              <a:ext cx="206682" cy="189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5" name="Shape 525"/>
            <p:cNvSpPr/>
            <p:nvPr/>
          </p:nvSpPr>
          <p:spPr>
            <a:xfrm>
              <a:off x="5591412" y="677989"/>
              <a:ext cx="208883"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6" name="Shape 526"/>
            <p:cNvSpPr/>
            <p:nvPr/>
          </p:nvSpPr>
          <p:spPr>
            <a:xfrm>
              <a:off x="5912429" y="659829"/>
              <a:ext cx="204484" cy="189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7" name="Shape 527"/>
            <p:cNvSpPr/>
            <p:nvPr/>
          </p:nvSpPr>
          <p:spPr>
            <a:xfrm>
              <a:off x="1372017" y="807130"/>
              <a:ext cx="208883"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8" name="Shape 528"/>
            <p:cNvSpPr/>
            <p:nvPr/>
          </p:nvSpPr>
          <p:spPr>
            <a:xfrm>
              <a:off x="1281869" y="829326"/>
              <a:ext cx="206682"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9" name="Shape 529"/>
            <p:cNvSpPr/>
            <p:nvPr/>
          </p:nvSpPr>
          <p:spPr>
            <a:xfrm>
              <a:off x="3438839" y="849504"/>
              <a:ext cx="204484"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30" name="Shape 530"/>
            <p:cNvSpPr/>
            <p:nvPr/>
          </p:nvSpPr>
          <p:spPr>
            <a:xfrm>
              <a:off x="2473589" y="702203"/>
              <a:ext cx="206682"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31" name="Shape 531"/>
            <p:cNvSpPr/>
            <p:nvPr/>
          </p:nvSpPr>
          <p:spPr>
            <a:xfrm>
              <a:off x="6119112" y="1119892"/>
              <a:ext cx="159588" cy="328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1200"/>
                <a:t>R</a:t>
              </a:r>
            </a:p>
          </p:txBody>
        </p:sp>
        <p:sp>
          <p:nvSpPr>
            <p:cNvPr id="532" name="Shape 532"/>
            <p:cNvSpPr/>
            <p:nvPr/>
          </p:nvSpPr>
          <p:spPr>
            <a:xfrm>
              <a:off x="6321396" y="1077518"/>
              <a:ext cx="113991" cy="2462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1600">
                  <a:uFill>
                    <a:solidFill/>
                  </a:uFill>
                  <a:latin typeface="Calibri"/>
                  <a:ea typeface="Calibri"/>
                  <a:cs typeface="Calibri"/>
                  <a:sym typeface="Calibri"/>
                </a:defRPr>
              </a:lvl1pPr>
            </a:lstStyle>
            <a:p>
              <a:pPr lvl="0">
                <a:defRPr sz="1800">
                  <a:uFillTx/>
                </a:defRPr>
              </a:pPr>
              <a:r>
                <a:rPr sz="900"/>
                <a:t>2</a:t>
              </a:r>
            </a:p>
          </p:txBody>
        </p:sp>
        <p:sp>
          <p:nvSpPr>
            <p:cNvPr id="533" name="Shape 533"/>
            <p:cNvSpPr/>
            <p:nvPr/>
          </p:nvSpPr>
          <p:spPr>
            <a:xfrm>
              <a:off x="6411543" y="1119893"/>
              <a:ext cx="889132" cy="328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1200"/>
                <a:t> = 0.003</a:t>
              </a:r>
            </a:p>
          </p:txBody>
        </p:sp>
        <p:sp>
          <p:nvSpPr>
            <p:cNvPr id="534" name="Shape 534"/>
            <p:cNvSpPr/>
            <p:nvPr/>
          </p:nvSpPr>
          <p:spPr>
            <a:xfrm>
              <a:off x="0" y="1214731"/>
              <a:ext cx="3206986" cy="5927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defTabSz="171450">
                <a:defRPr sz="1800"/>
              </a:pPr>
              <a:r>
                <a:rPr sz="1100" b="1">
                  <a:solidFill>
                    <a:srgbClr val="33CC33"/>
                  </a:solidFill>
                  <a:uFill>
                    <a:solidFill>
                      <a:srgbClr val="33CC33"/>
                    </a:solidFill>
                  </a:uFill>
                  <a:latin typeface="Calibri"/>
                  <a:ea typeface="Calibri"/>
                  <a:cs typeface="Calibri"/>
                  <a:sym typeface="Calibri"/>
                </a:rPr>
                <a:t>After </a:t>
              </a:r>
              <a:r>
                <a:rPr sz="1100" b="1" i="1">
                  <a:solidFill>
                    <a:srgbClr val="33CC33"/>
                  </a:solidFill>
                  <a:uFill>
                    <a:solidFill>
                      <a:srgbClr val="33CC33"/>
                    </a:solidFill>
                  </a:uFill>
                  <a:latin typeface="Calibri"/>
                  <a:ea typeface="Calibri"/>
                  <a:cs typeface="Calibri"/>
                  <a:sym typeface="Calibri"/>
                </a:rPr>
                <a:t>Supplementation 30 d</a:t>
              </a:r>
            </a:p>
          </p:txBody>
        </p:sp>
      </p:grpSp>
      <p:sp>
        <p:nvSpPr>
          <p:cNvPr id="551" name="Shape 551"/>
          <p:cNvSpPr/>
          <p:nvPr/>
        </p:nvSpPr>
        <p:spPr>
          <a:xfrm>
            <a:off x="1049717" y="3453009"/>
            <a:ext cx="7324725" cy="1564816"/>
          </a:xfrm>
          <a:prstGeom prst="rect">
            <a:avLst/>
          </a:prstGeom>
          <a:ln w="12700">
            <a:miter lim="400000"/>
          </a:ln>
          <a:extLst>
            <a:ext uri="{C572A759-6A51-4108-AA02-DFA0A04FC94B}">
              <ma14:wrappingTextBoxFlag xmlns:ma14="http://schemas.microsoft.com/office/mac/drawingml/2011/main" val="1"/>
            </a:ext>
          </a:extLst>
        </p:spPr>
        <p:txBody>
          <a:bodyPr lIns="50941" tIns="50941" rIns="50941" bIns="50941">
            <a:spAutoFit/>
          </a:bodyPr>
          <a:lstStyle/>
          <a:p>
            <a:pPr defTabSz="1019175">
              <a:defRPr sz="1800"/>
            </a:pPr>
            <a:r>
              <a:rPr sz="1900">
                <a:solidFill>
                  <a:srgbClr val="254061"/>
                </a:solidFill>
                <a:uFill>
                  <a:solidFill>
                    <a:srgbClr val="254061"/>
                  </a:solidFill>
                </a:uFill>
                <a:latin typeface="+mj-lt"/>
                <a:ea typeface="+mj-ea"/>
                <a:cs typeface="+mj-cs"/>
                <a:sym typeface="Arial"/>
              </a:rPr>
              <a:t>After 30 days…</a:t>
            </a:r>
          </a:p>
          <a:p>
            <a:pPr defTabSz="1019175">
              <a:defRPr sz="1800"/>
            </a:pPr>
            <a:endParaRPr sz="1900">
              <a:solidFill>
                <a:srgbClr val="254061"/>
              </a:solidFill>
              <a:uFill>
                <a:solidFill>
                  <a:srgbClr val="254061"/>
                </a:solidFill>
              </a:uFill>
              <a:latin typeface="+mj-lt"/>
              <a:ea typeface="+mj-ea"/>
              <a:cs typeface="+mj-cs"/>
              <a:sym typeface="Arial"/>
            </a:endParaRPr>
          </a:p>
          <a:p>
            <a:pPr defTabSz="1019175">
              <a:defRPr sz="1800"/>
            </a:pPr>
            <a:r>
              <a:rPr sz="1900">
                <a:solidFill>
                  <a:srgbClr val="254061"/>
                </a:solidFill>
                <a:uFill>
                  <a:solidFill>
                    <a:srgbClr val="254061"/>
                  </a:solidFill>
                </a:uFill>
                <a:latin typeface="+mj-lt"/>
                <a:ea typeface="+mj-ea"/>
                <a:cs typeface="+mj-cs"/>
                <a:sym typeface="Arial"/>
              </a:rPr>
              <a:t>“Remarkably, this age-dependent increase in TBARS was almost completely abolished by Protandim treatment (Fig. 1D), with an overall average reduction of the oxidative stress marker by 40%.”</a:t>
            </a:r>
          </a:p>
        </p:txBody>
      </p:sp>
    </p:spTree>
    <p:extLst>
      <p:ext uri="{BB962C8B-B14F-4D97-AF65-F5344CB8AC3E}">
        <p14:creationId xmlns:p14="http://schemas.microsoft.com/office/powerpoint/2010/main" val="720290401"/>
      </p:ext>
    </p:extLst>
  </p:cSld>
  <p:clrMapOvr>
    <a:masterClrMapping/>
  </p:clrMapOvr>
  <p:transition xmlns:p14="http://schemas.microsoft.com/office/powerpoint/2010/main"/>
  <p:timing>
    <p:tnLst>
      <p:par>
        <p:cTn xmlns:p14="http://schemas.microsoft.com/office/powerpoint/2010/main" id="1" dur="indefinite" restart="never" fill="hold"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p:nvPr/>
        </p:nvSpPr>
        <p:spPr>
          <a:xfrm>
            <a:off x="200074" y="642874"/>
            <a:ext cx="8189584" cy="377024"/>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gn="l" defTabSz="914400">
              <a:defRPr b="1" i="1">
                <a:latin typeface="Calibri"/>
                <a:ea typeface="Calibri"/>
                <a:cs typeface="Calibri"/>
                <a:sym typeface="Calibri"/>
              </a:defRPr>
            </a:lvl1pPr>
          </a:lstStyle>
          <a:p>
            <a:pPr lvl="0">
              <a:defRPr sz="1800" b="0" i="0"/>
            </a:pPr>
            <a:r>
              <a:rPr sz="2000"/>
              <a:t>TrueScience™ Facial Cream results in more Nrf2 in skin, thus more protection!</a:t>
            </a:r>
          </a:p>
        </p:txBody>
      </p:sp>
      <p:pic>
        <p:nvPicPr>
          <p:cNvPr id="733" name="image7.png" descr="Graph-6-01.png"/>
          <p:cNvPicPr/>
          <p:nvPr/>
        </p:nvPicPr>
        <p:blipFill>
          <a:blip r:embed="rId3">
            <a:extLst/>
          </a:blip>
          <a:stretch>
            <a:fillRect/>
          </a:stretch>
        </p:blipFill>
        <p:spPr>
          <a:xfrm>
            <a:off x="-145321" y="446336"/>
            <a:ext cx="8166989" cy="4764077"/>
          </a:xfrm>
          <a:prstGeom prst="rect">
            <a:avLst/>
          </a:prstGeom>
          <a:ln w="12700">
            <a:miter lim="400000"/>
          </a:ln>
        </p:spPr>
      </p:pic>
      <p:sp>
        <p:nvSpPr>
          <p:cNvPr id="734" name="Shape 734"/>
          <p:cNvSpPr/>
          <p:nvPr/>
        </p:nvSpPr>
        <p:spPr>
          <a:xfrm>
            <a:off x="609600" y="160019"/>
            <a:ext cx="8427721" cy="453968"/>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l" defTabSz="914400">
              <a:defRPr sz="4400" b="1">
                <a:latin typeface="+mj-lt"/>
                <a:ea typeface="+mj-ea"/>
                <a:cs typeface="+mj-cs"/>
                <a:sym typeface="Arial"/>
              </a:defRPr>
            </a:lvl1pPr>
          </a:lstStyle>
          <a:p>
            <a:pPr lvl="0">
              <a:defRPr sz="1800" b="0"/>
            </a:pPr>
            <a:r>
              <a:rPr sz="2500"/>
              <a:t>Nrf2 Staining Intensity 24 hours after UV Exposure</a:t>
            </a:r>
          </a:p>
        </p:txBody>
      </p:sp>
    </p:spTree>
    <p:extLst>
      <p:ext uri="{BB962C8B-B14F-4D97-AF65-F5344CB8AC3E}">
        <p14:creationId xmlns:p14="http://schemas.microsoft.com/office/powerpoint/2010/main" val="2941801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p:nvPr/>
        </p:nvSpPr>
        <p:spPr>
          <a:xfrm>
            <a:off x="1348207" y="639983"/>
            <a:ext cx="6296664" cy="377024"/>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gn="l" defTabSz="914400">
              <a:defRPr b="1" i="1">
                <a:latin typeface="Calibri"/>
                <a:ea typeface="Calibri"/>
                <a:cs typeface="Calibri"/>
                <a:sym typeface="Calibri"/>
              </a:defRPr>
            </a:lvl1pPr>
          </a:lstStyle>
          <a:p>
            <a:pPr lvl="0">
              <a:defRPr sz="1800" b="0" i="0"/>
            </a:pPr>
            <a:r>
              <a:rPr sz="2000"/>
              <a:t>TrueScience™ Facial Cream with Nrf2 protects the cell DNA!</a:t>
            </a:r>
          </a:p>
        </p:txBody>
      </p:sp>
      <p:pic>
        <p:nvPicPr>
          <p:cNvPr id="739" name="image6.png" descr="Graph-5-01.png"/>
          <p:cNvPicPr/>
          <p:nvPr/>
        </p:nvPicPr>
        <p:blipFill>
          <a:blip r:embed="rId3">
            <a:extLst/>
          </a:blip>
          <a:stretch>
            <a:fillRect/>
          </a:stretch>
        </p:blipFill>
        <p:spPr>
          <a:xfrm>
            <a:off x="163286" y="573150"/>
            <a:ext cx="8817428" cy="5143501"/>
          </a:xfrm>
          <a:prstGeom prst="rect">
            <a:avLst/>
          </a:prstGeom>
          <a:ln w="12700">
            <a:miter lim="400000"/>
          </a:ln>
        </p:spPr>
      </p:pic>
      <p:sp>
        <p:nvSpPr>
          <p:cNvPr id="740" name="Shape 740"/>
          <p:cNvSpPr/>
          <p:nvPr/>
        </p:nvSpPr>
        <p:spPr>
          <a:xfrm>
            <a:off x="72058" y="124445"/>
            <a:ext cx="8999885" cy="438580"/>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defTabSz="914400">
              <a:defRPr sz="4200" b="1">
                <a:latin typeface="+mj-lt"/>
                <a:ea typeface="+mj-ea"/>
                <a:cs typeface="+mj-cs"/>
                <a:sym typeface="Arial"/>
              </a:defRPr>
            </a:lvl1pPr>
          </a:lstStyle>
          <a:p>
            <a:pPr lvl="0">
              <a:defRPr sz="1800" b="0"/>
            </a:pPr>
            <a:r>
              <a:rPr sz="2400" dirty="0"/>
              <a:t>Less Thymine Dimers with TrueScience</a:t>
            </a:r>
          </a:p>
        </p:txBody>
      </p:sp>
    </p:spTree>
    <p:extLst>
      <p:ext uri="{BB962C8B-B14F-4D97-AF65-F5344CB8AC3E}">
        <p14:creationId xmlns:p14="http://schemas.microsoft.com/office/powerpoint/2010/main" val="2267895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 name="image9.png"/>
          <p:cNvPicPr/>
          <p:nvPr/>
        </p:nvPicPr>
        <p:blipFill>
          <a:blip r:embed="rId2">
            <a:extLst/>
          </a:blip>
          <a:stretch>
            <a:fillRect/>
          </a:stretch>
        </p:blipFill>
        <p:spPr>
          <a:xfrm>
            <a:off x="7988381" y="369797"/>
            <a:ext cx="827730" cy="3563538"/>
          </a:xfrm>
          <a:prstGeom prst="rect">
            <a:avLst/>
          </a:prstGeom>
          <a:ln w="12700">
            <a:miter lim="400000"/>
          </a:ln>
        </p:spPr>
      </p:pic>
      <p:sp>
        <p:nvSpPr>
          <p:cNvPr id="746" name="Shape 746"/>
          <p:cNvSpPr>
            <a:spLocks noGrp="1"/>
          </p:cNvSpPr>
          <p:nvPr>
            <p:ph type="body" idx="4294967295"/>
          </p:nvPr>
        </p:nvSpPr>
        <p:spPr>
          <a:xfrm>
            <a:off x="0" y="214313"/>
            <a:ext cx="8303172" cy="4457700"/>
          </a:xfrm>
          <a:prstGeom prst="rect">
            <a:avLst/>
          </a:prstGeom>
        </p:spPr>
        <p:txBody>
          <a:bodyPr lIns="28575" tIns="28575" rIns="28575" bIns="28575" anchor="ctr">
            <a:noAutofit/>
          </a:bodyPr>
          <a:lstStyle/>
          <a:p>
            <a:pPr marL="0" indent="121444" defTabSz="307181">
              <a:lnSpc>
                <a:spcPct val="81000"/>
              </a:lnSpc>
              <a:spcBef>
                <a:spcPts val="1969"/>
              </a:spcBef>
              <a:buNone/>
              <a:defRPr sz="1800"/>
            </a:pPr>
            <a:r>
              <a:rPr sz="2400" b="1" dirty="0">
                <a:latin typeface="Gill Sans"/>
                <a:ea typeface="Gill Sans"/>
                <a:cs typeface="Gill Sans"/>
                <a:sym typeface="Gill Sans"/>
              </a:rPr>
              <a:t>TrueScience</a:t>
            </a:r>
            <a:r>
              <a:rPr sz="2400" b="1" baseline="30500" dirty="0">
                <a:latin typeface="Gill Sans"/>
                <a:ea typeface="Gill Sans"/>
                <a:cs typeface="Gill Sans"/>
                <a:sym typeface="Gill Sans"/>
              </a:rPr>
              <a:t>tm</a:t>
            </a:r>
            <a:r>
              <a:rPr sz="2400" b="1" dirty="0">
                <a:latin typeface="Gill Sans"/>
                <a:ea typeface="Gill Sans"/>
                <a:cs typeface="Gill Sans"/>
                <a:sym typeface="Gill Sans"/>
              </a:rPr>
              <a:t> Facial Cream with Advanced Nrf2 Technology has been shown to:</a:t>
            </a:r>
          </a:p>
          <a:p>
            <a:pPr marL="347758" indent="-226314" defTabSz="307181">
              <a:lnSpc>
                <a:spcPct val="81000"/>
              </a:lnSpc>
              <a:spcBef>
                <a:spcPts val="1969"/>
              </a:spcBef>
              <a:buSzPct val="171000"/>
              <a:buFontTx/>
              <a:defRPr sz="1800"/>
            </a:pPr>
            <a:r>
              <a:rPr sz="2500" dirty="0">
                <a:latin typeface="Gill Sans"/>
                <a:ea typeface="Gill Sans"/>
                <a:cs typeface="Gill Sans"/>
                <a:sym typeface="Gill Sans"/>
              </a:rPr>
              <a:t>Boost skin protection from UV exposure by reducing DNA damage </a:t>
            </a:r>
            <a:endParaRPr sz="2700" dirty="0">
              <a:latin typeface="Gill Sans"/>
              <a:ea typeface="Gill Sans"/>
              <a:cs typeface="Gill Sans"/>
              <a:sym typeface="Gill Sans"/>
            </a:endParaRPr>
          </a:p>
          <a:p>
            <a:pPr marL="347758" indent="-226314" defTabSz="307181">
              <a:lnSpc>
                <a:spcPct val="81000"/>
              </a:lnSpc>
              <a:spcBef>
                <a:spcPts val="1969"/>
              </a:spcBef>
              <a:buSzPct val="171000"/>
              <a:buFontTx/>
              <a:defRPr sz="1800"/>
            </a:pPr>
            <a:r>
              <a:rPr sz="2500" dirty="0">
                <a:latin typeface="Gill Sans"/>
                <a:ea typeface="Gill Sans"/>
                <a:cs typeface="Gill Sans"/>
                <a:sym typeface="Gill Sans"/>
              </a:rPr>
              <a:t>Increase Nrf2 Protein amount, thus improve resistance to oxidative stress </a:t>
            </a:r>
            <a:endParaRPr sz="2700" dirty="0">
              <a:latin typeface="Gill Sans"/>
              <a:ea typeface="Gill Sans"/>
              <a:cs typeface="Gill Sans"/>
              <a:sym typeface="Gill Sans"/>
            </a:endParaRPr>
          </a:p>
          <a:p>
            <a:pPr marL="347758" indent="-226314" defTabSz="307181">
              <a:lnSpc>
                <a:spcPct val="81000"/>
              </a:lnSpc>
              <a:spcBef>
                <a:spcPts val="1969"/>
              </a:spcBef>
              <a:buSzPct val="171000"/>
              <a:buFontTx/>
              <a:defRPr sz="1800"/>
            </a:pPr>
            <a:r>
              <a:rPr sz="2500" dirty="0">
                <a:latin typeface="Gill Sans"/>
                <a:ea typeface="Gill Sans"/>
                <a:cs typeface="Gill Sans"/>
                <a:sym typeface="Gill Sans"/>
              </a:rPr>
              <a:t>Fight the signs of aging though </a:t>
            </a:r>
            <a:r>
              <a:rPr sz="2500" dirty="0">
                <a:solidFill>
                  <a:srgbClr val="C82506"/>
                </a:solidFill>
                <a:latin typeface="Gill Sans"/>
                <a:ea typeface="Gill Sans"/>
                <a:cs typeface="Gill Sans"/>
                <a:sym typeface="Gill Sans"/>
              </a:rPr>
              <a:t>all</a:t>
            </a:r>
            <a:r>
              <a:rPr sz="2500" dirty="0">
                <a:latin typeface="Gill Sans"/>
                <a:ea typeface="Gill Sans"/>
                <a:cs typeface="Gill Sans"/>
                <a:sym typeface="Gill Sans"/>
              </a:rPr>
              <a:t> layers of the skin</a:t>
            </a:r>
          </a:p>
        </p:txBody>
      </p:sp>
    </p:spTree>
    <p:extLst>
      <p:ext uri="{BB962C8B-B14F-4D97-AF65-F5344CB8AC3E}">
        <p14:creationId xmlns:p14="http://schemas.microsoft.com/office/powerpoint/2010/main" val="154956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TrueScience</a:t>
            </a:r>
            <a:r>
              <a:rPr lang="en-US" dirty="0" smtClean="0"/>
              <a:t> Shaving Study</a:t>
            </a:r>
            <a:endParaRPr lang="en-US" dirty="0"/>
          </a:p>
        </p:txBody>
      </p:sp>
      <p:sp>
        <p:nvSpPr>
          <p:cNvPr id="3" name="Content Placeholder 2"/>
          <p:cNvSpPr>
            <a:spLocks noGrp="1"/>
          </p:cNvSpPr>
          <p:nvPr>
            <p:ph idx="1"/>
          </p:nvPr>
        </p:nvSpPr>
        <p:spPr/>
        <p:txBody>
          <a:bodyPr/>
          <a:lstStyle/>
          <a:p>
            <a:r>
              <a:rPr lang="en-US" dirty="0" smtClean="0"/>
              <a:t>27 subjects (13 African-Americans), 30-65y</a:t>
            </a:r>
          </a:p>
          <a:p>
            <a:r>
              <a:rPr lang="en-US" dirty="0" smtClean="0"/>
              <a:t>7 day usage</a:t>
            </a:r>
          </a:p>
          <a:p>
            <a:pPr lvl="1"/>
            <a:r>
              <a:rPr lang="en-US" dirty="0" smtClean="0"/>
              <a:t>Ultra-Gentle Cleanser (shave)</a:t>
            </a:r>
          </a:p>
          <a:p>
            <a:pPr lvl="1"/>
            <a:r>
              <a:rPr lang="en-US" dirty="0" smtClean="0"/>
              <a:t>Perfecting Lotion (repair)</a:t>
            </a:r>
          </a:p>
          <a:p>
            <a:pPr lvl="1"/>
            <a:r>
              <a:rPr lang="en-US" dirty="0" smtClean="0"/>
              <a:t>Facial Cream (protect)</a:t>
            </a:r>
          </a:p>
          <a:p>
            <a:r>
              <a:rPr lang="en-US" dirty="0" smtClean="0"/>
              <a:t>Measures Pre/Post (trained technician)</a:t>
            </a:r>
            <a:endParaRPr lang="en-US" dirty="0"/>
          </a:p>
        </p:txBody>
      </p:sp>
    </p:spTree>
    <p:extLst>
      <p:ext uri="{BB962C8B-B14F-4D97-AF65-F5344CB8AC3E}">
        <p14:creationId xmlns:p14="http://schemas.microsoft.com/office/powerpoint/2010/main" val="1126765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Shaving – Irritation</a:t>
            </a:r>
            <a:br>
              <a:rPr lang="en-US" dirty="0" smtClean="0"/>
            </a:br>
            <a:r>
              <a:rPr lang="en-US" sz="2200" dirty="0" smtClean="0"/>
              <a:t>0 = None / 2-3 Mild / 4-5 Moderate / 8-9 Severe</a:t>
            </a:r>
            <a:endParaRPr lang="en-US" sz="2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6938477"/>
              </p:ext>
            </p:extLst>
          </p:nvPr>
        </p:nvGraphicFramePr>
        <p:xfrm>
          <a:off x="457200" y="1200150"/>
          <a:ext cx="8229600" cy="33940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948153" y="1413683"/>
            <a:ext cx="300082" cy="369332"/>
          </a:xfrm>
          <a:prstGeom prst="rect">
            <a:avLst/>
          </a:prstGeom>
          <a:noFill/>
        </p:spPr>
        <p:txBody>
          <a:bodyPr wrap="none" rtlCol="0">
            <a:spAutoFit/>
          </a:bodyPr>
          <a:lstStyle/>
          <a:p>
            <a:r>
              <a:rPr lang="en-US" dirty="0" smtClean="0"/>
              <a:t>#</a:t>
            </a:r>
            <a:endParaRPr lang="en-US" dirty="0"/>
          </a:p>
        </p:txBody>
      </p:sp>
      <p:sp>
        <p:nvSpPr>
          <p:cNvPr id="6" name="TextBox 5"/>
          <p:cNvSpPr txBox="1"/>
          <p:nvPr/>
        </p:nvSpPr>
        <p:spPr>
          <a:xfrm>
            <a:off x="4582348" y="2577892"/>
            <a:ext cx="299631"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3452338" y="1566083"/>
            <a:ext cx="300082" cy="369332"/>
          </a:xfrm>
          <a:prstGeom prst="rect">
            <a:avLst/>
          </a:prstGeom>
          <a:noFill/>
        </p:spPr>
        <p:txBody>
          <a:bodyPr wrap="none" rtlCol="0">
            <a:spAutoFit/>
          </a:bodyPr>
          <a:lstStyle/>
          <a:p>
            <a:r>
              <a:rPr lang="en-US" dirty="0" smtClean="0"/>
              <a:t>#</a:t>
            </a:r>
            <a:endParaRPr lang="en-US" dirty="0"/>
          </a:p>
        </p:txBody>
      </p:sp>
      <p:sp>
        <p:nvSpPr>
          <p:cNvPr id="8" name="TextBox 7"/>
          <p:cNvSpPr txBox="1"/>
          <p:nvPr/>
        </p:nvSpPr>
        <p:spPr>
          <a:xfrm>
            <a:off x="5097598" y="2723936"/>
            <a:ext cx="299631" cy="369332"/>
          </a:xfrm>
          <a:prstGeom prst="rect">
            <a:avLst/>
          </a:prstGeom>
          <a:noFill/>
        </p:spPr>
        <p:txBody>
          <a:bodyPr wrap="none" rtlCol="0">
            <a:spAutoFit/>
          </a:bodyPr>
          <a:lstStyle/>
          <a:p>
            <a:r>
              <a:rPr lang="en-US" dirty="0" smtClean="0"/>
              <a:t>*</a:t>
            </a:r>
            <a:endParaRPr lang="en-US" dirty="0"/>
          </a:p>
        </p:txBody>
      </p:sp>
      <p:sp>
        <p:nvSpPr>
          <p:cNvPr id="9" name="TextBox 8"/>
          <p:cNvSpPr txBox="1"/>
          <p:nvPr/>
        </p:nvSpPr>
        <p:spPr>
          <a:xfrm>
            <a:off x="6270512" y="2577892"/>
            <a:ext cx="299631" cy="369332"/>
          </a:xfrm>
          <a:prstGeom prst="rect">
            <a:avLst/>
          </a:prstGeom>
          <a:noFill/>
        </p:spPr>
        <p:txBody>
          <a:bodyPr wrap="none" rtlCol="0">
            <a:spAutoFit/>
          </a:bodyPr>
          <a:lstStyle/>
          <a:p>
            <a:r>
              <a:rPr lang="en-US" dirty="0" smtClean="0"/>
              <a:t>*</a:t>
            </a:r>
            <a:endParaRPr lang="en-US" dirty="0"/>
          </a:p>
        </p:txBody>
      </p:sp>
      <p:sp>
        <p:nvSpPr>
          <p:cNvPr id="10" name="TextBox 9"/>
          <p:cNvSpPr txBox="1"/>
          <p:nvPr/>
        </p:nvSpPr>
        <p:spPr>
          <a:xfrm>
            <a:off x="6740406" y="2698026"/>
            <a:ext cx="299631" cy="369332"/>
          </a:xfrm>
          <a:prstGeom prst="rect">
            <a:avLst/>
          </a:prstGeom>
          <a:noFill/>
        </p:spPr>
        <p:txBody>
          <a:bodyPr wrap="none" rtlCol="0">
            <a:spAutoFit/>
          </a:bodyPr>
          <a:lstStyle/>
          <a:p>
            <a:r>
              <a:rPr lang="en-US" dirty="0" smtClean="0"/>
              <a:t>*</a:t>
            </a:r>
            <a:endParaRPr lang="en-US" dirty="0"/>
          </a:p>
        </p:txBody>
      </p:sp>
      <p:sp>
        <p:nvSpPr>
          <p:cNvPr id="12" name="Rectangle 11"/>
          <p:cNvSpPr/>
          <p:nvPr/>
        </p:nvSpPr>
        <p:spPr>
          <a:xfrm>
            <a:off x="4119854" y="2373778"/>
            <a:ext cx="1693299" cy="21318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13" name="Rectangle 12"/>
          <p:cNvSpPr/>
          <p:nvPr/>
        </p:nvSpPr>
        <p:spPr>
          <a:xfrm>
            <a:off x="5813154" y="2373778"/>
            <a:ext cx="1715976" cy="222044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pic>
        <p:nvPicPr>
          <p:cNvPr id="14" name="Picture 13"/>
          <p:cNvPicPr>
            <a:picLocks noChangeAspect="1"/>
          </p:cNvPicPr>
          <p:nvPr/>
        </p:nvPicPr>
        <p:blipFill>
          <a:blip r:embed="rId3"/>
          <a:stretch>
            <a:fillRect/>
          </a:stretch>
        </p:blipFill>
        <p:spPr>
          <a:xfrm>
            <a:off x="4254319" y="1336729"/>
            <a:ext cx="2285820" cy="2774414"/>
          </a:xfrm>
          <a:prstGeom prst="rect">
            <a:avLst/>
          </a:prstGeom>
        </p:spPr>
      </p:pic>
    </p:spTree>
    <p:extLst>
      <p:ext uri="{BB962C8B-B14F-4D97-AF65-F5344CB8AC3E}">
        <p14:creationId xmlns:p14="http://schemas.microsoft.com/office/powerpoint/2010/main" val="2710480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1000"/>
                                        <p:tgtEl>
                                          <p:spTgt spid="13"/>
                                        </p:tgtEl>
                                      </p:cBhvr>
                                    </p:animEffect>
                                    <p:set>
                                      <p:cBhvr>
                                        <p:cTn id="1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970" y="69273"/>
            <a:ext cx="2974060" cy="1671782"/>
          </a:xfrm>
          <a:prstGeom prst="rect">
            <a:avLst/>
          </a:prstGeom>
        </p:spPr>
      </p:pic>
      <p:pic>
        <p:nvPicPr>
          <p:cNvPr id="3" name="Picture 2"/>
          <p:cNvPicPr>
            <a:picLocks noChangeAspect="1"/>
          </p:cNvPicPr>
          <p:nvPr/>
        </p:nvPicPr>
        <p:blipFill>
          <a:blip r:embed="rId3"/>
          <a:stretch>
            <a:fillRect/>
          </a:stretch>
        </p:blipFill>
        <p:spPr>
          <a:xfrm>
            <a:off x="5911033" y="69273"/>
            <a:ext cx="3133105" cy="1879863"/>
          </a:xfrm>
          <a:prstGeom prst="rect">
            <a:avLst/>
          </a:prstGeom>
        </p:spPr>
      </p:pic>
      <p:pic>
        <p:nvPicPr>
          <p:cNvPr id="4" name="Picture 3"/>
          <p:cNvPicPr>
            <a:picLocks noChangeAspect="1"/>
          </p:cNvPicPr>
          <p:nvPr/>
        </p:nvPicPr>
        <p:blipFill>
          <a:blip r:embed="rId4"/>
          <a:stretch>
            <a:fillRect/>
          </a:stretch>
        </p:blipFill>
        <p:spPr>
          <a:xfrm>
            <a:off x="3327486" y="69273"/>
            <a:ext cx="2451995" cy="1879863"/>
          </a:xfrm>
          <a:prstGeom prst="rect">
            <a:avLst/>
          </a:prstGeom>
        </p:spPr>
      </p:pic>
      <p:pic>
        <p:nvPicPr>
          <p:cNvPr id="5" name="Picture 4"/>
          <p:cNvPicPr>
            <a:picLocks noChangeAspect="1"/>
          </p:cNvPicPr>
          <p:nvPr/>
        </p:nvPicPr>
        <p:blipFill rotWithShape="1">
          <a:blip r:embed="rId5"/>
          <a:srcRect t="21364"/>
          <a:stretch/>
        </p:blipFill>
        <p:spPr>
          <a:xfrm>
            <a:off x="1578648" y="2136564"/>
            <a:ext cx="5551177" cy="2406040"/>
          </a:xfrm>
          <a:prstGeom prst="rect">
            <a:avLst/>
          </a:prstGeom>
        </p:spPr>
      </p:pic>
    </p:spTree>
    <p:extLst>
      <p:ext uri="{BB962C8B-B14F-4D97-AF65-F5344CB8AC3E}">
        <p14:creationId xmlns:p14="http://schemas.microsoft.com/office/powerpoint/2010/main" val="2757652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1000"/>
                                        <p:tgtEl>
                                          <p:spTgt spid="3"/>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Shaving – Barrier Function</a:t>
            </a:r>
            <a:br>
              <a:rPr lang="en-US" dirty="0" smtClean="0"/>
            </a:br>
            <a:r>
              <a:rPr lang="en-US" sz="2700" dirty="0" smtClean="0"/>
              <a:t>TEWL – trans-epidermal water loss </a:t>
            </a:r>
            <a:r>
              <a:rPr lang="en-US" sz="2200" dirty="0" smtClean="0"/>
              <a:t>(higher = more damage)</a:t>
            </a:r>
            <a:br>
              <a:rPr lang="en-US" sz="2200" dirty="0" smtClean="0"/>
            </a:br>
            <a:r>
              <a:rPr lang="en-US" sz="2200" dirty="0" smtClean="0"/>
              <a:t>5-12 Healthy </a:t>
            </a:r>
            <a:r>
              <a:rPr lang="en-US" sz="2200" dirty="0"/>
              <a:t>/</a:t>
            </a:r>
            <a:r>
              <a:rPr lang="en-US" sz="2200" dirty="0" smtClean="0"/>
              <a:t> 13-16 Strained / 17+ Critical</a:t>
            </a:r>
            <a:endParaRPr lang="en-US" sz="2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9149354"/>
              </p:ext>
            </p:extLst>
          </p:nvPr>
        </p:nvGraphicFramePr>
        <p:xfrm>
          <a:off x="457200" y="1200150"/>
          <a:ext cx="8229600" cy="33940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016188" y="1283140"/>
            <a:ext cx="300082" cy="369332"/>
          </a:xfrm>
          <a:prstGeom prst="rect">
            <a:avLst/>
          </a:prstGeom>
          <a:noFill/>
        </p:spPr>
        <p:txBody>
          <a:bodyPr wrap="none" rtlCol="0">
            <a:spAutoFit/>
          </a:bodyPr>
          <a:lstStyle/>
          <a:p>
            <a:r>
              <a:rPr lang="en-US" dirty="0" smtClean="0"/>
              <a:t>#</a:t>
            </a:r>
            <a:endParaRPr lang="en-US" dirty="0"/>
          </a:p>
        </p:txBody>
      </p:sp>
      <p:sp>
        <p:nvSpPr>
          <p:cNvPr id="6" name="TextBox 5"/>
          <p:cNvSpPr txBox="1"/>
          <p:nvPr/>
        </p:nvSpPr>
        <p:spPr>
          <a:xfrm>
            <a:off x="3486080" y="1467806"/>
            <a:ext cx="300082"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4642823" y="2462468"/>
            <a:ext cx="299631" cy="369332"/>
          </a:xfrm>
          <a:prstGeom prst="rect">
            <a:avLst/>
          </a:prstGeom>
          <a:noFill/>
        </p:spPr>
        <p:txBody>
          <a:bodyPr wrap="none" rtlCol="0">
            <a:spAutoFit/>
          </a:bodyPr>
          <a:lstStyle/>
          <a:p>
            <a:r>
              <a:rPr lang="en-US" dirty="0" smtClean="0"/>
              <a:t>*</a:t>
            </a:r>
            <a:endParaRPr lang="en-US" dirty="0"/>
          </a:p>
        </p:txBody>
      </p:sp>
      <p:sp>
        <p:nvSpPr>
          <p:cNvPr id="8" name="TextBox 7"/>
          <p:cNvSpPr txBox="1"/>
          <p:nvPr/>
        </p:nvSpPr>
        <p:spPr>
          <a:xfrm>
            <a:off x="5112717" y="2647134"/>
            <a:ext cx="299631" cy="369332"/>
          </a:xfrm>
          <a:prstGeom prst="rect">
            <a:avLst/>
          </a:prstGeom>
          <a:noFill/>
        </p:spPr>
        <p:txBody>
          <a:bodyPr wrap="none" rtlCol="0">
            <a:spAutoFit/>
          </a:bodyPr>
          <a:lstStyle/>
          <a:p>
            <a:r>
              <a:rPr lang="en-US" dirty="0" smtClean="0"/>
              <a:t>*</a:t>
            </a:r>
            <a:endParaRPr lang="en-US" dirty="0"/>
          </a:p>
        </p:txBody>
      </p:sp>
      <p:sp>
        <p:nvSpPr>
          <p:cNvPr id="9" name="TextBox 8"/>
          <p:cNvSpPr txBox="1"/>
          <p:nvPr/>
        </p:nvSpPr>
        <p:spPr>
          <a:xfrm>
            <a:off x="6308309" y="2577892"/>
            <a:ext cx="299631" cy="369332"/>
          </a:xfrm>
          <a:prstGeom prst="rect">
            <a:avLst/>
          </a:prstGeom>
          <a:noFill/>
        </p:spPr>
        <p:txBody>
          <a:bodyPr wrap="none" rtlCol="0">
            <a:spAutoFit/>
          </a:bodyPr>
          <a:lstStyle/>
          <a:p>
            <a:r>
              <a:rPr lang="en-US" dirty="0" smtClean="0"/>
              <a:t>*</a:t>
            </a:r>
            <a:endParaRPr lang="en-US" dirty="0"/>
          </a:p>
        </p:txBody>
      </p:sp>
      <p:sp>
        <p:nvSpPr>
          <p:cNvPr id="10" name="TextBox 9"/>
          <p:cNvSpPr txBox="1"/>
          <p:nvPr/>
        </p:nvSpPr>
        <p:spPr>
          <a:xfrm>
            <a:off x="6755525" y="2762558"/>
            <a:ext cx="299631" cy="369332"/>
          </a:xfrm>
          <a:prstGeom prst="rect">
            <a:avLst/>
          </a:prstGeom>
          <a:noFill/>
        </p:spPr>
        <p:txBody>
          <a:bodyPr wrap="none" rtlCol="0">
            <a:spAutoFit/>
          </a:bodyPr>
          <a:lstStyle/>
          <a:p>
            <a:r>
              <a:rPr lang="en-US" dirty="0" smtClean="0"/>
              <a:t>*</a:t>
            </a:r>
            <a:endParaRPr lang="en-US" dirty="0"/>
          </a:p>
        </p:txBody>
      </p:sp>
      <p:sp>
        <p:nvSpPr>
          <p:cNvPr id="11" name="Rectangle 10"/>
          <p:cNvSpPr/>
          <p:nvPr/>
        </p:nvSpPr>
        <p:spPr>
          <a:xfrm>
            <a:off x="4119854" y="2373778"/>
            <a:ext cx="1693299" cy="21318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12" name="Rectangle 11"/>
          <p:cNvSpPr/>
          <p:nvPr/>
        </p:nvSpPr>
        <p:spPr>
          <a:xfrm>
            <a:off x="5813154" y="2373778"/>
            <a:ext cx="1715976" cy="222044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pic>
        <p:nvPicPr>
          <p:cNvPr id="13" name="Picture 12"/>
          <p:cNvPicPr>
            <a:picLocks noChangeAspect="1"/>
          </p:cNvPicPr>
          <p:nvPr/>
        </p:nvPicPr>
        <p:blipFill>
          <a:blip r:embed="rId3"/>
          <a:stretch>
            <a:fillRect/>
          </a:stretch>
        </p:blipFill>
        <p:spPr>
          <a:xfrm>
            <a:off x="4254319" y="1336729"/>
            <a:ext cx="2285820" cy="2774414"/>
          </a:xfrm>
          <a:prstGeom prst="rect">
            <a:avLst/>
          </a:prstGeom>
        </p:spPr>
      </p:pic>
    </p:spTree>
    <p:extLst>
      <p:ext uri="{BB962C8B-B14F-4D97-AF65-F5344CB8AC3E}">
        <p14:creationId xmlns:p14="http://schemas.microsoft.com/office/powerpoint/2010/main" val="2736762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Shaving - Results</a:t>
            </a:r>
            <a:endParaRPr lang="en-US" dirty="0"/>
          </a:p>
        </p:txBody>
      </p:sp>
      <p:sp>
        <p:nvSpPr>
          <p:cNvPr id="4" name="Content Placeholder 3"/>
          <p:cNvSpPr>
            <a:spLocks noGrp="1"/>
          </p:cNvSpPr>
          <p:nvPr>
            <p:ph sz="half" idx="2"/>
          </p:nvPr>
        </p:nvSpPr>
        <p:spPr>
          <a:xfrm>
            <a:off x="3431533" y="1200150"/>
            <a:ext cx="5443165" cy="3394075"/>
          </a:xfrm>
        </p:spPr>
        <p:txBody>
          <a:bodyPr/>
          <a:lstStyle/>
          <a:p>
            <a:r>
              <a:rPr lang="en-US" dirty="0" smtClean="0"/>
              <a:t>Irritation Reduced 32%</a:t>
            </a:r>
          </a:p>
          <a:p>
            <a:r>
              <a:rPr lang="en-US" dirty="0" smtClean="0"/>
              <a:t>Barrier Function Improved 28%</a:t>
            </a:r>
          </a:p>
          <a:p>
            <a:r>
              <a:rPr lang="en-US" dirty="0" smtClean="0"/>
              <a:t>High Response rate (85%-100%)</a:t>
            </a:r>
          </a:p>
          <a:p>
            <a:r>
              <a:rPr lang="en-US" dirty="0" smtClean="0"/>
              <a:t>Good for Guys! (Bulletproof Skin)</a:t>
            </a:r>
            <a:endParaRPr lang="en-US" dirty="0"/>
          </a:p>
        </p:txBody>
      </p:sp>
      <p:pic>
        <p:nvPicPr>
          <p:cNvPr id="5" name="Picture 4"/>
          <p:cNvPicPr>
            <a:picLocks noChangeAspect="1"/>
          </p:cNvPicPr>
          <p:nvPr/>
        </p:nvPicPr>
        <p:blipFill>
          <a:blip r:embed="rId2"/>
          <a:stretch>
            <a:fillRect/>
          </a:stretch>
        </p:blipFill>
        <p:spPr>
          <a:xfrm>
            <a:off x="457200" y="1200150"/>
            <a:ext cx="2285820" cy="2774414"/>
          </a:xfrm>
          <a:prstGeom prst="rect">
            <a:avLst/>
          </a:prstGeom>
        </p:spPr>
      </p:pic>
    </p:spTree>
    <p:extLst>
      <p:ext uri="{BB962C8B-B14F-4D97-AF65-F5344CB8AC3E}">
        <p14:creationId xmlns:p14="http://schemas.microsoft.com/office/powerpoint/2010/main" val="16444316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6" name="Group 836"/>
          <p:cNvGrpSpPr/>
          <p:nvPr/>
        </p:nvGrpSpPr>
        <p:grpSpPr>
          <a:xfrm>
            <a:off x="1685925" y="1457325"/>
            <a:ext cx="3235037" cy="2276475"/>
            <a:chOff x="0" y="0"/>
            <a:chExt cx="5751176" cy="4047066"/>
          </a:xfrm>
        </p:grpSpPr>
        <p:pic>
          <p:nvPicPr>
            <p:cNvPr id="834" name="droppedImage.pdf"/>
            <p:cNvPicPr/>
            <p:nvPr/>
          </p:nvPicPr>
          <p:blipFill>
            <a:blip r:embed="rId3">
              <a:extLst/>
            </a:blip>
            <a:stretch>
              <a:fillRect/>
            </a:stretch>
          </p:blipFill>
          <p:spPr>
            <a:xfrm>
              <a:off x="0" y="0"/>
              <a:ext cx="2235200" cy="1034375"/>
            </a:xfrm>
            <a:prstGeom prst="rect">
              <a:avLst/>
            </a:prstGeom>
            <a:ln w="12700" cap="flat">
              <a:noFill/>
              <a:miter lim="400000"/>
            </a:ln>
            <a:effectLst/>
          </p:spPr>
        </p:pic>
        <p:pic>
          <p:nvPicPr>
            <p:cNvPr id="835" name="droppedImage.pdf"/>
            <p:cNvPicPr/>
            <p:nvPr/>
          </p:nvPicPr>
          <p:blipFill>
            <a:blip r:embed="rId4">
              <a:extLst/>
            </a:blip>
            <a:stretch>
              <a:fillRect/>
            </a:stretch>
          </p:blipFill>
          <p:spPr>
            <a:xfrm>
              <a:off x="3589866" y="3386666"/>
              <a:ext cx="2161311" cy="660401"/>
            </a:xfrm>
            <a:prstGeom prst="rect">
              <a:avLst/>
            </a:prstGeom>
            <a:ln w="12700" cap="flat">
              <a:noFill/>
              <a:miter lim="400000"/>
            </a:ln>
            <a:effectLst/>
          </p:spPr>
        </p:pic>
      </p:grpSp>
      <p:grpSp>
        <p:nvGrpSpPr>
          <p:cNvPr id="846" name="Group 846"/>
          <p:cNvGrpSpPr/>
          <p:nvPr/>
        </p:nvGrpSpPr>
        <p:grpSpPr>
          <a:xfrm>
            <a:off x="1466850" y="352425"/>
            <a:ext cx="6279654" cy="4181475"/>
            <a:chOff x="0" y="0"/>
            <a:chExt cx="11163829" cy="7433733"/>
          </a:xfrm>
        </p:grpSpPr>
        <p:pic>
          <p:nvPicPr>
            <p:cNvPr id="837" name="droppedImage.pdf"/>
            <p:cNvPicPr/>
            <p:nvPr/>
          </p:nvPicPr>
          <p:blipFill>
            <a:blip r:embed="rId5">
              <a:extLst/>
            </a:blip>
            <a:stretch>
              <a:fillRect/>
            </a:stretch>
          </p:blipFill>
          <p:spPr>
            <a:xfrm>
              <a:off x="5147733" y="0"/>
              <a:ext cx="2421468" cy="870774"/>
            </a:xfrm>
            <a:prstGeom prst="rect">
              <a:avLst/>
            </a:prstGeom>
            <a:ln w="12700" cap="flat">
              <a:noFill/>
              <a:miter lim="400000"/>
            </a:ln>
            <a:effectLst/>
          </p:spPr>
        </p:pic>
        <p:pic>
          <p:nvPicPr>
            <p:cNvPr id="838" name="droppedImage.pdf"/>
            <p:cNvPicPr/>
            <p:nvPr/>
          </p:nvPicPr>
          <p:blipFill>
            <a:blip r:embed="rId6">
              <a:extLst/>
            </a:blip>
            <a:stretch>
              <a:fillRect/>
            </a:stretch>
          </p:blipFill>
          <p:spPr>
            <a:xfrm>
              <a:off x="8636000" y="3149600"/>
              <a:ext cx="1638255" cy="631032"/>
            </a:xfrm>
            <a:prstGeom prst="rect">
              <a:avLst/>
            </a:prstGeom>
            <a:ln w="12700" cap="flat">
              <a:noFill/>
              <a:miter lim="400000"/>
            </a:ln>
            <a:effectLst/>
          </p:spPr>
        </p:pic>
        <p:pic>
          <p:nvPicPr>
            <p:cNvPr id="839" name="droppedImage.pdf"/>
            <p:cNvPicPr/>
            <p:nvPr/>
          </p:nvPicPr>
          <p:blipFill>
            <a:blip r:embed="rId7">
              <a:extLst/>
            </a:blip>
            <a:stretch>
              <a:fillRect/>
            </a:stretch>
          </p:blipFill>
          <p:spPr>
            <a:xfrm>
              <a:off x="8111066" y="1642533"/>
              <a:ext cx="2035970" cy="610791"/>
            </a:xfrm>
            <a:prstGeom prst="rect">
              <a:avLst/>
            </a:prstGeom>
            <a:ln w="12700" cap="flat">
              <a:noFill/>
              <a:miter lim="400000"/>
            </a:ln>
            <a:effectLst/>
          </p:spPr>
        </p:pic>
        <p:pic>
          <p:nvPicPr>
            <p:cNvPr id="840" name="droppedImage.pdf"/>
            <p:cNvPicPr/>
            <p:nvPr/>
          </p:nvPicPr>
          <p:blipFill>
            <a:blip r:embed="rId8">
              <a:extLst/>
            </a:blip>
            <a:stretch>
              <a:fillRect/>
            </a:stretch>
          </p:blipFill>
          <p:spPr>
            <a:xfrm>
              <a:off x="1911852" y="3623733"/>
              <a:ext cx="1655791" cy="440532"/>
            </a:xfrm>
            <a:prstGeom prst="rect">
              <a:avLst/>
            </a:prstGeom>
            <a:ln w="12700" cap="flat">
              <a:noFill/>
              <a:miter lim="400000"/>
            </a:ln>
            <a:effectLst/>
          </p:spPr>
        </p:pic>
        <p:pic>
          <p:nvPicPr>
            <p:cNvPr id="841" name="droppedImage.pdf"/>
            <p:cNvPicPr/>
            <p:nvPr/>
          </p:nvPicPr>
          <p:blipFill>
            <a:blip r:embed="rId9">
              <a:extLst/>
            </a:blip>
            <a:stretch>
              <a:fillRect/>
            </a:stretch>
          </p:blipFill>
          <p:spPr>
            <a:xfrm>
              <a:off x="575733" y="6360221"/>
              <a:ext cx="2190751" cy="764216"/>
            </a:xfrm>
            <a:prstGeom prst="rect">
              <a:avLst/>
            </a:prstGeom>
            <a:ln w="12700" cap="flat">
              <a:noFill/>
              <a:miter lim="400000"/>
            </a:ln>
            <a:effectLst/>
          </p:spPr>
        </p:pic>
        <p:pic>
          <p:nvPicPr>
            <p:cNvPr id="842" name="droppedImage.pdf"/>
            <p:cNvPicPr/>
            <p:nvPr/>
          </p:nvPicPr>
          <p:blipFill>
            <a:blip r:embed="rId10">
              <a:extLst/>
            </a:blip>
            <a:stretch>
              <a:fillRect/>
            </a:stretch>
          </p:blipFill>
          <p:spPr>
            <a:xfrm>
              <a:off x="0" y="677333"/>
              <a:ext cx="1971676" cy="428626"/>
            </a:xfrm>
            <a:prstGeom prst="rect">
              <a:avLst/>
            </a:prstGeom>
            <a:ln w="12700" cap="flat">
              <a:noFill/>
              <a:miter lim="400000"/>
            </a:ln>
            <a:effectLst/>
          </p:spPr>
        </p:pic>
        <p:pic>
          <p:nvPicPr>
            <p:cNvPr id="843" name="droppedImage.pdf"/>
            <p:cNvPicPr/>
            <p:nvPr/>
          </p:nvPicPr>
          <p:blipFill>
            <a:blip r:embed="rId11">
              <a:extLst/>
            </a:blip>
            <a:stretch>
              <a:fillRect/>
            </a:stretch>
          </p:blipFill>
          <p:spPr>
            <a:xfrm>
              <a:off x="9330266" y="5130800"/>
              <a:ext cx="1833564" cy="347539"/>
            </a:xfrm>
            <a:prstGeom prst="rect">
              <a:avLst/>
            </a:prstGeom>
            <a:ln w="12700" cap="flat">
              <a:noFill/>
              <a:miter lim="400000"/>
            </a:ln>
            <a:effectLst/>
          </p:spPr>
        </p:pic>
        <p:pic>
          <p:nvPicPr>
            <p:cNvPr id="844" name="droppedImage.pdf"/>
            <p:cNvPicPr/>
            <p:nvPr/>
          </p:nvPicPr>
          <p:blipFill>
            <a:blip r:embed="rId12">
              <a:extLst/>
            </a:blip>
            <a:stretch>
              <a:fillRect/>
            </a:stretch>
          </p:blipFill>
          <p:spPr>
            <a:xfrm>
              <a:off x="5926666" y="6654800"/>
              <a:ext cx="2828129" cy="778934"/>
            </a:xfrm>
            <a:prstGeom prst="rect">
              <a:avLst/>
            </a:prstGeom>
            <a:ln w="12700" cap="flat">
              <a:noFill/>
              <a:miter lim="400000"/>
            </a:ln>
            <a:effectLst/>
          </p:spPr>
        </p:pic>
        <p:pic>
          <p:nvPicPr>
            <p:cNvPr id="845" name="image20.png"/>
            <p:cNvPicPr/>
            <p:nvPr/>
          </p:nvPicPr>
          <p:blipFill>
            <a:blip r:embed="rId13">
              <a:extLst/>
            </a:blip>
            <a:stretch>
              <a:fillRect/>
            </a:stretch>
          </p:blipFill>
          <p:spPr>
            <a:xfrm>
              <a:off x="694266" y="4690533"/>
              <a:ext cx="2155033" cy="802565"/>
            </a:xfrm>
            <a:prstGeom prst="rect">
              <a:avLst/>
            </a:prstGeom>
            <a:ln w="12700" cap="flat">
              <a:noFill/>
              <a:miter lim="400000"/>
            </a:ln>
            <a:effectLst/>
          </p:spPr>
        </p:pic>
      </p:grpSp>
      <p:grpSp>
        <p:nvGrpSpPr>
          <p:cNvPr id="853" name="Group 853"/>
          <p:cNvGrpSpPr/>
          <p:nvPr/>
        </p:nvGrpSpPr>
        <p:grpSpPr>
          <a:xfrm>
            <a:off x="1504355" y="136565"/>
            <a:ext cx="7316458" cy="3979477"/>
            <a:chOff x="0" y="0"/>
            <a:chExt cx="13007036" cy="7074625"/>
          </a:xfrm>
        </p:grpSpPr>
        <p:pic>
          <p:nvPicPr>
            <p:cNvPr id="847" name="provigil-logo.jpg"/>
            <p:cNvPicPr/>
            <p:nvPr/>
          </p:nvPicPr>
          <p:blipFill>
            <a:blip r:embed="rId14">
              <a:extLst/>
            </a:blip>
            <a:stretch>
              <a:fillRect/>
            </a:stretch>
          </p:blipFill>
          <p:spPr>
            <a:xfrm>
              <a:off x="0" y="1689468"/>
              <a:ext cx="1905000" cy="889001"/>
            </a:xfrm>
            <a:prstGeom prst="rect">
              <a:avLst/>
            </a:prstGeom>
            <a:ln w="12700" cap="flat">
              <a:noFill/>
              <a:miter lim="400000"/>
            </a:ln>
            <a:effectLst/>
          </p:spPr>
        </p:pic>
        <p:pic>
          <p:nvPicPr>
            <p:cNvPr id="848" name="strattera_logo_web.jpg"/>
            <p:cNvPicPr/>
            <p:nvPr/>
          </p:nvPicPr>
          <p:blipFill>
            <a:blip r:embed="rId15">
              <a:extLst/>
            </a:blip>
            <a:stretch>
              <a:fillRect/>
            </a:stretch>
          </p:blipFill>
          <p:spPr>
            <a:xfrm>
              <a:off x="485188" y="5894658"/>
              <a:ext cx="3056998" cy="831504"/>
            </a:xfrm>
            <a:prstGeom prst="rect">
              <a:avLst/>
            </a:prstGeom>
            <a:ln w="12700" cap="flat">
              <a:noFill/>
              <a:miter lim="400000"/>
            </a:ln>
            <a:effectLst/>
          </p:spPr>
        </p:pic>
        <p:pic>
          <p:nvPicPr>
            <p:cNvPr id="849" name="Concerta.jpg"/>
            <p:cNvPicPr/>
            <p:nvPr/>
          </p:nvPicPr>
          <p:blipFill>
            <a:blip r:embed="rId16">
              <a:extLst/>
            </a:blip>
            <a:stretch>
              <a:fillRect/>
            </a:stretch>
          </p:blipFill>
          <p:spPr>
            <a:xfrm>
              <a:off x="7924978" y="6310410"/>
              <a:ext cx="3350790" cy="764216"/>
            </a:xfrm>
            <a:prstGeom prst="rect">
              <a:avLst/>
            </a:prstGeom>
            <a:ln w="12700" cap="flat">
              <a:noFill/>
              <a:miter lim="400000"/>
            </a:ln>
            <a:effectLst/>
          </p:spPr>
        </p:pic>
        <p:pic>
          <p:nvPicPr>
            <p:cNvPr id="850" name="detail_vyvanse.jpg"/>
            <p:cNvPicPr/>
            <p:nvPr/>
          </p:nvPicPr>
          <p:blipFill>
            <a:blip r:embed="rId17">
              <a:extLst/>
            </a:blip>
            <a:stretch>
              <a:fillRect/>
            </a:stretch>
          </p:blipFill>
          <p:spPr>
            <a:xfrm>
              <a:off x="10389794" y="1927829"/>
              <a:ext cx="2617243" cy="1308622"/>
            </a:xfrm>
            <a:prstGeom prst="rect">
              <a:avLst/>
            </a:prstGeom>
            <a:ln w="12700" cap="flat">
              <a:noFill/>
              <a:miter lim="400000"/>
            </a:ln>
            <a:effectLst/>
          </p:spPr>
        </p:pic>
        <p:pic>
          <p:nvPicPr>
            <p:cNvPr id="851" name="adderall_xr.03.jpg"/>
            <p:cNvPicPr/>
            <p:nvPr/>
          </p:nvPicPr>
          <p:blipFill>
            <a:blip r:embed="rId18">
              <a:extLst/>
            </a:blip>
            <a:srcRect l="2061" t="3665" r="35586" b="51172"/>
            <a:stretch>
              <a:fillRect/>
            </a:stretch>
          </p:blipFill>
          <p:spPr>
            <a:xfrm>
              <a:off x="2294315" y="0"/>
              <a:ext cx="1731834" cy="940793"/>
            </a:xfrm>
            <a:prstGeom prst="rect">
              <a:avLst/>
            </a:prstGeom>
            <a:ln w="12700" cap="flat">
              <a:noFill/>
              <a:miter lim="400000"/>
            </a:ln>
            <a:effectLst/>
          </p:spPr>
        </p:pic>
        <p:pic>
          <p:nvPicPr>
            <p:cNvPr id="852" name="detail_Ritalin_SR.jpg"/>
            <p:cNvPicPr/>
            <p:nvPr/>
          </p:nvPicPr>
          <p:blipFill>
            <a:blip r:embed="rId19">
              <a:extLst/>
            </a:blip>
            <a:srcRect l="17961" t="9664" r="37558" b="73270"/>
            <a:stretch>
              <a:fillRect/>
            </a:stretch>
          </p:blipFill>
          <p:spPr>
            <a:xfrm>
              <a:off x="6970508" y="1420388"/>
              <a:ext cx="2402430" cy="493770"/>
            </a:xfrm>
            <a:prstGeom prst="rect">
              <a:avLst/>
            </a:prstGeom>
            <a:ln w="12700" cap="flat">
              <a:noFill/>
              <a:miter lim="400000"/>
            </a:ln>
            <a:effectLst/>
          </p:spPr>
        </p:pic>
      </p:grpSp>
      <p:grpSp>
        <p:nvGrpSpPr>
          <p:cNvPr id="861" name="Group 861"/>
          <p:cNvGrpSpPr/>
          <p:nvPr/>
        </p:nvGrpSpPr>
        <p:grpSpPr>
          <a:xfrm>
            <a:off x="3064758" y="425190"/>
            <a:ext cx="5025629" cy="4558719"/>
            <a:chOff x="0" y="61626"/>
            <a:chExt cx="8934450" cy="8104389"/>
          </a:xfrm>
        </p:grpSpPr>
        <p:pic>
          <p:nvPicPr>
            <p:cNvPr id="854" name="droppedImage.pdf"/>
            <p:cNvPicPr/>
            <p:nvPr/>
          </p:nvPicPr>
          <p:blipFill>
            <a:blip r:embed="rId20">
              <a:extLst/>
            </a:blip>
            <a:stretch>
              <a:fillRect/>
            </a:stretch>
          </p:blipFill>
          <p:spPr>
            <a:xfrm>
              <a:off x="1697407" y="3335866"/>
              <a:ext cx="2202657" cy="1071961"/>
            </a:xfrm>
            <a:prstGeom prst="rect">
              <a:avLst/>
            </a:prstGeom>
            <a:ln w="12700" cap="flat">
              <a:noFill/>
              <a:miter lim="400000"/>
            </a:ln>
            <a:effectLst/>
          </p:spPr>
        </p:pic>
        <p:pic>
          <p:nvPicPr>
            <p:cNvPr id="855" name="droppedImage.pdf"/>
            <p:cNvPicPr/>
            <p:nvPr/>
          </p:nvPicPr>
          <p:blipFill>
            <a:blip r:embed="rId21">
              <a:extLst/>
            </a:blip>
            <a:stretch>
              <a:fillRect/>
            </a:stretch>
          </p:blipFill>
          <p:spPr>
            <a:xfrm>
              <a:off x="2295327" y="1016000"/>
              <a:ext cx="1301055" cy="1714501"/>
            </a:xfrm>
            <a:prstGeom prst="rect">
              <a:avLst/>
            </a:prstGeom>
            <a:ln w="12700" cap="flat">
              <a:noFill/>
              <a:miter lim="400000"/>
            </a:ln>
            <a:effectLst/>
          </p:spPr>
        </p:pic>
        <p:pic>
          <p:nvPicPr>
            <p:cNvPr id="856" name="droppedImage.pdf"/>
            <p:cNvPicPr/>
            <p:nvPr/>
          </p:nvPicPr>
          <p:blipFill>
            <a:blip r:embed="rId22">
              <a:extLst/>
            </a:blip>
            <a:stretch>
              <a:fillRect/>
            </a:stretch>
          </p:blipFill>
          <p:spPr>
            <a:xfrm>
              <a:off x="0" y="558800"/>
              <a:ext cx="1301938" cy="1309688"/>
            </a:xfrm>
            <a:prstGeom prst="rect">
              <a:avLst/>
            </a:prstGeom>
            <a:ln w="12700" cap="flat">
              <a:noFill/>
              <a:miter lim="400000"/>
            </a:ln>
            <a:effectLst/>
          </p:spPr>
        </p:pic>
        <p:pic>
          <p:nvPicPr>
            <p:cNvPr id="857" name="droppedImage.pdf"/>
            <p:cNvPicPr/>
            <p:nvPr/>
          </p:nvPicPr>
          <p:blipFill>
            <a:blip r:embed="rId23">
              <a:extLst/>
            </a:blip>
            <a:stretch>
              <a:fillRect/>
            </a:stretch>
          </p:blipFill>
          <p:spPr>
            <a:xfrm>
              <a:off x="4414451" y="4639733"/>
              <a:ext cx="1306286" cy="1219201"/>
            </a:xfrm>
            <a:prstGeom prst="rect">
              <a:avLst/>
            </a:prstGeom>
            <a:ln w="12700" cap="flat">
              <a:noFill/>
              <a:miter lim="400000"/>
            </a:ln>
            <a:effectLst/>
          </p:spPr>
        </p:pic>
        <p:pic>
          <p:nvPicPr>
            <p:cNvPr id="858" name="droppedImage.png"/>
            <p:cNvPicPr/>
            <p:nvPr/>
          </p:nvPicPr>
          <p:blipFill>
            <a:blip r:embed="rId24">
              <a:extLst/>
            </a:blip>
            <a:stretch>
              <a:fillRect/>
            </a:stretch>
          </p:blipFill>
          <p:spPr>
            <a:xfrm>
              <a:off x="376607" y="7175416"/>
              <a:ext cx="2506266" cy="990601"/>
            </a:xfrm>
            <a:prstGeom prst="rect">
              <a:avLst/>
            </a:prstGeom>
            <a:ln w="12700" cap="flat">
              <a:noFill/>
              <a:miter lim="400000"/>
            </a:ln>
            <a:effectLst/>
          </p:spPr>
        </p:pic>
        <p:pic>
          <p:nvPicPr>
            <p:cNvPr id="859" name="droppedImage.png"/>
            <p:cNvPicPr/>
            <p:nvPr/>
          </p:nvPicPr>
          <p:blipFill>
            <a:blip r:embed="rId25">
              <a:extLst/>
            </a:blip>
            <a:stretch>
              <a:fillRect/>
            </a:stretch>
          </p:blipFill>
          <p:spPr>
            <a:xfrm>
              <a:off x="6515205" y="61626"/>
              <a:ext cx="1487092" cy="1042481"/>
            </a:xfrm>
            <a:prstGeom prst="rect">
              <a:avLst/>
            </a:prstGeom>
            <a:ln w="12700" cap="flat">
              <a:noFill/>
              <a:miter lim="400000"/>
            </a:ln>
            <a:effectLst/>
          </p:spPr>
        </p:pic>
        <p:pic>
          <p:nvPicPr>
            <p:cNvPr id="860" name="Dunkin’-Donuts-Logo.jpg"/>
            <p:cNvPicPr/>
            <p:nvPr/>
          </p:nvPicPr>
          <p:blipFill>
            <a:blip r:embed="rId26">
              <a:extLst/>
            </a:blip>
            <a:srcRect t="30185" b="30185"/>
            <a:stretch>
              <a:fillRect/>
            </a:stretch>
          </p:blipFill>
          <p:spPr>
            <a:xfrm>
              <a:off x="6434567" y="6882238"/>
              <a:ext cx="2499884" cy="990695"/>
            </a:xfrm>
            <a:prstGeom prst="rect">
              <a:avLst/>
            </a:prstGeom>
            <a:ln w="12700" cap="flat">
              <a:noFill/>
              <a:miter lim="400000"/>
            </a:ln>
            <a:effectLst/>
          </p:spPr>
        </p:pic>
      </p:grpSp>
      <p:sp>
        <p:nvSpPr>
          <p:cNvPr id="862" name="Shape 862"/>
          <p:cNvSpPr/>
          <p:nvPr/>
        </p:nvSpPr>
        <p:spPr>
          <a:xfrm>
            <a:off x="1083047" y="1365945"/>
            <a:ext cx="6239940" cy="2154436"/>
          </a:xfrm>
          <a:prstGeom prst="rect">
            <a:avLst/>
          </a:prstGeom>
          <a:ln w="12700">
            <a:miter lim="400000"/>
          </a:ln>
          <a:effectLst>
            <a:outerShdw blurRad="165100" dist="1524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06400">
              <a:defRPr sz="24800" b="1">
                <a:solidFill>
                  <a:srgbClr val="FF9300"/>
                </a:solidFill>
                <a:latin typeface="ArialUnicodeMS"/>
                <a:ea typeface="ArialUnicodeMS"/>
                <a:cs typeface="ArialUnicodeMS"/>
                <a:sym typeface="ArialUnicodeMS"/>
              </a:defRPr>
            </a:lvl1pPr>
          </a:lstStyle>
          <a:p>
            <a:pPr lvl="0">
              <a:defRPr sz="1800" b="0">
                <a:solidFill>
                  <a:srgbClr val="000000"/>
                </a:solidFill>
              </a:defRPr>
            </a:pPr>
            <a:r>
              <a:rPr sz="14000"/>
              <a:t>$100B+</a:t>
            </a:r>
          </a:p>
        </p:txBody>
      </p:sp>
    </p:spTree>
    <p:extLst>
      <p:ext uri="{BB962C8B-B14F-4D97-AF65-F5344CB8AC3E}">
        <p14:creationId xmlns:p14="http://schemas.microsoft.com/office/powerpoint/2010/main" val="1876463353"/>
      </p:ext>
    </p:extLst>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846"/>
                                        </p:tgtEl>
                                        <p:attrNameLst>
                                          <p:attrName>style.visibility</p:attrName>
                                        </p:attrNameLst>
                                      </p:cBhvr>
                                      <p:to>
                                        <p:strVal val="visible"/>
                                      </p:to>
                                    </p:set>
                                    <p:animEffect transition="in" filter="fade">
                                      <p:cBhvr>
                                        <p:cTn id="7" dur="2500"/>
                                        <p:tgtEl>
                                          <p:spTgt spid="8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836"/>
                                        </p:tgtEl>
                                        <p:attrNameLst>
                                          <p:attrName>style.visibility</p:attrName>
                                        </p:attrNameLst>
                                      </p:cBhvr>
                                      <p:to>
                                        <p:strVal val="visible"/>
                                      </p:to>
                                    </p:set>
                                    <p:animEffect transition="in" filter="fade">
                                      <p:cBhvr>
                                        <p:cTn id="12" dur="2500"/>
                                        <p:tgtEl>
                                          <p:spTgt spid="8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853"/>
                                        </p:tgtEl>
                                        <p:attrNameLst>
                                          <p:attrName>style.visibility</p:attrName>
                                        </p:attrNameLst>
                                      </p:cBhvr>
                                      <p:to>
                                        <p:strVal val="visible"/>
                                      </p:to>
                                    </p:set>
                                    <p:animEffect transition="in" filter="fade">
                                      <p:cBhvr>
                                        <p:cTn id="17" dur="2500"/>
                                        <p:tgtEl>
                                          <p:spTgt spid="8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Abs val="0"/>
                                  </p:iterate>
                                  <p:childTnLst>
                                    <p:set>
                                      <p:cBhvr>
                                        <p:cTn id="21" fill="hold"/>
                                        <p:tgtEl>
                                          <p:spTgt spid="861"/>
                                        </p:tgtEl>
                                        <p:attrNameLst>
                                          <p:attrName>style.visibility</p:attrName>
                                        </p:attrNameLst>
                                      </p:cBhvr>
                                      <p:to>
                                        <p:strVal val="visible"/>
                                      </p:to>
                                    </p:set>
                                    <p:animEffect transition="in" filter="fade">
                                      <p:cBhvr>
                                        <p:cTn id="22" dur="2500"/>
                                        <p:tgtEl>
                                          <p:spTgt spid="86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iterate>
                                    <p:tmAbs val="0"/>
                                  </p:iterate>
                                  <p:childTnLst>
                                    <p:set>
                                      <p:cBhvr>
                                        <p:cTn id="26" fill="hold"/>
                                        <p:tgtEl>
                                          <p:spTgt spid="862"/>
                                        </p:tgtEl>
                                        <p:attrNameLst>
                                          <p:attrName>style.visibility</p:attrName>
                                        </p:attrNameLst>
                                      </p:cBhvr>
                                      <p:to>
                                        <p:strVal val="visible"/>
                                      </p:to>
                                    </p:set>
                                    <p:animEffect transition="in" filter="dissolve">
                                      <p:cBhvr>
                                        <p:cTn id="27" dur="10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animBg="1" advAuto="0"/>
      <p:bldP spid="846" grpId="0" animBg="1" advAuto="0"/>
      <p:bldP spid="853" grpId="0" animBg="1" advAuto="0"/>
      <p:bldP spid="861" grpId="0" animBg="1" advAuto="0"/>
      <p:bldP spid="862"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Shape 866"/>
          <p:cNvSpPr/>
          <p:nvPr/>
        </p:nvSpPr>
        <p:spPr>
          <a:xfrm>
            <a:off x="8137724" y="4357011"/>
            <a:ext cx="568509"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Quercetin</a:t>
            </a:r>
          </a:p>
        </p:txBody>
      </p:sp>
      <p:pic>
        <p:nvPicPr>
          <p:cNvPr id="867" name="250px-Quercetin.svg.png"/>
          <p:cNvPicPr/>
          <p:nvPr/>
        </p:nvPicPr>
        <p:blipFill>
          <a:blip r:embed="rId2">
            <a:extLst/>
          </a:blip>
          <a:stretch>
            <a:fillRect/>
          </a:stretch>
        </p:blipFill>
        <p:spPr>
          <a:xfrm>
            <a:off x="7047421" y="3745463"/>
            <a:ext cx="1431019" cy="961644"/>
          </a:xfrm>
          <a:prstGeom prst="rect">
            <a:avLst/>
          </a:prstGeom>
          <a:ln w="12700">
            <a:miter lim="400000"/>
          </a:ln>
        </p:spPr>
      </p:pic>
      <p:pic>
        <p:nvPicPr>
          <p:cNvPr id="868" name="AXIO-ENERGY_SupFacts.jpg"/>
          <p:cNvPicPr/>
          <p:nvPr/>
        </p:nvPicPr>
        <p:blipFill>
          <a:blip r:embed="rId3">
            <a:extLst/>
          </a:blip>
          <a:stretch>
            <a:fillRect/>
          </a:stretch>
        </p:blipFill>
        <p:spPr>
          <a:xfrm>
            <a:off x="1122501" y="177585"/>
            <a:ext cx="2914116" cy="3396149"/>
          </a:xfrm>
          <a:prstGeom prst="rect">
            <a:avLst/>
          </a:prstGeom>
          <a:ln w="12700">
            <a:miter lim="400000"/>
          </a:ln>
        </p:spPr>
      </p:pic>
      <p:pic>
        <p:nvPicPr>
          <p:cNvPr id="869" name="AXIO-ENDURE_SupFacts.jpg"/>
          <p:cNvPicPr/>
          <p:nvPr/>
        </p:nvPicPr>
        <p:blipFill>
          <a:blip r:embed="rId4">
            <a:extLst/>
          </a:blip>
          <a:stretch>
            <a:fillRect/>
          </a:stretch>
        </p:blipFill>
        <p:spPr>
          <a:xfrm>
            <a:off x="4742147" y="244276"/>
            <a:ext cx="3150808" cy="3262766"/>
          </a:xfrm>
          <a:prstGeom prst="rect">
            <a:avLst/>
          </a:prstGeom>
          <a:ln w="12700">
            <a:miter lim="400000"/>
          </a:ln>
        </p:spPr>
      </p:pic>
      <p:pic>
        <p:nvPicPr>
          <p:cNvPr id="870" name="pasted-image.tif"/>
          <p:cNvPicPr/>
          <p:nvPr/>
        </p:nvPicPr>
        <p:blipFill>
          <a:blip r:embed="rId5">
            <a:extLst/>
          </a:blip>
          <a:stretch>
            <a:fillRect/>
          </a:stretch>
        </p:blipFill>
        <p:spPr>
          <a:xfrm>
            <a:off x="3564305" y="3849457"/>
            <a:ext cx="1431019" cy="564742"/>
          </a:xfrm>
          <a:prstGeom prst="rect">
            <a:avLst/>
          </a:prstGeom>
          <a:ln w="12700">
            <a:miter lim="400000"/>
          </a:ln>
        </p:spPr>
      </p:pic>
      <p:sp>
        <p:nvSpPr>
          <p:cNvPr id="871" name="Shape 871"/>
          <p:cNvSpPr/>
          <p:nvPr/>
        </p:nvSpPr>
        <p:spPr>
          <a:xfrm>
            <a:off x="3872740" y="4472051"/>
            <a:ext cx="622087"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L-Theanine</a:t>
            </a:r>
          </a:p>
        </p:txBody>
      </p:sp>
      <p:pic>
        <p:nvPicPr>
          <p:cNvPr id="872" name="pasted-image.tif"/>
          <p:cNvPicPr/>
          <p:nvPr/>
        </p:nvPicPr>
        <p:blipFill>
          <a:blip r:embed="rId6">
            <a:extLst/>
          </a:blip>
          <a:stretch>
            <a:fillRect/>
          </a:stretch>
        </p:blipFill>
        <p:spPr>
          <a:xfrm>
            <a:off x="5333949" y="3921946"/>
            <a:ext cx="1374846" cy="608678"/>
          </a:xfrm>
          <a:prstGeom prst="rect">
            <a:avLst/>
          </a:prstGeom>
          <a:ln w="12700">
            <a:miter lim="400000"/>
          </a:ln>
        </p:spPr>
      </p:pic>
      <p:sp>
        <p:nvSpPr>
          <p:cNvPr id="873" name="Shape 873"/>
          <p:cNvSpPr/>
          <p:nvPr/>
        </p:nvSpPr>
        <p:spPr>
          <a:xfrm>
            <a:off x="6147616" y="3947069"/>
            <a:ext cx="385154" cy="230830"/>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DMAE</a:t>
            </a:r>
          </a:p>
        </p:txBody>
      </p:sp>
      <p:pic>
        <p:nvPicPr>
          <p:cNvPr id="874" name="pasted-image.tif"/>
          <p:cNvPicPr/>
          <p:nvPr/>
        </p:nvPicPr>
        <p:blipFill>
          <a:blip r:embed="rId7">
            <a:extLst/>
          </a:blip>
          <a:stretch>
            <a:fillRect/>
          </a:stretch>
        </p:blipFill>
        <p:spPr>
          <a:xfrm>
            <a:off x="198644" y="3921563"/>
            <a:ext cx="1121502" cy="609444"/>
          </a:xfrm>
          <a:prstGeom prst="rect">
            <a:avLst/>
          </a:prstGeom>
          <a:ln w="12700">
            <a:miter lim="400000"/>
          </a:ln>
        </p:spPr>
      </p:pic>
      <p:sp>
        <p:nvSpPr>
          <p:cNvPr id="875" name="Shape 875"/>
          <p:cNvSpPr/>
          <p:nvPr/>
        </p:nvSpPr>
        <p:spPr>
          <a:xfrm>
            <a:off x="702086" y="4561983"/>
            <a:ext cx="501811" cy="230830"/>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Catechin</a:t>
            </a:r>
          </a:p>
        </p:txBody>
      </p:sp>
      <p:pic>
        <p:nvPicPr>
          <p:cNvPr id="876" name="pasted-image.tif"/>
          <p:cNvPicPr/>
          <p:nvPr/>
        </p:nvPicPr>
        <p:blipFill>
          <a:blip r:embed="rId8">
            <a:extLst/>
          </a:blip>
          <a:stretch>
            <a:fillRect/>
          </a:stretch>
        </p:blipFill>
        <p:spPr>
          <a:xfrm>
            <a:off x="1899296" y="3828732"/>
            <a:ext cx="1242977" cy="961645"/>
          </a:xfrm>
          <a:prstGeom prst="rect">
            <a:avLst/>
          </a:prstGeom>
          <a:ln w="12700">
            <a:miter lim="400000"/>
          </a:ln>
        </p:spPr>
      </p:pic>
      <p:sp>
        <p:nvSpPr>
          <p:cNvPr id="877" name="Shape 877"/>
          <p:cNvSpPr/>
          <p:nvPr/>
        </p:nvSpPr>
        <p:spPr>
          <a:xfrm>
            <a:off x="1739162" y="3761314"/>
            <a:ext cx="936021"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Proanthocyanidin</a:t>
            </a:r>
          </a:p>
        </p:txBody>
      </p:sp>
      <p:pic>
        <p:nvPicPr>
          <p:cNvPr id="878" name="LifeVantage_055_web.png"/>
          <p:cNvPicPr/>
          <p:nvPr/>
        </p:nvPicPr>
        <p:blipFill>
          <a:blip r:embed="rId9">
            <a:extLst/>
          </a:blip>
          <a:stretch>
            <a:fillRect/>
          </a:stretch>
        </p:blipFill>
        <p:spPr>
          <a:xfrm>
            <a:off x="7881435" y="-125755"/>
            <a:ext cx="1431019" cy="2550329"/>
          </a:xfrm>
          <a:prstGeom prst="rect">
            <a:avLst/>
          </a:prstGeom>
          <a:ln w="12700">
            <a:miter lim="400000"/>
          </a:ln>
        </p:spPr>
      </p:pic>
      <p:pic>
        <p:nvPicPr>
          <p:cNvPr id="879" name="LifeVantage_057_web.png"/>
          <p:cNvPicPr/>
          <p:nvPr/>
        </p:nvPicPr>
        <p:blipFill>
          <a:blip r:embed="rId10">
            <a:extLst/>
          </a:blip>
          <a:stretch>
            <a:fillRect/>
          </a:stretch>
        </p:blipFill>
        <p:spPr>
          <a:xfrm>
            <a:off x="-192392" y="-226114"/>
            <a:ext cx="1431019" cy="2550329"/>
          </a:xfrm>
          <a:prstGeom prst="rect">
            <a:avLst/>
          </a:prstGeom>
          <a:ln w="12700">
            <a:miter lim="400000"/>
          </a:ln>
        </p:spPr>
      </p:pic>
    </p:spTree>
    <p:extLst>
      <p:ext uri="{BB962C8B-B14F-4D97-AF65-F5344CB8AC3E}">
        <p14:creationId xmlns:p14="http://schemas.microsoft.com/office/powerpoint/2010/main" val="9227669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hape 881"/>
          <p:cNvSpPr>
            <a:spLocks noGrp="1"/>
          </p:cNvSpPr>
          <p:nvPr>
            <p:ph type="title" idx="4294967295"/>
          </p:nvPr>
        </p:nvSpPr>
        <p:spPr>
          <a:xfrm>
            <a:off x="542925" y="0"/>
            <a:ext cx="8058150" cy="787403"/>
          </a:xfrm>
          <a:prstGeom prst="rect">
            <a:avLst/>
          </a:prstGeom>
        </p:spPr>
        <p:txBody>
          <a:bodyPr lIns="28575" tIns="28575" rIns="28575" bIns="28575">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4300"/>
              <a:t>Axio Usage Survey</a:t>
            </a:r>
          </a:p>
        </p:txBody>
      </p:sp>
      <p:graphicFrame>
        <p:nvGraphicFramePr>
          <p:cNvPr id="882" name="Chart 882"/>
          <p:cNvGraphicFramePr/>
          <p:nvPr>
            <p:extLst>
              <p:ext uri="{D42A27DB-BD31-4B8C-83A1-F6EECF244321}">
                <p14:modId xmlns:p14="http://schemas.microsoft.com/office/powerpoint/2010/main" val="3893455298"/>
              </p:ext>
            </p:extLst>
          </p:nvPr>
        </p:nvGraphicFramePr>
        <p:xfrm>
          <a:off x="695373" y="1450418"/>
          <a:ext cx="3676425" cy="33930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83" name="Chart 883"/>
          <p:cNvGraphicFramePr/>
          <p:nvPr>
            <p:extLst>
              <p:ext uri="{D42A27DB-BD31-4B8C-83A1-F6EECF244321}">
                <p14:modId xmlns:p14="http://schemas.microsoft.com/office/powerpoint/2010/main" val="2845413726"/>
              </p:ext>
            </p:extLst>
          </p:nvPr>
        </p:nvGraphicFramePr>
        <p:xfrm>
          <a:off x="4640127" y="1450418"/>
          <a:ext cx="4310117" cy="33930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11745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p:cNvSpPr>
          <p:nvPr>
            <p:ph type="title" idx="4294967295"/>
          </p:nvPr>
        </p:nvSpPr>
        <p:spPr>
          <a:xfrm>
            <a:off x="542925" y="0"/>
            <a:ext cx="8058150" cy="787403"/>
          </a:xfrm>
          <a:prstGeom prst="rect">
            <a:avLst/>
          </a:prstGeom>
        </p:spPr>
        <p:txBody>
          <a:bodyPr lIns="28575" tIns="28575" rIns="28575" bIns="28575">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4300"/>
              <a:t>Axio Usage Survey</a:t>
            </a:r>
          </a:p>
        </p:txBody>
      </p:sp>
      <p:graphicFrame>
        <p:nvGraphicFramePr>
          <p:cNvPr id="886" name="Chart 886"/>
          <p:cNvGraphicFramePr/>
          <p:nvPr>
            <p:extLst>
              <p:ext uri="{D42A27DB-BD31-4B8C-83A1-F6EECF244321}">
                <p14:modId xmlns:p14="http://schemas.microsoft.com/office/powerpoint/2010/main" val="333733884"/>
              </p:ext>
            </p:extLst>
          </p:nvPr>
        </p:nvGraphicFramePr>
        <p:xfrm>
          <a:off x="392907" y="1071563"/>
          <a:ext cx="8354615" cy="3644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1419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847" y="1064077"/>
            <a:ext cx="1270420" cy="2568864"/>
          </a:xfrm>
          <a:prstGeom prst="rect">
            <a:avLst/>
          </a:prstGeom>
        </p:spPr>
      </p:pic>
      <p:pic>
        <p:nvPicPr>
          <p:cNvPr id="3" name="Picture 2"/>
          <p:cNvPicPr>
            <a:picLocks noChangeAspect="1"/>
          </p:cNvPicPr>
          <p:nvPr/>
        </p:nvPicPr>
        <p:blipFill>
          <a:blip r:embed="rId3"/>
          <a:stretch>
            <a:fillRect/>
          </a:stretch>
        </p:blipFill>
        <p:spPr>
          <a:xfrm>
            <a:off x="3209636" y="1060199"/>
            <a:ext cx="2969446" cy="3604165"/>
          </a:xfrm>
          <a:prstGeom prst="rect">
            <a:avLst/>
          </a:prstGeom>
        </p:spPr>
      </p:pic>
      <p:pic>
        <p:nvPicPr>
          <p:cNvPr id="4" name="Picture 3"/>
          <p:cNvPicPr>
            <a:picLocks noChangeAspect="1"/>
          </p:cNvPicPr>
          <p:nvPr/>
        </p:nvPicPr>
        <p:blipFill>
          <a:blip r:embed="rId4"/>
          <a:stretch>
            <a:fillRect/>
          </a:stretch>
        </p:blipFill>
        <p:spPr>
          <a:xfrm>
            <a:off x="1607358" y="1154545"/>
            <a:ext cx="1299159" cy="2478396"/>
          </a:xfrm>
          <a:prstGeom prst="rect">
            <a:avLst/>
          </a:prstGeom>
        </p:spPr>
      </p:pic>
      <p:pic>
        <p:nvPicPr>
          <p:cNvPr id="5" name="Picture 4"/>
          <p:cNvPicPr>
            <a:picLocks noChangeAspect="1"/>
          </p:cNvPicPr>
          <p:nvPr/>
        </p:nvPicPr>
        <p:blipFill>
          <a:blip r:embed="rId5"/>
          <a:stretch>
            <a:fillRect/>
          </a:stretch>
        </p:blipFill>
        <p:spPr>
          <a:xfrm>
            <a:off x="7493000" y="112569"/>
            <a:ext cx="1560286" cy="2730500"/>
          </a:xfrm>
          <a:prstGeom prst="rect">
            <a:avLst/>
          </a:prstGeom>
        </p:spPr>
      </p:pic>
      <p:pic>
        <p:nvPicPr>
          <p:cNvPr id="6" name="Picture 5"/>
          <p:cNvPicPr>
            <a:picLocks noChangeAspect="1"/>
          </p:cNvPicPr>
          <p:nvPr/>
        </p:nvPicPr>
        <p:blipFill>
          <a:blip r:embed="rId6"/>
          <a:stretch>
            <a:fillRect/>
          </a:stretch>
        </p:blipFill>
        <p:spPr>
          <a:xfrm>
            <a:off x="6623793" y="1767098"/>
            <a:ext cx="1533896" cy="2684318"/>
          </a:xfrm>
          <a:prstGeom prst="rect">
            <a:avLst/>
          </a:prstGeom>
        </p:spPr>
      </p:pic>
    </p:spTree>
    <p:extLst>
      <p:ext uri="{BB962C8B-B14F-4D97-AF65-F5344CB8AC3E}">
        <p14:creationId xmlns:p14="http://schemas.microsoft.com/office/powerpoint/2010/main" val="26242757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0315"/>
          <a:stretch/>
        </p:blipFill>
        <p:spPr>
          <a:xfrm>
            <a:off x="3304643" y="284843"/>
            <a:ext cx="5839357" cy="4287353"/>
          </a:xfrm>
          <a:prstGeom prst="rect">
            <a:avLst/>
          </a:prstGeom>
        </p:spPr>
      </p:pic>
      <p:sp>
        <p:nvSpPr>
          <p:cNvPr id="4" name="TextBox 3"/>
          <p:cNvSpPr txBox="1"/>
          <p:nvPr/>
        </p:nvSpPr>
        <p:spPr>
          <a:xfrm>
            <a:off x="225521" y="176617"/>
            <a:ext cx="3477777" cy="2554545"/>
          </a:xfrm>
          <a:prstGeom prst="rect">
            <a:avLst/>
          </a:prstGeom>
          <a:noFill/>
        </p:spPr>
        <p:txBody>
          <a:bodyPr wrap="square" rtlCol="0">
            <a:spAutoFit/>
          </a:bodyPr>
          <a:lstStyle/>
          <a:p>
            <a:r>
              <a:rPr lang="en-US" sz="3200" dirty="0" smtClean="0"/>
              <a:t>Nrf2 as a </a:t>
            </a:r>
            <a:r>
              <a:rPr lang="en-US" sz="3200" i="1" dirty="0" smtClean="0"/>
              <a:t>Convergence Point </a:t>
            </a:r>
            <a:r>
              <a:rPr lang="en-US" sz="3200" dirty="0" smtClean="0"/>
              <a:t>for Stress, Metabolic, and Longevity Signals</a:t>
            </a:r>
            <a:endParaRPr lang="en-US" sz="3200" dirty="0"/>
          </a:p>
        </p:txBody>
      </p:sp>
    </p:spTree>
    <p:extLst>
      <p:ext uri="{BB962C8B-B14F-4D97-AF65-F5344CB8AC3E}">
        <p14:creationId xmlns:p14="http://schemas.microsoft.com/office/powerpoint/2010/main" val="1734896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4817" y="161636"/>
            <a:ext cx="5772727" cy="4329545"/>
          </a:xfrm>
          <a:prstGeom prst="rect">
            <a:avLst/>
          </a:prstGeom>
        </p:spPr>
      </p:pic>
    </p:spTree>
    <p:extLst>
      <p:ext uri="{BB962C8B-B14F-4D97-AF65-F5344CB8AC3E}">
        <p14:creationId xmlns:p14="http://schemas.microsoft.com/office/powerpoint/2010/main" val="25635482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2863" y="167360"/>
            <a:ext cx="7622955" cy="4287912"/>
          </a:xfrm>
          <a:prstGeom prst="rect">
            <a:avLst/>
          </a:prstGeom>
        </p:spPr>
      </p:pic>
      <p:sp>
        <p:nvSpPr>
          <p:cNvPr id="3" name="TextBox 2"/>
          <p:cNvSpPr txBox="1"/>
          <p:nvPr/>
        </p:nvSpPr>
        <p:spPr>
          <a:xfrm>
            <a:off x="2014621" y="2755811"/>
            <a:ext cx="2348044" cy="523220"/>
          </a:xfrm>
          <a:prstGeom prst="rect">
            <a:avLst/>
          </a:prstGeom>
          <a:noFill/>
        </p:spPr>
        <p:txBody>
          <a:bodyPr wrap="none" rtlCol="0">
            <a:spAutoFit/>
          </a:bodyPr>
          <a:lstStyle/>
          <a:p>
            <a:r>
              <a:rPr lang="en-US" sz="2800" dirty="0" smtClean="0"/>
              <a:t>Caveat Emptor</a:t>
            </a:r>
            <a:endParaRPr lang="en-US" sz="2800" dirty="0"/>
          </a:p>
        </p:txBody>
      </p:sp>
      <p:sp>
        <p:nvSpPr>
          <p:cNvPr id="4" name="TextBox 3"/>
          <p:cNvSpPr txBox="1"/>
          <p:nvPr/>
        </p:nvSpPr>
        <p:spPr>
          <a:xfrm>
            <a:off x="5272059" y="2089311"/>
            <a:ext cx="1890612" cy="523220"/>
          </a:xfrm>
          <a:prstGeom prst="rect">
            <a:avLst/>
          </a:prstGeom>
          <a:noFill/>
        </p:spPr>
        <p:txBody>
          <a:bodyPr wrap="none" rtlCol="0">
            <a:spAutoFit/>
          </a:bodyPr>
          <a:lstStyle/>
          <a:p>
            <a:r>
              <a:rPr lang="en-US" sz="2800" dirty="0" smtClean="0"/>
              <a:t>Carpe Diem</a:t>
            </a:r>
            <a:endParaRPr lang="en-US" sz="2800" dirty="0"/>
          </a:p>
        </p:txBody>
      </p:sp>
    </p:spTree>
    <p:extLst>
      <p:ext uri="{BB962C8B-B14F-4D97-AF65-F5344CB8AC3E}">
        <p14:creationId xmlns:p14="http://schemas.microsoft.com/office/powerpoint/2010/main" val="3254138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2863" y="167360"/>
            <a:ext cx="7622955" cy="4287912"/>
          </a:xfrm>
          <a:prstGeom prst="rect">
            <a:avLst/>
          </a:prstGeom>
        </p:spPr>
      </p:pic>
    </p:spTree>
    <p:extLst>
      <p:ext uri="{BB962C8B-B14F-4D97-AF65-F5344CB8AC3E}">
        <p14:creationId xmlns:p14="http://schemas.microsoft.com/office/powerpoint/2010/main" val="1961247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ess Graphic.pdf"/>
          <p:cNvPicPr>
            <a:picLocks noChangeAspect="1"/>
          </p:cNvPicPr>
          <p:nvPr/>
        </p:nvPicPr>
        <p:blipFill rotWithShape="1">
          <a:blip r:embed="rId3">
            <a:extLst>
              <a:ext uri="{28A0092B-C50C-407E-A947-70E740481C1C}">
                <a14:useLocalDpi xmlns:a14="http://schemas.microsoft.com/office/drawing/2010/main" val="0"/>
              </a:ext>
            </a:extLst>
          </a:blip>
          <a:srcRect l="19113" t="8081" r="22675" b="8866"/>
          <a:stretch/>
        </p:blipFill>
        <p:spPr>
          <a:xfrm>
            <a:off x="2216726" y="0"/>
            <a:ext cx="4802909" cy="4568320"/>
          </a:xfrm>
          <a:prstGeom prst="rect">
            <a:avLst/>
          </a:prstGeom>
        </p:spPr>
      </p:pic>
      <p:sp>
        <p:nvSpPr>
          <p:cNvPr id="3" name="Diamond 2"/>
          <p:cNvSpPr/>
          <p:nvPr/>
        </p:nvSpPr>
        <p:spPr>
          <a:xfrm>
            <a:off x="4491182" y="-369455"/>
            <a:ext cx="2794000" cy="2805545"/>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iamond 3"/>
          <p:cNvSpPr/>
          <p:nvPr/>
        </p:nvSpPr>
        <p:spPr>
          <a:xfrm>
            <a:off x="1849582" y="-265546"/>
            <a:ext cx="2794000" cy="2805545"/>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iamond 4"/>
          <p:cNvSpPr/>
          <p:nvPr/>
        </p:nvSpPr>
        <p:spPr>
          <a:xfrm>
            <a:off x="4364182" y="2436090"/>
            <a:ext cx="2794000" cy="2707410"/>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iamond 5"/>
          <p:cNvSpPr/>
          <p:nvPr/>
        </p:nvSpPr>
        <p:spPr>
          <a:xfrm>
            <a:off x="1849582" y="2154381"/>
            <a:ext cx="2794000" cy="2805545"/>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iamond 6"/>
          <p:cNvSpPr/>
          <p:nvPr/>
        </p:nvSpPr>
        <p:spPr>
          <a:xfrm>
            <a:off x="3244273" y="1223818"/>
            <a:ext cx="2778142" cy="2309089"/>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Best Future You</a:t>
            </a:r>
            <a:endParaRPr lang="en-US" sz="2400" dirty="0"/>
          </a:p>
        </p:txBody>
      </p:sp>
    </p:spTree>
    <p:extLst>
      <p:ext uri="{BB962C8B-B14F-4D97-AF65-F5344CB8AC3E}">
        <p14:creationId xmlns:p14="http://schemas.microsoft.com/office/powerpoint/2010/main" val="1236151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5"/>
                                        </p:tgtEl>
                                      </p:cBhvr>
                                    </p:animEffect>
                                    <p:set>
                                      <p:cBhvr>
                                        <p:cTn id="17" dur="1" fill="hold">
                                          <p:stCondLst>
                                            <p:cond delay="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272" y="1073727"/>
            <a:ext cx="3740729" cy="2493819"/>
          </a:xfrm>
          <a:prstGeom prst="rect">
            <a:avLst/>
          </a:prstGeom>
        </p:spPr>
      </p:pic>
      <p:pic>
        <p:nvPicPr>
          <p:cNvPr id="3" name="Picture 2"/>
          <p:cNvPicPr>
            <a:picLocks noChangeAspect="1"/>
          </p:cNvPicPr>
          <p:nvPr/>
        </p:nvPicPr>
        <p:blipFill>
          <a:blip r:embed="rId3"/>
          <a:stretch>
            <a:fillRect/>
          </a:stretch>
        </p:blipFill>
        <p:spPr>
          <a:xfrm>
            <a:off x="4291982" y="204820"/>
            <a:ext cx="3039997" cy="2479498"/>
          </a:xfrm>
          <a:prstGeom prst="rect">
            <a:avLst/>
          </a:prstGeom>
        </p:spPr>
      </p:pic>
      <p:pic>
        <p:nvPicPr>
          <p:cNvPr id="4" name="Picture 3"/>
          <p:cNvPicPr>
            <a:picLocks noChangeAspect="1"/>
          </p:cNvPicPr>
          <p:nvPr/>
        </p:nvPicPr>
        <p:blipFill>
          <a:blip r:embed="rId4"/>
          <a:stretch>
            <a:fillRect/>
          </a:stretch>
        </p:blipFill>
        <p:spPr>
          <a:xfrm>
            <a:off x="5811981" y="2942935"/>
            <a:ext cx="3200400" cy="1600200"/>
          </a:xfrm>
          <a:prstGeom prst="rect">
            <a:avLst/>
          </a:prstGeom>
        </p:spPr>
      </p:pic>
    </p:spTree>
    <p:extLst>
      <p:ext uri="{BB962C8B-B14F-4D97-AF65-F5344CB8AC3E}">
        <p14:creationId xmlns:p14="http://schemas.microsoft.com/office/powerpoint/2010/main" val="2346518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847" y="1064077"/>
            <a:ext cx="1270420" cy="2568864"/>
          </a:xfrm>
          <a:prstGeom prst="rect">
            <a:avLst/>
          </a:prstGeom>
        </p:spPr>
      </p:pic>
      <p:pic>
        <p:nvPicPr>
          <p:cNvPr id="3" name="Picture 2"/>
          <p:cNvPicPr>
            <a:picLocks noChangeAspect="1"/>
          </p:cNvPicPr>
          <p:nvPr/>
        </p:nvPicPr>
        <p:blipFill>
          <a:blip r:embed="rId3"/>
          <a:stretch>
            <a:fillRect/>
          </a:stretch>
        </p:blipFill>
        <p:spPr>
          <a:xfrm>
            <a:off x="3209636" y="1060199"/>
            <a:ext cx="2969446" cy="3604165"/>
          </a:xfrm>
          <a:prstGeom prst="rect">
            <a:avLst/>
          </a:prstGeom>
        </p:spPr>
      </p:pic>
      <p:pic>
        <p:nvPicPr>
          <p:cNvPr id="4" name="Picture 3"/>
          <p:cNvPicPr>
            <a:picLocks noChangeAspect="1"/>
          </p:cNvPicPr>
          <p:nvPr/>
        </p:nvPicPr>
        <p:blipFill>
          <a:blip r:embed="rId4"/>
          <a:stretch>
            <a:fillRect/>
          </a:stretch>
        </p:blipFill>
        <p:spPr>
          <a:xfrm>
            <a:off x="1607358" y="1154545"/>
            <a:ext cx="1299159" cy="2478396"/>
          </a:xfrm>
          <a:prstGeom prst="rect">
            <a:avLst/>
          </a:prstGeom>
        </p:spPr>
      </p:pic>
      <p:pic>
        <p:nvPicPr>
          <p:cNvPr id="5" name="Picture 4"/>
          <p:cNvPicPr>
            <a:picLocks noChangeAspect="1"/>
          </p:cNvPicPr>
          <p:nvPr/>
        </p:nvPicPr>
        <p:blipFill>
          <a:blip r:embed="rId5"/>
          <a:stretch>
            <a:fillRect/>
          </a:stretch>
        </p:blipFill>
        <p:spPr>
          <a:xfrm>
            <a:off x="7493000" y="112569"/>
            <a:ext cx="1560286" cy="2730500"/>
          </a:xfrm>
          <a:prstGeom prst="rect">
            <a:avLst/>
          </a:prstGeom>
        </p:spPr>
      </p:pic>
      <p:pic>
        <p:nvPicPr>
          <p:cNvPr id="6" name="Picture 5"/>
          <p:cNvPicPr>
            <a:picLocks noChangeAspect="1"/>
          </p:cNvPicPr>
          <p:nvPr/>
        </p:nvPicPr>
        <p:blipFill>
          <a:blip r:embed="rId6"/>
          <a:stretch>
            <a:fillRect/>
          </a:stretch>
        </p:blipFill>
        <p:spPr>
          <a:xfrm>
            <a:off x="6623793" y="1767098"/>
            <a:ext cx="1533896" cy="2684318"/>
          </a:xfrm>
          <a:prstGeom prst="rect">
            <a:avLst/>
          </a:prstGeom>
        </p:spPr>
      </p:pic>
    </p:spTree>
    <p:extLst>
      <p:ext uri="{BB962C8B-B14F-4D97-AF65-F5344CB8AC3E}">
        <p14:creationId xmlns:p14="http://schemas.microsoft.com/office/powerpoint/2010/main" val="8942207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19335 Combo Pack Cover.pdf"/>
          <p:cNvPicPr>
            <a:picLocks noChangeAspect="1"/>
          </p:cNvPicPr>
          <p:nvPr/>
        </p:nvPicPr>
        <p:blipFill rotWithShape="1">
          <a:blip r:embed="rId2">
            <a:extLst>
              <a:ext uri="{28A0092B-C50C-407E-A947-70E740481C1C}">
                <a14:useLocalDpi xmlns:a14="http://schemas.microsoft.com/office/drawing/2010/main" val="0"/>
              </a:ext>
            </a:extLst>
          </a:blip>
          <a:srcRect t="15968" b="16170"/>
          <a:stretch/>
        </p:blipFill>
        <p:spPr>
          <a:xfrm>
            <a:off x="5020816" y="0"/>
            <a:ext cx="3349260" cy="5055970"/>
          </a:xfrm>
          <a:prstGeom prst="rect">
            <a:avLst/>
          </a:prstGeom>
        </p:spPr>
      </p:pic>
      <p:pic>
        <p:nvPicPr>
          <p:cNvPr id="3" name="Picture 2" descr="Deadly Antioxidants Cover.pdf"/>
          <p:cNvPicPr>
            <a:picLocks noChangeAspect="1"/>
          </p:cNvPicPr>
          <p:nvPr/>
        </p:nvPicPr>
        <p:blipFill rotWithShape="1">
          <a:blip r:embed="rId3">
            <a:extLst>
              <a:ext uri="{28A0092B-C50C-407E-A947-70E740481C1C}">
                <a14:useLocalDpi xmlns:a14="http://schemas.microsoft.com/office/drawing/2010/main" val="0"/>
              </a:ext>
            </a:extLst>
          </a:blip>
          <a:srcRect l="50571"/>
          <a:stretch/>
        </p:blipFill>
        <p:spPr>
          <a:xfrm>
            <a:off x="771520" y="0"/>
            <a:ext cx="2862131" cy="4474415"/>
          </a:xfrm>
          <a:prstGeom prst="rect">
            <a:avLst/>
          </a:prstGeom>
        </p:spPr>
      </p:pic>
    </p:spTree>
    <p:extLst>
      <p:ext uri="{BB962C8B-B14F-4D97-AF65-F5344CB8AC3E}">
        <p14:creationId xmlns:p14="http://schemas.microsoft.com/office/powerpoint/2010/main" val="16314182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1"/>
            <a:ext cx="8229600" cy="857250"/>
          </a:xfrm>
        </p:spPr>
        <p:txBody>
          <a:bodyPr/>
          <a:lstStyle/>
          <a:p>
            <a:r>
              <a:rPr lang="en-US" dirty="0" smtClean="0"/>
              <a:t>Scientific Advisory Board</a:t>
            </a:r>
            <a:endParaRPr lang="en-US" dirty="0"/>
          </a:p>
        </p:txBody>
      </p:sp>
      <p:sp>
        <p:nvSpPr>
          <p:cNvPr id="3" name="Content Placeholder 2"/>
          <p:cNvSpPr>
            <a:spLocks noGrp="1"/>
          </p:cNvSpPr>
          <p:nvPr>
            <p:ph idx="1"/>
          </p:nvPr>
        </p:nvSpPr>
        <p:spPr>
          <a:xfrm>
            <a:off x="457200" y="887032"/>
            <a:ext cx="8599262" cy="3665924"/>
          </a:xfrm>
        </p:spPr>
        <p:txBody>
          <a:bodyPr>
            <a:normAutofit fontScale="47500" lnSpcReduction="20000"/>
          </a:bodyPr>
          <a:lstStyle/>
          <a:p>
            <a:pPr marL="0" indent="0">
              <a:buNone/>
            </a:pPr>
            <a:r>
              <a:rPr lang="en-US" b="1" dirty="0" err="1"/>
              <a:t>Ethnobotany</a:t>
            </a:r>
            <a:r>
              <a:rPr lang="en-US" b="1" dirty="0"/>
              <a:t> &amp; Botanical Sciences</a:t>
            </a:r>
            <a:endParaRPr lang="en-US" dirty="0"/>
          </a:p>
          <a:p>
            <a:r>
              <a:rPr lang="en-US" dirty="0"/>
              <a:t>Michael J. </a:t>
            </a:r>
            <a:r>
              <a:rPr lang="en-US" dirty="0" err="1"/>
              <a:t>Balick</a:t>
            </a:r>
            <a:r>
              <a:rPr lang="en-US" dirty="0"/>
              <a:t>, PhD</a:t>
            </a:r>
          </a:p>
          <a:p>
            <a:r>
              <a:rPr lang="en-US" dirty="0"/>
              <a:t>Vice President for Botanical Science, The New York Botanical Garden</a:t>
            </a:r>
          </a:p>
          <a:p>
            <a:pPr marL="0" indent="0">
              <a:buNone/>
            </a:pPr>
            <a:r>
              <a:rPr lang="en-US" dirty="0"/>
              <a:t> </a:t>
            </a:r>
          </a:p>
          <a:p>
            <a:pPr marL="0" indent="0">
              <a:buNone/>
            </a:pPr>
            <a:r>
              <a:rPr lang="en-US" b="1" dirty="0"/>
              <a:t>Immunology &amp; Endocrinology</a:t>
            </a:r>
            <a:endParaRPr lang="en-US" dirty="0"/>
          </a:p>
          <a:p>
            <a:r>
              <a:rPr lang="en-US" dirty="0"/>
              <a:t>Jun </a:t>
            </a:r>
            <a:r>
              <a:rPr lang="en-US" dirty="0" err="1"/>
              <a:t>Nishihira</a:t>
            </a:r>
            <a:r>
              <a:rPr lang="en-US" dirty="0"/>
              <a:t>, MD, PhD</a:t>
            </a:r>
          </a:p>
          <a:p>
            <a:r>
              <a:rPr lang="en-US" dirty="0"/>
              <a:t>Professor, </a:t>
            </a:r>
            <a:r>
              <a:rPr lang="en-US" dirty="0" err="1"/>
              <a:t>Dept</a:t>
            </a:r>
            <a:r>
              <a:rPr lang="en-US" dirty="0"/>
              <a:t> of Medical Informatics, Hokkaido Information University</a:t>
            </a:r>
          </a:p>
          <a:p>
            <a:pPr marL="0" indent="0">
              <a:buNone/>
            </a:pPr>
            <a:r>
              <a:rPr lang="en-US" dirty="0"/>
              <a:t> </a:t>
            </a:r>
          </a:p>
          <a:p>
            <a:pPr marL="0" indent="0">
              <a:buNone/>
            </a:pPr>
            <a:r>
              <a:rPr lang="en-US" b="1" dirty="0"/>
              <a:t>Brain Function / Psychiatry</a:t>
            </a:r>
            <a:endParaRPr lang="en-US" dirty="0"/>
          </a:p>
          <a:p>
            <a:r>
              <a:rPr lang="en-US" dirty="0"/>
              <a:t>Edward (Ned) Hallowell, </a:t>
            </a:r>
            <a:r>
              <a:rPr lang="en-US" dirty="0" smtClean="0"/>
              <a:t>MD</a:t>
            </a:r>
            <a:endParaRPr lang="en-US" dirty="0"/>
          </a:p>
          <a:p>
            <a:r>
              <a:rPr lang="en-US" dirty="0"/>
              <a:t>The Hallowell </a:t>
            </a:r>
            <a:r>
              <a:rPr lang="en-US" dirty="0" smtClean="0"/>
              <a:t>Center (Boston &amp; NYC)</a:t>
            </a:r>
            <a:endParaRPr lang="en-US" dirty="0"/>
          </a:p>
          <a:p>
            <a:pPr marL="0" indent="0">
              <a:buNone/>
            </a:pPr>
            <a:r>
              <a:rPr lang="en-US" dirty="0"/>
              <a:t> </a:t>
            </a:r>
          </a:p>
          <a:p>
            <a:pPr marL="0" indent="0">
              <a:buNone/>
            </a:pPr>
            <a:r>
              <a:rPr lang="en-US" b="1" dirty="0"/>
              <a:t>Veterinarian Medicine</a:t>
            </a:r>
            <a:endParaRPr lang="en-US" dirty="0"/>
          </a:p>
          <a:p>
            <a:r>
              <a:rPr lang="en-US" dirty="0"/>
              <a:t>Michael S. Davis, DVM PhD </a:t>
            </a:r>
            <a:r>
              <a:rPr lang="en-US" dirty="0" err="1"/>
              <a:t>Dipl</a:t>
            </a:r>
            <a:r>
              <a:rPr lang="en-US" dirty="0"/>
              <a:t> ACVIM, ACVSMR</a:t>
            </a:r>
          </a:p>
          <a:p>
            <a:r>
              <a:rPr lang="en-US" dirty="0" smtClean="0"/>
              <a:t>Center </a:t>
            </a:r>
            <a:r>
              <a:rPr lang="en-US" dirty="0"/>
              <a:t>for Veterinary Health Sciences, Oklahoma State </a:t>
            </a:r>
            <a:r>
              <a:rPr lang="en-US" dirty="0" smtClean="0"/>
              <a:t>University</a:t>
            </a:r>
            <a:endParaRPr lang="en-US" dirty="0"/>
          </a:p>
        </p:txBody>
      </p:sp>
    </p:spTree>
    <p:extLst>
      <p:ext uri="{BB962C8B-B14F-4D97-AF65-F5344CB8AC3E}">
        <p14:creationId xmlns:p14="http://schemas.microsoft.com/office/powerpoint/2010/main" val="8661500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1323</TotalTime>
  <Words>1279</Words>
  <Application>Microsoft Macintosh PowerPoint</Application>
  <PresentationFormat>On-screen Show (16:9)</PresentationFormat>
  <Paragraphs>229</Paragraphs>
  <Slides>39</Slides>
  <Notes>10</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Advisory Board</vt:lpstr>
      <vt:lpstr>Medical Advisory Board</vt:lpstr>
      <vt:lpstr>LifeVantage Sports Science Lab @ RSL</vt:lpstr>
      <vt:lpstr>PowerPoint Presentation</vt:lpstr>
      <vt:lpstr>LifeVantage Lab Series</vt:lpstr>
      <vt:lpstr>PowerPoint Presentation</vt:lpstr>
      <vt:lpstr>Stress / Balance is Hot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TrueScience Shaving Study</vt:lpstr>
      <vt:lpstr>Shaving – Irritation 0 = None / 2-3 Mild / 4-5 Moderate / 8-9 Severe</vt:lpstr>
      <vt:lpstr>Shaving – Barrier Function TEWL – trans-epidermal water loss (higher = more damage) 5-12 Healthy / 13-16 Strained / 17+ Critical</vt:lpstr>
      <vt:lpstr>Shaving - Results</vt:lpstr>
      <vt:lpstr>PowerPoint Presentation</vt:lpstr>
      <vt:lpstr>PowerPoint Presentation</vt:lpstr>
      <vt:lpstr>Axio Usage Survey</vt:lpstr>
      <vt:lpstr>Axio Usage Survey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Shawn Talbott</cp:lastModifiedBy>
  <cp:revision>69</cp:revision>
  <dcterms:created xsi:type="dcterms:W3CDTF">2010-04-12T23:12:02Z</dcterms:created>
  <dcterms:modified xsi:type="dcterms:W3CDTF">2015-02-24T16:18:01Z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